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69" r:id="rId8"/>
    <p:sldId id="270" r:id="rId9"/>
    <p:sldId id="259" r:id="rId10"/>
    <p:sldId id="260" r:id="rId11"/>
    <p:sldId id="261" r:id="rId12"/>
    <p:sldId id="262" r:id="rId13"/>
    <p:sldId id="263" r:id="rId14"/>
    <p:sldId id="264" r:id="rId15"/>
    <p:sldId id="265" r:id="rId16"/>
    <p:sldId id="266" r:id="rId17"/>
    <p:sldId id="271" r:id="rId18"/>
    <p:sldId id="272" r:id="rId19"/>
    <p:sldId id="26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2FE62-AB9D-453B-91C5-077C480CEBA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2178C0D-CC17-43A7-8E9C-DAA5FE97F3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6BF119D-2595-4C6D-8FFD-D746E78E507B}"/>
              </a:ext>
            </a:extLst>
          </p:cNvPr>
          <p:cNvSpPr>
            <a:spLocks noGrp="1"/>
          </p:cNvSpPr>
          <p:nvPr>
            <p:ph type="dt" sz="half" idx="10"/>
          </p:nvPr>
        </p:nvSpPr>
        <p:spPr/>
        <p:txBody>
          <a:bodyPr/>
          <a:lstStyle/>
          <a:p>
            <a:fld id="{5DF4AB93-99FE-437B-A513-249D75E0B481}" type="datetimeFigureOut">
              <a:rPr lang="en-GB" smtClean="0"/>
              <a:t>27/03/2022</a:t>
            </a:fld>
            <a:endParaRPr lang="en-GB"/>
          </a:p>
        </p:txBody>
      </p:sp>
      <p:sp>
        <p:nvSpPr>
          <p:cNvPr id="5" name="Footer Placeholder 4">
            <a:extLst>
              <a:ext uri="{FF2B5EF4-FFF2-40B4-BE49-F238E27FC236}">
                <a16:creationId xmlns:a16="http://schemas.microsoft.com/office/drawing/2014/main" id="{0C8F79A3-C9F2-494E-B849-E2B496F83F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710FB4-8D02-41EF-80BF-AF97C7DFD6B2}"/>
              </a:ext>
            </a:extLst>
          </p:cNvPr>
          <p:cNvSpPr>
            <a:spLocks noGrp="1"/>
          </p:cNvSpPr>
          <p:nvPr>
            <p:ph type="sldNum" sz="quarter" idx="12"/>
          </p:nvPr>
        </p:nvSpPr>
        <p:spPr/>
        <p:txBody>
          <a:bodyPr/>
          <a:lstStyle/>
          <a:p>
            <a:fld id="{5447163A-06EB-48E2-B8AF-CF3841949EBC}" type="slidenum">
              <a:rPr lang="en-GB" smtClean="0"/>
              <a:t>‹#›</a:t>
            </a:fld>
            <a:endParaRPr lang="en-GB"/>
          </a:p>
        </p:txBody>
      </p:sp>
    </p:spTree>
    <p:extLst>
      <p:ext uri="{BB962C8B-B14F-4D97-AF65-F5344CB8AC3E}">
        <p14:creationId xmlns:p14="http://schemas.microsoft.com/office/powerpoint/2010/main" val="3806624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BFEED-FDA1-4DD5-84E7-51B4047BC22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BD9D35E-9231-434E-8F33-85501E3AAE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4D9239-08B3-47A4-823C-F34CE94FAF57}"/>
              </a:ext>
            </a:extLst>
          </p:cNvPr>
          <p:cNvSpPr>
            <a:spLocks noGrp="1"/>
          </p:cNvSpPr>
          <p:nvPr>
            <p:ph type="dt" sz="half" idx="10"/>
          </p:nvPr>
        </p:nvSpPr>
        <p:spPr/>
        <p:txBody>
          <a:bodyPr/>
          <a:lstStyle/>
          <a:p>
            <a:fld id="{5DF4AB93-99FE-437B-A513-249D75E0B481}" type="datetimeFigureOut">
              <a:rPr lang="en-GB" smtClean="0"/>
              <a:t>27/03/2022</a:t>
            </a:fld>
            <a:endParaRPr lang="en-GB"/>
          </a:p>
        </p:txBody>
      </p:sp>
      <p:sp>
        <p:nvSpPr>
          <p:cNvPr id="5" name="Footer Placeholder 4">
            <a:extLst>
              <a:ext uri="{FF2B5EF4-FFF2-40B4-BE49-F238E27FC236}">
                <a16:creationId xmlns:a16="http://schemas.microsoft.com/office/drawing/2014/main" id="{2E36291D-2B02-45CF-912B-6DEA4E6EAA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1CD40F-7E6C-4385-8D06-A6E810ACB6AC}"/>
              </a:ext>
            </a:extLst>
          </p:cNvPr>
          <p:cNvSpPr>
            <a:spLocks noGrp="1"/>
          </p:cNvSpPr>
          <p:nvPr>
            <p:ph type="sldNum" sz="quarter" idx="12"/>
          </p:nvPr>
        </p:nvSpPr>
        <p:spPr/>
        <p:txBody>
          <a:bodyPr/>
          <a:lstStyle/>
          <a:p>
            <a:fld id="{5447163A-06EB-48E2-B8AF-CF3841949EBC}" type="slidenum">
              <a:rPr lang="en-GB" smtClean="0"/>
              <a:t>‹#›</a:t>
            </a:fld>
            <a:endParaRPr lang="en-GB"/>
          </a:p>
        </p:txBody>
      </p:sp>
    </p:spTree>
    <p:extLst>
      <p:ext uri="{BB962C8B-B14F-4D97-AF65-F5344CB8AC3E}">
        <p14:creationId xmlns:p14="http://schemas.microsoft.com/office/powerpoint/2010/main" val="4014978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72EF8-E420-4217-B3F7-3DC73956530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9709290-FC6F-45BF-A702-0933C9985FE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7165E61-7E54-41EF-ABD3-D741FC993C1F}"/>
              </a:ext>
            </a:extLst>
          </p:cNvPr>
          <p:cNvSpPr>
            <a:spLocks noGrp="1"/>
          </p:cNvSpPr>
          <p:nvPr>
            <p:ph type="dt" sz="half" idx="10"/>
          </p:nvPr>
        </p:nvSpPr>
        <p:spPr/>
        <p:txBody>
          <a:bodyPr/>
          <a:lstStyle/>
          <a:p>
            <a:fld id="{5DF4AB93-99FE-437B-A513-249D75E0B481}" type="datetimeFigureOut">
              <a:rPr lang="en-GB" smtClean="0"/>
              <a:t>27/03/2022</a:t>
            </a:fld>
            <a:endParaRPr lang="en-GB"/>
          </a:p>
        </p:txBody>
      </p:sp>
      <p:sp>
        <p:nvSpPr>
          <p:cNvPr id="5" name="Footer Placeholder 4">
            <a:extLst>
              <a:ext uri="{FF2B5EF4-FFF2-40B4-BE49-F238E27FC236}">
                <a16:creationId xmlns:a16="http://schemas.microsoft.com/office/drawing/2014/main" id="{AAE09D0A-3246-4EFD-85D2-70FC913E27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B0571F-4451-4CDF-906B-5DF871E33BD5}"/>
              </a:ext>
            </a:extLst>
          </p:cNvPr>
          <p:cNvSpPr>
            <a:spLocks noGrp="1"/>
          </p:cNvSpPr>
          <p:nvPr>
            <p:ph type="sldNum" sz="quarter" idx="12"/>
          </p:nvPr>
        </p:nvSpPr>
        <p:spPr/>
        <p:txBody>
          <a:bodyPr/>
          <a:lstStyle/>
          <a:p>
            <a:fld id="{5447163A-06EB-48E2-B8AF-CF3841949EBC}" type="slidenum">
              <a:rPr lang="en-GB" smtClean="0"/>
              <a:t>‹#›</a:t>
            </a:fld>
            <a:endParaRPr lang="en-GB"/>
          </a:p>
        </p:txBody>
      </p:sp>
    </p:spTree>
    <p:extLst>
      <p:ext uri="{BB962C8B-B14F-4D97-AF65-F5344CB8AC3E}">
        <p14:creationId xmlns:p14="http://schemas.microsoft.com/office/powerpoint/2010/main" val="20850710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DC36E-4836-4B1A-8B9F-1F0B1A2001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B62E52E-2AD1-4A12-BF63-5AD7214E03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27CFAF3-C4BA-4AE0-AE8A-DD531C13D4D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612451F-5068-42BF-AB77-C2A9AF5AEB9B}"/>
              </a:ext>
            </a:extLst>
          </p:cNvPr>
          <p:cNvSpPr>
            <a:spLocks noGrp="1"/>
          </p:cNvSpPr>
          <p:nvPr>
            <p:ph type="dt" sz="half" idx="10"/>
          </p:nvPr>
        </p:nvSpPr>
        <p:spPr/>
        <p:txBody>
          <a:bodyPr/>
          <a:lstStyle/>
          <a:p>
            <a:fld id="{5DF4AB93-99FE-437B-A513-249D75E0B481}" type="datetimeFigureOut">
              <a:rPr lang="en-GB" smtClean="0"/>
              <a:t>27/03/2022</a:t>
            </a:fld>
            <a:endParaRPr lang="en-GB"/>
          </a:p>
        </p:txBody>
      </p:sp>
      <p:sp>
        <p:nvSpPr>
          <p:cNvPr id="6" name="Footer Placeholder 5">
            <a:extLst>
              <a:ext uri="{FF2B5EF4-FFF2-40B4-BE49-F238E27FC236}">
                <a16:creationId xmlns:a16="http://schemas.microsoft.com/office/drawing/2014/main" id="{DA61B772-062D-4192-A9A1-C069BD14A3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01EC7B-E58F-4454-8CF3-FEBBA069CB38}"/>
              </a:ext>
            </a:extLst>
          </p:cNvPr>
          <p:cNvSpPr>
            <a:spLocks noGrp="1"/>
          </p:cNvSpPr>
          <p:nvPr>
            <p:ph type="sldNum" sz="quarter" idx="12"/>
          </p:nvPr>
        </p:nvSpPr>
        <p:spPr/>
        <p:txBody>
          <a:bodyPr/>
          <a:lstStyle/>
          <a:p>
            <a:fld id="{5447163A-06EB-48E2-B8AF-CF3841949EBC}" type="slidenum">
              <a:rPr lang="en-GB" smtClean="0"/>
              <a:t>‹#›</a:t>
            </a:fld>
            <a:endParaRPr lang="en-GB"/>
          </a:p>
        </p:txBody>
      </p:sp>
    </p:spTree>
    <p:extLst>
      <p:ext uri="{BB962C8B-B14F-4D97-AF65-F5344CB8AC3E}">
        <p14:creationId xmlns:p14="http://schemas.microsoft.com/office/powerpoint/2010/main" val="1796491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CCE22-4B93-4D26-9CF4-155F111537D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46575B3-A118-4F26-9E17-7CBAEDD934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0523D4-CA6A-4F26-B203-A8198EF0B2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76FF140-C71F-4421-94E1-E6D36D9D08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8361B13-6635-4BA9-BD37-732D5A927B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3647CFC-0A70-491D-B878-369F0CA14A07}"/>
              </a:ext>
            </a:extLst>
          </p:cNvPr>
          <p:cNvSpPr>
            <a:spLocks noGrp="1"/>
          </p:cNvSpPr>
          <p:nvPr>
            <p:ph type="dt" sz="half" idx="10"/>
          </p:nvPr>
        </p:nvSpPr>
        <p:spPr/>
        <p:txBody>
          <a:bodyPr/>
          <a:lstStyle/>
          <a:p>
            <a:fld id="{5DF4AB93-99FE-437B-A513-249D75E0B481}" type="datetimeFigureOut">
              <a:rPr lang="en-GB" smtClean="0"/>
              <a:t>27/03/2022</a:t>
            </a:fld>
            <a:endParaRPr lang="en-GB"/>
          </a:p>
        </p:txBody>
      </p:sp>
      <p:sp>
        <p:nvSpPr>
          <p:cNvPr id="8" name="Footer Placeholder 7">
            <a:extLst>
              <a:ext uri="{FF2B5EF4-FFF2-40B4-BE49-F238E27FC236}">
                <a16:creationId xmlns:a16="http://schemas.microsoft.com/office/drawing/2014/main" id="{DA7C426F-FD12-4B0E-83A6-417FB33C044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878934F-5236-4FBE-BFB3-4A02A53651F8}"/>
              </a:ext>
            </a:extLst>
          </p:cNvPr>
          <p:cNvSpPr>
            <a:spLocks noGrp="1"/>
          </p:cNvSpPr>
          <p:nvPr>
            <p:ph type="sldNum" sz="quarter" idx="12"/>
          </p:nvPr>
        </p:nvSpPr>
        <p:spPr/>
        <p:txBody>
          <a:bodyPr/>
          <a:lstStyle/>
          <a:p>
            <a:fld id="{5447163A-06EB-48E2-B8AF-CF3841949EBC}" type="slidenum">
              <a:rPr lang="en-GB" smtClean="0"/>
              <a:t>‹#›</a:t>
            </a:fld>
            <a:endParaRPr lang="en-GB"/>
          </a:p>
        </p:txBody>
      </p:sp>
    </p:spTree>
    <p:extLst>
      <p:ext uri="{BB962C8B-B14F-4D97-AF65-F5344CB8AC3E}">
        <p14:creationId xmlns:p14="http://schemas.microsoft.com/office/powerpoint/2010/main" val="4119071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00AC9-40B2-4823-8A04-98FA90DF354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0DD2F62-F09D-44CA-B81D-0CA91DFFD048}"/>
              </a:ext>
            </a:extLst>
          </p:cNvPr>
          <p:cNvSpPr>
            <a:spLocks noGrp="1"/>
          </p:cNvSpPr>
          <p:nvPr>
            <p:ph type="dt" sz="half" idx="10"/>
          </p:nvPr>
        </p:nvSpPr>
        <p:spPr/>
        <p:txBody>
          <a:bodyPr/>
          <a:lstStyle/>
          <a:p>
            <a:fld id="{5DF4AB93-99FE-437B-A513-249D75E0B481}" type="datetimeFigureOut">
              <a:rPr lang="en-GB" smtClean="0"/>
              <a:t>27/03/2022</a:t>
            </a:fld>
            <a:endParaRPr lang="en-GB"/>
          </a:p>
        </p:txBody>
      </p:sp>
      <p:sp>
        <p:nvSpPr>
          <p:cNvPr id="4" name="Footer Placeholder 3">
            <a:extLst>
              <a:ext uri="{FF2B5EF4-FFF2-40B4-BE49-F238E27FC236}">
                <a16:creationId xmlns:a16="http://schemas.microsoft.com/office/drawing/2014/main" id="{2BA3A96D-80BC-4023-A21C-0EA2F175968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6CED0C5-49C5-4472-9F14-9C49454D35C1}"/>
              </a:ext>
            </a:extLst>
          </p:cNvPr>
          <p:cNvSpPr>
            <a:spLocks noGrp="1"/>
          </p:cNvSpPr>
          <p:nvPr>
            <p:ph type="sldNum" sz="quarter" idx="12"/>
          </p:nvPr>
        </p:nvSpPr>
        <p:spPr/>
        <p:txBody>
          <a:bodyPr/>
          <a:lstStyle/>
          <a:p>
            <a:fld id="{5447163A-06EB-48E2-B8AF-CF3841949EBC}" type="slidenum">
              <a:rPr lang="en-GB" smtClean="0"/>
              <a:t>‹#›</a:t>
            </a:fld>
            <a:endParaRPr lang="en-GB"/>
          </a:p>
        </p:txBody>
      </p:sp>
    </p:spTree>
    <p:extLst>
      <p:ext uri="{BB962C8B-B14F-4D97-AF65-F5344CB8AC3E}">
        <p14:creationId xmlns:p14="http://schemas.microsoft.com/office/powerpoint/2010/main" val="3148809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0518C8D-7778-4B51-9C4D-7923B23A5087}"/>
              </a:ext>
            </a:extLst>
          </p:cNvPr>
          <p:cNvSpPr>
            <a:spLocks noGrp="1"/>
          </p:cNvSpPr>
          <p:nvPr>
            <p:ph type="dt" sz="half" idx="10"/>
          </p:nvPr>
        </p:nvSpPr>
        <p:spPr/>
        <p:txBody>
          <a:bodyPr/>
          <a:lstStyle/>
          <a:p>
            <a:fld id="{5DF4AB93-99FE-437B-A513-249D75E0B481}" type="datetimeFigureOut">
              <a:rPr lang="en-GB" smtClean="0"/>
              <a:t>27/03/2022</a:t>
            </a:fld>
            <a:endParaRPr lang="en-GB"/>
          </a:p>
        </p:txBody>
      </p:sp>
      <p:sp>
        <p:nvSpPr>
          <p:cNvPr id="3" name="Footer Placeholder 2">
            <a:extLst>
              <a:ext uri="{FF2B5EF4-FFF2-40B4-BE49-F238E27FC236}">
                <a16:creationId xmlns:a16="http://schemas.microsoft.com/office/drawing/2014/main" id="{E1EBEBBD-A845-4779-8E4B-12BB96D591D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9BB72CD-66D0-4029-9D2A-5B28EF418494}"/>
              </a:ext>
            </a:extLst>
          </p:cNvPr>
          <p:cNvSpPr>
            <a:spLocks noGrp="1"/>
          </p:cNvSpPr>
          <p:nvPr>
            <p:ph type="sldNum" sz="quarter" idx="12"/>
          </p:nvPr>
        </p:nvSpPr>
        <p:spPr/>
        <p:txBody>
          <a:bodyPr/>
          <a:lstStyle/>
          <a:p>
            <a:fld id="{5447163A-06EB-48E2-B8AF-CF3841949EBC}" type="slidenum">
              <a:rPr lang="en-GB" smtClean="0"/>
              <a:t>‹#›</a:t>
            </a:fld>
            <a:endParaRPr lang="en-GB"/>
          </a:p>
        </p:txBody>
      </p:sp>
    </p:spTree>
    <p:extLst>
      <p:ext uri="{BB962C8B-B14F-4D97-AF65-F5344CB8AC3E}">
        <p14:creationId xmlns:p14="http://schemas.microsoft.com/office/powerpoint/2010/main" val="4129019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EBDC2-DB5D-44EF-9D54-E75B2B65B0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D78CE04-01FB-41DC-A68F-FE9B92972B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DB9E503-299D-46FC-9DDB-708526BDBF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87DF73-4C57-4311-9D60-274B286BD1C6}"/>
              </a:ext>
            </a:extLst>
          </p:cNvPr>
          <p:cNvSpPr>
            <a:spLocks noGrp="1"/>
          </p:cNvSpPr>
          <p:nvPr>
            <p:ph type="dt" sz="half" idx="10"/>
          </p:nvPr>
        </p:nvSpPr>
        <p:spPr/>
        <p:txBody>
          <a:bodyPr/>
          <a:lstStyle/>
          <a:p>
            <a:fld id="{5DF4AB93-99FE-437B-A513-249D75E0B481}" type="datetimeFigureOut">
              <a:rPr lang="en-GB" smtClean="0"/>
              <a:t>27/03/2022</a:t>
            </a:fld>
            <a:endParaRPr lang="en-GB"/>
          </a:p>
        </p:txBody>
      </p:sp>
      <p:sp>
        <p:nvSpPr>
          <p:cNvPr id="6" name="Footer Placeholder 5">
            <a:extLst>
              <a:ext uri="{FF2B5EF4-FFF2-40B4-BE49-F238E27FC236}">
                <a16:creationId xmlns:a16="http://schemas.microsoft.com/office/drawing/2014/main" id="{21B5DBB5-14F1-475C-AA4D-C279029C2C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338662-7A1E-44AF-99A0-8540EAC0B63E}"/>
              </a:ext>
            </a:extLst>
          </p:cNvPr>
          <p:cNvSpPr>
            <a:spLocks noGrp="1"/>
          </p:cNvSpPr>
          <p:nvPr>
            <p:ph type="sldNum" sz="quarter" idx="12"/>
          </p:nvPr>
        </p:nvSpPr>
        <p:spPr/>
        <p:txBody>
          <a:bodyPr/>
          <a:lstStyle/>
          <a:p>
            <a:fld id="{5447163A-06EB-48E2-B8AF-CF3841949EBC}" type="slidenum">
              <a:rPr lang="en-GB" smtClean="0"/>
              <a:t>‹#›</a:t>
            </a:fld>
            <a:endParaRPr lang="en-GB"/>
          </a:p>
        </p:txBody>
      </p:sp>
    </p:spTree>
    <p:extLst>
      <p:ext uri="{BB962C8B-B14F-4D97-AF65-F5344CB8AC3E}">
        <p14:creationId xmlns:p14="http://schemas.microsoft.com/office/powerpoint/2010/main" val="4009387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679CA-8D9F-42F3-ADB9-4F770E92E3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5D1740B-5C44-4428-8CB2-BD51826E86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22389DD-BA32-4D91-A509-F7765D41F0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F211697-04C4-4372-B408-2ADAD028E2D3}"/>
              </a:ext>
            </a:extLst>
          </p:cNvPr>
          <p:cNvSpPr>
            <a:spLocks noGrp="1"/>
          </p:cNvSpPr>
          <p:nvPr>
            <p:ph type="dt" sz="half" idx="10"/>
          </p:nvPr>
        </p:nvSpPr>
        <p:spPr/>
        <p:txBody>
          <a:bodyPr/>
          <a:lstStyle/>
          <a:p>
            <a:fld id="{5DF4AB93-99FE-437B-A513-249D75E0B481}" type="datetimeFigureOut">
              <a:rPr lang="en-GB" smtClean="0"/>
              <a:t>27/03/2022</a:t>
            </a:fld>
            <a:endParaRPr lang="en-GB"/>
          </a:p>
        </p:txBody>
      </p:sp>
      <p:sp>
        <p:nvSpPr>
          <p:cNvPr id="6" name="Footer Placeholder 5">
            <a:extLst>
              <a:ext uri="{FF2B5EF4-FFF2-40B4-BE49-F238E27FC236}">
                <a16:creationId xmlns:a16="http://schemas.microsoft.com/office/drawing/2014/main" id="{C13E51F8-78FD-4311-BA6B-62FD7FD422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AD24CA-ADA5-4AEB-881C-47AA3DB4C35B}"/>
              </a:ext>
            </a:extLst>
          </p:cNvPr>
          <p:cNvSpPr>
            <a:spLocks noGrp="1"/>
          </p:cNvSpPr>
          <p:nvPr>
            <p:ph type="sldNum" sz="quarter" idx="12"/>
          </p:nvPr>
        </p:nvSpPr>
        <p:spPr/>
        <p:txBody>
          <a:bodyPr/>
          <a:lstStyle/>
          <a:p>
            <a:fld id="{5447163A-06EB-48E2-B8AF-CF3841949EBC}" type="slidenum">
              <a:rPr lang="en-GB" smtClean="0"/>
              <a:t>‹#›</a:t>
            </a:fld>
            <a:endParaRPr lang="en-GB"/>
          </a:p>
        </p:txBody>
      </p:sp>
    </p:spTree>
    <p:extLst>
      <p:ext uri="{BB962C8B-B14F-4D97-AF65-F5344CB8AC3E}">
        <p14:creationId xmlns:p14="http://schemas.microsoft.com/office/powerpoint/2010/main" val="1722514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7241E-784A-4C09-830C-B97603C334B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E16864-5139-40F0-ADCB-AEE95AF4538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DA4EFA-D512-4C6C-8F62-6E2D438B09EC}"/>
              </a:ext>
            </a:extLst>
          </p:cNvPr>
          <p:cNvSpPr>
            <a:spLocks noGrp="1"/>
          </p:cNvSpPr>
          <p:nvPr>
            <p:ph type="dt" sz="half" idx="10"/>
          </p:nvPr>
        </p:nvSpPr>
        <p:spPr/>
        <p:txBody>
          <a:bodyPr/>
          <a:lstStyle/>
          <a:p>
            <a:fld id="{5DF4AB93-99FE-437B-A513-249D75E0B481}" type="datetimeFigureOut">
              <a:rPr lang="en-GB" smtClean="0"/>
              <a:t>27/03/2022</a:t>
            </a:fld>
            <a:endParaRPr lang="en-GB"/>
          </a:p>
        </p:txBody>
      </p:sp>
      <p:sp>
        <p:nvSpPr>
          <p:cNvPr id="5" name="Footer Placeholder 4">
            <a:extLst>
              <a:ext uri="{FF2B5EF4-FFF2-40B4-BE49-F238E27FC236}">
                <a16:creationId xmlns:a16="http://schemas.microsoft.com/office/drawing/2014/main" id="{EAFDE258-554A-4C03-9E83-2208F569EC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921843-742B-42BB-AE35-BF28C9EBFD54}"/>
              </a:ext>
            </a:extLst>
          </p:cNvPr>
          <p:cNvSpPr>
            <a:spLocks noGrp="1"/>
          </p:cNvSpPr>
          <p:nvPr>
            <p:ph type="sldNum" sz="quarter" idx="12"/>
          </p:nvPr>
        </p:nvSpPr>
        <p:spPr/>
        <p:txBody>
          <a:bodyPr/>
          <a:lstStyle/>
          <a:p>
            <a:fld id="{5447163A-06EB-48E2-B8AF-CF3841949EBC}" type="slidenum">
              <a:rPr lang="en-GB" smtClean="0"/>
              <a:t>‹#›</a:t>
            </a:fld>
            <a:endParaRPr lang="en-GB"/>
          </a:p>
        </p:txBody>
      </p:sp>
    </p:spTree>
    <p:extLst>
      <p:ext uri="{BB962C8B-B14F-4D97-AF65-F5344CB8AC3E}">
        <p14:creationId xmlns:p14="http://schemas.microsoft.com/office/powerpoint/2010/main" val="443755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F3B6FA-45E1-4E80-8D0A-F986EDD29D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662A42-7513-47C2-8202-A3E26CCB5E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0AA8EC-85E5-44FF-B765-60273A3B3A16}"/>
              </a:ext>
            </a:extLst>
          </p:cNvPr>
          <p:cNvSpPr>
            <a:spLocks noGrp="1"/>
          </p:cNvSpPr>
          <p:nvPr>
            <p:ph type="dt" sz="half" idx="10"/>
          </p:nvPr>
        </p:nvSpPr>
        <p:spPr/>
        <p:txBody>
          <a:bodyPr/>
          <a:lstStyle/>
          <a:p>
            <a:fld id="{5DF4AB93-99FE-437B-A513-249D75E0B481}" type="datetimeFigureOut">
              <a:rPr lang="en-GB" smtClean="0"/>
              <a:t>27/03/2022</a:t>
            </a:fld>
            <a:endParaRPr lang="en-GB"/>
          </a:p>
        </p:txBody>
      </p:sp>
      <p:sp>
        <p:nvSpPr>
          <p:cNvPr id="5" name="Footer Placeholder 4">
            <a:extLst>
              <a:ext uri="{FF2B5EF4-FFF2-40B4-BE49-F238E27FC236}">
                <a16:creationId xmlns:a16="http://schemas.microsoft.com/office/drawing/2014/main" id="{A9B4237D-8D8A-4930-B890-AD087BA62C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7B9465-E3BA-4BC2-AC4A-AC2E8C0504C4}"/>
              </a:ext>
            </a:extLst>
          </p:cNvPr>
          <p:cNvSpPr>
            <a:spLocks noGrp="1"/>
          </p:cNvSpPr>
          <p:nvPr>
            <p:ph type="sldNum" sz="quarter" idx="12"/>
          </p:nvPr>
        </p:nvSpPr>
        <p:spPr/>
        <p:txBody>
          <a:bodyPr/>
          <a:lstStyle/>
          <a:p>
            <a:fld id="{5447163A-06EB-48E2-B8AF-CF3841949EBC}" type="slidenum">
              <a:rPr lang="en-GB" smtClean="0"/>
              <a:t>‹#›</a:t>
            </a:fld>
            <a:endParaRPr lang="en-GB"/>
          </a:p>
        </p:txBody>
      </p:sp>
    </p:spTree>
    <p:extLst>
      <p:ext uri="{BB962C8B-B14F-4D97-AF65-F5344CB8AC3E}">
        <p14:creationId xmlns:p14="http://schemas.microsoft.com/office/powerpoint/2010/main" val="1396392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E90EA8F-8B76-4465-A407-840A9CC1A8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731855B-98D5-434C-9041-E6B9965F2B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E1B059-C07D-4C79-986D-7AF2B9C915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F4AB93-99FE-437B-A513-249D75E0B481}" type="datetimeFigureOut">
              <a:rPr lang="en-GB" smtClean="0"/>
              <a:t>27/03/2022</a:t>
            </a:fld>
            <a:endParaRPr lang="en-GB"/>
          </a:p>
        </p:txBody>
      </p:sp>
      <p:sp>
        <p:nvSpPr>
          <p:cNvPr id="5" name="Footer Placeholder 4">
            <a:extLst>
              <a:ext uri="{FF2B5EF4-FFF2-40B4-BE49-F238E27FC236}">
                <a16:creationId xmlns:a16="http://schemas.microsoft.com/office/drawing/2014/main" id="{58D6E716-F56A-4F58-9347-618BF6E33F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5665D55-FB31-4B51-A03C-29AA3D4486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47163A-06EB-48E2-B8AF-CF3841949EBC}" type="slidenum">
              <a:rPr lang="en-GB" smtClean="0"/>
              <a:t>‹#›</a:t>
            </a:fld>
            <a:endParaRPr lang="en-GB"/>
          </a:p>
        </p:txBody>
      </p:sp>
    </p:spTree>
    <p:extLst>
      <p:ext uri="{BB962C8B-B14F-4D97-AF65-F5344CB8AC3E}">
        <p14:creationId xmlns:p14="http://schemas.microsoft.com/office/powerpoint/2010/main" val="26256697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mailto:2015938@student.uwtsd.ac.uk" TargetMode="External"/><Relationship Id="rId3" Type="http://schemas.openxmlformats.org/officeDocument/2006/relationships/image" Target="../media/image1.JPG"/><Relationship Id="rId7" Type="http://schemas.openxmlformats.org/officeDocument/2006/relationships/hyperlink" Target="mailto:2107116@student.uwtsd.ac.uk" TargetMode="External"/><Relationship Id="rId2" Type="http://schemas.openxmlformats.org/officeDocument/2006/relationships/slideLayout" Target="../slideLayouts/slideLayout2.xml"/><Relationship Id="rId1" Type="http://schemas.openxmlformats.org/officeDocument/2006/relationships/themeOverride" Target="../theme/themeOverride1.xml"/><Relationship Id="rId6" Type="http://schemas.openxmlformats.org/officeDocument/2006/relationships/hyperlink" Target="mailto:2109240@student.uwtsd.ac.uk" TargetMode="External"/><Relationship Id="rId5" Type="http://schemas.openxmlformats.org/officeDocument/2006/relationships/hyperlink" Target="mailto:2109293@student.uwtsd.ac.uk" TargetMode="External"/><Relationship Id="rId4" Type="http://schemas.openxmlformats.org/officeDocument/2006/relationships/hyperlink" Target="mailto:2112985@student.uwtsd.ac.uk" TargetMode="External"/><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hemeOverride" Target="../theme/themeOverride5.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hemeOverride" Target="../theme/themeOverride6.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hemeOverride" Target="../theme/themeOverride7.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hemeOverride" Target="../theme/themeOverride8.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hemeOverride" Target="../theme/themeOverride9.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hemeOverride" Target="../theme/themeOverride10.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hemeOverride" Target="../theme/themeOverride1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hemeOverride" Target="../theme/themeOverride1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hemeOverride" Target="../theme/themeOverride13.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JPG"/><Relationship Id="rId7" Type="http://schemas.openxmlformats.org/officeDocument/2006/relationships/hyperlink" Target="https://www.ringcentral.com/us/en/blog/top-7-benefits-of-workplace-communication/" TargetMode="External"/><Relationship Id="rId2" Type="http://schemas.openxmlformats.org/officeDocument/2006/relationships/slideLayout" Target="../slideLayouts/slideLayout1.xml"/><Relationship Id="rId1" Type="http://schemas.openxmlformats.org/officeDocument/2006/relationships/themeOverride" Target="../theme/themeOverride14.xml"/><Relationship Id="rId6" Type="http://schemas.openxmlformats.org/officeDocument/2006/relationships/hyperlink" Target="https://www.healthknowledge.org.uk/public-health-textbook/organisation-management/5a-understanding-itd/effective-communication" TargetMode="External"/><Relationship Id="rId5" Type="http://schemas.openxmlformats.org/officeDocument/2006/relationships/hyperlink" Target="https://www.dialpad.com/blog/communication-channels/" TargetMode="External"/><Relationship Id="rId4" Type="http://schemas.openxmlformats.org/officeDocument/2006/relationships/hyperlink" Target="https://www.marketing91.com/barriers-to-communication/"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6.xml"/><Relationship Id="rId1" Type="http://schemas.openxmlformats.org/officeDocument/2006/relationships/themeOverride" Target="../theme/themeOverride15.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DA6E7-EAF7-4EB1-A7E3-F6318F00141E}"/>
              </a:ext>
            </a:extLst>
          </p:cNvPr>
          <p:cNvSpPr>
            <a:spLocks noGrp="1"/>
          </p:cNvSpPr>
          <p:nvPr>
            <p:ph type="ctrTitle"/>
          </p:nvPr>
        </p:nvSpPr>
        <p:spPr/>
        <p:txBody>
          <a:bodyPr/>
          <a:lstStyle/>
          <a:p>
            <a:r>
              <a:rPr lang="en-GB" b="1" i="0" dirty="0">
                <a:solidFill>
                  <a:schemeClr val="bg1"/>
                </a:solidFill>
                <a:effectLst/>
                <a:latin typeface="Segoe UI" panose="020B0502040204020203" pitchFamily="34" charset="0"/>
              </a:rPr>
              <a:t>Team 4 Musketeers</a:t>
            </a:r>
            <a:br>
              <a:rPr lang="en-GB" b="1" i="0" dirty="0">
                <a:solidFill>
                  <a:srgbClr val="242424"/>
                </a:solidFill>
                <a:effectLst/>
                <a:latin typeface="Segoe UI" panose="020B0502040204020203" pitchFamily="34" charset="0"/>
              </a:rPr>
            </a:br>
            <a:endParaRPr lang="en-GB" dirty="0"/>
          </a:p>
        </p:txBody>
      </p:sp>
      <p:sp>
        <p:nvSpPr>
          <p:cNvPr id="3" name="Subtitle 2">
            <a:extLst>
              <a:ext uri="{FF2B5EF4-FFF2-40B4-BE49-F238E27FC236}">
                <a16:creationId xmlns:a16="http://schemas.microsoft.com/office/drawing/2014/main" id="{2A1B3D2B-822B-47C3-9813-0AB4672E2943}"/>
              </a:ext>
            </a:extLst>
          </p:cNvPr>
          <p:cNvSpPr>
            <a:spLocks noGrp="1"/>
          </p:cNvSpPr>
          <p:nvPr>
            <p:ph type="subTitle" idx="1"/>
          </p:nvPr>
        </p:nvSpPr>
        <p:spPr>
          <a:xfrm>
            <a:off x="1524000" y="2870200"/>
            <a:ext cx="9144000" cy="2387600"/>
          </a:xfrm>
        </p:spPr>
        <p:txBody>
          <a:bodyPr>
            <a:normAutofit/>
          </a:bodyPr>
          <a:lstStyle/>
          <a:p>
            <a:endParaRPr lang="en-GB" b="1" dirty="0">
              <a:solidFill>
                <a:schemeClr val="bg1"/>
              </a:solidFill>
            </a:endParaRPr>
          </a:p>
          <a:p>
            <a:r>
              <a:rPr lang="en-GB" b="1" dirty="0">
                <a:solidFill>
                  <a:schemeClr val="bg1"/>
                </a:solidFill>
              </a:rPr>
              <a:t>Certificate of Higher Education in Skills for the Workplace </a:t>
            </a:r>
          </a:p>
          <a:p>
            <a:r>
              <a:rPr lang="en-GB" b="1" dirty="0">
                <a:solidFill>
                  <a:schemeClr val="bg1"/>
                </a:solidFill>
              </a:rPr>
              <a:t>Effective Teamworking and Communication Module (BMSW 4002)</a:t>
            </a:r>
          </a:p>
          <a:p>
            <a:r>
              <a:rPr lang="en-US" sz="1800" b="1" dirty="0">
                <a:solidFill>
                  <a:schemeClr val="bg1"/>
                </a:solidFill>
                <a:effectLst/>
                <a:latin typeface="Arial" panose="020B0604020202020204" pitchFamily="34" charset="0"/>
                <a:ea typeface="Arial" panose="020B0604020202020204" pitchFamily="34" charset="0"/>
              </a:rPr>
              <a:t>Presentation – Strategies for Effective Communication in a Business Setting</a:t>
            </a:r>
            <a:r>
              <a:rPr lang="en-US" sz="1800" b="1" dirty="0">
                <a:effectLst/>
                <a:latin typeface="Arial" panose="020B0604020202020204" pitchFamily="34" charset="0"/>
                <a:ea typeface="Arial" panose="020B0604020202020204" pitchFamily="34" charset="0"/>
              </a:rPr>
              <a:t>.</a:t>
            </a:r>
            <a:endParaRPr lang="en-GB" sz="1800" b="1" dirty="0">
              <a:solidFill>
                <a:schemeClr val="bg1"/>
              </a:solidFill>
              <a:effectLst/>
              <a:latin typeface="Arial" panose="020B0604020202020204" pitchFamily="34" charset="0"/>
              <a:ea typeface="Arial" panose="020B0604020202020204" pitchFamily="34" charset="0"/>
            </a:endParaRPr>
          </a:p>
          <a:p>
            <a:r>
              <a:rPr lang="en-GB" sz="1800" b="1" dirty="0">
                <a:solidFill>
                  <a:schemeClr val="bg1"/>
                </a:solidFill>
                <a:latin typeface="Arial" panose="020B0604020202020204" pitchFamily="34" charset="0"/>
                <a:ea typeface="Arial" panose="020B0604020202020204" pitchFamily="34" charset="0"/>
              </a:rPr>
              <a:t>Lecturer Name: </a:t>
            </a:r>
            <a:r>
              <a:rPr lang="en-GB" sz="1800" b="1" dirty="0" err="1">
                <a:solidFill>
                  <a:schemeClr val="bg1"/>
                </a:solidFill>
                <a:latin typeface="Arial" panose="020B0604020202020204" pitchFamily="34" charset="0"/>
                <a:ea typeface="Arial" panose="020B0604020202020204" pitchFamily="34" charset="0"/>
              </a:rPr>
              <a:t>Khaza</a:t>
            </a:r>
            <a:r>
              <a:rPr lang="en-GB" sz="1800" b="1" dirty="0">
                <a:solidFill>
                  <a:schemeClr val="bg1"/>
                </a:solidFill>
                <a:latin typeface="Arial" panose="020B0604020202020204" pitchFamily="34" charset="0"/>
                <a:ea typeface="Arial" panose="020B0604020202020204" pitchFamily="34" charset="0"/>
              </a:rPr>
              <a:t> Ahmed</a:t>
            </a:r>
            <a:endParaRPr lang="en-US" sz="1800" b="1" dirty="0">
              <a:effectLst/>
              <a:latin typeface="Arial" panose="020B0604020202020204" pitchFamily="34" charset="0"/>
              <a:ea typeface="Arial" panose="020B0604020202020204" pitchFamily="34" charset="0"/>
            </a:endParaRPr>
          </a:p>
        </p:txBody>
      </p:sp>
      <p:pic>
        <p:nvPicPr>
          <p:cNvPr id="5" name="Picture 4" descr="Text&#10;&#10;Description automatically generated">
            <a:extLst>
              <a:ext uri="{FF2B5EF4-FFF2-40B4-BE49-F238E27FC236}">
                <a16:creationId xmlns:a16="http://schemas.microsoft.com/office/drawing/2014/main" id="{65AE5A71-655D-48F0-BE5E-5248862674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48750" y="5349875"/>
            <a:ext cx="3143250" cy="1457325"/>
          </a:xfrm>
          <a:prstGeom prst="rect">
            <a:avLst/>
          </a:prstGeom>
        </p:spPr>
      </p:pic>
    </p:spTree>
    <p:extLst>
      <p:ext uri="{BB962C8B-B14F-4D97-AF65-F5344CB8AC3E}">
        <p14:creationId xmlns:p14="http://schemas.microsoft.com/office/powerpoint/2010/main" val="29295309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76928-C94C-482B-A266-FEFAE80AB473}"/>
              </a:ext>
            </a:extLst>
          </p:cNvPr>
          <p:cNvSpPr>
            <a:spLocks noGrp="1"/>
          </p:cNvSpPr>
          <p:nvPr>
            <p:ph type="title"/>
          </p:nvPr>
        </p:nvSpPr>
        <p:spPr/>
        <p:txBody>
          <a:bodyPr/>
          <a:lstStyle/>
          <a:p>
            <a:pPr algn="ctr"/>
            <a:r>
              <a:rPr lang="en-GB" b="1" dirty="0">
                <a:solidFill>
                  <a:schemeClr val="bg1"/>
                </a:solidFill>
              </a:rPr>
              <a:t>Team Members </a:t>
            </a:r>
          </a:p>
        </p:txBody>
      </p:sp>
      <p:sp>
        <p:nvSpPr>
          <p:cNvPr id="3" name="Content Placeholder 2">
            <a:extLst>
              <a:ext uri="{FF2B5EF4-FFF2-40B4-BE49-F238E27FC236}">
                <a16:creationId xmlns:a16="http://schemas.microsoft.com/office/drawing/2014/main" id="{55117D7C-1851-4DA8-82B8-CC10DDB99914}"/>
              </a:ext>
            </a:extLst>
          </p:cNvPr>
          <p:cNvSpPr>
            <a:spLocks noGrp="1"/>
          </p:cNvSpPr>
          <p:nvPr>
            <p:ph idx="1"/>
          </p:nvPr>
        </p:nvSpPr>
        <p:spPr>
          <a:xfrm>
            <a:off x="838200" y="1864954"/>
            <a:ext cx="10515600" cy="4351338"/>
          </a:xfrm>
        </p:spPr>
        <p:txBody>
          <a:bodyPr>
            <a:normAutofit fontScale="55000" lnSpcReduction="20000"/>
          </a:bodyPr>
          <a:lstStyle/>
          <a:p>
            <a:pPr marL="0" indent="0" algn="ctr">
              <a:buNone/>
            </a:pPr>
            <a:r>
              <a:rPr lang="en-GB" sz="4500" b="1" dirty="0" err="1">
                <a:solidFill>
                  <a:schemeClr val="bg1"/>
                </a:solidFill>
              </a:rPr>
              <a:t>Vasile</a:t>
            </a:r>
            <a:r>
              <a:rPr lang="en-GB" sz="4500" b="1" dirty="0">
                <a:solidFill>
                  <a:schemeClr val="bg1"/>
                </a:solidFill>
              </a:rPr>
              <a:t> Marian </a:t>
            </a:r>
            <a:r>
              <a:rPr lang="en-GB" sz="4500" b="1" dirty="0" err="1">
                <a:solidFill>
                  <a:schemeClr val="bg1"/>
                </a:solidFill>
              </a:rPr>
              <a:t>Bostan</a:t>
            </a:r>
            <a:r>
              <a:rPr lang="en-GB" sz="4500" b="1" dirty="0">
                <a:solidFill>
                  <a:schemeClr val="bg1"/>
                </a:solidFill>
              </a:rPr>
              <a:t> </a:t>
            </a:r>
          </a:p>
          <a:p>
            <a:pPr marL="0" indent="0">
              <a:buNone/>
            </a:pPr>
            <a:r>
              <a:rPr lang="en-GB" sz="4500" dirty="0">
                <a:solidFill>
                  <a:schemeClr val="bg1"/>
                </a:solidFill>
              </a:rPr>
              <a:t> Email: </a:t>
            </a:r>
            <a:r>
              <a:rPr lang="en-GB" sz="4500" dirty="0">
                <a:solidFill>
                  <a:schemeClr val="bg1"/>
                </a:solidFill>
                <a:hlinkClick r:id="rId4">
                  <a:extLst>
                    <a:ext uri="{A12FA001-AC4F-418D-AE19-62706E023703}">
                      <ahyp:hlinkClr xmlns:ahyp="http://schemas.microsoft.com/office/drawing/2018/hyperlinkcolor" val="tx"/>
                    </a:ext>
                  </a:extLst>
                </a:hlinkClick>
              </a:rPr>
              <a:t>2112985@student.uwtsd.ac.uk</a:t>
            </a:r>
            <a:endParaRPr lang="en-GB" sz="4500" dirty="0">
              <a:solidFill>
                <a:schemeClr val="bg1"/>
              </a:solidFill>
            </a:endParaRPr>
          </a:p>
          <a:p>
            <a:pPr marL="0" indent="0" algn="ctr">
              <a:buNone/>
            </a:pPr>
            <a:r>
              <a:rPr lang="en-GB" sz="4500" b="1" dirty="0">
                <a:solidFill>
                  <a:schemeClr val="bg1"/>
                </a:solidFill>
              </a:rPr>
              <a:t>Ionut Modiga </a:t>
            </a:r>
          </a:p>
          <a:p>
            <a:pPr marL="0" indent="0">
              <a:buNone/>
            </a:pPr>
            <a:r>
              <a:rPr lang="en-GB" sz="4500" dirty="0">
                <a:solidFill>
                  <a:schemeClr val="bg1"/>
                </a:solidFill>
              </a:rPr>
              <a:t> Email: </a:t>
            </a:r>
            <a:r>
              <a:rPr lang="en-GB" sz="4500" dirty="0">
                <a:solidFill>
                  <a:schemeClr val="bg1"/>
                </a:solidFill>
                <a:hlinkClick r:id="rId5">
                  <a:extLst>
                    <a:ext uri="{A12FA001-AC4F-418D-AE19-62706E023703}">
                      <ahyp:hlinkClr xmlns:ahyp="http://schemas.microsoft.com/office/drawing/2018/hyperlinkcolor" val="tx"/>
                    </a:ext>
                  </a:extLst>
                </a:hlinkClick>
              </a:rPr>
              <a:t>2109293@student.uwtsd.ac.uk</a:t>
            </a:r>
            <a:endParaRPr lang="en-GB" sz="4500" dirty="0">
              <a:solidFill>
                <a:schemeClr val="bg1"/>
              </a:solidFill>
            </a:endParaRPr>
          </a:p>
          <a:p>
            <a:pPr marL="0" indent="0" algn="ctr">
              <a:buNone/>
            </a:pPr>
            <a:r>
              <a:rPr lang="en-GB" sz="4500" b="1" dirty="0" err="1">
                <a:solidFill>
                  <a:schemeClr val="bg1"/>
                </a:solidFill>
              </a:rPr>
              <a:t>Omosere</a:t>
            </a:r>
            <a:r>
              <a:rPr lang="en-GB" sz="4500" b="1" dirty="0">
                <a:solidFill>
                  <a:schemeClr val="bg1"/>
                </a:solidFill>
              </a:rPr>
              <a:t> </a:t>
            </a:r>
            <a:r>
              <a:rPr lang="en-GB" sz="4500" b="1" dirty="0" err="1">
                <a:solidFill>
                  <a:schemeClr val="bg1"/>
                </a:solidFill>
              </a:rPr>
              <a:t>Osaro</a:t>
            </a:r>
            <a:r>
              <a:rPr lang="en-GB" sz="4500" b="1" dirty="0">
                <a:solidFill>
                  <a:schemeClr val="bg1"/>
                </a:solidFill>
              </a:rPr>
              <a:t> </a:t>
            </a:r>
            <a:r>
              <a:rPr lang="en-GB" sz="4500" b="1" dirty="0" err="1">
                <a:solidFill>
                  <a:schemeClr val="bg1"/>
                </a:solidFill>
              </a:rPr>
              <a:t>Ogbevoen</a:t>
            </a:r>
            <a:endParaRPr lang="en-GB" sz="4500" b="1" dirty="0">
              <a:solidFill>
                <a:schemeClr val="bg1"/>
              </a:solidFill>
            </a:endParaRPr>
          </a:p>
          <a:p>
            <a:pPr marL="0" indent="0">
              <a:buNone/>
            </a:pPr>
            <a:r>
              <a:rPr lang="en-GB" sz="4500" dirty="0">
                <a:solidFill>
                  <a:schemeClr val="bg1"/>
                </a:solidFill>
              </a:rPr>
              <a:t> Email: </a:t>
            </a:r>
            <a:r>
              <a:rPr lang="en-GB" sz="4500" dirty="0">
                <a:solidFill>
                  <a:schemeClr val="bg1"/>
                </a:solidFill>
                <a:hlinkClick r:id="rId6">
                  <a:extLst>
                    <a:ext uri="{A12FA001-AC4F-418D-AE19-62706E023703}">
                      <ahyp:hlinkClr xmlns:ahyp="http://schemas.microsoft.com/office/drawing/2018/hyperlinkcolor" val="tx"/>
                    </a:ext>
                  </a:extLst>
                </a:hlinkClick>
              </a:rPr>
              <a:t>2109240@student.uwtsd.ac.uk</a:t>
            </a:r>
            <a:endParaRPr lang="en-GB" sz="4500" dirty="0">
              <a:solidFill>
                <a:schemeClr val="bg1"/>
              </a:solidFill>
            </a:endParaRPr>
          </a:p>
          <a:p>
            <a:pPr marL="0" indent="0" algn="ctr">
              <a:buNone/>
            </a:pPr>
            <a:r>
              <a:rPr lang="en-GB" sz="4500" b="1" dirty="0">
                <a:solidFill>
                  <a:schemeClr val="bg1"/>
                </a:solidFill>
              </a:rPr>
              <a:t>Alexandra Florentina Popescu</a:t>
            </a:r>
          </a:p>
          <a:p>
            <a:pPr marL="0" indent="0">
              <a:buNone/>
            </a:pPr>
            <a:r>
              <a:rPr lang="en-GB" sz="4500" dirty="0">
                <a:solidFill>
                  <a:schemeClr val="bg1"/>
                </a:solidFill>
              </a:rPr>
              <a:t>Email: </a:t>
            </a:r>
            <a:r>
              <a:rPr lang="en-GB" sz="4500" dirty="0">
                <a:solidFill>
                  <a:schemeClr val="bg1"/>
                </a:solidFill>
                <a:hlinkClick r:id="rId7">
                  <a:extLst>
                    <a:ext uri="{A12FA001-AC4F-418D-AE19-62706E023703}">
                      <ahyp:hlinkClr xmlns:ahyp="http://schemas.microsoft.com/office/drawing/2018/hyperlinkcolor" val="tx"/>
                    </a:ext>
                  </a:extLst>
                </a:hlinkClick>
              </a:rPr>
              <a:t>2107116@student.uwtsd.ac.uk</a:t>
            </a:r>
            <a:endParaRPr lang="en-GB" sz="4500" dirty="0">
              <a:solidFill>
                <a:schemeClr val="bg1"/>
              </a:solidFill>
            </a:endParaRPr>
          </a:p>
          <a:p>
            <a:pPr marL="0" indent="0" algn="ctr">
              <a:buNone/>
            </a:pPr>
            <a:r>
              <a:rPr lang="en-GB" sz="4500" b="1" dirty="0">
                <a:solidFill>
                  <a:schemeClr val="bg1"/>
                </a:solidFill>
              </a:rPr>
              <a:t>Nicolae Cosmin </a:t>
            </a:r>
            <a:r>
              <a:rPr lang="en-GB" sz="4500" b="1" dirty="0" err="1">
                <a:solidFill>
                  <a:schemeClr val="bg1"/>
                </a:solidFill>
              </a:rPr>
              <a:t>Mataru</a:t>
            </a:r>
            <a:endParaRPr lang="en-GB" sz="4500" b="1" dirty="0">
              <a:solidFill>
                <a:schemeClr val="bg1"/>
              </a:solidFill>
            </a:endParaRPr>
          </a:p>
          <a:p>
            <a:pPr marL="0" indent="0">
              <a:buNone/>
            </a:pPr>
            <a:r>
              <a:rPr lang="en-GB" sz="4500" dirty="0">
                <a:solidFill>
                  <a:schemeClr val="bg1"/>
                </a:solidFill>
              </a:rPr>
              <a:t>Email: </a:t>
            </a:r>
            <a:r>
              <a:rPr lang="en-GB" sz="4500" dirty="0">
                <a:solidFill>
                  <a:schemeClr val="bg1"/>
                </a:solidFill>
                <a:hlinkClick r:id="rId8">
                  <a:extLst>
                    <a:ext uri="{A12FA001-AC4F-418D-AE19-62706E023703}">
                      <ahyp:hlinkClr xmlns:ahyp="http://schemas.microsoft.com/office/drawing/2018/hyperlinkcolor" val="tx"/>
                    </a:ext>
                  </a:extLst>
                </a:hlinkClick>
              </a:rPr>
              <a:t>2015938@student.uwtsd.ac.uk</a:t>
            </a:r>
            <a:endParaRPr lang="en-GB" sz="4500" dirty="0">
              <a:solidFill>
                <a:schemeClr val="bg1"/>
              </a:solidFill>
            </a:endParaRPr>
          </a:p>
          <a:p>
            <a:pPr marL="0" indent="0">
              <a:buNone/>
            </a:pPr>
            <a:br>
              <a:rPr lang="en-GB" dirty="0">
                <a:solidFill>
                  <a:schemeClr val="bg1"/>
                </a:solidFill>
              </a:rPr>
            </a:br>
            <a:endParaRPr lang="en-GB" dirty="0">
              <a:solidFill>
                <a:schemeClr val="bg1"/>
              </a:solidFill>
            </a:endParaRPr>
          </a:p>
          <a:p>
            <a:pPr marL="0" indent="0">
              <a:buNone/>
            </a:pPr>
            <a:endParaRPr lang="en-GB" dirty="0">
              <a:solidFill>
                <a:schemeClr val="bg1"/>
              </a:solidFill>
            </a:endParaRPr>
          </a:p>
          <a:p>
            <a:pPr marL="0" indent="0">
              <a:buNone/>
            </a:pPr>
            <a:endParaRPr lang="en-GB" dirty="0">
              <a:solidFill>
                <a:schemeClr val="bg1"/>
              </a:solidFill>
            </a:endParaRPr>
          </a:p>
        </p:txBody>
      </p:sp>
      <p:pic>
        <p:nvPicPr>
          <p:cNvPr id="4" name="Picture 3" descr="Text&#10;&#10;Description automatically generated">
            <a:extLst>
              <a:ext uri="{FF2B5EF4-FFF2-40B4-BE49-F238E27FC236}">
                <a16:creationId xmlns:a16="http://schemas.microsoft.com/office/drawing/2014/main" id="{B3186CB2-6631-4B1C-856E-93948E5B715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048750" y="5400675"/>
            <a:ext cx="3143250" cy="1457325"/>
          </a:xfrm>
          <a:prstGeom prst="rect">
            <a:avLst/>
          </a:prstGeom>
        </p:spPr>
      </p:pic>
    </p:spTree>
    <p:extLst>
      <p:ext uri="{BB962C8B-B14F-4D97-AF65-F5344CB8AC3E}">
        <p14:creationId xmlns:p14="http://schemas.microsoft.com/office/powerpoint/2010/main" val="83274421"/>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57DEA-A518-4122-9A51-116114BD9526}"/>
              </a:ext>
            </a:extLst>
          </p:cNvPr>
          <p:cNvSpPr>
            <a:spLocks noGrp="1"/>
          </p:cNvSpPr>
          <p:nvPr>
            <p:ph type="title"/>
          </p:nvPr>
        </p:nvSpPr>
        <p:spPr>
          <a:xfrm>
            <a:off x="838199" y="365126"/>
            <a:ext cx="10547555" cy="677094"/>
          </a:xfrm>
        </p:spPr>
        <p:txBody>
          <a:bodyPr>
            <a:normAutofit fontScale="90000"/>
          </a:bodyPr>
          <a:lstStyle/>
          <a:p>
            <a:pPr algn="ctr"/>
            <a:r>
              <a:rPr lang="en-GB" b="1" dirty="0">
                <a:solidFill>
                  <a:schemeClr val="bg1"/>
                </a:solidFill>
              </a:rPr>
              <a:t>Social</a:t>
            </a:r>
            <a:r>
              <a:rPr lang="en-GB" dirty="0">
                <a:solidFill>
                  <a:schemeClr val="bg1"/>
                </a:solidFill>
              </a:rPr>
              <a:t> </a:t>
            </a:r>
            <a:r>
              <a:rPr lang="en-GB" b="1" dirty="0">
                <a:solidFill>
                  <a:schemeClr val="bg1"/>
                </a:solidFill>
              </a:rPr>
              <a:t>Contract</a:t>
            </a:r>
          </a:p>
        </p:txBody>
      </p:sp>
      <p:sp>
        <p:nvSpPr>
          <p:cNvPr id="5" name="Content Placeholder 4">
            <a:extLst>
              <a:ext uri="{FF2B5EF4-FFF2-40B4-BE49-F238E27FC236}">
                <a16:creationId xmlns:a16="http://schemas.microsoft.com/office/drawing/2014/main" id="{1DD9F628-8C89-4B77-B63F-583042D8047F}"/>
              </a:ext>
            </a:extLst>
          </p:cNvPr>
          <p:cNvSpPr>
            <a:spLocks noGrp="1"/>
          </p:cNvSpPr>
          <p:nvPr>
            <p:ph idx="1"/>
          </p:nvPr>
        </p:nvSpPr>
        <p:spPr>
          <a:xfrm>
            <a:off x="838200" y="1366684"/>
            <a:ext cx="10763865" cy="5329084"/>
          </a:xfrm>
        </p:spPr>
        <p:txBody>
          <a:bodyPr>
            <a:noAutofit/>
          </a:bodyPr>
          <a:lstStyle/>
          <a:p>
            <a:r>
              <a:rPr lang="en-GB" sz="2400" b="1" dirty="0">
                <a:solidFill>
                  <a:schemeClr val="bg1"/>
                </a:solidFill>
              </a:rPr>
              <a:t>1. Mobile phones on Silent</a:t>
            </a:r>
          </a:p>
          <a:p>
            <a:r>
              <a:rPr lang="en-GB" sz="2400" b="1" dirty="0">
                <a:solidFill>
                  <a:schemeClr val="bg1"/>
                </a:solidFill>
              </a:rPr>
              <a:t>2. Raise a problem as soon as you see it.</a:t>
            </a:r>
          </a:p>
          <a:p>
            <a:r>
              <a:rPr lang="en-GB" sz="2400" b="1" dirty="0">
                <a:solidFill>
                  <a:schemeClr val="bg1"/>
                </a:solidFill>
              </a:rPr>
              <a:t>3. Respect each other and understand differences in knowledge.</a:t>
            </a:r>
          </a:p>
          <a:p>
            <a:r>
              <a:rPr lang="en-GB" sz="2400" b="1" dirty="0">
                <a:solidFill>
                  <a:schemeClr val="bg1"/>
                </a:solidFill>
              </a:rPr>
              <a:t>4. There are no silly questions, if you don’t understand, ask.</a:t>
            </a:r>
          </a:p>
          <a:p>
            <a:r>
              <a:rPr lang="en-GB" sz="2400" b="1" dirty="0">
                <a:solidFill>
                  <a:schemeClr val="bg1"/>
                </a:solidFill>
              </a:rPr>
              <a:t>5. Don’t interrupt and cut another person off while they are talking.</a:t>
            </a:r>
          </a:p>
          <a:p>
            <a:r>
              <a:rPr lang="en-GB" sz="2400" b="1" dirty="0">
                <a:solidFill>
                  <a:schemeClr val="bg1"/>
                </a:solidFill>
              </a:rPr>
              <a:t>6. We have zero tolerance for bulling.</a:t>
            </a:r>
          </a:p>
          <a:p>
            <a:r>
              <a:rPr lang="en-GB" sz="2400" b="1" dirty="0">
                <a:solidFill>
                  <a:schemeClr val="bg1"/>
                </a:solidFill>
              </a:rPr>
              <a:t>7. If you can’t attend or need to leave early from a meeting notify the team beforehand.</a:t>
            </a:r>
          </a:p>
          <a:p>
            <a:r>
              <a:rPr lang="en-GB" sz="2400" b="1" dirty="0">
                <a:solidFill>
                  <a:schemeClr val="bg1"/>
                </a:solidFill>
              </a:rPr>
              <a:t>8. If you are assigned the job, take ownership of it and keep it up to date.</a:t>
            </a:r>
          </a:p>
          <a:p>
            <a:r>
              <a:rPr lang="en-GB" sz="2400" b="1" dirty="0">
                <a:solidFill>
                  <a:schemeClr val="bg1"/>
                </a:solidFill>
              </a:rPr>
              <a:t>9. Ask for help.</a:t>
            </a:r>
          </a:p>
          <a:p>
            <a:r>
              <a:rPr lang="en-GB" sz="2400" b="1" dirty="0">
                <a:solidFill>
                  <a:schemeClr val="bg1"/>
                </a:solidFill>
              </a:rPr>
              <a:t>10. Work as a team not as a group.</a:t>
            </a:r>
          </a:p>
          <a:p>
            <a:r>
              <a:rPr lang="en-GB" sz="2400" b="1" dirty="0">
                <a:solidFill>
                  <a:schemeClr val="bg1"/>
                </a:solidFill>
              </a:rPr>
              <a:t>11. Be polite.</a:t>
            </a:r>
          </a:p>
        </p:txBody>
      </p:sp>
      <p:pic>
        <p:nvPicPr>
          <p:cNvPr id="6" name="Picture 5" descr="Text&#10;&#10;Description automatically generated">
            <a:extLst>
              <a:ext uri="{FF2B5EF4-FFF2-40B4-BE49-F238E27FC236}">
                <a16:creationId xmlns:a16="http://schemas.microsoft.com/office/drawing/2014/main" id="{184A0546-1D01-4FAF-AF1E-4F2B0904C8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48750" y="5400675"/>
            <a:ext cx="3143250" cy="1457325"/>
          </a:xfrm>
          <a:prstGeom prst="rect">
            <a:avLst/>
          </a:prstGeom>
        </p:spPr>
      </p:pic>
    </p:spTree>
    <p:extLst>
      <p:ext uri="{BB962C8B-B14F-4D97-AF65-F5344CB8AC3E}">
        <p14:creationId xmlns:p14="http://schemas.microsoft.com/office/powerpoint/2010/main" val="4094871605"/>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63656-04EA-4CA3-9E54-E7C1F3779C3F}"/>
              </a:ext>
            </a:extLst>
          </p:cNvPr>
          <p:cNvSpPr>
            <a:spLocks noGrp="1"/>
          </p:cNvSpPr>
          <p:nvPr>
            <p:ph type="title"/>
          </p:nvPr>
        </p:nvSpPr>
        <p:spPr/>
        <p:txBody>
          <a:bodyPr>
            <a:normAutofit/>
          </a:bodyPr>
          <a:lstStyle/>
          <a:p>
            <a:pPr algn="ctr"/>
            <a:r>
              <a:rPr lang="en-GB" sz="4000" b="1" dirty="0">
                <a:solidFill>
                  <a:schemeClr val="bg1"/>
                </a:solidFill>
              </a:rPr>
              <a:t>Company Overview </a:t>
            </a:r>
          </a:p>
        </p:txBody>
      </p:sp>
      <p:sp>
        <p:nvSpPr>
          <p:cNvPr id="3" name="Content Placeholder 2">
            <a:extLst>
              <a:ext uri="{FF2B5EF4-FFF2-40B4-BE49-F238E27FC236}">
                <a16:creationId xmlns:a16="http://schemas.microsoft.com/office/drawing/2014/main" id="{9F566C72-97C2-4303-A678-8AB08594430C}"/>
              </a:ext>
            </a:extLst>
          </p:cNvPr>
          <p:cNvSpPr>
            <a:spLocks noGrp="1"/>
          </p:cNvSpPr>
          <p:nvPr>
            <p:ph idx="1"/>
          </p:nvPr>
        </p:nvSpPr>
        <p:spPr/>
        <p:txBody>
          <a:bodyPr>
            <a:normAutofit fontScale="92500" lnSpcReduction="10000"/>
          </a:bodyPr>
          <a:lstStyle/>
          <a:p>
            <a:pPr marL="0" indent="0" algn="ctr">
              <a:buNone/>
            </a:pPr>
            <a:r>
              <a:rPr lang="en-GB" dirty="0">
                <a:solidFill>
                  <a:schemeClr val="bg1"/>
                </a:solidFill>
              </a:rPr>
              <a:t>    </a:t>
            </a:r>
            <a:r>
              <a:rPr lang="en-GB" sz="3000" b="1" dirty="0">
                <a:solidFill>
                  <a:schemeClr val="bg1"/>
                </a:solidFill>
              </a:rPr>
              <a:t>Our Presentation Will be Based On Amazon Company.</a:t>
            </a:r>
          </a:p>
          <a:p>
            <a:pPr marL="0" indent="0" algn="ctr">
              <a:buNone/>
            </a:pPr>
            <a:endParaRPr lang="en-GB" dirty="0">
              <a:solidFill>
                <a:schemeClr val="bg1"/>
              </a:solidFill>
            </a:endParaRPr>
          </a:p>
          <a:p>
            <a:pPr marL="0" indent="0">
              <a:buNone/>
            </a:pPr>
            <a:r>
              <a:rPr lang="en-GB" dirty="0">
                <a:solidFill>
                  <a:schemeClr val="bg1"/>
                </a:solidFill>
              </a:rPr>
              <a:t>Amazon.com is an </a:t>
            </a:r>
            <a:r>
              <a:rPr lang="en-GB" b="1" dirty="0">
                <a:solidFill>
                  <a:schemeClr val="bg1"/>
                </a:solidFill>
              </a:rPr>
              <a:t>American tech multinational</a:t>
            </a:r>
            <a:r>
              <a:rPr lang="en-GB" dirty="0">
                <a:solidFill>
                  <a:schemeClr val="bg1"/>
                </a:solidFill>
              </a:rPr>
              <a:t> whose business interests include e-commerce, cloud computing, digital streaming, and artificial intelligence.</a:t>
            </a:r>
          </a:p>
          <a:p>
            <a:pPr marL="0" indent="0">
              <a:buNone/>
            </a:pPr>
            <a:endParaRPr lang="en-GB" dirty="0">
              <a:solidFill>
                <a:schemeClr val="bg1"/>
              </a:solidFill>
            </a:endParaRPr>
          </a:p>
          <a:p>
            <a:pPr marL="0" indent="0">
              <a:buNone/>
            </a:pPr>
            <a:r>
              <a:rPr lang="en-GB" dirty="0">
                <a:solidFill>
                  <a:schemeClr val="bg1"/>
                </a:solidFill>
              </a:rPr>
              <a:t>Officers and directors, employees, and shareholders are Amazon's primary internal stakeholders and the main External stakeholders are customers.</a:t>
            </a:r>
          </a:p>
          <a:p>
            <a:pPr marL="0" indent="0">
              <a:buNone/>
            </a:pPr>
            <a:r>
              <a:rPr lang="en-GB" dirty="0">
                <a:solidFill>
                  <a:schemeClr val="bg1"/>
                </a:solidFill>
              </a:rPr>
              <a:t>The President, CEO, and Chairman of the Board, as well as senior vice presidents and chief executive officers of Amazon online services and worldwide consumers, are the company's top officers. </a:t>
            </a:r>
          </a:p>
        </p:txBody>
      </p:sp>
    </p:spTree>
    <p:extLst>
      <p:ext uri="{BB962C8B-B14F-4D97-AF65-F5344CB8AC3E}">
        <p14:creationId xmlns:p14="http://schemas.microsoft.com/office/powerpoint/2010/main" val="152421494"/>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BE0DE-A17E-41D4-81F0-8B7B6BA35F6F}"/>
              </a:ext>
            </a:extLst>
          </p:cNvPr>
          <p:cNvSpPr>
            <a:spLocks noGrp="1"/>
          </p:cNvSpPr>
          <p:nvPr>
            <p:ph type="title"/>
          </p:nvPr>
        </p:nvSpPr>
        <p:spPr/>
        <p:txBody>
          <a:bodyPr/>
          <a:lstStyle/>
          <a:p>
            <a:pPr algn="ctr"/>
            <a:r>
              <a:rPr lang="en-GB" b="1" dirty="0">
                <a:solidFill>
                  <a:schemeClr val="bg1"/>
                </a:solidFill>
              </a:rPr>
              <a:t>Summary</a:t>
            </a:r>
          </a:p>
        </p:txBody>
      </p:sp>
      <p:sp>
        <p:nvSpPr>
          <p:cNvPr id="3" name="Content Placeholder 2">
            <a:extLst>
              <a:ext uri="{FF2B5EF4-FFF2-40B4-BE49-F238E27FC236}">
                <a16:creationId xmlns:a16="http://schemas.microsoft.com/office/drawing/2014/main" id="{4D8E42D4-49DA-4C17-8923-9F308750AED3}"/>
              </a:ext>
            </a:extLst>
          </p:cNvPr>
          <p:cNvSpPr>
            <a:spLocks noGrp="1"/>
          </p:cNvSpPr>
          <p:nvPr>
            <p:ph idx="1"/>
          </p:nvPr>
        </p:nvSpPr>
        <p:spPr>
          <a:xfrm>
            <a:off x="838200" y="1524000"/>
            <a:ext cx="10515600" cy="4652963"/>
          </a:xfrm>
        </p:spPr>
        <p:txBody>
          <a:bodyPr>
            <a:normAutofit/>
          </a:bodyPr>
          <a:lstStyle/>
          <a:p>
            <a:r>
              <a:rPr lang="en-GB" b="1" spc="-15" dirty="0">
                <a:solidFill>
                  <a:schemeClr val="bg1"/>
                </a:solidFill>
                <a:latin typeface="Arial" panose="020B0604020202020204" pitchFamily="34" charset="0"/>
              </a:rPr>
              <a:t>1. </a:t>
            </a:r>
            <a:r>
              <a:rPr lang="en-US" b="1" spc="-15" dirty="0">
                <a:solidFill>
                  <a:schemeClr val="bg1"/>
                </a:solidFill>
                <a:latin typeface="Arial" panose="020B0604020202020204" pitchFamily="34" charset="0"/>
              </a:rPr>
              <a:t>What are the benefits of effective communication on the organization’s business process?</a:t>
            </a:r>
          </a:p>
          <a:p>
            <a:r>
              <a:rPr lang="en-US" b="1" spc="-15" dirty="0">
                <a:solidFill>
                  <a:schemeClr val="bg1"/>
                </a:solidFill>
                <a:latin typeface="Arial" panose="020B0604020202020204" pitchFamily="34" charset="0"/>
              </a:rPr>
              <a:t>2. How should the organization use the theories relating to models of communication?</a:t>
            </a:r>
          </a:p>
          <a:p>
            <a:r>
              <a:rPr lang="en-US" b="1" spc="-15" dirty="0">
                <a:solidFill>
                  <a:schemeClr val="bg1"/>
                </a:solidFill>
                <a:latin typeface="Arial" panose="020B0604020202020204" pitchFamily="34" charset="0"/>
              </a:rPr>
              <a:t>3. The types of barriers that can prevent effective communication between the organization and their external stakeholders.</a:t>
            </a:r>
            <a:endParaRPr lang="en-GB" b="1" spc="-15" dirty="0">
              <a:solidFill>
                <a:schemeClr val="bg1"/>
              </a:solidFill>
              <a:latin typeface="Arial" panose="020B0604020202020204" pitchFamily="34" charset="0"/>
            </a:endParaRPr>
          </a:p>
          <a:p>
            <a:r>
              <a:rPr lang="en-GB" b="1" spc="-15" dirty="0">
                <a:solidFill>
                  <a:schemeClr val="bg1"/>
                </a:solidFill>
                <a:latin typeface="Arial" panose="020B0604020202020204" pitchFamily="34" charset="0"/>
              </a:rPr>
              <a:t>4. </a:t>
            </a:r>
            <a:r>
              <a:rPr lang="en-US" b="1" spc="-15" dirty="0">
                <a:solidFill>
                  <a:schemeClr val="bg1"/>
                </a:solidFill>
                <a:latin typeface="Arial" panose="020B0604020202020204" pitchFamily="34" charset="0"/>
              </a:rPr>
              <a:t>What are the channels of communication used by the organization and channels that can be used to improve communication?</a:t>
            </a:r>
            <a:endParaRPr lang="en-GB" b="1" spc="-15" dirty="0">
              <a:solidFill>
                <a:schemeClr val="bg1"/>
              </a:solidFill>
              <a:latin typeface="Arial" panose="020B0604020202020204" pitchFamily="34" charset="0"/>
            </a:endParaRPr>
          </a:p>
          <a:p>
            <a:endParaRPr lang="en-GB" b="1" spc="-15" dirty="0">
              <a:solidFill>
                <a:schemeClr val="bg1"/>
              </a:solidFill>
              <a:latin typeface="Arial" panose="020B0604020202020204" pitchFamily="34" charset="0"/>
            </a:endParaRPr>
          </a:p>
        </p:txBody>
      </p:sp>
    </p:spTree>
    <p:extLst>
      <p:ext uri="{BB962C8B-B14F-4D97-AF65-F5344CB8AC3E}">
        <p14:creationId xmlns:p14="http://schemas.microsoft.com/office/powerpoint/2010/main" val="34019772"/>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7FBC7-5E00-432C-97EF-4C30D701914A}"/>
              </a:ext>
            </a:extLst>
          </p:cNvPr>
          <p:cNvSpPr>
            <a:spLocks noGrp="1"/>
          </p:cNvSpPr>
          <p:nvPr>
            <p:ph type="title"/>
          </p:nvPr>
        </p:nvSpPr>
        <p:spPr/>
        <p:txBody>
          <a:bodyPr>
            <a:normAutofit fontScale="90000"/>
          </a:bodyPr>
          <a:lstStyle/>
          <a:p>
            <a:pPr algn="ctr"/>
            <a:r>
              <a:rPr lang="en-US" sz="2800" b="1" spc="-15" dirty="0">
                <a:solidFill>
                  <a:schemeClr val="bg1"/>
                </a:solidFill>
                <a:effectLst/>
                <a:latin typeface="Arial" panose="020B0604020202020204" pitchFamily="34" charset="0"/>
                <a:ea typeface="Arial" panose="020B0604020202020204" pitchFamily="34" charset="0"/>
              </a:rPr>
              <a:t>1.What are the benefits of effective communication on the organization’s business process? </a:t>
            </a:r>
            <a:br>
              <a:rPr lang="en-GB" sz="1800" spc="-15" dirty="0">
                <a:effectLst/>
                <a:latin typeface="Arial" panose="020B0604020202020204" pitchFamily="34" charset="0"/>
                <a:ea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DE9027DF-40C6-46F1-80E7-1AB7086DDCAC}"/>
              </a:ext>
            </a:extLst>
          </p:cNvPr>
          <p:cNvSpPr>
            <a:spLocks noGrp="1"/>
          </p:cNvSpPr>
          <p:nvPr>
            <p:ph idx="1"/>
          </p:nvPr>
        </p:nvSpPr>
        <p:spPr/>
        <p:txBody>
          <a:bodyPr>
            <a:normAutofit/>
          </a:bodyPr>
          <a:lstStyle/>
          <a:p>
            <a:r>
              <a:rPr lang="en-GB" dirty="0">
                <a:solidFill>
                  <a:schemeClr val="bg1"/>
                </a:solidFill>
              </a:rPr>
              <a:t>Every successful company recognises the significance of communication in its day-to-day operations and upkeep. </a:t>
            </a:r>
          </a:p>
          <a:p>
            <a:r>
              <a:rPr lang="en-GB" dirty="0">
                <a:solidFill>
                  <a:schemeClr val="bg1"/>
                </a:solidFill>
              </a:rPr>
              <a:t>Effective communication is essential in all element of business, from how employers connect with their staff to how they communicate critical information to customers, investors, and other businesses. </a:t>
            </a:r>
          </a:p>
          <a:p>
            <a:r>
              <a:rPr lang="en-GB" dirty="0">
                <a:solidFill>
                  <a:schemeClr val="bg1"/>
                </a:solidFill>
              </a:rPr>
              <a:t>Fortunately, by improving internal communication, businesses may avoid these issues and instead focus on recruiting and maintaining customers, developing strong relationships with employees, competing against competitors, and lowering staff turnover. </a:t>
            </a:r>
          </a:p>
        </p:txBody>
      </p:sp>
      <p:pic>
        <p:nvPicPr>
          <p:cNvPr id="4" name="Picture 3" descr="Text&#10;&#10;Description automatically generated">
            <a:extLst>
              <a:ext uri="{FF2B5EF4-FFF2-40B4-BE49-F238E27FC236}">
                <a16:creationId xmlns:a16="http://schemas.microsoft.com/office/drawing/2014/main" id="{1FD2A3C9-BC2E-4AA2-AE02-4835CDE3BA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48750" y="5400675"/>
            <a:ext cx="3143250" cy="1457325"/>
          </a:xfrm>
          <a:prstGeom prst="rect">
            <a:avLst/>
          </a:prstGeom>
        </p:spPr>
      </p:pic>
    </p:spTree>
    <p:extLst>
      <p:ext uri="{BB962C8B-B14F-4D97-AF65-F5344CB8AC3E}">
        <p14:creationId xmlns:p14="http://schemas.microsoft.com/office/powerpoint/2010/main" val="3979364279"/>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E3C5B1B-BC07-4980-9045-311E0D52A4AE}"/>
              </a:ext>
            </a:extLst>
          </p:cNvPr>
          <p:cNvSpPr>
            <a:spLocks noGrp="1"/>
          </p:cNvSpPr>
          <p:nvPr>
            <p:ph type="title"/>
          </p:nvPr>
        </p:nvSpPr>
        <p:spPr>
          <a:xfrm>
            <a:off x="838200" y="69576"/>
            <a:ext cx="10515600" cy="188841"/>
          </a:xfrm>
        </p:spPr>
        <p:txBody>
          <a:bodyPr>
            <a:normAutofit fontScale="90000"/>
          </a:bodyPr>
          <a:lstStyle/>
          <a:p>
            <a:endParaRPr lang="en-GB" dirty="0"/>
          </a:p>
        </p:txBody>
      </p:sp>
      <p:sp>
        <p:nvSpPr>
          <p:cNvPr id="7" name="Content Placeholder 6">
            <a:extLst>
              <a:ext uri="{FF2B5EF4-FFF2-40B4-BE49-F238E27FC236}">
                <a16:creationId xmlns:a16="http://schemas.microsoft.com/office/drawing/2014/main" id="{5FE0F11E-F881-4BFB-BB62-66249F0FA823}"/>
              </a:ext>
            </a:extLst>
          </p:cNvPr>
          <p:cNvSpPr>
            <a:spLocks noGrp="1"/>
          </p:cNvSpPr>
          <p:nvPr>
            <p:ph idx="1"/>
          </p:nvPr>
        </p:nvSpPr>
        <p:spPr>
          <a:xfrm>
            <a:off x="838200" y="511277"/>
            <a:ext cx="10515600" cy="5665686"/>
          </a:xfrm>
        </p:spPr>
        <p:txBody>
          <a:bodyPr>
            <a:normAutofit fontScale="25000" lnSpcReduction="20000"/>
          </a:bodyPr>
          <a:lstStyle/>
          <a:p>
            <a:pPr marL="0" indent="0" algn="ctr">
              <a:buNone/>
            </a:pPr>
            <a:endParaRPr lang="en-GB" sz="4200" b="0" i="0" dirty="0">
              <a:solidFill>
                <a:schemeClr val="bg1"/>
              </a:solidFill>
              <a:effectLst/>
              <a:latin typeface="Segoe UI" panose="020B0502040204020203" pitchFamily="34" charset="0"/>
            </a:endParaRPr>
          </a:p>
          <a:p>
            <a:pPr marL="0" indent="0" algn="ctr">
              <a:buNone/>
            </a:pPr>
            <a:r>
              <a:rPr lang="en-GB" sz="11200" b="1" i="0" dirty="0">
                <a:solidFill>
                  <a:schemeClr val="bg1"/>
                </a:solidFill>
                <a:effectLst/>
                <a:latin typeface="Segoe UI" panose="020B0502040204020203" pitchFamily="34" charset="0"/>
              </a:rPr>
              <a:t>1.1 The following are some of the other advantages of successful corporate communication:</a:t>
            </a:r>
          </a:p>
          <a:p>
            <a:pPr marL="0" indent="0" algn="ctr">
              <a:buNone/>
            </a:pPr>
            <a:endParaRPr lang="en-GB" sz="11200" b="1" i="0" dirty="0">
              <a:solidFill>
                <a:schemeClr val="bg1"/>
              </a:solidFill>
              <a:effectLst/>
              <a:latin typeface="Segoe UI" panose="020B0502040204020203" pitchFamily="34" charset="0"/>
            </a:endParaRPr>
          </a:p>
          <a:p>
            <a:r>
              <a:rPr lang="en-GB" sz="9600" b="1" i="0" dirty="0">
                <a:solidFill>
                  <a:schemeClr val="bg1"/>
                </a:solidFill>
                <a:effectLst/>
                <a:latin typeface="Segoe UI" panose="020B0502040204020203" pitchFamily="34" charset="0"/>
              </a:rPr>
              <a:t>The efficiency of the workforce has improved. </a:t>
            </a:r>
          </a:p>
          <a:p>
            <a:r>
              <a:rPr lang="en-GB" sz="9600" b="1" dirty="0">
                <a:solidFill>
                  <a:schemeClr val="bg1"/>
                </a:solidFill>
                <a:latin typeface="Segoe UI" panose="020B0502040204020203" pitchFamily="34" charset="0"/>
              </a:rPr>
              <a:t>A comfortable working atmosphere.</a:t>
            </a:r>
          </a:p>
          <a:p>
            <a:r>
              <a:rPr lang="en-GB" sz="9600" b="1" i="0" dirty="0">
                <a:solidFill>
                  <a:schemeClr val="bg1"/>
                </a:solidFill>
                <a:effectLst/>
                <a:latin typeface="Segoe UI" panose="020B0502040204020203" pitchFamily="34" charset="0"/>
              </a:rPr>
              <a:t>Increased inventiveness.</a:t>
            </a:r>
          </a:p>
          <a:p>
            <a:r>
              <a:rPr lang="en-GB" sz="9600" b="1" i="0" dirty="0">
                <a:solidFill>
                  <a:schemeClr val="bg1"/>
                </a:solidFill>
                <a:effectLst/>
                <a:latin typeface="Segoe UI" panose="020B0502040204020203" pitchFamily="34" charset="0"/>
              </a:rPr>
              <a:t>New business opportunities. </a:t>
            </a:r>
          </a:p>
          <a:p>
            <a:r>
              <a:rPr lang="en-GB" sz="9600" b="1" i="0" dirty="0">
                <a:solidFill>
                  <a:schemeClr val="bg1"/>
                </a:solidFill>
                <a:effectLst/>
                <a:latin typeface="Segoe UI" panose="020B0502040204020203" pitchFamily="34" charset="0"/>
              </a:rPr>
              <a:t>The number of people who are loyal to the company has increased. </a:t>
            </a:r>
          </a:p>
          <a:p>
            <a:r>
              <a:rPr lang="en-GB" sz="9600" b="1" i="0" dirty="0">
                <a:solidFill>
                  <a:schemeClr val="bg1"/>
                </a:solidFill>
                <a:effectLst/>
                <a:latin typeface="Segoe UI" panose="020B0502040204020203" pitchFamily="34" charset="0"/>
              </a:rPr>
              <a:t>It is critical to achieve customer happiness. </a:t>
            </a:r>
          </a:p>
          <a:p>
            <a:r>
              <a:rPr lang="en-GB" sz="9600" b="1" i="0" dirty="0">
                <a:solidFill>
                  <a:schemeClr val="bg1"/>
                </a:solidFill>
                <a:effectLst/>
                <a:latin typeface="Segoe UI" panose="020B0502040204020203" pitchFamily="34" charset="0"/>
              </a:rPr>
              <a:t>Clarity of direction.</a:t>
            </a:r>
          </a:p>
          <a:p>
            <a:r>
              <a:rPr lang="en-GB" sz="9600" b="1" i="0" dirty="0">
                <a:solidFill>
                  <a:schemeClr val="bg1"/>
                </a:solidFill>
                <a:effectLst/>
                <a:latin typeface="Segoe UI" panose="020B0502040204020203" pitchFamily="34" charset="0"/>
              </a:rPr>
              <a:t>Problem-solving and prevention. </a:t>
            </a:r>
          </a:p>
          <a:p>
            <a:r>
              <a:rPr lang="en-GB" sz="9600" b="1" i="0" dirty="0">
                <a:solidFill>
                  <a:schemeClr val="bg1"/>
                </a:solidFill>
                <a:effectLst/>
                <a:latin typeface="Segoe UI" panose="020B0502040204020203" pitchFamily="34" charset="0"/>
              </a:rPr>
              <a:t>Continual turnover. </a:t>
            </a:r>
          </a:p>
          <a:p>
            <a:r>
              <a:rPr lang="en-GB" sz="9600" b="1" dirty="0">
                <a:solidFill>
                  <a:schemeClr val="bg1"/>
                </a:solidFill>
                <a:latin typeface="Segoe UI" panose="020B0502040204020203" pitchFamily="34" charset="0"/>
              </a:rPr>
              <a:t>A positive reputation.</a:t>
            </a: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br>
              <a:rPr lang="en-GB" b="0" i="0" dirty="0">
                <a:solidFill>
                  <a:schemeClr val="bg1"/>
                </a:solidFill>
                <a:effectLst/>
                <a:latin typeface="Segoe UI" panose="020B0502040204020203" pitchFamily="34" charset="0"/>
              </a:rPr>
            </a:br>
            <a:endParaRPr lang="en-GB" dirty="0">
              <a:solidFill>
                <a:schemeClr val="bg1"/>
              </a:solidFill>
            </a:endParaRPr>
          </a:p>
        </p:txBody>
      </p:sp>
      <p:pic>
        <p:nvPicPr>
          <p:cNvPr id="4" name="Picture 3" descr="Text&#10;&#10;Description automatically generated">
            <a:extLst>
              <a:ext uri="{FF2B5EF4-FFF2-40B4-BE49-F238E27FC236}">
                <a16:creationId xmlns:a16="http://schemas.microsoft.com/office/drawing/2014/main" id="{11836E43-21AA-4140-8692-16D4FEC82C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48750" y="5400675"/>
            <a:ext cx="3143250" cy="1457325"/>
          </a:xfrm>
          <a:prstGeom prst="rect">
            <a:avLst/>
          </a:prstGeom>
        </p:spPr>
      </p:pic>
    </p:spTree>
    <p:extLst>
      <p:ext uri="{BB962C8B-B14F-4D97-AF65-F5344CB8AC3E}">
        <p14:creationId xmlns:p14="http://schemas.microsoft.com/office/powerpoint/2010/main" val="1085395327"/>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86615-48C6-445E-BA8D-8F67AA151FBA}"/>
              </a:ext>
            </a:extLst>
          </p:cNvPr>
          <p:cNvSpPr>
            <a:spLocks noGrp="1"/>
          </p:cNvSpPr>
          <p:nvPr>
            <p:ph type="title"/>
          </p:nvPr>
        </p:nvSpPr>
        <p:spPr/>
        <p:txBody>
          <a:bodyPr>
            <a:normAutofit fontScale="90000"/>
          </a:bodyPr>
          <a:lstStyle/>
          <a:p>
            <a:pPr algn="ctr"/>
            <a:r>
              <a:rPr lang="en-US" sz="2500" b="1" spc="-15" dirty="0">
                <a:solidFill>
                  <a:schemeClr val="bg1"/>
                </a:solidFill>
                <a:effectLst/>
                <a:latin typeface="Arial" panose="020B0604020202020204" pitchFamily="34" charset="0"/>
                <a:ea typeface="Arial" panose="020B0604020202020204" pitchFamily="34" charset="0"/>
              </a:rPr>
              <a:t>2. How should the organization use the theories relating to models of</a:t>
            </a:r>
            <a:r>
              <a:rPr lang="en-US" sz="2500" b="1" spc="-30" dirty="0">
                <a:solidFill>
                  <a:schemeClr val="bg1"/>
                </a:solidFill>
                <a:effectLst/>
                <a:latin typeface="Arial" panose="020B0604020202020204" pitchFamily="34" charset="0"/>
                <a:ea typeface="Arial" panose="020B0604020202020204" pitchFamily="34" charset="0"/>
              </a:rPr>
              <a:t> </a:t>
            </a:r>
            <a:r>
              <a:rPr lang="en-US" sz="2500" b="1" spc="-15" dirty="0">
                <a:solidFill>
                  <a:schemeClr val="bg1"/>
                </a:solidFill>
                <a:effectLst/>
                <a:latin typeface="Arial" panose="020B0604020202020204" pitchFamily="34" charset="0"/>
                <a:ea typeface="Arial" panose="020B0604020202020204" pitchFamily="34" charset="0"/>
              </a:rPr>
              <a:t>communication?</a:t>
            </a:r>
            <a:br>
              <a:rPr lang="en-GB" sz="1800" spc="-15" dirty="0">
                <a:effectLst/>
                <a:latin typeface="Arial" panose="020B0604020202020204" pitchFamily="34" charset="0"/>
                <a:ea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659B4973-0E3E-4B51-81D4-F9301141E7E1}"/>
              </a:ext>
            </a:extLst>
          </p:cNvPr>
          <p:cNvSpPr>
            <a:spLocks noGrp="1"/>
          </p:cNvSpPr>
          <p:nvPr>
            <p:ph idx="1"/>
          </p:nvPr>
        </p:nvSpPr>
        <p:spPr/>
        <p:txBody>
          <a:bodyPr>
            <a:normAutofit fontScale="92500" lnSpcReduction="10000"/>
          </a:bodyPr>
          <a:lstStyle/>
          <a:p>
            <a:pPr marL="0" indent="0">
              <a:buNone/>
            </a:pPr>
            <a:r>
              <a:rPr lang="en-GB" sz="2600" b="1" i="0" dirty="0" err="1">
                <a:solidFill>
                  <a:schemeClr val="bg1"/>
                </a:solidFill>
                <a:effectLst/>
                <a:latin typeface="Segoe UI" panose="020B0502040204020203" pitchFamily="34" charset="0"/>
              </a:rPr>
              <a:t>Lasswell</a:t>
            </a:r>
            <a:r>
              <a:rPr lang="en-GB" sz="2600" b="1" i="0" dirty="0">
                <a:solidFill>
                  <a:schemeClr val="bg1"/>
                </a:solidFill>
                <a:effectLst/>
                <a:latin typeface="Segoe UI" panose="020B0502040204020203" pitchFamily="34" charset="0"/>
              </a:rPr>
              <a:t> introduced an important model of five levels of communication identified from his experiences in the second world war, elements of which survive in more developed modern </a:t>
            </a:r>
            <a:r>
              <a:rPr lang="en-GB" sz="2600" b="1" dirty="0">
                <a:solidFill>
                  <a:schemeClr val="bg1"/>
                </a:solidFill>
                <a:latin typeface="Segoe UI" panose="020B0502040204020203" pitchFamily="34" charset="0"/>
              </a:rPr>
              <a:t>models </a:t>
            </a:r>
            <a:r>
              <a:rPr lang="en-GB" sz="2600" b="1" dirty="0" err="1">
                <a:solidFill>
                  <a:schemeClr val="bg1"/>
                </a:solidFill>
                <a:latin typeface="Segoe UI" panose="020B0502040204020203" pitchFamily="34" charset="0"/>
              </a:rPr>
              <a:t>Lasswell's</a:t>
            </a:r>
            <a:r>
              <a:rPr lang="en-GB" sz="2600" b="1" dirty="0">
                <a:solidFill>
                  <a:schemeClr val="bg1"/>
                </a:solidFill>
                <a:latin typeface="Segoe UI" panose="020B0502040204020203" pitchFamily="34" charset="0"/>
              </a:rPr>
              <a:t> (1948) </a:t>
            </a:r>
            <a:r>
              <a:rPr lang="en-GB" sz="2600" b="1" i="0" dirty="0">
                <a:solidFill>
                  <a:schemeClr val="bg1"/>
                </a:solidFill>
                <a:effectLst/>
                <a:latin typeface="Segoe UI" panose="020B0502040204020203" pitchFamily="34" charset="0"/>
              </a:rPr>
              <a:t>:</a:t>
            </a:r>
            <a:br>
              <a:rPr lang="en-GB" sz="2600" b="1" i="0" dirty="0">
                <a:solidFill>
                  <a:schemeClr val="bg1"/>
                </a:solidFill>
                <a:effectLst/>
                <a:latin typeface="Segoe UI" panose="020B0502040204020203" pitchFamily="34" charset="0"/>
              </a:rPr>
            </a:br>
            <a:br>
              <a:rPr lang="en-GB" sz="2600" b="1" i="0" dirty="0">
                <a:solidFill>
                  <a:schemeClr val="bg1"/>
                </a:solidFill>
                <a:effectLst/>
                <a:latin typeface="Segoe UI" panose="020B0502040204020203" pitchFamily="34" charset="0"/>
              </a:rPr>
            </a:br>
            <a:r>
              <a:rPr lang="en-GB" sz="2600" b="1" i="0" dirty="0">
                <a:solidFill>
                  <a:schemeClr val="bg1"/>
                </a:solidFill>
                <a:effectLst/>
                <a:latin typeface="Segoe UI" panose="020B0502040204020203" pitchFamily="34" charset="0"/>
              </a:rPr>
              <a:t>1. Who: the source</a:t>
            </a:r>
            <a:br>
              <a:rPr lang="en-GB" sz="2600" b="1" i="0" dirty="0">
                <a:solidFill>
                  <a:schemeClr val="bg1"/>
                </a:solidFill>
                <a:effectLst/>
                <a:latin typeface="Segoe UI" panose="020B0502040204020203" pitchFamily="34" charset="0"/>
              </a:rPr>
            </a:br>
            <a:br>
              <a:rPr lang="en-GB" sz="2600" b="1" i="0" dirty="0">
                <a:solidFill>
                  <a:schemeClr val="bg1"/>
                </a:solidFill>
                <a:effectLst/>
                <a:latin typeface="Segoe UI" panose="020B0502040204020203" pitchFamily="34" charset="0"/>
              </a:rPr>
            </a:br>
            <a:r>
              <a:rPr lang="en-GB" sz="2600" b="1" i="0" dirty="0">
                <a:solidFill>
                  <a:schemeClr val="bg1"/>
                </a:solidFill>
                <a:effectLst/>
                <a:latin typeface="Segoe UI" panose="020B0502040204020203" pitchFamily="34" charset="0"/>
              </a:rPr>
              <a:t>2. Says What: the message</a:t>
            </a:r>
            <a:br>
              <a:rPr lang="en-GB" sz="2600" b="1" i="0" dirty="0">
                <a:solidFill>
                  <a:schemeClr val="bg1"/>
                </a:solidFill>
                <a:effectLst/>
                <a:latin typeface="Segoe UI" panose="020B0502040204020203" pitchFamily="34" charset="0"/>
              </a:rPr>
            </a:br>
            <a:br>
              <a:rPr lang="en-GB" sz="2600" b="1" i="0" dirty="0">
                <a:solidFill>
                  <a:schemeClr val="bg1"/>
                </a:solidFill>
                <a:effectLst/>
                <a:latin typeface="Segoe UI" panose="020B0502040204020203" pitchFamily="34" charset="0"/>
              </a:rPr>
            </a:br>
            <a:r>
              <a:rPr lang="en-GB" sz="2600" b="1" i="0" dirty="0">
                <a:solidFill>
                  <a:schemeClr val="bg1"/>
                </a:solidFill>
                <a:effectLst/>
                <a:latin typeface="Segoe UI" panose="020B0502040204020203" pitchFamily="34" charset="0"/>
              </a:rPr>
              <a:t>3. In Which Channel: through what channel or medium</a:t>
            </a:r>
            <a:br>
              <a:rPr lang="en-GB" sz="2600" b="1" i="0" dirty="0">
                <a:solidFill>
                  <a:schemeClr val="bg1"/>
                </a:solidFill>
                <a:effectLst/>
                <a:latin typeface="Segoe UI" panose="020B0502040204020203" pitchFamily="34" charset="0"/>
              </a:rPr>
            </a:br>
            <a:br>
              <a:rPr lang="en-GB" sz="2600" b="1" i="0" dirty="0">
                <a:solidFill>
                  <a:schemeClr val="bg1"/>
                </a:solidFill>
                <a:effectLst/>
                <a:latin typeface="Segoe UI" panose="020B0502040204020203" pitchFamily="34" charset="0"/>
              </a:rPr>
            </a:br>
            <a:r>
              <a:rPr lang="en-GB" sz="2600" b="1" i="0" dirty="0">
                <a:solidFill>
                  <a:schemeClr val="bg1"/>
                </a:solidFill>
                <a:effectLst/>
                <a:latin typeface="Segoe UI" panose="020B0502040204020203" pitchFamily="34" charset="0"/>
              </a:rPr>
              <a:t>4. To Whom: the audience</a:t>
            </a:r>
            <a:br>
              <a:rPr lang="en-GB" sz="2600" b="1" i="0" dirty="0">
                <a:solidFill>
                  <a:schemeClr val="bg1"/>
                </a:solidFill>
                <a:effectLst/>
                <a:latin typeface="Segoe UI" panose="020B0502040204020203" pitchFamily="34" charset="0"/>
              </a:rPr>
            </a:br>
            <a:br>
              <a:rPr lang="en-GB" sz="2600" b="1" i="0" dirty="0">
                <a:solidFill>
                  <a:schemeClr val="bg1"/>
                </a:solidFill>
                <a:effectLst/>
                <a:latin typeface="Segoe UI" panose="020B0502040204020203" pitchFamily="34" charset="0"/>
              </a:rPr>
            </a:br>
            <a:r>
              <a:rPr lang="en-GB" sz="2600" b="1" i="0" dirty="0">
                <a:solidFill>
                  <a:schemeClr val="bg1"/>
                </a:solidFill>
                <a:effectLst/>
                <a:latin typeface="Segoe UI" panose="020B0502040204020203" pitchFamily="34" charset="0"/>
              </a:rPr>
              <a:t>5. To What Effect: the desired effect??</a:t>
            </a:r>
          </a:p>
          <a:p>
            <a:pPr marL="0" indent="0">
              <a:buNone/>
            </a:pPr>
            <a:endParaRPr lang="en-GB" b="1" dirty="0">
              <a:solidFill>
                <a:schemeClr val="bg1"/>
              </a:solidFill>
            </a:endParaRPr>
          </a:p>
        </p:txBody>
      </p:sp>
      <p:pic>
        <p:nvPicPr>
          <p:cNvPr id="4" name="Picture 3" descr="Text&#10;&#10;Description automatically generated">
            <a:extLst>
              <a:ext uri="{FF2B5EF4-FFF2-40B4-BE49-F238E27FC236}">
                <a16:creationId xmlns:a16="http://schemas.microsoft.com/office/drawing/2014/main" id="{A3EBD5AB-3460-4900-8809-A553273604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48750" y="5400675"/>
            <a:ext cx="3143250" cy="1457325"/>
          </a:xfrm>
          <a:prstGeom prst="rect">
            <a:avLst/>
          </a:prstGeom>
        </p:spPr>
      </p:pic>
    </p:spTree>
    <p:extLst>
      <p:ext uri="{BB962C8B-B14F-4D97-AF65-F5344CB8AC3E}">
        <p14:creationId xmlns:p14="http://schemas.microsoft.com/office/powerpoint/2010/main" val="2411454980"/>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D4736-E06F-4B5F-BC3A-2B66E779BF96}"/>
              </a:ext>
            </a:extLst>
          </p:cNvPr>
          <p:cNvSpPr>
            <a:spLocks noGrp="1"/>
          </p:cNvSpPr>
          <p:nvPr>
            <p:ph type="title"/>
          </p:nvPr>
        </p:nvSpPr>
        <p:spPr>
          <a:xfrm>
            <a:off x="838200" y="335628"/>
            <a:ext cx="10515600" cy="1031056"/>
          </a:xfrm>
        </p:spPr>
        <p:txBody>
          <a:bodyPr>
            <a:normAutofit fontScale="90000"/>
          </a:bodyPr>
          <a:lstStyle/>
          <a:p>
            <a:pPr algn="ctr"/>
            <a:r>
              <a:rPr lang="en-US" sz="2700" b="1" spc="-15" dirty="0">
                <a:solidFill>
                  <a:schemeClr val="bg1"/>
                </a:solidFill>
                <a:effectLst/>
                <a:latin typeface="Arial" panose="020B0604020202020204" pitchFamily="34" charset="0"/>
                <a:ea typeface="Arial" panose="020B0604020202020204" pitchFamily="34" charset="0"/>
              </a:rPr>
              <a:t>2.1  How should the organization use the theories relating to models of</a:t>
            </a:r>
            <a:r>
              <a:rPr lang="en-US" sz="2700" b="1" spc="-30" dirty="0">
                <a:solidFill>
                  <a:schemeClr val="bg1"/>
                </a:solidFill>
                <a:effectLst/>
                <a:latin typeface="Arial" panose="020B0604020202020204" pitchFamily="34" charset="0"/>
                <a:ea typeface="Arial" panose="020B0604020202020204" pitchFamily="34" charset="0"/>
              </a:rPr>
              <a:t> </a:t>
            </a:r>
            <a:r>
              <a:rPr lang="en-US" sz="2700" b="1" spc="-15" dirty="0">
                <a:solidFill>
                  <a:schemeClr val="bg1"/>
                </a:solidFill>
                <a:effectLst/>
                <a:latin typeface="Arial" panose="020B0604020202020204" pitchFamily="34" charset="0"/>
                <a:ea typeface="Arial" panose="020B0604020202020204" pitchFamily="34" charset="0"/>
              </a:rPr>
              <a:t>communication?</a:t>
            </a:r>
            <a:br>
              <a:rPr lang="en-GB" sz="2600" spc="-15" dirty="0">
                <a:effectLst/>
                <a:latin typeface="Arial" panose="020B0604020202020204" pitchFamily="34" charset="0"/>
                <a:ea typeface="Arial" panose="020B0604020202020204" pitchFamily="34" charset="0"/>
              </a:rPr>
            </a:br>
            <a:endParaRPr lang="en-GB" sz="2600" dirty="0">
              <a:solidFill>
                <a:schemeClr val="bg1"/>
              </a:solidFill>
            </a:endParaRPr>
          </a:p>
        </p:txBody>
      </p:sp>
      <p:sp>
        <p:nvSpPr>
          <p:cNvPr id="3" name="Content Placeholder 2">
            <a:extLst>
              <a:ext uri="{FF2B5EF4-FFF2-40B4-BE49-F238E27FC236}">
                <a16:creationId xmlns:a16="http://schemas.microsoft.com/office/drawing/2014/main" id="{6920FB35-BCFF-4314-8678-B08812D08AFB}"/>
              </a:ext>
            </a:extLst>
          </p:cNvPr>
          <p:cNvSpPr>
            <a:spLocks noGrp="1"/>
          </p:cNvSpPr>
          <p:nvPr>
            <p:ph idx="1"/>
          </p:nvPr>
        </p:nvSpPr>
        <p:spPr>
          <a:xfrm>
            <a:off x="838200" y="1457325"/>
            <a:ext cx="10505768" cy="5007795"/>
          </a:xfrm>
        </p:spPr>
        <p:txBody>
          <a:bodyPr>
            <a:noAutofit/>
          </a:bodyPr>
          <a:lstStyle/>
          <a:p>
            <a:pPr marL="514350" indent="-514350">
              <a:buAutoNum type="arabicPeriod"/>
            </a:pPr>
            <a:r>
              <a:rPr lang="en-GB" sz="1600" b="1" i="0" dirty="0">
                <a:solidFill>
                  <a:schemeClr val="bg1"/>
                </a:solidFill>
                <a:effectLst/>
                <a:latin typeface="Segoe UI" panose="020B0502040204020203" pitchFamily="34" charset="0"/>
              </a:rPr>
              <a:t>Who should be told?</a:t>
            </a:r>
          </a:p>
          <a:p>
            <a:pPr marL="0" indent="0">
              <a:buNone/>
            </a:pPr>
            <a:r>
              <a:rPr lang="en-GB" sz="1600" b="0" i="0" dirty="0">
                <a:solidFill>
                  <a:schemeClr val="bg1"/>
                </a:solidFill>
                <a:effectLst/>
                <a:latin typeface="Segoe UI" panose="020B0502040204020203" pitchFamily="34" charset="0"/>
              </a:rPr>
              <a:t>Everyone who needs to be informed should be informed.</a:t>
            </a:r>
          </a:p>
          <a:p>
            <a:pPr marL="0" indent="0">
              <a:buNone/>
            </a:pPr>
            <a:r>
              <a:rPr lang="en-GB" sz="1600" b="0" i="0" dirty="0">
                <a:solidFill>
                  <a:schemeClr val="bg1"/>
                </a:solidFill>
                <a:effectLst/>
                <a:latin typeface="Segoe UI" panose="020B0502040204020203" pitchFamily="34" charset="0"/>
              </a:rPr>
              <a:t>It is recommended that the communication be shared with everyone as soon as feasible. </a:t>
            </a:r>
          </a:p>
          <a:p>
            <a:pPr marL="0" indent="0">
              <a:buNone/>
            </a:pPr>
            <a:r>
              <a:rPr lang="en-GB" sz="1600" b="0" i="0" dirty="0">
                <a:solidFill>
                  <a:schemeClr val="bg1"/>
                </a:solidFill>
                <a:effectLst/>
                <a:latin typeface="Segoe UI" panose="020B0502040204020203" pitchFamily="34" charset="0"/>
              </a:rPr>
              <a:t>2. </a:t>
            </a:r>
            <a:r>
              <a:rPr lang="en-GB" sz="1600" b="1" i="0" dirty="0">
                <a:solidFill>
                  <a:schemeClr val="bg1"/>
                </a:solidFill>
                <a:effectLst/>
                <a:latin typeface="Segoe UI" panose="020B0502040204020203" pitchFamily="34" charset="0"/>
              </a:rPr>
              <a:t>When should they be told?</a:t>
            </a:r>
          </a:p>
          <a:p>
            <a:pPr marL="0" indent="0">
              <a:buNone/>
            </a:pPr>
            <a:r>
              <a:rPr lang="en-GB" sz="1600" b="0" i="0" dirty="0">
                <a:solidFill>
                  <a:schemeClr val="bg1"/>
                </a:solidFill>
                <a:effectLst/>
                <a:latin typeface="Segoe UI" panose="020B0502040204020203" pitchFamily="34" charset="0"/>
              </a:rPr>
              <a:t>It's important to think about how much time you'll need to communicate with important people.</a:t>
            </a:r>
          </a:p>
          <a:p>
            <a:pPr marL="0" indent="0">
              <a:buNone/>
            </a:pPr>
            <a:r>
              <a:rPr lang="en-GB" sz="1600" b="0" i="0" dirty="0">
                <a:solidFill>
                  <a:schemeClr val="bg1"/>
                </a:solidFill>
                <a:effectLst/>
                <a:latin typeface="Segoe UI" panose="020B0502040204020203" pitchFamily="34" charset="0"/>
              </a:rPr>
              <a:t>It could be part of a scheduled meeting or a one-time arrangement. </a:t>
            </a:r>
          </a:p>
          <a:p>
            <a:pPr marL="0" indent="0">
              <a:buNone/>
            </a:pPr>
            <a:r>
              <a:rPr lang="en-GB" sz="1600" b="0" i="0" dirty="0">
                <a:solidFill>
                  <a:schemeClr val="bg1"/>
                </a:solidFill>
                <a:effectLst/>
                <a:latin typeface="Segoe UI" panose="020B0502040204020203" pitchFamily="34" charset="0"/>
              </a:rPr>
              <a:t>3.</a:t>
            </a:r>
            <a:r>
              <a:rPr lang="en-GB" sz="1600" b="1" i="0" dirty="0">
                <a:solidFill>
                  <a:schemeClr val="bg1"/>
                </a:solidFill>
                <a:effectLst/>
                <a:latin typeface="Segoe UI" panose="020B0502040204020203" pitchFamily="34" charset="0"/>
              </a:rPr>
              <a:t> What should they be told?</a:t>
            </a:r>
          </a:p>
          <a:p>
            <a:pPr marL="0" indent="0">
              <a:buNone/>
            </a:pPr>
            <a:r>
              <a:rPr lang="en-GB" sz="1600" b="0" i="0" dirty="0">
                <a:solidFill>
                  <a:schemeClr val="bg1"/>
                </a:solidFill>
                <a:effectLst/>
                <a:latin typeface="Segoe UI" panose="020B0502040204020203" pitchFamily="34" charset="0"/>
              </a:rPr>
              <a:t>Clear messages that are relevant to the topic or problem.</a:t>
            </a:r>
          </a:p>
          <a:p>
            <a:pPr marL="0" indent="0">
              <a:buNone/>
            </a:pPr>
            <a:r>
              <a:rPr lang="en-GB" sz="1600" b="0" i="0" dirty="0">
                <a:solidFill>
                  <a:schemeClr val="bg1"/>
                </a:solidFill>
                <a:effectLst/>
                <a:latin typeface="Segoe UI" panose="020B0502040204020203" pitchFamily="34" charset="0"/>
              </a:rPr>
              <a:t>It is preferable to generate a shared meaning and understanding in complex situations. </a:t>
            </a:r>
          </a:p>
          <a:p>
            <a:pPr marL="0" indent="0">
              <a:buNone/>
            </a:pPr>
            <a:r>
              <a:rPr lang="en-GB" sz="1600" b="0" i="0" dirty="0">
                <a:solidFill>
                  <a:schemeClr val="bg1"/>
                </a:solidFill>
                <a:effectLst/>
                <a:latin typeface="Segoe UI" panose="020B0502040204020203" pitchFamily="34" charset="0"/>
              </a:rPr>
              <a:t>4.</a:t>
            </a:r>
            <a:r>
              <a:rPr lang="en-GB" sz="1600" b="1" i="0" dirty="0">
                <a:solidFill>
                  <a:schemeClr val="bg1"/>
                </a:solidFill>
                <a:effectLst/>
                <a:latin typeface="Segoe UI" panose="020B0502040204020203" pitchFamily="34" charset="0"/>
              </a:rPr>
              <a:t> Where should the message be conveyed?</a:t>
            </a:r>
          </a:p>
          <a:p>
            <a:pPr marL="0" indent="0">
              <a:buNone/>
            </a:pPr>
            <a:r>
              <a:rPr lang="en-GB" sz="1600" b="0" i="0" dirty="0">
                <a:solidFill>
                  <a:schemeClr val="bg1"/>
                </a:solidFill>
                <a:effectLst/>
                <a:latin typeface="Segoe UI" panose="020B0502040204020203" pitchFamily="34" charset="0"/>
              </a:rPr>
              <a:t>Make time to converse properly; don't do it in the hallway, the restroom, or the parking lot.</a:t>
            </a:r>
          </a:p>
          <a:p>
            <a:pPr marL="0" indent="0">
              <a:buNone/>
            </a:pPr>
            <a:r>
              <a:rPr lang="en-GB" sz="1600" b="0" i="0" dirty="0">
                <a:solidFill>
                  <a:schemeClr val="bg1"/>
                </a:solidFill>
                <a:effectLst/>
                <a:latin typeface="Segoe UI" panose="020B0502040204020203" pitchFamily="34" charset="0"/>
              </a:rPr>
              <a:t>This results in distorted and jumbled messages, which can exacerbate the 'grape vine.’ </a:t>
            </a:r>
          </a:p>
          <a:p>
            <a:pPr marL="0" indent="0">
              <a:buNone/>
            </a:pPr>
            <a:r>
              <a:rPr lang="en-GB" sz="1600" b="0" i="0" dirty="0">
                <a:solidFill>
                  <a:schemeClr val="bg1"/>
                </a:solidFill>
                <a:effectLst/>
                <a:latin typeface="Segoe UI" panose="020B0502040204020203" pitchFamily="34" charset="0"/>
              </a:rPr>
              <a:t>5</a:t>
            </a:r>
            <a:r>
              <a:rPr lang="en-GB" sz="1600" b="1" i="0" dirty="0">
                <a:solidFill>
                  <a:schemeClr val="bg1"/>
                </a:solidFill>
                <a:effectLst/>
                <a:latin typeface="Segoe UI" panose="020B0502040204020203" pitchFamily="34" charset="0"/>
              </a:rPr>
              <a:t>. Who should control the communications process?</a:t>
            </a:r>
          </a:p>
          <a:p>
            <a:pPr marL="0" indent="0">
              <a:buNone/>
            </a:pPr>
            <a:r>
              <a:rPr lang="en-GB" sz="1600" b="0" i="0" dirty="0">
                <a:solidFill>
                  <a:schemeClr val="bg1"/>
                </a:solidFill>
                <a:effectLst/>
                <a:latin typeface="Segoe UI" panose="020B0502040204020203" pitchFamily="34" charset="0"/>
              </a:rPr>
              <a:t>Depending on the situation, the most appropriate person.</a:t>
            </a:r>
          </a:p>
          <a:p>
            <a:pPr marL="0" indent="0">
              <a:buNone/>
            </a:pPr>
            <a:r>
              <a:rPr lang="en-GB" sz="1600" b="0" i="0" dirty="0">
                <a:solidFill>
                  <a:schemeClr val="bg1"/>
                </a:solidFill>
                <a:effectLst/>
                <a:latin typeface="Segoe UI" panose="020B0502040204020203" pitchFamily="34" charset="0"/>
              </a:rPr>
              <a:t>Include the Press Officer if it concerns external agencies. </a:t>
            </a:r>
            <a:br>
              <a:rPr lang="en-GB" sz="1600" b="0" i="0" dirty="0">
                <a:solidFill>
                  <a:schemeClr val="bg1"/>
                </a:solidFill>
                <a:effectLst/>
                <a:latin typeface="Segoe UI" panose="020B0502040204020203" pitchFamily="34" charset="0"/>
              </a:rPr>
            </a:br>
            <a:endParaRPr lang="en-GB" sz="1600" b="0" i="0" dirty="0">
              <a:solidFill>
                <a:schemeClr val="bg1"/>
              </a:solidFill>
              <a:effectLst/>
              <a:latin typeface="Segoe UI" panose="020B0502040204020203" pitchFamily="34" charset="0"/>
            </a:endParaRPr>
          </a:p>
          <a:p>
            <a:pPr marL="0" indent="0">
              <a:buNone/>
            </a:pPr>
            <a:endParaRPr lang="en-GB" sz="1600" b="0" i="0" dirty="0">
              <a:solidFill>
                <a:schemeClr val="bg1"/>
              </a:solidFill>
              <a:effectLst/>
              <a:latin typeface="Segoe UI" panose="020B0502040204020203" pitchFamily="34" charset="0"/>
            </a:endParaRPr>
          </a:p>
          <a:p>
            <a:pPr marL="0" indent="0">
              <a:buNone/>
            </a:pPr>
            <a:endParaRPr lang="en-GB" sz="1600" b="1" i="0" dirty="0">
              <a:solidFill>
                <a:schemeClr val="bg1"/>
              </a:solidFill>
              <a:effectLst/>
              <a:latin typeface="Segoe UI" panose="020B0502040204020203" pitchFamily="34" charset="0"/>
            </a:endParaRPr>
          </a:p>
          <a:p>
            <a:pPr marL="0" indent="0">
              <a:buNone/>
            </a:pPr>
            <a:endParaRPr lang="en-GB" sz="1600" b="0" i="0" dirty="0">
              <a:solidFill>
                <a:schemeClr val="bg1"/>
              </a:solidFill>
              <a:effectLst/>
              <a:latin typeface="Segoe UI" panose="020B0502040204020203" pitchFamily="34" charset="0"/>
            </a:endParaRPr>
          </a:p>
          <a:p>
            <a:pPr marL="0" indent="0">
              <a:buNone/>
            </a:pPr>
            <a:br>
              <a:rPr lang="en-GB" sz="1600" b="0" i="0" dirty="0">
                <a:solidFill>
                  <a:schemeClr val="bg1"/>
                </a:solidFill>
                <a:effectLst/>
                <a:latin typeface="Segoe UI" panose="020B0502040204020203" pitchFamily="34" charset="0"/>
              </a:rPr>
            </a:br>
            <a:endParaRPr lang="en-GB" sz="1600" b="0" i="0" dirty="0">
              <a:solidFill>
                <a:schemeClr val="bg1"/>
              </a:solidFill>
              <a:effectLst/>
              <a:latin typeface="Segoe UI" panose="020B0502040204020203" pitchFamily="34" charset="0"/>
            </a:endParaRPr>
          </a:p>
          <a:p>
            <a:pPr marL="0" indent="0">
              <a:buNone/>
            </a:pPr>
            <a:endParaRPr lang="en-GB" sz="1600" b="0" i="0" dirty="0">
              <a:solidFill>
                <a:schemeClr val="bg1"/>
              </a:solidFill>
              <a:effectLst/>
              <a:latin typeface="Segoe UI" panose="020B0502040204020203" pitchFamily="34" charset="0"/>
            </a:endParaRPr>
          </a:p>
          <a:p>
            <a:pPr marL="0" indent="0">
              <a:buNone/>
            </a:pPr>
            <a:endParaRPr lang="en-GB" sz="1600" b="1" i="0" dirty="0">
              <a:solidFill>
                <a:schemeClr val="bg1"/>
              </a:solidFill>
              <a:effectLst/>
              <a:latin typeface="Segoe UI" panose="020B0502040204020203" pitchFamily="34" charset="0"/>
            </a:endParaRPr>
          </a:p>
          <a:p>
            <a:pPr marL="0" indent="0">
              <a:buNone/>
            </a:pPr>
            <a:endParaRPr lang="en-GB" sz="1600" b="0" i="0" dirty="0">
              <a:solidFill>
                <a:schemeClr val="bg1"/>
              </a:solidFill>
              <a:effectLst/>
              <a:latin typeface="Segoe UI" panose="020B0502040204020203" pitchFamily="34" charset="0"/>
            </a:endParaRPr>
          </a:p>
          <a:p>
            <a:pPr marL="0" indent="0">
              <a:buNone/>
            </a:pPr>
            <a:endParaRPr lang="en-GB" sz="1600" b="1" i="0" dirty="0">
              <a:solidFill>
                <a:schemeClr val="bg1"/>
              </a:solidFill>
              <a:effectLst/>
              <a:latin typeface="Segoe UI" panose="020B0502040204020203" pitchFamily="34" charset="0"/>
            </a:endParaRPr>
          </a:p>
          <a:p>
            <a:endParaRPr lang="en-GB" sz="1600" b="0" i="0" dirty="0">
              <a:solidFill>
                <a:schemeClr val="bg1"/>
              </a:solidFill>
              <a:effectLst/>
              <a:latin typeface="Segoe UI" panose="020B0502040204020203" pitchFamily="34" charset="0"/>
            </a:endParaRPr>
          </a:p>
          <a:p>
            <a:endParaRPr lang="en-GB" sz="1600" dirty="0">
              <a:solidFill>
                <a:schemeClr val="bg1"/>
              </a:solidFill>
            </a:endParaRPr>
          </a:p>
        </p:txBody>
      </p:sp>
      <p:pic>
        <p:nvPicPr>
          <p:cNvPr id="4" name="Picture 3" descr="Text&#10;&#10;Description automatically generated">
            <a:extLst>
              <a:ext uri="{FF2B5EF4-FFF2-40B4-BE49-F238E27FC236}">
                <a16:creationId xmlns:a16="http://schemas.microsoft.com/office/drawing/2014/main" id="{B3DF9979-9067-4275-AB13-C3A405FA18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48750" y="5400675"/>
            <a:ext cx="3143250" cy="1457325"/>
          </a:xfrm>
          <a:prstGeom prst="rect">
            <a:avLst/>
          </a:prstGeom>
        </p:spPr>
      </p:pic>
    </p:spTree>
    <p:extLst>
      <p:ext uri="{BB962C8B-B14F-4D97-AF65-F5344CB8AC3E}">
        <p14:creationId xmlns:p14="http://schemas.microsoft.com/office/powerpoint/2010/main" val="1767995404"/>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8CA72-5E66-4DCF-876F-2ED1F044CD79}"/>
              </a:ext>
            </a:extLst>
          </p:cNvPr>
          <p:cNvSpPr>
            <a:spLocks noGrp="1"/>
          </p:cNvSpPr>
          <p:nvPr>
            <p:ph type="title"/>
          </p:nvPr>
        </p:nvSpPr>
        <p:spPr/>
        <p:txBody>
          <a:bodyPr>
            <a:normAutofit fontScale="90000"/>
          </a:bodyPr>
          <a:lstStyle/>
          <a:p>
            <a:pPr algn="ctr"/>
            <a:r>
              <a:rPr lang="en-US" sz="2600" b="1" spc="-15" dirty="0">
                <a:solidFill>
                  <a:schemeClr val="bg1"/>
                </a:solidFill>
                <a:effectLst/>
                <a:latin typeface="Arial" panose="020B0604020202020204" pitchFamily="34" charset="0"/>
                <a:ea typeface="Arial" panose="020B0604020202020204" pitchFamily="34" charset="0"/>
              </a:rPr>
              <a:t>3. The types of barriers that can prevent effective</a:t>
            </a:r>
            <a:r>
              <a:rPr lang="en-US" sz="2600" b="1" spc="-25" dirty="0">
                <a:solidFill>
                  <a:schemeClr val="bg1"/>
                </a:solidFill>
                <a:effectLst/>
                <a:latin typeface="Arial" panose="020B0604020202020204" pitchFamily="34" charset="0"/>
                <a:ea typeface="Arial" panose="020B0604020202020204" pitchFamily="34" charset="0"/>
              </a:rPr>
              <a:t> </a:t>
            </a:r>
            <a:r>
              <a:rPr lang="en-US" sz="2600" b="1" spc="-15" dirty="0">
                <a:solidFill>
                  <a:schemeClr val="bg1"/>
                </a:solidFill>
                <a:effectLst/>
                <a:latin typeface="Arial" panose="020B0604020202020204" pitchFamily="34" charset="0"/>
                <a:ea typeface="Arial" panose="020B0604020202020204" pitchFamily="34" charset="0"/>
              </a:rPr>
              <a:t>communication between the </a:t>
            </a:r>
            <a:r>
              <a:rPr lang="en-US" sz="2600" b="1" spc="-15" dirty="0" err="1">
                <a:solidFill>
                  <a:schemeClr val="bg1"/>
                </a:solidFill>
                <a:effectLst/>
                <a:latin typeface="Arial" panose="020B0604020202020204" pitchFamily="34" charset="0"/>
                <a:ea typeface="Arial" panose="020B0604020202020204" pitchFamily="34" charset="0"/>
              </a:rPr>
              <a:t>organisation</a:t>
            </a:r>
            <a:r>
              <a:rPr lang="en-US" sz="2600" b="1" spc="-15" dirty="0">
                <a:solidFill>
                  <a:schemeClr val="bg1"/>
                </a:solidFill>
                <a:effectLst/>
                <a:latin typeface="Arial" panose="020B0604020202020204" pitchFamily="34" charset="0"/>
                <a:ea typeface="Arial" panose="020B0604020202020204" pitchFamily="34" charset="0"/>
              </a:rPr>
              <a:t> and their external stakeholders.</a:t>
            </a:r>
            <a:br>
              <a:rPr lang="en-GB" sz="1800" spc="-15" dirty="0">
                <a:solidFill>
                  <a:schemeClr val="bg1"/>
                </a:solidFill>
                <a:effectLst/>
                <a:latin typeface="Arial" panose="020B0604020202020204" pitchFamily="34" charset="0"/>
                <a:ea typeface="Arial" panose="020B0604020202020204" pitchFamily="34" charset="0"/>
              </a:rPr>
            </a:br>
            <a:endParaRPr lang="en-GB" dirty="0">
              <a:solidFill>
                <a:schemeClr val="bg1"/>
              </a:solidFill>
            </a:endParaRPr>
          </a:p>
        </p:txBody>
      </p:sp>
      <p:sp>
        <p:nvSpPr>
          <p:cNvPr id="3" name="Content Placeholder 2">
            <a:extLst>
              <a:ext uri="{FF2B5EF4-FFF2-40B4-BE49-F238E27FC236}">
                <a16:creationId xmlns:a16="http://schemas.microsoft.com/office/drawing/2014/main" id="{E845044C-705B-425B-BB6F-7778B892D226}"/>
              </a:ext>
            </a:extLst>
          </p:cNvPr>
          <p:cNvSpPr>
            <a:spLocks noGrp="1"/>
          </p:cNvSpPr>
          <p:nvPr>
            <p:ph idx="1"/>
          </p:nvPr>
        </p:nvSpPr>
        <p:spPr>
          <a:xfrm>
            <a:off x="985684" y="1288025"/>
            <a:ext cx="10515600" cy="5388077"/>
          </a:xfrm>
        </p:spPr>
        <p:txBody>
          <a:bodyPr>
            <a:normAutofit lnSpcReduction="10000"/>
          </a:bodyPr>
          <a:lstStyle/>
          <a:p>
            <a:pPr marL="0" indent="0" algn="l" rtl="0" fontAlgn="base">
              <a:buNone/>
            </a:pPr>
            <a:r>
              <a:rPr lang="en-GB" sz="1800" b="0" i="0" dirty="0">
                <a:solidFill>
                  <a:schemeClr val="bg1"/>
                </a:solidFill>
                <a:effectLst/>
                <a:latin typeface="Arial" panose="020B0604020202020204" pitchFamily="34" charset="0"/>
              </a:rPr>
              <a:t> </a:t>
            </a:r>
            <a:endParaRPr lang="en-GB" dirty="0">
              <a:solidFill>
                <a:schemeClr val="bg1"/>
              </a:solidFill>
              <a:latin typeface="Segoe UI" panose="020B0502040204020203" pitchFamily="34" charset="0"/>
            </a:endParaRPr>
          </a:p>
          <a:p>
            <a:pPr marL="0" indent="0" algn="l" rtl="0" fontAlgn="base">
              <a:buNone/>
            </a:pPr>
            <a:r>
              <a:rPr lang="en-GB" sz="2000" dirty="0">
                <a:solidFill>
                  <a:schemeClr val="bg1"/>
                </a:solidFill>
              </a:rPr>
              <a:t>1.  </a:t>
            </a:r>
            <a:r>
              <a:rPr lang="en-GB" sz="2400" b="1" i="0" dirty="0">
                <a:solidFill>
                  <a:schemeClr val="bg1"/>
                </a:solidFill>
                <a:effectLst/>
                <a:latin typeface="Arial" panose="020B0604020202020204" pitchFamily="34" charset="0"/>
              </a:rPr>
              <a:t>Physical barriers to non-verbal communication</a:t>
            </a:r>
          </a:p>
          <a:p>
            <a:pPr marL="0" indent="0" fontAlgn="base">
              <a:buNone/>
            </a:pPr>
            <a:r>
              <a:rPr lang="en-GB" sz="2000" i="0" dirty="0">
                <a:solidFill>
                  <a:schemeClr val="bg1"/>
                </a:solidFill>
                <a:effectLst/>
                <a:latin typeface="Helvetica" panose="020B0604020202020204" pitchFamily="34" charset="0"/>
              </a:rPr>
              <a:t>Communication might be hindered if nonverbal signs, gestures, posture, and overall body language are not visible. </a:t>
            </a:r>
          </a:p>
          <a:p>
            <a:pPr marL="0" indent="0" fontAlgn="base">
              <a:buNone/>
            </a:pPr>
            <a:r>
              <a:rPr lang="en-GB" sz="2000" dirty="0">
                <a:solidFill>
                  <a:schemeClr val="bg1"/>
                </a:solidFill>
              </a:rPr>
              <a:t>2.</a:t>
            </a:r>
            <a:r>
              <a:rPr lang="en-GB" sz="2000" b="1" i="0" dirty="0">
                <a:solidFill>
                  <a:schemeClr val="bg1"/>
                </a:solidFill>
                <a:effectLst/>
                <a:latin typeface="Arial" panose="020B0604020202020204" pitchFamily="34" charset="0"/>
              </a:rPr>
              <a:t> </a:t>
            </a:r>
            <a:r>
              <a:rPr lang="en-GB" sz="2400" b="1" i="0" dirty="0">
                <a:solidFill>
                  <a:schemeClr val="bg1"/>
                </a:solidFill>
                <a:effectLst/>
                <a:latin typeface="Arial" panose="020B0604020202020204" pitchFamily="34" charset="0"/>
              </a:rPr>
              <a:t>Language and linguistic ability may act as a barrier to communication.</a:t>
            </a:r>
            <a:r>
              <a:rPr lang="en-GB" sz="2400" b="0" i="0" dirty="0">
                <a:solidFill>
                  <a:schemeClr val="bg1"/>
                </a:solidFill>
                <a:effectLst/>
                <a:latin typeface="Arial" panose="020B0604020202020204" pitchFamily="34" charset="0"/>
              </a:rPr>
              <a:t> </a:t>
            </a:r>
          </a:p>
          <a:p>
            <a:pPr marL="0" indent="0">
              <a:buNone/>
            </a:pPr>
            <a:r>
              <a:rPr lang="en-GB" sz="2000" dirty="0">
                <a:solidFill>
                  <a:schemeClr val="bg1"/>
                </a:solidFill>
                <a:latin typeface="Helvetica" panose="020B0604020202020204" pitchFamily="34" charset="0"/>
              </a:rPr>
              <a:t>Even when talking in the same language, the terminology employed in a message might be a barrier if the receiver does not completely comprehend it (s). </a:t>
            </a:r>
          </a:p>
          <a:p>
            <a:pPr marL="0" indent="0">
              <a:buNone/>
            </a:pPr>
            <a:r>
              <a:rPr lang="en-US" sz="2000" dirty="0">
                <a:solidFill>
                  <a:schemeClr val="bg1"/>
                </a:solidFill>
                <a:latin typeface="Helvetica" panose="020B0604020202020204" pitchFamily="34" charset="0"/>
              </a:rPr>
              <a:t>3. </a:t>
            </a:r>
            <a:r>
              <a:rPr lang="en-US" sz="2400" b="1" i="0" dirty="0">
                <a:solidFill>
                  <a:schemeClr val="bg1"/>
                </a:solidFill>
                <a:effectLst/>
                <a:latin typeface="Arial" panose="020B0604020202020204" pitchFamily="34" charset="0"/>
              </a:rPr>
              <a:t>Systematic Barriers </a:t>
            </a:r>
          </a:p>
          <a:p>
            <a:pPr marL="0" indent="0">
              <a:buNone/>
            </a:pPr>
            <a:r>
              <a:rPr lang="en-GB" sz="2000" dirty="0">
                <a:solidFill>
                  <a:schemeClr val="bg1"/>
                </a:solidFill>
                <a:latin typeface="Helvetica" panose="020B0604020202020204" pitchFamily="34" charset="0"/>
              </a:rPr>
              <a:t>Inefficient or inappropriate information systems and communication channels, as well as a lack of awareness of communication roles and duties, can create systemic barriers to communication in structures and organisations. </a:t>
            </a:r>
          </a:p>
          <a:p>
            <a:pPr marL="0" indent="0">
              <a:buNone/>
            </a:pPr>
            <a:r>
              <a:rPr lang="en-GB" sz="2000" dirty="0">
                <a:solidFill>
                  <a:schemeClr val="bg1"/>
                </a:solidFill>
                <a:latin typeface="Helvetica" panose="020B0604020202020204" pitchFamily="34" charset="0"/>
              </a:rPr>
              <a:t>4. </a:t>
            </a:r>
            <a:r>
              <a:rPr lang="en-US" sz="2400" b="1" dirty="0">
                <a:solidFill>
                  <a:schemeClr val="bg1"/>
                </a:solidFill>
                <a:latin typeface="Arial" panose="020B0604020202020204" pitchFamily="34" charset="0"/>
              </a:rPr>
              <a:t>Attitudinal Barriers </a:t>
            </a:r>
          </a:p>
          <a:p>
            <a:pPr marL="0" indent="0">
              <a:buNone/>
            </a:pPr>
            <a:r>
              <a:rPr lang="en-GB" sz="2000" b="0" i="0" dirty="0">
                <a:solidFill>
                  <a:schemeClr val="bg1"/>
                </a:solidFill>
                <a:effectLst/>
                <a:latin typeface="Arial" panose="020B0604020202020204" pitchFamily="34" charset="0"/>
              </a:rPr>
              <a:t>Attitudinal barriers are behaviours or perceptions that inhibit people from effectively communicating. </a:t>
            </a:r>
            <a:endParaRPr lang="en-GB" sz="2000" b="1" dirty="0">
              <a:solidFill>
                <a:schemeClr val="bg1"/>
              </a:solidFill>
              <a:latin typeface="Arial" panose="020B0604020202020204" pitchFamily="34" charset="0"/>
            </a:endParaRPr>
          </a:p>
          <a:p>
            <a:pPr marL="0" indent="0">
              <a:buNone/>
            </a:pPr>
            <a:endParaRPr lang="en-GB" sz="1800" dirty="0">
              <a:solidFill>
                <a:schemeClr val="bg1"/>
              </a:solidFill>
              <a:latin typeface="Helvetica" panose="020B0604020202020204" pitchFamily="34" charset="0"/>
            </a:endParaRPr>
          </a:p>
        </p:txBody>
      </p:sp>
      <p:pic>
        <p:nvPicPr>
          <p:cNvPr id="4" name="Picture 3" descr="Text&#10;&#10;Description automatically generated">
            <a:extLst>
              <a:ext uri="{FF2B5EF4-FFF2-40B4-BE49-F238E27FC236}">
                <a16:creationId xmlns:a16="http://schemas.microsoft.com/office/drawing/2014/main" id="{B8FF239E-7ABD-4822-8B7E-930F9DFC21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84774" y="5909187"/>
            <a:ext cx="2507226" cy="898013"/>
          </a:xfrm>
          <a:prstGeom prst="rect">
            <a:avLst/>
          </a:prstGeom>
        </p:spPr>
      </p:pic>
    </p:spTree>
    <p:extLst>
      <p:ext uri="{BB962C8B-B14F-4D97-AF65-F5344CB8AC3E}">
        <p14:creationId xmlns:p14="http://schemas.microsoft.com/office/powerpoint/2010/main" val="3410144304"/>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BC0CB-2715-4789-A810-E56AC8FD270A}"/>
              </a:ext>
            </a:extLst>
          </p:cNvPr>
          <p:cNvSpPr>
            <a:spLocks noGrp="1"/>
          </p:cNvSpPr>
          <p:nvPr>
            <p:ph type="title"/>
          </p:nvPr>
        </p:nvSpPr>
        <p:spPr>
          <a:xfrm>
            <a:off x="838200" y="117987"/>
            <a:ext cx="10515600" cy="563051"/>
          </a:xfrm>
        </p:spPr>
        <p:txBody>
          <a:bodyPr>
            <a:noAutofit/>
          </a:bodyPr>
          <a:lstStyle/>
          <a:p>
            <a:r>
              <a:rPr lang="en-US" sz="2300" b="1" spc="-15" dirty="0">
                <a:solidFill>
                  <a:schemeClr val="bg1"/>
                </a:solidFill>
                <a:effectLst/>
                <a:latin typeface="Arial" panose="020B0604020202020204" pitchFamily="34" charset="0"/>
                <a:ea typeface="Arial" panose="020B0604020202020204" pitchFamily="34" charset="0"/>
              </a:rPr>
              <a:t>3.1 The types of barriers that can prevent effective</a:t>
            </a:r>
            <a:r>
              <a:rPr lang="en-US" sz="2300" b="1" spc="-25" dirty="0">
                <a:solidFill>
                  <a:schemeClr val="bg1"/>
                </a:solidFill>
                <a:effectLst/>
                <a:latin typeface="Arial" panose="020B0604020202020204" pitchFamily="34" charset="0"/>
                <a:ea typeface="Arial" panose="020B0604020202020204" pitchFamily="34" charset="0"/>
              </a:rPr>
              <a:t> </a:t>
            </a:r>
            <a:r>
              <a:rPr lang="en-US" sz="2300" b="1" spc="-15" dirty="0">
                <a:solidFill>
                  <a:schemeClr val="bg1"/>
                </a:solidFill>
                <a:effectLst/>
                <a:latin typeface="Arial" panose="020B0604020202020204" pitchFamily="34" charset="0"/>
                <a:ea typeface="Arial" panose="020B0604020202020204" pitchFamily="34" charset="0"/>
              </a:rPr>
              <a:t>communication between the </a:t>
            </a:r>
            <a:r>
              <a:rPr lang="en-US" sz="2300" b="1" spc="-15" dirty="0" err="1">
                <a:solidFill>
                  <a:schemeClr val="bg1"/>
                </a:solidFill>
                <a:effectLst/>
                <a:latin typeface="Arial" panose="020B0604020202020204" pitchFamily="34" charset="0"/>
                <a:ea typeface="Arial" panose="020B0604020202020204" pitchFamily="34" charset="0"/>
              </a:rPr>
              <a:t>organisation</a:t>
            </a:r>
            <a:r>
              <a:rPr lang="en-US" sz="2300" b="1" spc="-15" dirty="0">
                <a:solidFill>
                  <a:schemeClr val="bg1"/>
                </a:solidFill>
                <a:effectLst/>
                <a:latin typeface="Arial" panose="020B0604020202020204" pitchFamily="34" charset="0"/>
                <a:ea typeface="Arial" panose="020B0604020202020204" pitchFamily="34" charset="0"/>
              </a:rPr>
              <a:t> and their external stakeholders.</a:t>
            </a:r>
            <a:endParaRPr lang="en-GB" sz="2300" dirty="0"/>
          </a:p>
        </p:txBody>
      </p:sp>
      <p:sp>
        <p:nvSpPr>
          <p:cNvPr id="3" name="Content Placeholder 2">
            <a:extLst>
              <a:ext uri="{FF2B5EF4-FFF2-40B4-BE49-F238E27FC236}">
                <a16:creationId xmlns:a16="http://schemas.microsoft.com/office/drawing/2014/main" id="{320BC3C0-F98D-48BC-AA18-C635515763C2}"/>
              </a:ext>
            </a:extLst>
          </p:cNvPr>
          <p:cNvSpPr>
            <a:spLocks noGrp="1"/>
          </p:cNvSpPr>
          <p:nvPr>
            <p:ph idx="1"/>
          </p:nvPr>
        </p:nvSpPr>
        <p:spPr>
          <a:xfrm>
            <a:off x="838200" y="835741"/>
            <a:ext cx="10515600" cy="5093111"/>
          </a:xfrm>
        </p:spPr>
        <p:txBody>
          <a:bodyPr>
            <a:normAutofit fontScale="70000" lnSpcReduction="20000"/>
          </a:bodyPr>
          <a:lstStyle/>
          <a:p>
            <a:pPr marL="0" indent="0">
              <a:buNone/>
            </a:pPr>
            <a:endParaRPr lang="en-GB" sz="2800" dirty="0">
              <a:solidFill>
                <a:schemeClr val="bg1"/>
              </a:solidFill>
              <a:latin typeface="Arial" panose="020B0604020202020204" pitchFamily="34" charset="0"/>
            </a:endParaRPr>
          </a:p>
          <a:p>
            <a:pPr marL="0" indent="0">
              <a:buNone/>
            </a:pPr>
            <a:r>
              <a:rPr lang="en-GB" sz="2800" dirty="0">
                <a:solidFill>
                  <a:schemeClr val="bg1"/>
                </a:solidFill>
                <a:latin typeface="Arial" panose="020B0604020202020204" pitchFamily="34" charset="0"/>
              </a:rPr>
              <a:t>5.</a:t>
            </a:r>
            <a:r>
              <a:rPr lang="en-US" sz="2800" b="1" i="0" dirty="0">
                <a:solidFill>
                  <a:schemeClr val="bg1"/>
                </a:solidFill>
                <a:effectLst/>
                <a:latin typeface="Arial" panose="020B0604020202020204" pitchFamily="34" charset="0"/>
              </a:rPr>
              <a:t> </a:t>
            </a:r>
            <a:r>
              <a:rPr lang="en-US" sz="3400" b="1" dirty="0">
                <a:solidFill>
                  <a:schemeClr val="bg1"/>
                </a:solidFill>
                <a:latin typeface="Arial" panose="020B0604020202020204" pitchFamily="34" charset="0"/>
              </a:rPr>
              <a:t>Selective perception </a:t>
            </a:r>
          </a:p>
          <a:p>
            <a:pPr marL="0" indent="0">
              <a:buNone/>
            </a:pPr>
            <a:endParaRPr lang="en-US" sz="2800" b="1" dirty="0">
              <a:solidFill>
                <a:schemeClr val="bg1"/>
              </a:solidFill>
              <a:latin typeface="Arial" panose="020B0604020202020204" pitchFamily="34" charset="0"/>
            </a:endParaRPr>
          </a:p>
          <a:p>
            <a:pPr marL="0" indent="0">
              <a:buNone/>
            </a:pPr>
            <a:r>
              <a:rPr lang="en-GB" sz="2800" dirty="0">
                <a:solidFill>
                  <a:schemeClr val="bg1"/>
                </a:solidFill>
                <a:latin typeface="Arial" panose="020B0604020202020204" pitchFamily="34" charset="0"/>
              </a:rPr>
              <a:t>Filtering what we see and hear to meet our own wants is what this term refers to.</a:t>
            </a:r>
          </a:p>
          <a:p>
            <a:pPr marL="0" indent="0">
              <a:buNone/>
            </a:pPr>
            <a:r>
              <a:rPr lang="en-GB" sz="2800" dirty="0">
                <a:solidFill>
                  <a:schemeClr val="bg1"/>
                </a:solidFill>
                <a:latin typeface="Arial" panose="020B0604020202020204" pitchFamily="34" charset="0"/>
              </a:rPr>
              <a:t>This is a procedure that is frequently unnoticed.</a:t>
            </a:r>
          </a:p>
          <a:p>
            <a:pPr marL="0" indent="0">
              <a:buNone/>
            </a:pPr>
            <a:r>
              <a:rPr lang="en-GB" sz="2800" dirty="0">
                <a:solidFill>
                  <a:schemeClr val="bg1"/>
                </a:solidFill>
                <a:latin typeface="Arial" panose="020B0604020202020204" pitchFamily="34" charset="0"/>
              </a:rPr>
              <a:t>When we're visiting a new place—a new city or a new company—small details might capture our attention. </a:t>
            </a:r>
          </a:p>
          <a:p>
            <a:pPr marL="0" indent="0">
              <a:buNone/>
            </a:pPr>
            <a:r>
              <a:rPr lang="en-US" sz="2800" dirty="0">
                <a:solidFill>
                  <a:schemeClr val="bg1"/>
                </a:solidFill>
                <a:latin typeface="Arial" panose="020B0604020202020204" pitchFamily="34" charset="0"/>
              </a:rPr>
              <a:t>6. </a:t>
            </a:r>
            <a:r>
              <a:rPr lang="en-US" sz="3400" b="1" dirty="0">
                <a:solidFill>
                  <a:schemeClr val="bg1"/>
                </a:solidFill>
                <a:latin typeface="Arial" panose="020B0604020202020204" pitchFamily="34" charset="0"/>
              </a:rPr>
              <a:t>Information overload</a:t>
            </a:r>
          </a:p>
          <a:p>
            <a:pPr marL="0" indent="0">
              <a:buNone/>
            </a:pPr>
            <a:r>
              <a:rPr lang="en-GB" sz="2800" dirty="0">
                <a:solidFill>
                  <a:schemeClr val="bg1"/>
                </a:solidFill>
                <a:latin typeface="Arial" panose="020B0604020202020204" pitchFamily="34" charset="0"/>
              </a:rPr>
              <a:t>"Occurs when the demand for information processing on an individual's time to complete interactions and internal calculations exceeds the supply or capacity of time available for such processing," according to one definition. </a:t>
            </a:r>
          </a:p>
          <a:p>
            <a:pPr marL="0" indent="0">
              <a:buNone/>
            </a:pPr>
            <a:r>
              <a:rPr lang="en-US" sz="2800" dirty="0">
                <a:solidFill>
                  <a:schemeClr val="bg1"/>
                </a:solidFill>
                <a:latin typeface="Arial" panose="020B0604020202020204" pitchFamily="34" charset="0"/>
              </a:rPr>
              <a:t>7.</a:t>
            </a:r>
            <a:r>
              <a:rPr lang="en-US" sz="1800" b="1" i="0" dirty="0">
                <a:solidFill>
                  <a:schemeClr val="bg1"/>
                </a:solidFill>
                <a:effectLst/>
                <a:latin typeface="WordVisi_MSFontService"/>
              </a:rPr>
              <a:t> </a:t>
            </a:r>
            <a:r>
              <a:rPr lang="en-US" sz="3400" b="1" dirty="0">
                <a:solidFill>
                  <a:schemeClr val="bg1"/>
                </a:solidFill>
                <a:latin typeface="Arial" panose="020B0604020202020204" pitchFamily="34" charset="0"/>
              </a:rPr>
              <a:t>Active listening</a:t>
            </a:r>
          </a:p>
          <a:p>
            <a:pPr marL="0" indent="0">
              <a:buNone/>
            </a:pPr>
            <a:endParaRPr lang="en-US" sz="2800" b="1" dirty="0">
              <a:solidFill>
                <a:schemeClr val="bg1"/>
              </a:solidFill>
              <a:latin typeface="Arial" panose="020B0604020202020204" pitchFamily="34" charset="0"/>
            </a:endParaRPr>
          </a:p>
          <a:p>
            <a:pPr marL="0" indent="0">
              <a:buNone/>
            </a:pPr>
            <a:r>
              <a:rPr lang="en-GB" sz="2800" dirty="0">
                <a:solidFill>
                  <a:schemeClr val="bg1"/>
                </a:solidFill>
                <a:latin typeface="Arial" panose="020B0604020202020204" pitchFamily="34" charset="0"/>
              </a:rPr>
              <a:t>Can be characterised as paying full attention to what others are saying, taking the time to understand what they're saying, asking questions when necessary, and not interrupting at inopportune moments. </a:t>
            </a:r>
            <a:endParaRPr lang="en-US" sz="2800" b="1" dirty="0">
              <a:solidFill>
                <a:schemeClr val="bg1"/>
              </a:solidFill>
              <a:latin typeface="Arial" panose="020B0604020202020204" pitchFamily="34" charset="0"/>
            </a:endParaRPr>
          </a:p>
          <a:p>
            <a:endParaRPr lang="en-GB" dirty="0"/>
          </a:p>
        </p:txBody>
      </p:sp>
      <p:pic>
        <p:nvPicPr>
          <p:cNvPr id="4" name="Picture 3" descr="Text&#10;&#10;Description automatically generated">
            <a:extLst>
              <a:ext uri="{FF2B5EF4-FFF2-40B4-BE49-F238E27FC236}">
                <a16:creationId xmlns:a16="http://schemas.microsoft.com/office/drawing/2014/main" id="{B796CF21-AC1E-4A97-844C-F15738D1BF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48750" y="5400675"/>
            <a:ext cx="3143250" cy="1457325"/>
          </a:xfrm>
          <a:prstGeom prst="rect">
            <a:avLst/>
          </a:prstGeom>
        </p:spPr>
      </p:pic>
    </p:spTree>
    <p:extLst>
      <p:ext uri="{BB962C8B-B14F-4D97-AF65-F5344CB8AC3E}">
        <p14:creationId xmlns:p14="http://schemas.microsoft.com/office/powerpoint/2010/main" val="1654733452"/>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F2A05-1A95-4CA3-9EBE-6A1FCD6088F8}"/>
              </a:ext>
            </a:extLst>
          </p:cNvPr>
          <p:cNvSpPr>
            <a:spLocks noGrp="1"/>
          </p:cNvSpPr>
          <p:nvPr>
            <p:ph type="title"/>
          </p:nvPr>
        </p:nvSpPr>
        <p:spPr>
          <a:xfrm>
            <a:off x="838200" y="365125"/>
            <a:ext cx="10515600" cy="854075"/>
          </a:xfrm>
        </p:spPr>
        <p:txBody>
          <a:bodyPr>
            <a:normAutofit/>
          </a:bodyPr>
          <a:lstStyle/>
          <a:p>
            <a:pPr algn="ctr"/>
            <a:r>
              <a:rPr lang="en-GB" sz="2300" b="1" dirty="0">
                <a:solidFill>
                  <a:schemeClr val="bg1"/>
                </a:solidFill>
              </a:rPr>
              <a:t>4. What are the channels of communication used by the organization and channels that can be used to improve communication?</a:t>
            </a:r>
          </a:p>
        </p:txBody>
      </p:sp>
      <p:sp>
        <p:nvSpPr>
          <p:cNvPr id="3" name="Content Placeholder 2">
            <a:extLst>
              <a:ext uri="{FF2B5EF4-FFF2-40B4-BE49-F238E27FC236}">
                <a16:creationId xmlns:a16="http://schemas.microsoft.com/office/drawing/2014/main" id="{B81968D5-EC17-4063-9753-37E23669E83C}"/>
              </a:ext>
            </a:extLst>
          </p:cNvPr>
          <p:cNvSpPr>
            <a:spLocks noGrp="1"/>
          </p:cNvSpPr>
          <p:nvPr>
            <p:ph idx="1"/>
          </p:nvPr>
        </p:nvSpPr>
        <p:spPr>
          <a:xfrm>
            <a:off x="956187" y="1632156"/>
            <a:ext cx="10515600" cy="4935792"/>
          </a:xfrm>
        </p:spPr>
        <p:txBody>
          <a:bodyPr>
            <a:normAutofit fontScale="25000" lnSpcReduction="20000"/>
          </a:bodyPr>
          <a:lstStyle/>
          <a:p>
            <a:pPr marL="0" indent="0" algn="ctr">
              <a:buNone/>
            </a:pPr>
            <a:r>
              <a:rPr lang="en-GB" sz="7400" b="1" dirty="0">
                <a:solidFill>
                  <a:schemeClr val="bg1"/>
                </a:solidFill>
                <a:latin typeface="Arial" panose="020B0604020202020204" pitchFamily="34" charset="0"/>
              </a:rPr>
              <a:t>Communication channels: The 7 essentials for a business</a:t>
            </a:r>
          </a:p>
          <a:p>
            <a:pPr marL="0" indent="0" algn="ctr">
              <a:buNone/>
            </a:pPr>
            <a:endParaRPr lang="en-GB" sz="7400" b="1" dirty="0">
              <a:solidFill>
                <a:schemeClr val="bg1"/>
              </a:solidFill>
              <a:latin typeface="Arial" panose="020B0604020202020204" pitchFamily="34" charset="0"/>
            </a:endParaRPr>
          </a:p>
          <a:p>
            <a:pPr marL="0" indent="0">
              <a:buNone/>
            </a:pPr>
            <a:r>
              <a:rPr lang="en-GB" sz="7400" b="1" dirty="0">
                <a:solidFill>
                  <a:schemeClr val="bg1"/>
                </a:solidFill>
                <a:latin typeface="Arial" panose="020B0604020202020204" pitchFamily="34" charset="0"/>
              </a:rPr>
              <a:t>Face-to-face communication (aka. video conferencing)</a:t>
            </a:r>
            <a:endParaRPr lang="en-GB" sz="5100" b="1" dirty="0">
              <a:solidFill>
                <a:schemeClr val="bg1"/>
              </a:solidFill>
              <a:latin typeface="Arial" panose="020B0604020202020204" pitchFamily="34" charset="0"/>
            </a:endParaRPr>
          </a:p>
          <a:p>
            <a:pPr marL="0" indent="0">
              <a:buNone/>
            </a:pPr>
            <a:r>
              <a:rPr lang="en-GB" sz="6200" dirty="0">
                <a:solidFill>
                  <a:schemeClr val="bg1"/>
                </a:solidFill>
                <a:latin typeface="Arial" panose="020B0604020202020204" pitchFamily="34" charset="0"/>
              </a:rPr>
              <a:t>A classic, to be sure.</a:t>
            </a:r>
            <a:r>
              <a:rPr lang="en-GB" sz="4800" dirty="0">
                <a:solidFill>
                  <a:schemeClr val="bg1"/>
                </a:solidFill>
              </a:rPr>
              <a:t> </a:t>
            </a:r>
            <a:r>
              <a:rPr lang="en-GB" sz="6400" dirty="0">
                <a:solidFill>
                  <a:schemeClr val="bg1"/>
                </a:solidFill>
                <a:latin typeface="Arial" panose="020B0604020202020204" pitchFamily="34" charset="0"/>
              </a:rPr>
              <a:t>(Fielding, 2006) </a:t>
            </a:r>
          </a:p>
          <a:p>
            <a:pPr marL="0" indent="0">
              <a:buNone/>
            </a:pPr>
            <a:r>
              <a:rPr lang="en-GB" sz="6200" dirty="0">
                <a:solidFill>
                  <a:schemeClr val="bg1"/>
                </a:solidFill>
                <a:latin typeface="Arial" panose="020B0604020202020204" pitchFamily="34" charset="0"/>
              </a:rPr>
              <a:t>The wonderful thing about today is that you don't have to be in the same room with someone to have a face-to-face interaction.</a:t>
            </a:r>
            <a:r>
              <a:rPr lang="en-GB" sz="4800" dirty="0"/>
              <a:t> </a:t>
            </a:r>
          </a:p>
          <a:p>
            <a:pPr marL="0" indent="0">
              <a:buNone/>
            </a:pPr>
            <a:endParaRPr lang="en-GB" sz="6200" dirty="0">
              <a:solidFill>
                <a:schemeClr val="bg1"/>
              </a:solidFill>
              <a:latin typeface="Arial" panose="020B0604020202020204" pitchFamily="34" charset="0"/>
            </a:endParaRPr>
          </a:p>
          <a:p>
            <a:r>
              <a:rPr lang="en-GB" sz="7400" b="1" dirty="0">
                <a:solidFill>
                  <a:schemeClr val="bg1"/>
                </a:solidFill>
                <a:latin typeface="Arial" panose="020B0604020202020204" pitchFamily="34" charset="0"/>
              </a:rPr>
              <a:t>Phone calls.</a:t>
            </a:r>
            <a:endParaRPr lang="en-GB" b="0" i="0" dirty="0">
              <a:solidFill>
                <a:schemeClr val="bg1"/>
              </a:solidFill>
              <a:effectLst/>
              <a:latin typeface="Segoe UI" panose="020B0502040204020203" pitchFamily="34" charset="0"/>
            </a:endParaRPr>
          </a:p>
          <a:p>
            <a:pPr marL="0" indent="0">
              <a:buNone/>
            </a:pPr>
            <a:r>
              <a:rPr lang="en-GB" sz="6200" dirty="0">
                <a:solidFill>
                  <a:schemeClr val="bg1"/>
                </a:solidFill>
                <a:latin typeface="Arial" panose="020B0604020202020204" pitchFamily="34" charset="0"/>
              </a:rPr>
              <a:t>Phone calls, like emails, are not going away anytime soon (IMHO).</a:t>
            </a:r>
          </a:p>
          <a:p>
            <a:pPr marL="0" indent="0">
              <a:buNone/>
            </a:pPr>
            <a:r>
              <a:rPr lang="en-GB" sz="6200" dirty="0">
                <a:solidFill>
                  <a:schemeClr val="bg1"/>
                </a:solidFill>
                <a:latin typeface="Arial" panose="020B0604020202020204" pitchFamily="34" charset="0"/>
              </a:rPr>
              <a:t>The phone gets a lot of flak, but it's still one of the fastest methods to receive a response, and few other channels can match it when it comes to quick, direct, and effective communication.</a:t>
            </a:r>
          </a:p>
          <a:p>
            <a:pPr marL="0" indent="0">
              <a:buNone/>
            </a:pPr>
            <a:r>
              <a:rPr lang="en-GB" sz="6200" dirty="0">
                <a:solidFill>
                  <a:schemeClr val="bg1"/>
                </a:solidFill>
                <a:latin typeface="Arial" panose="020B0604020202020204" pitchFamily="34" charset="0"/>
              </a:rPr>
              <a:t> </a:t>
            </a:r>
          </a:p>
          <a:p>
            <a:r>
              <a:rPr lang="en-GB" sz="7400" b="1" dirty="0">
                <a:solidFill>
                  <a:schemeClr val="bg1"/>
                </a:solidFill>
                <a:latin typeface="Arial" panose="020B0604020202020204" pitchFamily="34" charset="0"/>
              </a:rPr>
              <a:t>Text messages.</a:t>
            </a:r>
            <a:endParaRPr lang="en-GB" sz="6200" b="0" i="0" dirty="0">
              <a:solidFill>
                <a:schemeClr val="bg1"/>
              </a:solidFill>
              <a:effectLst/>
              <a:latin typeface="Segoe UI" panose="020B0502040204020203" pitchFamily="34" charset="0"/>
            </a:endParaRPr>
          </a:p>
          <a:p>
            <a:pPr marL="0" indent="0">
              <a:buNone/>
            </a:pPr>
            <a:r>
              <a:rPr lang="en-GB" sz="6200" dirty="0">
                <a:solidFill>
                  <a:schemeClr val="bg1"/>
                </a:solidFill>
                <a:latin typeface="Arial" panose="020B0604020202020204" pitchFamily="34" charset="0"/>
              </a:rPr>
              <a:t>Text messages are a common mode of communication in most people's personal lives, but depending on your function and industry, corporate SMS can be beneficial as well</a:t>
            </a:r>
            <a:r>
              <a:rPr lang="en-GB" sz="6000" dirty="0">
                <a:solidFill>
                  <a:schemeClr val="bg1"/>
                </a:solidFill>
                <a:latin typeface="Arial" panose="020B0604020202020204" pitchFamily="34" charset="0"/>
              </a:rPr>
              <a:t>. </a:t>
            </a:r>
            <a:endParaRPr lang="en-GB" sz="9600" dirty="0">
              <a:solidFill>
                <a:schemeClr val="bg1"/>
              </a:solidFill>
              <a:latin typeface="Arial" panose="020B0604020202020204" pitchFamily="34" charset="0"/>
            </a:endParaRPr>
          </a:p>
          <a:p>
            <a:endParaRPr lang="en-GB" b="0" i="0" dirty="0">
              <a:solidFill>
                <a:schemeClr val="bg1"/>
              </a:solidFill>
              <a:effectLst/>
              <a:latin typeface="Segoe UI" panose="020B0502040204020203" pitchFamily="34" charset="0"/>
            </a:endParaRPr>
          </a:p>
          <a:p>
            <a:pPr marL="0" indent="0">
              <a:buNone/>
            </a:pPr>
            <a:endParaRPr lang="en-GB" b="0" i="0" dirty="0">
              <a:effectLst/>
              <a:latin typeface="Segoe UI" panose="020B0502040204020203" pitchFamily="34" charset="0"/>
            </a:endParaRPr>
          </a:p>
          <a:p>
            <a:pPr marL="0" indent="0">
              <a:buNone/>
            </a:pPr>
            <a:endParaRPr lang="en-GB" b="0" i="0" dirty="0">
              <a:solidFill>
                <a:schemeClr val="bg1"/>
              </a:solidFill>
              <a:effectLst/>
              <a:latin typeface="Segoe UI" panose="020B0502040204020203" pitchFamily="34" charset="0"/>
            </a:endParaRPr>
          </a:p>
          <a:p>
            <a:endParaRPr lang="en-GB" b="0" i="0" dirty="0">
              <a:solidFill>
                <a:schemeClr val="bg1"/>
              </a:solidFill>
              <a:effectLst/>
              <a:latin typeface="Segoe UI" panose="020B0502040204020203" pitchFamily="34" charset="0"/>
            </a:endParaRPr>
          </a:p>
          <a:p>
            <a:pPr marL="0" indent="0" algn="ctr">
              <a:buNone/>
            </a:pPr>
            <a:endParaRPr lang="en-GB" dirty="0">
              <a:solidFill>
                <a:schemeClr val="bg1"/>
              </a:solidFill>
            </a:endParaRPr>
          </a:p>
        </p:txBody>
      </p:sp>
      <p:pic>
        <p:nvPicPr>
          <p:cNvPr id="4" name="Picture 3" descr="Text&#10;&#10;Description automatically generated">
            <a:extLst>
              <a:ext uri="{FF2B5EF4-FFF2-40B4-BE49-F238E27FC236}">
                <a16:creationId xmlns:a16="http://schemas.microsoft.com/office/drawing/2014/main" id="{97121BC0-EBD6-4457-9EBF-1283D38C83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48750" y="4876799"/>
            <a:ext cx="3143250" cy="1035665"/>
          </a:xfrm>
          <a:prstGeom prst="rect">
            <a:avLst/>
          </a:prstGeom>
        </p:spPr>
      </p:pic>
    </p:spTree>
    <p:extLst>
      <p:ext uri="{BB962C8B-B14F-4D97-AF65-F5344CB8AC3E}">
        <p14:creationId xmlns:p14="http://schemas.microsoft.com/office/powerpoint/2010/main" val="39413908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338E1-740E-4356-9E22-C24DE79C2B5D}"/>
              </a:ext>
            </a:extLst>
          </p:cNvPr>
          <p:cNvSpPr>
            <a:spLocks noGrp="1"/>
          </p:cNvSpPr>
          <p:nvPr>
            <p:ph type="title"/>
          </p:nvPr>
        </p:nvSpPr>
        <p:spPr>
          <a:xfrm>
            <a:off x="838200" y="365125"/>
            <a:ext cx="10515600" cy="608269"/>
          </a:xfrm>
        </p:spPr>
        <p:txBody>
          <a:bodyPr>
            <a:noAutofit/>
          </a:bodyPr>
          <a:lstStyle/>
          <a:p>
            <a:r>
              <a:rPr lang="en-GB" sz="2400" b="1" dirty="0">
                <a:solidFill>
                  <a:schemeClr val="bg1"/>
                </a:solidFill>
              </a:rPr>
              <a:t>4.1 What are the channels of communication used by the organization and channels that can be used to improve communication?</a:t>
            </a:r>
            <a:endParaRPr lang="en-GB" sz="2400" b="1" dirty="0"/>
          </a:p>
        </p:txBody>
      </p:sp>
      <p:sp>
        <p:nvSpPr>
          <p:cNvPr id="3" name="Content Placeholder 2">
            <a:extLst>
              <a:ext uri="{FF2B5EF4-FFF2-40B4-BE49-F238E27FC236}">
                <a16:creationId xmlns:a16="http://schemas.microsoft.com/office/drawing/2014/main" id="{6BD6CC05-E9CC-43A1-A152-91A7C65DB0E8}"/>
              </a:ext>
            </a:extLst>
          </p:cNvPr>
          <p:cNvSpPr>
            <a:spLocks noGrp="1"/>
          </p:cNvSpPr>
          <p:nvPr>
            <p:ph idx="1"/>
          </p:nvPr>
        </p:nvSpPr>
        <p:spPr>
          <a:xfrm>
            <a:off x="838200" y="1179871"/>
            <a:ext cx="10515600" cy="5515897"/>
          </a:xfrm>
        </p:spPr>
        <p:txBody>
          <a:bodyPr>
            <a:normAutofit fontScale="62500" lnSpcReduction="20000"/>
          </a:bodyPr>
          <a:lstStyle/>
          <a:p>
            <a:r>
              <a:rPr lang="en-GB" sz="3800" b="1" dirty="0">
                <a:solidFill>
                  <a:schemeClr val="bg1"/>
                </a:solidFill>
                <a:latin typeface="Arial" panose="020B0604020202020204" pitchFamily="34" charset="0"/>
              </a:rPr>
              <a:t>Instant messaging.</a:t>
            </a:r>
          </a:p>
          <a:p>
            <a:pPr marL="0" indent="0">
              <a:buNone/>
            </a:pPr>
            <a:r>
              <a:rPr lang="en-GB" sz="3200" dirty="0">
                <a:solidFill>
                  <a:schemeClr val="bg1"/>
                </a:solidFill>
                <a:latin typeface="Arial" panose="020B0604020202020204" pitchFamily="34" charset="0"/>
              </a:rPr>
              <a:t>Instant messaging, like text messaging, is a terrific way to communicate quick, direct notes to your team or clients in real time.</a:t>
            </a:r>
          </a:p>
          <a:p>
            <a:pPr marL="0" indent="0">
              <a:buNone/>
            </a:pPr>
            <a:r>
              <a:rPr lang="en-GB" sz="3200" dirty="0">
                <a:solidFill>
                  <a:schemeClr val="bg1"/>
                </a:solidFill>
                <a:latin typeface="Arial" panose="020B0604020202020204" pitchFamily="34" charset="0"/>
              </a:rPr>
              <a:t>Most of the time, information travels most readily through this route. </a:t>
            </a:r>
          </a:p>
          <a:p>
            <a:r>
              <a:rPr lang="en-GB" sz="3800" b="1" dirty="0">
                <a:solidFill>
                  <a:schemeClr val="bg1"/>
                </a:solidFill>
                <a:latin typeface="Arial" panose="020B0604020202020204" pitchFamily="34" charset="0"/>
              </a:rPr>
              <a:t>Emails.</a:t>
            </a:r>
            <a:endParaRPr lang="en-GB" sz="3800" b="0" i="0" dirty="0">
              <a:solidFill>
                <a:schemeClr val="bg1"/>
              </a:solidFill>
              <a:effectLst/>
              <a:latin typeface="Segoe UI" panose="020B0502040204020203" pitchFamily="34" charset="0"/>
            </a:endParaRPr>
          </a:p>
          <a:p>
            <a:pPr marL="0" indent="0">
              <a:buNone/>
            </a:pPr>
            <a:r>
              <a:rPr lang="en-GB" sz="3200" dirty="0">
                <a:solidFill>
                  <a:schemeClr val="bg1"/>
                </a:solidFill>
                <a:latin typeface="Arial" panose="020B0604020202020204" pitchFamily="34" charset="0"/>
              </a:rPr>
              <a:t>Email is still one of the most effective and widely used forms of textual communication.</a:t>
            </a:r>
          </a:p>
          <a:p>
            <a:pPr marL="0" indent="0">
              <a:buNone/>
            </a:pPr>
            <a:r>
              <a:rPr lang="en-GB" sz="3200" dirty="0">
                <a:solidFill>
                  <a:schemeClr val="bg1"/>
                </a:solidFill>
                <a:latin typeface="Arial" panose="020B0604020202020204" pitchFamily="34" charset="0"/>
              </a:rPr>
              <a:t>Despite the fact that email overload can be a nightmare, I don't see it going away anytime soon. </a:t>
            </a:r>
            <a:endParaRPr lang="en-GB" sz="3200" b="0" i="0" dirty="0">
              <a:solidFill>
                <a:schemeClr val="bg1"/>
              </a:solidFill>
              <a:effectLst/>
              <a:latin typeface="Segoe UI" panose="020B0502040204020203" pitchFamily="34" charset="0"/>
            </a:endParaRPr>
          </a:p>
          <a:p>
            <a:r>
              <a:rPr lang="en-GB" sz="3800" b="1" dirty="0">
                <a:solidFill>
                  <a:schemeClr val="bg1"/>
                </a:solidFill>
                <a:latin typeface="Arial" panose="020B0604020202020204" pitchFamily="34" charset="0"/>
              </a:rPr>
              <a:t>Live chat.</a:t>
            </a:r>
            <a:endParaRPr lang="en-GB" sz="3800" b="0" i="0" dirty="0">
              <a:solidFill>
                <a:schemeClr val="bg1"/>
              </a:solidFill>
              <a:effectLst/>
              <a:latin typeface="Segoe UI" panose="020B0502040204020203" pitchFamily="34" charset="0"/>
            </a:endParaRPr>
          </a:p>
          <a:p>
            <a:pPr marL="0" indent="0">
              <a:buNone/>
            </a:pPr>
            <a:r>
              <a:rPr lang="en-GB" sz="3200" dirty="0">
                <a:solidFill>
                  <a:schemeClr val="bg1"/>
                </a:solidFill>
                <a:latin typeface="Arial" panose="020B0604020202020204" pitchFamily="34" charset="0"/>
              </a:rPr>
              <a:t>If you have a website and a large number of clients (or potential customers) that prefer to communicate you via your website, this is the option for you. </a:t>
            </a:r>
          </a:p>
          <a:p>
            <a:pPr marL="0" indent="0">
              <a:buNone/>
            </a:pPr>
            <a:endParaRPr lang="en-GB" sz="3200" dirty="0">
              <a:solidFill>
                <a:schemeClr val="bg1"/>
              </a:solidFill>
              <a:latin typeface="Arial" panose="020B0604020202020204" pitchFamily="34" charset="0"/>
            </a:endParaRPr>
          </a:p>
          <a:p>
            <a:r>
              <a:rPr lang="en-GB" sz="3800" b="1" dirty="0">
                <a:solidFill>
                  <a:schemeClr val="bg1"/>
                </a:solidFill>
                <a:latin typeface="Arial" panose="020B0604020202020204" pitchFamily="34" charset="0"/>
              </a:rPr>
              <a:t>Social media.</a:t>
            </a:r>
            <a:endParaRPr lang="en-GB" sz="3800" b="0" i="0" dirty="0">
              <a:solidFill>
                <a:schemeClr val="bg1"/>
              </a:solidFill>
              <a:effectLst/>
              <a:latin typeface="Segoe UI" panose="020B0502040204020203" pitchFamily="34" charset="0"/>
            </a:endParaRPr>
          </a:p>
          <a:p>
            <a:pPr marL="0" indent="0">
              <a:buNone/>
            </a:pPr>
            <a:r>
              <a:rPr lang="en-GB" sz="3200" dirty="0">
                <a:solidFill>
                  <a:schemeClr val="bg1"/>
                </a:solidFill>
                <a:latin typeface="Arial" panose="020B0604020202020204" pitchFamily="34" charset="0"/>
              </a:rPr>
              <a:t>I know, I know, this is a touchy subject.</a:t>
            </a:r>
          </a:p>
          <a:p>
            <a:pPr marL="0" indent="0">
              <a:buNone/>
            </a:pPr>
            <a:r>
              <a:rPr lang="en-GB" sz="3200" dirty="0">
                <a:solidFill>
                  <a:schemeClr val="bg1"/>
                </a:solidFill>
                <a:latin typeface="Arial" panose="020B0604020202020204" pitchFamily="34" charset="0"/>
              </a:rPr>
              <a:t>However, social media is a crucial communication route for many firms.</a:t>
            </a:r>
          </a:p>
          <a:p>
            <a:pPr marL="0" indent="0">
              <a:buNone/>
            </a:pPr>
            <a:r>
              <a:rPr lang="en-GB" sz="3200" dirty="0">
                <a:solidFill>
                  <a:schemeClr val="bg1"/>
                </a:solidFill>
                <a:latin typeface="Arial" panose="020B0604020202020204" pitchFamily="34" charset="0"/>
              </a:rPr>
              <a:t>You should be able to communicate with your consumers on LinkedIn, Twitter, Facebook, and Instagram (or all of them) if they use those platforms. </a:t>
            </a:r>
            <a:endParaRPr lang="en-GB" sz="3200" b="0" i="0" dirty="0">
              <a:solidFill>
                <a:schemeClr val="bg1"/>
              </a:solidFill>
              <a:effectLst/>
              <a:latin typeface="Segoe UI" panose="020B0502040204020203" pitchFamily="34" charset="0"/>
            </a:endParaRPr>
          </a:p>
          <a:p>
            <a:pPr marL="0" indent="0">
              <a:buNone/>
            </a:pPr>
            <a:endParaRPr lang="en-GB" b="0" i="0" dirty="0">
              <a:solidFill>
                <a:schemeClr val="bg1"/>
              </a:solidFill>
              <a:effectLst/>
              <a:latin typeface="Segoe UI" panose="020B0502040204020203" pitchFamily="34" charset="0"/>
            </a:endParaRPr>
          </a:p>
          <a:p>
            <a:endParaRPr lang="en-GB" b="0" i="0" dirty="0">
              <a:solidFill>
                <a:schemeClr val="bg1"/>
              </a:solidFill>
              <a:effectLst/>
              <a:latin typeface="Segoe UI" panose="020B0502040204020203" pitchFamily="34" charset="0"/>
            </a:endParaRPr>
          </a:p>
          <a:p>
            <a:endParaRPr lang="en-GB" dirty="0">
              <a:solidFill>
                <a:schemeClr val="bg1"/>
              </a:solidFill>
            </a:endParaRPr>
          </a:p>
        </p:txBody>
      </p:sp>
      <p:pic>
        <p:nvPicPr>
          <p:cNvPr id="4" name="Picture 3" descr="Text&#10;&#10;Description automatically generated">
            <a:extLst>
              <a:ext uri="{FF2B5EF4-FFF2-40B4-BE49-F238E27FC236}">
                <a16:creationId xmlns:a16="http://schemas.microsoft.com/office/drawing/2014/main" id="{B8DACAF1-4092-489D-A3BE-A1E3DED99E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48750" y="4091347"/>
            <a:ext cx="3143250" cy="1345892"/>
          </a:xfrm>
          <a:prstGeom prst="rect">
            <a:avLst/>
          </a:prstGeom>
        </p:spPr>
      </p:pic>
    </p:spTree>
    <p:extLst>
      <p:ext uri="{BB962C8B-B14F-4D97-AF65-F5344CB8AC3E}">
        <p14:creationId xmlns:p14="http://schemas.microsoft.com/office/powerpoint/2010/main" val="125975219"/>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5D842-B047-439D-8767-2B6388C8CF96}"/>
              </a:ext>
            </a:extLst>
          </p:cNvPr>
          <p:cNvSpPr>
            <a:spLocks noGrp="1"/>
          </p:cNvSpPr>
          <p:nvPr>
            <p:ph type="ctrTitle"/>
          </p:nvPr>
        </p:nvSpPr>
        <p:spPr>
          <a:xfrm>
            <a:off x="1524000" y="619432"/>
            <a:ext cx="9144000" cy="855407"/>
          </a:xfrm>
        </p:spPr>
        <p:txBody>
          <a:bodyPr>
            <a:normAutofit fontScale="90000"/>
          </a:bodyPr>
          <a:lstStyle/>
          <a:p>
            <a:pPr algn="ctr"/>
            <a:r>
              <a:rPr lang="en-GB" b="1" dirty="0">
                <a:solidFill>
                  <a:schemeClr val="bg1"/>
                </a:solidFill>
              </a:rPr>
              <a:t>Conclusion</a:t>
            </a:r>
          </a:p>
        </p:txBody>
      </p:sp>
      <p:sp>
        <p:nvSpPr>
          <p:cNvPr id="7" name="Subtitle 6">
            <a:extLst>
              <a:ext uri="{FF2B5EF4-FFF2-40B4-BE49-F238E27FC236}">
                <a16:creationId xmlns:a16="http://schemas.microsoft.com/office/drawing/2014/main" id="{9A2EEE68-C1FE-4700-9EF8-CB6AA4A10991}"/>
              </a:ext>
            </a:extLst>
          </p:cNvPr>
          <p:cNvSpPr>
            <a:spLocks noGrp="1"/>
          </p:cNvSpPr>
          <p:nvPr>
            <p:ph type="subTitle" idx="1"/>
          </p:nvPr>
        </p:nvSpPr>
        <p:spPr>
          <a:xfrm>
            <a:off x="1524000" y="1553497"/>
            <a:ext cx="9144000" cy="3704303"/>
          </a:xfrm>
        </p:spPr>
        <p:txBody>
          <a:bodyPr>
            <a:normAutofit fontScale="85000" lnSpcReduction="10000"/>
          </a:bodyPr>
          <a:lstStyle/>
          <a:p>
            <a:r>
              <a:rPr lang="en-GB" b="1" dirty="0">
                <a:solidFill>
                  <a:schemeClr val="bg1"/>
                </a:solidFill>
              </a:rPr>
              <a:t>Finally, business communication is the transmission of messages from one employee, organisation, department, or office to another.</a:t>
            </a:r>
          </a:p>
          <a:p>
            <a:r>
              <a:rPr lang="en-GB" b="1" dirty="0">
                <a:solidFill>
                  <a:schemeClr val="bg1"/>
                </a:solidFill>
              </a:rPr>
              <a:t>Because it relays ideas and decisions, effective business communication typically aids in increasing business productivity.</a:t>
            </a:r>
          </a:p>
          <a:p>
            <a:r>
              <a:rPr lang="en-GB" b="1" dirty="0">
                <a:solidFill>
                  <a:schemeClr val="bg1"/>
                </a:solidFill>
              </a:rPr>
              <a:t>Effective communication also aids in the resolution of conflicts and the restoration of peace to a tumultuous situation within a business organisation.</a:t>
            </a:r>
          </a:p>
          <a:p>
            <a:endParaRPr lang="en-GB" b="1" dirty="0">
              <a:solidFill>
                <a:schemeClr val="bg1"/>
              </a:solidFill>
            </a:endParaRPr>
          </a:p>
          <a:p>
            <a:r>
              <a:rPr lang="en-GB" b="1" dirty="0">
                <a:solidFill>
                  <a:schemeClr val="bg1"/>
                </a:solidFill>
              </a:rPr>
              <a:t>There is a current trend in business communication in which communication is shifting away from traditional face-to-face meetings and toward the use of modern technologies such as conferencing.</a:t>
            </a:r>
          </a:p>
          <a:p>
            <a:r>
              <a:rPr lang="en-GB" b="1" dirty="0">
                <a:solidFill>
                  <a:schemeClr val="bg1"/>
                </a:solidFill>
              </a:rPr>
              <a:t>The key point to remember here is that effective communication is at the heart of business operations.</a:t>
            </a:r>
          </a:p>
        </p:txBody>
      </p:sp>
      <p:pic>
        <p:nvPicPr>
          <p:cNvPr id="4" name="Content Placeholder 3" descr="Text&#10;&#10;Description automatically generated">
            <a:extLst>
              <a:ext uri="{FF2B5EF4-FFF2-40B4-BE49-F238E27FC236}">
                <a16:creationId xmlns:a16="http://schemas.microsoft.com/office/drawing/2014/main" id="{59330A13-2E31-4050-90EF-378BEDCF5289}"/>
              </a:ext>
            </a:extLst>
          </p:cNvPr>
          <p:cNvPicPr>
            <a:picLocks noGrp="1" noChangeAspect="1"/>
          </p:cNvPicPr>
          <p:nvPr>
            <p:ph idx="4294967295"/>
          </p:nvPr>
        </p:nvPicPr>
        <p:blipFill>
          <a:blip r:embed="rId4">
            <a:extLst>
              <a:ext uri="{28A0092B-C50C-407E-A947-70E740481C1C}">
                <a14:useLocalDpi xmlns:a14="http://schemas.microsoft.com/office/drawing/2010/main" val="0"/>
              </a:ext>
            </a:extLst>
          </a:blip>
          <a:stretch>
            <a:fillRect/>
          </a:stretch>
        </p:blipFill>
        <p:spPr>
          <a:xfrm>
            <a:off x="9048750" y="5400675"/>
            <a:ext cx="3143250" cy="1457325"/>
          </a:xfrm>
          <a:prstGeom prst="rect">
            <a:avLst/>
          </a:prstGeom>
        </p:spPr>
      </p:pic>
    </p:spTree>
    <p:extLst>
      <p:ext uri="{BB962C8B-B14F-4D97-AF65-F5344CB8AC3E}">
        <p14:creationId xmlns:p14="http://schemas.microsoft.com/office/powerpoint/2010/main" val="621287057"/>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7B9D2-4656-46B8-BE45-A298D31865DA}"/>
              </a:ext>
            </a:extLst>
          </p:cNvPr>
          <p:cNvSpPr>
            <a:spLocks noGrp="1"/>
          </p:cNvSpPr>
          <p:nvPr>
            <p:ph type="ctrTitle"/>
          </p:nvPr>
        </p:nvSpPr>
        <p:spPr>
          <a:xfrm>
            <a:off x="1524000" y="216310"/>
            <a:ext cx="9144000" cy="737419"/>
          </a:xfrm>
        </p:spPr>
        <p:txBody>
          <a:bodyPr anchor="t">
            <a:normAutofit/>
          </a:bodyPr>
          <a:lstStyle/>
          <a:p>
            <a:r>
              <a:rPr lang="en-GB" sz="4000" b="1" dirty="0">
                <a:solidFill>
                  <a:schemeClr val="bg1"/>
                </a:solidFill>
              </a:rPr>
              <a:t>Reference</a:t>
            </a:r>
          </a:p>
        </p:txBody>
      </p:sp>
      <p:sp>
        <p:nvSpPr>
          <p:cNvPr id="5" name="Subtitle 4">
            <a:extLst>
              <a:ext uri="{FF2B5EF4-FFF2-40B4-BE49-F238E27FC236}">
                <a16:creationId xmlns:a16="http://schemas.microsoft.com/office/drawing/2014/main" id="{7B9A0C87-8E62-4806-A3DF-82E45653ABC5}"/>
              </a:ext>
            </a:extLst>
          </p:cNvPr>
          <p:cNvSpPr>
            <a:spLocks noGrp="1"/>
          </p:cNvSpPr>
          <p:nvPr>
            <p:ph type="subTitle" idx="1"/>
          </p:nvPr>
        </p:nvSpPr>
        <p:spPr>
          <a:xfrm>
            <a:off x="1524000" y="816078"/>
            <a:ext cx="9144000" cy="5899354"/>
          </a:xfrm>
        </p:spPr>
        <p:txBody>
          <a:bodyPr/>
          <a:lstStyle/>
          <a:p>
            <a:pPr marL="342900" indent="-342900" algn="l">
              <a:buFont typeface="Arial" panose="020B0604020202020204" pitchFamily="34" charset="0"/>
              <a:buChar char="•"/>
            </a:pPr>
            <a:r>
              <a:rPr lang="en-GB" dirty="0">
                <a:solidFill>
                  <a:schemeClr val="bg1"/>
                </a:solidFill>
                <a:hlinkClick r:id="rId4">
                  <a:extLst>
                    <a:ext uri="{A12FA001-AC4F-418D-AE19-62706E023703}">
                      <ahyp:hlinkClr xmlns:ahyp="http://schemas.microsoft.com/office/drawing/2018/hyperlinkcolor" val="tx"/>
                    </a:ext>
                  </a:extLst>
                </a:hlinkClick>
              </a:rPr>
              <a:t>https://www.marketing91.com/barriers-to-communication/</a:t>
            </a:r>
            <a:endParaRPr lang="en-GB" dirty="0">
              <a:solidFill>
                <a:schemeClr val="bg1"/>
              </a:solidFill>
            </a:endParaRPr>
          </a:p>
          <a:p>
            <a:pPr marL="342900" indent="-342900" algn="l">
              <a:buFont typeface="Arial" panose="020B0604020202020204" pitchFamily="34" charset="0"/>
              <a:buChar char="•"/>
            </a:pPr>
            <a:r>
              <a:rPr lang="en-GB" dirty="0">
                <a:solidFill>
                  <a:schemeClr val="bg1"/>
                </a:solidFill>
                <a:hlinkClick r:id="rId5">
                  <a:extLst>
                    <a:ext uri="{A12FA001-AC4F-418D-AE19-62706E023703}">
                      <ahyp:hlinkClr xmlns:ahyp="http://schemas.microsoft.com/office/drawing/2018/hyperlinkcolor" val="tx"/>
                    </a:ext>
                  </a:extLst>
                </a:hlinkClick>
              </a:rPr>
              <a:t>https://www.dialpad.com/blog/communication-channels/</a:t>
            </a:r>
            <a:endParaRPr lang="en-GB" dirty="0">
              <a:solidFill>
                <a:schemeClr val="bg1"/>
              </a:solidFill>
            </a:endParaRPr>
          </a:p>
          <a:p>
            <a:pPr marL="342900" indent="-342900" algn="l">
              <a:buFont typeface="Arial" panose="020B0604020202020204" pitchFamily="34" charset="0"/>
              <a:buChar char="•"/>
            </a:pPr>
            <a:r>
              <a:rPr lang="en-GB" dirty="0">
                <a:solidFill>
                  <a:schemeClr val="bg1"/>
                </a:solidFill>
              </a:rPr>
              <a:t> </a:t>
            </a:r>
            <a:r>
              <a:rPr lang="en-GB" dirty="0">
                <a:solidFill>
                  <a:schemeClr val="bg1"/>
                </a:solidFill>
                <a:hlinkClick r:id="rId6">
                  <a:extLst>
                    <a:ext uri="{A12FA001-AC4F-418D-AE19-62706E023703}">
                      <ahyp:hlinkClr xmlns:ahyp="http://schemas.microsoft.com/office/drawing/2018/hyperlinkcolor" val="tx"/>
                    </a:ext>
                  </a:extLst>
                </a:hlinkClick>
              </a:rPr>
              <a:t>https://www.healthknowledge.org.uk/public-health-textbook/organisation-management/5a-understanding-itd/effective-communication</a:t>
            </a:r>
            <a:endParaRPr lang="en-GB" dirty="0">
              <a:solidFill>
                <a:schemeClr val="bg1"/>
              </a:solidFill>
            </a:endParaRPr>
          </a:p>
          <a:p>
            <a:pPr marL="342900" indent="-342900" algn="l">
              <a:buFont typeface="Arial" panose="020B0604020202020204" pitchFamily="34" charset="0"/>
              <a:buChar char="•"/>
            </a:pPr>
            <a:r>
              <a:rPr lang="en-GB" dirty="0">
                <a:solidFill>
                  <a:schemeClr val="bg1"/>
                </a:solidFill>
                <a:hlinkClick r:id="rId7">
                  <a:extLst>
                    <a:ext uri="{A12FA001-AC4F-418D-AE19-62706E023703}">
                      <ahyp:hlinkClr xmlns:ahyp="http://schemas.microsoft.com/office/drawing/2018/hyperlinkcolor" val="tx"/>
                    </a:ext>
                  </a:extLst>
                </a:hlinkClick>
              </a:rPr>
              <a:t>https://www.ringcentral.com/us/en/blog/top-7-benefits-of-workplace-communication/</a:t>
            </a:r>
            <a:endParaRPr lang="en-GB" dirty="0">
              <a:solidFill>
                <a:schemeClr val="bg1"/>
              </a:solidFill>
            </a:endParaRPr>
          </a:p>
          <a:p>
            <a:pPr marL="342900" indent="-342900" algn="l">
              <a:buFont typeface="Arial" panose="020B0604020202020204" pitchFamily="34" charset="0"/>
              <a:buChar char="•"/>
            </a:pPr>
            <a:r>
              <a:rPr lang="en-GB" dirty="0">
                <a:solidFill>
                  <a:schemeClr val="bg1"/>
                </a:solidFill>
              </a:rPr>
              <a:t>Harris, H., Brewster, C., &amp; Sparrow, P. (2004). </a:t>
            </a:r>
            <a:r>
              <a:rPr lang="en-GB" i="1" dirty="0">
                <a:solidFill>
                  <a:schemeClr val="bg1"/>
                </a:solidFill>
              </a:rPr>
              <a:t>International Human Resource Management</a:t>
            </a:r>
            <a:r>
              <a:rPr lang="en-GB" dirty="0">
                <a:solidFill>
                  <a:schemeClr val="bg1"/>
                </a:solidFill>
              </a:rPr>
              <a:t>. London: Chartered Institute of Personnel Development.</a:t>
            </a:r>
          </a:p>
          <a:p>
            <a:pPr marL="342900" indent="-342900" algn="l">
              <a:buFont typeface="Arial" panose="020B0604020202020204" pitchFamily="34" charset="0"/>
              <a:buChar char="•"/>
            </a:pPr>
            <a:r>
              <a:rPr lang="en-GB" dirty="0">
                <a:solidFill>
                  <a:schemeClr val="bg1"/>
                </a:solidFill>
              </a:rPr>
              <a:t>Fielding, M. (2006). </a:t>
            </a:r>
            <a:r>
              <a:rPr lang="en-GB" i="1" dirty="0">
                <a:solidFill>
                  <a:schemeClr val="bg1"/>
                </a:solidFill>
              </a:rPr>
              <a:t>Effective Communication In Organizations: Preparing Messages That Communicate</a:t>
            </a:r>
            <a:r>
              <a:rPr lang="en-GB" dirty="0">
                <a:solidFill>
                  <a:schemeClr val="bg1"/>
                </a:solidFill>
              </a:rPr>
              <a:t>. Ed. 3. Cape Town: Juta &amp; Co. (Pty) Ltd.</a:t>
            </a:r>
          </a:p>
          <a:p>
            <a:pPr marL="342900" indent="-342900" algn="l">
              <a:buFont typeface="Arial" panose="020B0604020202020204" pitchFamily="34" charset="0"/>
              <a:buChar char="•"/>
            </a:pPr>
            <a:endParaRPr lang="en-GB" dirty="0">
              <a:solidFill>
                <a:schemeClr val="bg1"/>
              </a:solidFill>
            </a:endParaRPr>
          </a:p>
          <a:p>
            <a:pPr marL="342900" indent="-342900" algn="l">
              <a:buFont typeface="Arial" panose="020B0604020202020204" pitchFamily="34" charset="0"/>
              <a:buChar char="•"/>
            </a:pPr>
            <a:endParaRPr lang="en-GB" dirty="0">
              <a:solidFill>
                <a:schemeClr val="bg1"/>
              </a:solidFill>
            </a:endParaRPr>
          </a:p>
          <a:p>
            <a:pPr marL="342900" indent="-342900" algn="l">
              <a:buFont typeface="Arial" panose="020B0604020202020204" pitchFamily="34" charset="0"/>
              <a:buChar char="•"/>
            </a:pPr>
            <a:endParaRPr lang="en-GB" dirty="0">
              <a:solidFill>
                <a:schemeClr val="bg1"/>
              </a:solidFill>
            </a:endParaRPr>
          </a:p>
          <a:p>
            <a:pPr marL="342900" indent="-342900" algn="l">
              <a:buFont typeface="Arial" panose="020B0604020202020204" pitchFamily="34" charset="0"/>
              <a:buChar char="•"/>
            </a:pPr>
            <a:endParaRPr lang="en-GB" dirty="0">
              <a:solidFill>
                <a:schemeClr val="bg1"/>
              </a:solidFill>
            </a:endParaRPr>
          </a:p>
          <a:p>
            <a:pPr marL="342900" indent="-342900" algn="l">
              <a:buFont typeface="Arial" panose="020B0604020202020204" pitchFamily="34" charset="0"/>
              <a:buChar char="•"/>
            </a:pPr>
            <a:endParaRPr lang="en-GB" dirty="0">
              <a:solidFill>
                <a:schemeClr val="bg1"/>
              </a:solidFill>
            </a:endParaRPr>
          </a:p>
          <a:p>
            <a:pPr marL="342900" indent="-342900" algn="l">
              <a:buFont typeface="Arial" panose="020B0604020202020204" pitchFamily="34" charset="0"/>
              <a:buChar char="•"/>
            </a:pPr>
            <a:endParaRPr lang="en-GB" dirty="0">
              <a:solidFill>
                <a:schemeClr val="bg1"/>
              </a:solidFill>
            </a:endParaRPr>
          </a:p>
        </p:txBody>
      </p:sp>
      <p:pic>
        <p:nvPicPr>
          <p:cNvPr id="4" name="Content Placeholder 3" descr="Text&#10;&#10;Description automatically generated">
            <a:extLst>
              <a:ext uri="{FF2B5EF4-FFF2-40B4-BE49-F238E27FC236}">
                <a16:creationId xmlns:a16="http://schemas.microsoft.com/office/drawing/2014/main" id="{8F8F7BED-5582-4848-B67A-B2034F7E489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5400000">
            <a:off x="10045127" y="4720959"/>
            <a:ext cx="2920181" cy="1353901"/>
          </a:xfrm>
          <a:prstGeom prst="rect">
            <a:avLst/>
          </a:prstGeom>
        </p:spPr>
      </p:pic>
    </p:spTree>
    <p:extLst>
      <p:ext uri="{BB962C8B-B14F-4D97-AF65-F5344CB8AC3E}">
        <p14:creationId xmlns:p14="http://schemas.microsoft.com/office/powerpoint/2010/main" val="384132873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5000" r="-5000"/>
          </a:stretch>
        </a:blipFill>
        <a:effectLst/>
      </p:bgPr>
    </p:bg>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5286591-9DEE-40D6-861B-569E5A9D47E2}"/>
              </a:ext>
            </a:extLst>
          </p:cNvPr>
          <p:cNvGraphicFramePr>
            <a:graphicFrameLocks noGrp="1"/>
          </p:cNvGraphicFramePr>
          <p:nvPr>
            <p:extLst>
              <p:ext uri="{D42A27DB-BD31-4B8C-83A1-F6EECF244321}">
                <p14:modId xmlns:p14="http://schemas.microsoft.com/office/powerpoint/2010/main" val="4140096558"/>
              </p:ext>
            </p:extLst>
          </p:nvPr>
        </p:nvGraphicFramePr>
        <p:xfrm>
          <a:off x="1019790" y="1227913"/>
          <a:ext cx="9815360" cy="5577840"/>
        </p:xfrm>
        <a:graphic>
          <a:graphicData uri="http://schemas.openxmlformats.org/drawingml/2006/table">
            <a:tbl>
              <a:tblPr firstRow="1" bandRow="1">
                <a:tableStyleId>{5C22544A-7EE6-4342-B048-85BDC9FD1C3A}</a:tableStyleId>
              </a:tblPr>
              <a:tblGrid>
                <a:gridCol w="3540195">
                  <a:extLst>
                    <a:ext uri="{9D8B030D-6E8A-4147-A177-3AD203B41FA5}">
                      <a16:colId xmlns:a16="http://schemas.microsoft.com/office/drawing/2014/main" val="1381715570"/>
                    </a:ext>
                  </a:extLst>
                </a:gridCol>
                <a:gridCol w="6275165">
                  <a:extLst>
                    <a:ext uri="{9D8B030D-6E8A-4147-A177-3AD203B41FA5}">
                      <a16:colId xmlns:a16="http://schemas.microsoft.com/office/drawing/2014/main" val="3579679796"/>
                    </a:ext>
                  </a:extLst>
                </a:gridCol>
              </a:tblGrid>
              <a:tr h="437028">
                <a:tc>
                  <a:txBody>
                    <a:bodyPr/>
                    <a:lstStyle/>
                    <a:p>
                      <a:pPr algn="ctr"/>
                      <a:r>
                        <a:rPr lang="en-GB" sz="2400" dirty="0"/>
                        <a:t>Teamwork Evaluation </a:t>
                      </a:r>
                    </a:p>
                  </a:txBody>
                  <a:tcPr/>
                </a:tc>
                <a:tc>
                  <a:txBody>
                    <a:bodyPr/>
                    <a:lstStyle/>
                    <a:p>
                      <a:pPr algn="ctr"/>
                      <a:r>
                        <a:rPr lang="en-GB" sz="2400" dirty="0"/>
                        <a:t>Team responses. </a:t>
                      </a:r>
                    </a:p>
                  </a:txBody>
                  <a:tcPr/>
                </a:tc>
                <a:extLst>
                  <a:ext uri="{0D108BD9-81ED-4DB2-BD59-A6C34878D82A}">
                    <a16:rowId xmlns:a16="http://schemas.microsoft.com/office/drawing/2014/main" val="3160018179"/>
                  </a:ext>
                </a:extLst>
              </a:tr>
              <a:tr h="1660706">
                <a:tc>
                  <a:txBody>
                    <a:bodyPr/>
                    <a:lstStyle/>
                    <a:p>
                      <a:r>
                        <a:rPr lang="en-GB" dirty="0"/>
                        <a:t>Who was in your team? </a:t>
                      </a:r>
                    </a:p>
                  </a:txBody>
                  <a:tcPr/>
                </a:tc>
                <a:tc>
                  <a:txBody>
                    <a:bodyPr/>
                    <a:lstStyle/>
                    <a:p>
                      <a:pPr marL="0" indent="0" algn="ctr">
                        <a:buNone/>
                      </a:pPr>
                      <a:r>
                        <a:rPr lang="en-GB" sz="1800" b="1" dirty="0" err="1">
                          <a:solidFill>
                            <a:schemeClr val="tx1"/>
                          </a:solidFill>
                        </a:rPr>
                        <a:t>Vasile</a:t>
                      </a:r>
                      <a:r>
                        <a:rPr lang="en-GB" sz="1800" b="1" dirty="0">
                          <a:solidFill>
                            <a:schemeClr val="tx1"/>
                          </a:solidFill>
                        </a:rPr>
                        <a:t> Marian </a:t>
                      </a:r>
                      <a:r>
                        <a:rPr lang="en-GB" sz="1800" b="1" err="1">
                          <a:solidFill>
                            <a:schemeClr val="tx1"/>
                          </a:solidFill>
                        </a:rPr>
                        <a:t>Bostan</a:t>
                      </a:r>
                      <a:r>
                        <a:rPr lang="en-GB" sz="1800" b="1">
                          <a:solidFill>
                            <a:schemeClr val="tx1"/>
                          </a:solidFill>
                        </a:rPr>
                        <a:t> 25%</a:t>
                      </a:r>
                      <a:endParaRPr lang="en-GB" sz="1800" b="1" dirty="0">
                        <a:solidFill>
                          <a:schemeClr val="tx1"/>
                        </a:solidFill>
                      </a:endParaRPr>
                    </a:p>
                    <a:p>
                      <a:pPr marL="0" indent="0" algn="ctr">
                        <a:buNone/>
                      </a:pPr>
                      <a:r>
                        <a:rPr lang="en-GB" sz="1800" b="1" dirty="0">
                          <a:solidFill>
                            <a:schemeClr val="tx1"/>
                          </a:solidFill>
                        </a:rPr>
                        <a:t>Ionut </a:t>
                      </a:r>
                      <a:r>
                        <a:rPr lang="en-GB" sz="1800" b="1">
                          <a:solidFill>
                            <a:schemeClr val="tx1"/>
                          </a:solidFill>
                        </a:rPr>
                        <a:t>Modiga 25%</a:t>
                      </a:r>
                      <a:endParaRPr lang="en-GB" sz="1800" b="1" dirty="0">
                        <a:solidFill>
                          <a:schemeClr val="tx1"/>
                        </a:solidFill>
                      </a:endParaRPr>
                    </a:p>
                    <a:p>
                      <a:pPr marL="0" indent="0" algn="ctr">
                        <a:buNone/>
                      </a:pPr>
                      <a:r>
                        <a:rPr lang="en-GB" sz="1800" b="1" dirty="0" err="1">
                          <a:solidFill>
                            <a:schemeClr val="tx1"/>
                          </a:solidFill>
                        </a:rPr>
                        <a:t>Omosere</a:t>
                      </a:r>
                      <a:r>
                        <a:rPr lang="en-GB" sz="1800" b="1" dirty="0">
                          <a:solidFill>
                            <a:schemeClr val="tx1"/>
                          </a:solidFill>
                        </a:rPr>
                        <a:t> </a:t>
                      </a:r>
                      <a:r>
                        <a:rPr lang="en-GB" sz="1800" b="1" err="1">
                          <a:solidFill>
                            <a:schemeClr val="tx1"/>
                          </a:solidFill>
                        </a:rPr>
                        <a:t>Osaro</a:t>
                      </a:r>
                      <a:r>
                        <a:rPr lang="en-GB" sz="1800" b="1">
                          <a:solidFill>
                            <a:schemeClr val="tx1"/>
                          </a:solidFill>
                        </a:rPr>
                        <a:t> Ogbevoen 16.66%</a:t>
                      </a:r>
                      <a:endParaRPr lang="en-GB" sz="1800" b="1" dirty="0">
                        <a:solidFill>
                          <a:schemeClr val="tx1"/>
                        </a:solidFill>
                      </a:endParaRPr>
                    </a:p>
                    <a:p>
                      <a:pPr marL="0" indent="0" algn="ctr">
                        <a:buNone/>
                      </a:pPr>
                      <a:r>
                        <a:rPr lang="en-GB" sz="1800" b="1" dirty="0">
                          <a:solidFill>
                            <a:schemeClr val="tx1"/>
                          </a:solidFill>
                        </a:rPr>
                        <a:t>Alexandra </a:t>
                      </a:r>
                      <a:r>
                        <a:rPr lang="en-GB" sz="1800" b="1">
                          <a:solidFill>
                            <a:schemeClr val="tx1"/>
                          </a:solidFill>
                        </a:rPr>
                        <a:t>Florentina Popescu 16.66%</a:t>
                      </a:r>
                      <a:endParaRPr lang="en-GB" sz="1800" b="1" dirty="0">
                        <a:solidFill>
                          <a:schemeClr val="tx1"/>
                        </a:solidFill>
                      </a:endParaRPr>
                    </a:p>
                    <a:p>
                      <a:pPr marL="0" indent="0" algn="ctr">
                        <a:buNone/>
                      </a:pPr>
                      <a:r>
                        <a:rPr lang="en-GB" sz="1800" b="1" dirty="0">
                          <a:solidFill>
                            <a:schemeClr val="tx1"/>
                          </a:solidFill>
                        </a:rPr>
                        <a:t>Nicolae </a:t>
                      </a:r>
                      <a:r>
                        <a:rPr lang="en-GB" sz="1800" b="1">
                          <a:solidFill>
                            <a:schemeClr val="tx1"/>
                          </a:solidFill>
                        </a:rPr>
                        <a:t>Cosmin Mataru 16.66%</a:t>
                      </a:r>
                      <a:endParaRPr lang="en-GB" sz="1800" b="1" dirty="0">
                        <a:solidFill>
                          <a:schemeClr val="tx1"/>
                        </a:solidFill>
                      </a:endParaRPr>
                    </a:p>
                    <a:p>
                      <a:endParaRPr lang="en-GB" dirty="0"/>
                    </a:p>
                  </a:txBody>
                  <a:tcPr/>
                </a:tc>
                <a:extLst>
                  <a:ext uri="{0D108BD9-81ED-4DB2-BD59-A6C34878D82A}">
                    <a16:rowId xmlns:a16="http://schemas.microsoft.com/office/drawing/2014/main" val="2318373457"/>
                  </a:ext>
                </a:extLst>
              </a:tr>
              <a:tr h="87405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key strengths of your team? </a:t>
                      </a:r>
                    </a:p>
                    <a:p>
                      <a:endParaRPr lang="en-GB" dirty="0"/>
                    </a:p>
                  </a:txBody>
                  <a:tcPr/>
                </a:tc>
                <a:tc>
                  <a:txBody>
                    <a:bodyPr/>
                    <a:lstStyle/>
                    <a:p>
                      <a:pPr algn="ctr"/>
                      <a:r>
                        <a:rPr lang="en-GB"/>
                        <a:t>Communication, we were always updating ourselves,</a:t>
                      </a:r>
                    </a:p>
                    <a:p>
                      <a:pPr algn="ctr"/>
                      <a:r>
                        <a:rPr lang="en-GB"/>
                        <a:t>Everyone did his part equally </a:t>
                      </a:r>
                      <a:endParaRPr lang="en-GB" dirty="0"/>
                    </a:p>
                  </a:txBody>
                  <a:tcPr/>
                </a:tc>
                <a:extLst>
                  <a:ext uri="{0D108BD9-81ED-4DB2-BD59-A6C34878D82A}">
                    <a16:rowId xmlns:a16="http://schemas.microsoft.com/office/drawing/2014/main" val="2507276796"/>
                  </a:ext>
                </a:extLst>
              </a:tr>
              <a:tr h="87405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challenges that you overcame as a team?</a:t>
                      </a:r>
                    </a:p>
                    <a:p>
                      <a:endParaRPr lang="en-GB" dirty="0"/>
                    </a:p>
                  </a:txBody>
                  <a:tcPr/>
                </a:tc>
                <a:tc>
                  <a:txBody>
                    <a:bodyPr/>
                    <a:lstStyle/>
                    <a:p>
                      <a:pPr algn="ctr"/>
                      <a:r>
                        <a:rPr lang="en-GB"/>
                        <a:t>Punctuality, due to meeting during the week, times when we often work</a:t>
                      </a:r>
                      <a:endParaRPr lang="en-GB" dirty="0"/>
                    </a:p>
                    <a:p>
                      <a:pPr algn="ctr"/>
                      <a:endParaRPr lang="en-GB" dirty="0"/>
                    </a:p>
                  </a:txBody>
                  <a:tcPr/>
                </a:tc>
                <a:extLst>
                  <a:ext uri="{0D108BD9-81ED-4DB2-BD59-A6C34878D82A}">
                    <a16:rowId xmlns:a16="http://schemas.microsoft.com/office/drawing/2014/main" val="1913256840"/>
                  </a:ext>
                </a:extLst>
              </a:tr>
              <a:tr h="87405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would you do differently if you worked as a team again?</a:t>
                      </a:r>
                    </a:p>
                    <a:p>
                      <a:endParaRPr lang="en-GB" dirty="0"/>
                    </a:p>
                  </a:txBody>
                  <a:tcPr/>
                </a:tc>
                <a:tc>
                  <a:txBody>
                    <a:bodyPr/>
                    <a:lstStyle/>
                    <a:p>
                      <a:pPr algn="ctr"/>
                      <a:r>
                        <a:rPr lang="en-GB"/>
                        <a:t> More Face </a:t>
                      </a:r>
                      <a:r>
                        <a:rPr lang="en-GB" dirty="0"/>
                        <a:t>to </a:t>
                      </a:r>
                      <a:r>
                        <a:rPr lang="en-GB"/>
                        <a:t>Face  contact </a:t>
                      </a:r>
                      <a:endParaRPr lang="en-GB" dirty="0"/>
                    </a:p>
                  </a:txBody>
                  <a:tcPr/>
                </a:tc>
                <a:extLst>
                  <a:ext uri="{0D108BD9-81ED-4DB2-BD59-A6C34878D82A}">
                    <a16:rowId xmlns:a16="http://schemas.microsoft.com/office/drawing/2014/main" val="771358641"/>
                  </a:ext>
                </a:extLst>
              </a:tr>
              <a:tr h="611839">
                <a:tc>
                  <a:txBody>
                    <a:bodyPr/>
                    <a:lstStyle/>
                    <a:p>
                      <a:r>
                        <a:rPr lang="en-GB" dirty="0"/>
                        <a:t>How would you rate your team working? Out of 10? </a:t>
                      </a:r>
                    </a:p>
                  </a:txBody>
                  <a:tcPr/>
                </a:tc>
                <a:tc>
                  <a:txBody>
                    <a:bodyPr/>
                    <a:lstStyle/>
                    <a:p>
                      <a:pPr algn="ctr"/>
                      <a:r>
                        <a:rPr lang="en-GB"/>
                        <a:t> 8</a:t>
                      </a:r>
                      <a:endParaRPr lang="en-GB" dirty="0"/>
                    </a:p>
                  </a:txBody>
                  <a:tcPr/>
                </a:tc>
                <a:extLst>
                  <a:ext uri="{0D108BD9-81ED-4DB2-BD59-A6C34878D82A}">
                    <a16:rowId xmlns:a16="http://schemas.microsoft.com/office/drawing/2014/main" val="3794105351"/>
                  </a:ext>
                </a:extLst>
              </a:tr>
            </a:tbl>
          </a:graphicData>
        </a:graphic>
      </p:graphicFrame>
      <p:pic>
        <p:nvPicPr>
          <p:cNvPr id="3" name="Picture 2" descr="Text&#10;&#10;Description automatically generated">
            <a:extLst>
              <a:ext uri="{FF2B5EF4-FFF2-40B4-BE49-F238E27FC236}">
                <a16:creationId xmlns:a16="http://schemas.microsoft.com/office/drawing/2014/main" id="{B8AE4389-04D5-4104-99F4-4C96E5E146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10099473" y="4552129"/>
            <a:ext cx="2743200" cy="1271847"/>
          </a:xfrm>
          <a:prstGeom prst="rect">
            <a:avLst/>
          </a:prstGeom>
        </p:spPr>
      </p:pic>
      <p:sp>
        <p:nvSpPr>
          <p:cNvPr id="2" name="Title 1">
            <a:extLst>
              <a:ext uri="{FF2B5EF4-FFF2-40B4-BE49-F238E27FC236}">
                <a16:creationId xmlns:a16="http://schemas.microsoft.com/office/drawing/2014/main" id="{5CE71976-0075-4838-B89B-D5F4349BC764}"/>
              </a:ext>
            </a:extLst>
          </p:cNvPr>
          <p:cNvSpPr>
            <a:spLocks noGrp="1"/>
          </p:cNvSpPr>
          <p:nvPr>
            <p:ph type="title"/>
          </p:nvPr>
        </p:nvSpPr>
        <p:spPr>
          <a:xfrm>
            <a:off x="838200" y="365126"/>
            <a:ext cx="10515600" cy="616688"/>
          </a:xfrm>
        </p:spPr>
        <p:txBody>
          <a:bodyPr>
            <a:normAutofit/>
          </a:bodyPr>
          <a:lstStyle/>
          <a:p>
            <a:pPr algn="ctr"/>
            <a:r>
              <a:rPr lang="en-US" sz="2300" b="1" dirty="0">
                <a:solidFill>
                  <a:schemeClr val="bg1"/>
                </a:solidFill>
                <a:effectLst/>
                <a:latin typeface="Arial" panose="020B0604020202020204" pitchFamily="34" charset="0"/>
                <a:ea typeface="Arial" panose="020B0604020202020204" pitchFamily="34" charset="0"/>
              </a:rPr>
              <a:t>Teamwork Evaluation</a:t>
            </a:r>
            <a:endParaRPr lang="en-GB" sz="2300" b="1" dirty="0">
              <a:solidFill>
                <a:schemeClr val="bg1"/>
              </a:solidFill>
            </a:endParaRPr>
          </a:p>
        </p:txBody>
      </p:sp>
    </p:spTree>
    <p:extLst>
      <p:ext uri="{BB962C8B-B14F-4D97-AF65-F5344CB8AC3E}">
        <p14:creationId xmlns:p14="http://schemas.microsoft.com/office/powerpoint/2010/main" val="3691353093"/>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7e8af73-2cea-42b9-949a-5a4007d303b0" xsi:nil="true"/>
    <lcf76f155ced4ddcb4097134ff3c332f xmlns="b622e6b6-be37-4c19-996c-e7128692fbab">
      <Terms xmlns="http://schemas.microsoft.com/office/infopath/2007/PartnerControls"/>
    </lcf76f155ced4ddcb4097134ff3c332f>
    <SharedWithUsers xmlns="07e8af73-2cea-42b9-949a-5a4007d303b0">
      <UserInfo>
        <DisplayName>Omosere Osaro Ogbevoen (2109240)</DisplayName>
        <AccountId>16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D7AA9211839BE4A98E84508561A1038" ma:contentTypeVersion="13" ma:contentTypeDescription="Create a new document." ma:contentTypeScope="" ma:versionID="e5dbc100dad634a4abbf79be531a6ecc">
  <xsd:schema xmlns:xsd="http://www.w3.org/2001/XMLSchema" xmlns:xs="http://www.w3.org/2001/XMLSchema" xmlns:p="http://schemas.microsoft.com/office/2006/metadata/properties" xmlns:ns2="b622e6b6-be37-4c19-996c-e7128692fbab" xmlns:ns3="07e8af73-2cea-42b9-949a-5a4007d303b0" targetNamespace="http://schemas.microsoft.com/office/2006/metadata/properties" ma:root="true" ma:fieldsID="c3dfd14d15bc2b71a2c833931bbda6be" ns2:_="" ns3:_="">
    <xsd:import namespace="b622e6b6-be37-4c19-996c-e7128692fbab"/>
    <xsd:import namespace="07e8af73-2cea-42b9-949a-5a4007d303b0"/>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lcf76f155ced4ddcb4097134ff3c332f" minOccurs="0"/>
                <xsd:element ref="ns3:TaxCatchAll"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622e6b6-be37-4c19-996c-e7128692fb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7e8af73-2cea-42b9-949a-5a4007d303b0"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6558a5ac-f0f5-4127-9ae0-019cd0848ed1}" ma:internalName="TaxCatchAll" ma:showField="CatchAllData" ma:web="07e8af73-2cea-42b9-949a-5a4007d303b0">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2A0D917-52DD-4D53-AE2D-60E871C9989C}">
  <ds:schemaRefs>
    <ds:schemaRef ds:uri="http://schemas.microsoft.com/office/2006/metadata/properties"/>
    <ds:schemaRef ds:uri="http://www.w3.org/2000/xmlns/"/>
    <ds:schemaRef ds:uri="07e8af73-2cea-42b9-949a-5a4007d303b0"/>
    <ds:schemaRef ds:uri="http://www.w3.org/2001/XMLSchema-instance"/>
    <ds:schemaRef ds:uri="b622e6b6-be37-4c19-996c-e7128692fbab"/>
    <ds:schemaRef ds:uri="http://schemas.microsoft.com/office/infopath/2007/PartnerControls"/>
  </ds:schemaRefs>
</ds:datastoreItem>
</file>

<file path=customXml/itemProps2.xml><?xml version="1.0" encoding="utf-8"?>
<ds:datastoreItem xmlns:ds="http://schemas.openxmlformats.org/officeDocument/2006/customXml" ds:itemID="{6178EA40-E6A1-4928-A545-DA42AF130D31}">
  <ds:schemaRefs>
    <ds:schemaRef ds:uri="http://schemas.microsoft.com/sharepoint/v3/contenttype/forms"/>
  </ds:schemaRefs>
</ds:datastoreItem>
</file>

<file path=customXml/itemProps3.xml><?xml version="1.0" encoding="utf-8"?>
<ds:datastoreItem xmlns:ds="http://schemas.openxmlformats.org/officeDocument/2006/customXml" ds:itemID="{0BC1C35E-EBF5-4AB3-98BB-2AB8242139F9}">
  <ds:schemaRefs>
    <ds:schemaRef ds:uri="http://schemas.microsoft.com/office/2006/metadata/contentType"/>
    <ds:schemaRef ds:uri="http://schemas.microsoft.com/office/2006/metadata/properties/metaAttributes"/>
    <ds:schemaRef ds:uri="http://www.w3.org/2000/xmlns/"/>
    <ds:schemaRef ds:uri="http://www.w3.org/2001/XMLSchema"/>
    <ds:schemaRef ds:uri="b622e6b6-be37-4c19-996c-e7128692fbab"/>
    <ds:schemaRef ds:uri="07e8af73-2cea-42b9-949a-5a4007d303b0"/>
  </ds:schemaRefs>
</ds:datastoreItem>
</file>

<file path=docProps/app.xml><?xml version="1.0" encoding="utf-8"?>
<Properties xmlns="http://schemas.openxmlformats.org/officeDocument/2006/extended-properties" xmlns:vt="http://schemas.openxmlformats.org/officeDocument/2006/docPropsVTypes">
  <Template/>
  <TotalTime>298</TotalTime>
  <Words>1855</Words>
  <Application>Microsoft Office PowerPoint</Application>
  <PresentationFormat>Widescreen</PresentationFormat>
  <Paragraphs>174</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Team 4 Musketeers </vt:lpstr>
      <vt:lpstr>Team Members </vt:lpstr>
      <vt:lpstr>Social Contract</vt:lpstr>
      <vt:lpstr>Company Overview </vt:lpstr>
      <vt:lpstr>Summary</vt:lpstr>
      <vt:lpstr>1.What are the benefits of effective communication on the organization’s business process?  </vt:lpstr>
      <vt:lpstr>PowerPoint Presentation</vt:lpstr>
      <vt:lpstr>2. How should the organization use the theories relating to models of communication? </vt:lpstr>
      <vt:lpstr>2.1  How should the organization use the theories relating to models of communication? </vt:lpstr>
      <vt:lpstr>3. The types of barriers that can prevent effective communication between the organisation and their external stakeholders. </vt:lpstr>
      <vt:lpstr>3.1 The types of barriers that can prevent effective communication between the organisation and their external stakeholders.</vt:lpstr>
      <vt:lpstr>4. What are the channels of communication used by the organization and channels that can be used to improve communication?</vt:lpstr>
      <vt:lpstr>4.1 What are the channels of communication used by the organization and channels that can be used to improve communication?</vt:lpstr>
      <vt:lpstr>Conclusion</vt:lpstr>
      <vt:lpstr>Reference</vt:lpstr>
      <vt:lpstr>Teamwork Evaluation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Team 4 Musketeers</dc:title>
  <dc:creator>Ionut</dc:creator>
  <cp:lastModifiedBy>Omosere Osaro Ogbevoen (2109240)</cp:lastModifiedBy>
  <cp:revision>4</cp:revision>
  <dcterms:created xsi:type="dcterms:W3CDTF">2022-03-05T11:49:31Z</dcterms:created>
  <dcterms:modified xsi:type="dcterms:W3CDTF">2022-03-27T13:05:49Z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0x010100FD7AA9211839BE4A98E84508561A1038</vt:lpwstr>
  </property>
  <property fmtid="{D5CDD505-2E9C-101B-9397-08002B2CF9AE}" pid="3" name="MediaServiceImageTags">
    <vt:lpwstr/>
  </property>
</Properties>
</file>