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9" r:id="rId4"/>
    <p:sldId id="260" r:id="rId5"/>
    <p:sldId id="271" r:id="rId6"/>
    <p:sldId id="27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0741"/>
  </p:normalViewPr>
  <p:slideViewPr>
    <p:cSldViewPr snapToGrid="0">
      <p:cViewPr varScale="1">
        <p:scale>
          <a:sx n="115" d="100"/>
          <a:sy n="115" d="100"/>
        </p:scale>
        <p:origin x="4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1" Type="http://schemas.openxmlformats.org/officeDocument/2006/relationships/hyperlink" Target="http://www.cipd.co.uk/"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1" Type="http://schemas.openxmlformats.org/officeDocument/2006/relationships/hyperlink" Target="http://www.cipd.co.uk/"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261A11-86AB-4C53-870D-6F544D9A31C6}"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F2D9DA09-E8FD-4835-AE67-A76A4E4FCBE2}">
      <dgm:prSet/>
      <dgm:spPr/>
      <dgm:t>
        <a:bodyPr/>
        <a:lstStyle/>
        <a:p>
          <a:pPr>
            <a:lnSpc>
              <a:spcPct val="100000"/>
            </a:lnSpc>
          </a:pPr>
          <a:r>
            <a:rPr lang="en-US" dirty="0"/>
            <a:t>In this slide, I am discussing the key areas of knowledge required by an HR professional. At Google, where we operate in a complex and dynamic global environment, these areas of knowledge are particularly relevant(Bratton and Gold,2017).</a:t>
          </a:r>
        </a:p>
      </dgm:t>
    </dgm:pt>
    <dgm:pt modelId="{6DDD89A8-7673-42F9-A17A-371FBC9FBCAC}" type="parTrans" cxnId="{E656EA06-5102-41F0-A6D0-4E25214D622D}">
      <dgm:prSet/>
      <dgm:spPr/>
      <dgm:t>
        <a:bodyPr/>
        <a:lstStyle/>
        <a:p>
          <a:endParaRPr lang="en-US"/>
        </a:p>
      </dgm:t>
    </dgm:pt>
    <dgm:pt modelId="{71C0D9E4-A9C6-4E23-87B2-80833C467A87}" type="sibTrans" cxnId="{E656EA06-5102-41F0-A6D0-4E25214D622D}">
      <dgm:prSet/>
      <dgm:spPr/>
      <dgm:t>
        <a:bodyPr/>
        <a:lstStyle/>
        <a:p>
          <a:endParaRPr lang="en-US"/>
        </a:p>
      </dgm:t>
    </dgm:pt>
    <dgm:pt modelId="{854FEA98-3382-4491-A0FB-F3B25DB23743}">
      <dgm:prSet/>
      <dgm:spPr/>
      <dgm:t>
        <a:bodyPr/>
        <a:lstStyle/>
        <a:p>
          <a:pPr>
            <a:lnSpc>
              <a:spcPct val="100000"/>
            </a:lnSpc>
          </a:pPr>
          <a:r>
            <a:rPr lang="en-US" dirty="0"/>
            <a:t>Understanding employment law, for instance, is vital for ensuring our compliance with the diverse legal frameworks in all the countries we operate in. It allows us to uphold the rights of our employees and maintain a lawful and ethical work environment.</a:t>
          </a:r>
        </a:p>
      </dgm:t>
    </dgm:pt>
    <dgm:pt modelId="{B0DED081-F375-4FD1-B966-C51D31D28C72}" type="parTrans" cxnId="{9BFD2D9C-202F-4A19-88AF-E763278BFB3F}">
      <dgm:prSet/>
      <dgm:spPr/>
      <dgm:t>
        <a:bodyPr/>
        <a:lstStyle/>
        <a:p>
          <a:endParaRPr lang="en-US"/>
        </a:p>
      </dgm:t>
    </dgm:pt>
    <dgm:pt modelId="{CC45C223-2FAD-4533-A44F-6FBCB447D6BB}" type="sibTrans" cxnId="{9BFD2D9C-202F-4A19-88AF-E763278BFB3F}">
      <dgm:prSet/>
      <dgm:spPr/>
      <dgm:t>
        <a:bodyPr/>
        <a:lstStyle/>
        <a:p>
          <a:endParaRPr lang="en-US"/>
        </a:p>
      </dgm:t>
    </dgm:pt>
    <dgm:pt modelId="{970CB89E-4E13-489C-B743-82D29D0E237E}">
      <dgm:prSet/>
      <dgm:spPr/>
      <dgm:t>
        <a:bodyPr/>
        <a:lstStyle/>
        <a:p>
          <a:pPr>
            <a:lnSpc>
              <a:spcPct val="100000"/>
            </a:lnSpc>
          </a:pPr>
          <a:r>
            <a:rPr lang="en-US"/>
            <a:t>Similarly, a grasp of organizational behavior helps us foster a collaborative and efficient work culture. Given our diverse teams spread across different locations, this knowledge is key to managing cross-cultural communication and teamwork.</a:t>
          </a:r>
        </a:p>
      </dgm:t>
    </dgm:pt>
    <dgm:pt modelId="{9EA7A21F-3072-47CB-8471-887846231571}" type="parTrans" cxnId="{DE804AD9-C46C-4DDE-87FF-2335FFF36999}">
      <dgm:prSet/>
      <dgm:spPr/>
      <dgm:t>
        <a:bodyPr/>
        <a:lstStyle/>
        <a:p>
          <a:endParaRPr lang="en-US"/>
        </a:p>
      </dgm:t>
    </dgm:pt>
    <dgm:pt modelId="{B5111D8B-013F-43F0-A57F-F239F5383B27}" type="sibTrans" cxnId="{DE804AD9-C46C-4DDE-87FF-2335FFF36999}">
      <dgm:prSet/>
      <dgm:spPr/>
      <dgm:t>
        <a:bodyPr/>
        <a:lstStyle/>
        <a:p>
          <a:endParaRPr lang="en-US"/>
        </a:p>
      </dgm:t>
    </dgm:pt>
    <dgm:pt modelId="{85BA045D-B340-4217-891E-1CA5EDA84B4C}">
      <dgm:prSet/>
      <dgm:spPr/>
      <dgm:t>
        <a:bodyPr/>
        <a:lstStyle/>
        <a:p>
          <a:pPr>
            <a:lnSpc>
              <a:spcPct val="100000"/>
            </a:lnSpc>
          </a:pPr>
          <a:r>
            <a:rPr lang="en-US"/>
            <a:t>Knowledge of employee relations is also crucial. As a company that values its employees, we at Google strive to maintain high levels of job satisfaction and productivity, and effective employee relations are central to this effort.</a:t>
          </a:r>
        </a:p>
      </dgm:t>
    </dgm:pt>
    <dgm:pt modelId="{35C0C0E8-2D41-4468-A639-BCD4EC3CC874}" type="parTrans" cxnId="{E6EFCD29-2DB9-4681-A969-2CBFEC2F7D05}">
      <dgm:prSet/>
      <dgm:spPr/>
      <dgm:t>
        <a:bodyPr/>
        <a:lstStyle/>
        <a:p>
          <a:endParaRPr lang="en-US"/>
        </a:p>
      </dgm:t>
    </dgm:pt>
    <dgm:pt modelId="{A290F64B-FE4D-473C-9623-5A06E4BD1B41}" type="sibTrans" cxnId="{E6EFCD29-2DB9-4681-A969-2CBFEC2F7D05}">
      <dgm:prSet/>
      <dgm:spPr/>
      <dgm:t>
        <a:bodyPr/>
        <a:lstStyle/>
        <a:p>
          <a:endParaRPr lang="en-US"/>
        </a:p>
      </dgm:t>
    </dgm:pt>
    <dgm:pt modelId="{8975B566-2364-4323-8325-0346541CE934}">
      <dgm:prSet/>
      <dgm:spPr/>
      <dgm:t>
        <a:bodyPr/>
        <a:lstStyle/>
        <a:p>
          <a:pPr>
            <a:lnSpc>
              <a:spcPct val="100000"/>
            </a:lnSpc>
          </a:pPr>
          <a:r>
            <a:rPr lang="en-US" dirty="0"/>
            <a:t>Lastly, being familiar with HR policies and procedures ensures consistent and fair treatment of all our employees, helping us maintain a harmonious and equitable workplace(Porter,2018).</a:t>
          </a:r>
        </a:p>
      </dgm:t>
    </dgm:pt>
    <dgm:pt modelId="{023C5E04-4147-452F-AF6B-CD501273522A}" type="parTrans" cxnId="{BFA383D4-F71E-440D-AF22-AB35D03FA247}">
      <dgm:prSet/>
      <dgm:spPr/>
      <dgm:t>
        <a:bodyPr/>
        <a:lstStyle/>
        <a:p>
          <a:endParaRPr lang="en-US"/>
        </a:p>
      </dgm:t>
    </dgm:pt>
    <dgm:pt modelId="{0C97D96B-934F-4FFC-B4ED-CAF772D92BBE}" type="sibTrans" cxnId="{BFA383D4-F71E-440D-AF22-AB35D03FA247}">
      <dgm:prSet/>
      <dgm:spPr/>
      <dgm:t>
        <a:bodyPr/>
        <a:lstStyle/>
        <a:p>
          <a:endParaRPr lang="en-US"/>
        </a:p>
      </dgm:t>
    </dgm:pt>
    <dgm:pt modelId="{7DB2B34B-CFA3-4C3B-BD01-74185D0B3660}" type="pres">
      <dgm:prSet presAssocID="{A9261A11-86AB-4C53-870D-6F544D9A31C6}" presName="root" presStyleCnt="0">
        <dgm:presLayoutVars>
          <dgm:dir/>
          <dgm:resizeHandles val="exact"/>
        </dgm:presLayoutVars>
      </dgm:prSet>
      <dgm:spPr/>
    </dgm:pt>
    <dgm:pt modelId="{DFC9726F-4E7F-4B80-BD5F-B92DFC9AEF4C}" type="pres">
      <dgm:prSet presAssocID="{F2D9DA09-E8FD-4835-AE67-A76A4E4FCBE2}" presName="compNode" presStyleCnt="0"/>
      <dgm:spPr/>
    </dgm:pt>
    <dgm:pt modelId="{D9F0E69F-8FB9-490F-A8DE-24AEE17B80DB}" type="pres">
      <dgm:prSet presAssocID="{F2D9DA09-E8FD-4835-AE67-A76A4E4FCBE2}" presName="bgRect" presStyleLbl="bgShp" presStyleIdx="0" presStyleCnt="5"/>
      <dgm:spPr/>
    </dgm:pt>
    <dgm:pt modelId="{8690C678-81BC-4D2B-90A5-F55A2D83C3F5}" type="pres">
      <dgm:prSet presAssocID="{F2D9DA09-E8FD-4835-AE67-A76A4E4FCBE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F72DDDDC-FB20-466D-B2BE-9DD1A85E6B73}" type="pres">
      <dgm:prSet presAssocID="{F2D9DA09-E8FD-4835-AE67-A76A4E4FCBE2}" presName="spaceRect" presStyleCnt="0"/>
      <dgm:spPr/>
    </dgm:pt>
    <dgm:pt modelId="{9F3B7B11-89CD-4CC8-A36F-89C3DCD70AAA}" type="pres">
      <dgm:prSet presAssocID="{F2D9DA09-E8FD-4835-AE67-A76A4E4FCBE2}" presName="parTx" presStyleLbl="revTx" presStyleIdx="0" presStyleCnt="5">
        <dgm:presLayoutVars>
          <dgm:chMax val="0"/>
          <dgm:chPref val="0"/>
        </dgm:presLayoutVars>
      </dgm:prSet>
      <dgm:spPr/>
    </dgm:pt>
    <dgm:pt modelId="{96AF07EB-EC2D-4A5E-A5B6-4DECD3BBB1A3}" type="pres">
      <dgm:prSet presAssocID="{71C0D9E4-A9C6-4E23-87B2-80833C467A87}" presName="sibTrans" presStyleCnt="0"/>
      <dgm:spPr/>
    </dgm:pt>
    <dgm:pt modelId="{EEC7D2DF-A4E2-49AE-B64C-7E1C6BED87AA}" type="pres">
      <dgm:prSet presAssocID="{854FEA98-3382-4491-A0FB-F3B25DB23743}" presName="compNode" presStyleCnt="0"/>
      <dgm:spPr/>
    </dgm:pt>
    <dgm:pt modelId="{96D2F7D8-20C9-436E-80ED-1526ADE385DB}" type="pres">
      <dgm:prSet presAssocID="{854FEA98-3382-4491-A0FB-F3B25DB23743}" presName="bgRect" presStyleLbl="bgShp" presStyleIdx="1" presStyleCnt="5"/>
      <dgm:spPr/>
    </dgm:pt>
    <dgm:pt modelId="{22C32723-F7FF-4D00-96ED-86A6EF9E80EC}" type="pres">
      <dgm:prSet presAssocID="{854FEA98-3382-4491-A0FB-F3B25DB237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B145C96-1DBC-4384-A99E-97EE6F3F7F06}" type="pres">
      <dgm:prSet presAssocID="{854FEA98-3382-4491-A0FB-F3B25DB23743}" presName="spaceRect" presStyleCnt="0"/>
      <dgm:spPr/>
    </dgm:pt>
    <dgm:pt modelId="{4008DFF8-3DBD-4B16-B129-900D1E49F8F4}" type="pres">
      <dgm:prSet presAssocID="{854FEA98-3382-4491-A0FB-F3B25DB23743}" presName="parTx" presStyleLbl="revTx" presStyleIdx="1" presStyleCnt="5">
        <dgm:presLayoutVars>
          <dgm:chMax val="0"/>
          <dgm:chPref val="0"/>
        </dgm:presLayoutVars>
      </dgm:prSet>
      <dgm:spPr/>
    </dgm:pt>
    <dgm:pt modelId="{AB16795D-53E1-42E7-888A-C3819740E468}" type="pres">
      <dgm:prSet presAssocID="{CC45C223-2FAD-4533-A44F-6FBCB447D6BB}" presName="sibTrans" presStyleCnt="0"/>
      <dgm:spPr/>
    </dgm:pt>
    <dgm:pt modelId="{A50DAD21-3D2B-438E-A7D1-69563BDAC43D}" type="pres">
      <dgm:prSet presAssocID="{970CB89E-4E13-489C-B743-82D29D0E237E}" presName="compNode" presStyleCnt="0"/>
      <dgm:spPr/>
    </dgm:pt>
    <dgm:pt modelId="{88349CBD-9586-4061-A1D7-F54C6DD01857}" type="pres">
      <dgm:prSet presAssocID="{970CB89E-4E13-489C-B743-82D29D0E237E}" presName="bgRect" presStyleLbl="bgShp" presStyleIdx="2" presStyleCnt="5"/>
      <dgm:spPr/>
    </dgm:pt>
    <dgm:pt modelId="{9D755FA5-020C-42D9-9D29-4A88996E42FC}" type="pres">
      <dgm:prSet presAssocID="{970CB89E-4E13-489C-B743-82D29D0E237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FC17B227-66E5-4169-A59C-1C6BF1C5DD48}" type="pres">
      <dgm:prSet presAssocID="{970CB89E-4E13-489C-B743-82D29D0E237E}" presName="spaceRect" presStyleCnt="0"/>
      <dgm:spPr/>
    </dgm:pt>
    <dgm:pt modelId="{673E604B-9D31-4A71-8D2B-3675045C4B98}" type="pres">
      <dgm:prSet presAssocID="{970CB89E-4E13-489C-B743-82D29D0E237E}" presName="parTx" presStyleLbl="revTx" presStyleIdx="2" presStyleCnt="5">
        <dgm:presLayoutVars>
          <dgm:chMax val="0"/>
          <dgm:chPref val="0"/>
        </dgm:presLayoutVars>
      </dgm:prSet>
      <dgm:spPr/>
    </dgm:pt>
    <dgm:pt modelId="{40D923CA-DA2C-4DB4-8313-1707CD870D1B}" type="pres">
      <dgm:prSet presAssocID="{B5111D8B-013F-43F0-A57F-F239F5383B27}" presName="sibTrans" presStyleCnt="0"/>
      <dgm:spPr/>
    </dgm:pt>
    <dgm:pt modelId="{C694C760-BD3F-4084-B460-812064BAC429}" type="pres">
      <dgm:prSet presAssocID="{85BA045D-B340-4217-891E-1CA5EDA84B4C}" presName="compNode" presStyleCnt="0"/>
      <dgm:spPr/>
    </dgm:pt>
    <dgm:pt modelId="{D29811EA-D7CC-4775-ACBA-FEDEC5DE3169}" type="pres">
      <dgm:prSet presAssocID="{85BA045D-B340-4217-891E-1CA5EDA84B4C}" presName="bgRect" presStyleLbl="bgShp" presStyleIdx="3" presStyleCnt="5"/>
      <dgm:spPr/>
    </dgm:pt>
    <dgm:pt modelId="{3A5E95F8-174C-476C-BA0A-BA618D12D8C5}" type="pres">
      <dgm:prSet presAssocID="{85BA045D-B340-4217-891E-1CA5EDA84B4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895A5176-AD70-426E-8169-0FC7B5BC046A}" type="pres">
      <dgm:prSet presAssocID="{85BA045D-B340-4217-891E-1CA5EDA84B4C}" presName="spaceRect" presStyleCnt="0"/>
      <dgm:spPr/>
    </dgm:pt>
    <dgm:pt modelId="{472F6C6F-B96A-4A3A-A032-04ED6FD99789}" type="pres">
      <dgm:prSet presAssocID="{85BA045D-B340-4217-891E-1CA5EDA84B4C}" presName="parTx" presStyleLbl="revTx" presStyleIdx="3" presStyleCnt="5">
        <dgm:presLayoutVars>
          <dgm:chMax val="0"/>
          <dgm:chPref val="0"/>
        </dgm:presLayoutVars>
      </dgm:prSet>
      <dgm:spPr/>
    </dgm:pt>
    <dgm:pt modelId="{2D8A28D5-83F8-43B3-81D1-4678B59DB49D}" type="pres">
      <dgm:prSet presAssocID="{A290F64B-FE4D-473C-9623-5A06E4BD1B41}" presName="sibTrans" presStyleCnt="0"/>
      <dgm:spPr/>
    </dgm:pt>
    <dgm:pt modelId="{1405803D-2A59-4A58-9953-2DA54B9B131D}" type="pres">
      <dgm:prSet presAssocID="{8975B566-2364-4323-8325-0346541CE934}" presName="compNode" presStyleCnt="0"/>
      <dgm:spPr/>
    </dgm:pt>
    <dgm:pt modelId="{A7ACB41E-8A0A-4761-B6BB-2D53A3CE48E4}" type="pres">
      <dgm:prSet presAssocID="{8975B566-2364-4323-8325-0346541CE934}" presName="bgRect" presStyleLbl="bgShp" presStyleIdx="4" presStyleCnt="5"/>
      <dgm:spPr/>
    </dgm:pt>
    <dgm:pt modelId="{36EF877A-C81A-47DF-A37C-2480AE527A0A}" type="pres">
      <dgm:prSet presAssocID="{8975B566-2364-4323-8325-0346541CE9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Success"/>
        </a:ext>
      </dgm:extLst>
    </dgm:pt>
    <dgm:pt modelId="{652C871D-2B1C-40F8-9507-52FAE9805CF1}" type="pres">
      <dgm:prSet presAssocID="{8975B566-2364-4323-8325-0346541CE934}" presName="spaceRect" presStyleCnt="0"/>
      <dgm:spPr/>
    </dgm:pt>
    <dgm:pt modelId="{C7A1EB59-FAC4-4E46-A419-41ADD7741A57}" type="pres">
      <dgm:prSet presAssocID="{8975B566-2364-4323-8325-0346541CE934}" presName="parTx" presStyleLbl="revTx" presStyleIdx="4" presStyleCnt="5">
        <dgm:presLayoutVars>
          <dgm:chMax val="0"/>
          <dgm:chPref val="0"/>
        </dgm:presLayoutVars>
      </dgm:prSet>
      <dgm:spPr/>
    </dgm:pt>
  </dgm:ptLst>
  <dgm:cxnLst>
    <dgm:cxn modelId="{E656EA06-5102-41F0-A6D0-4E25214D622D}" srcId="{A9261A11-86AB-4C53-870D-6F544D9A31C6}" destId="{F2D9DA09-E8FD-4835-AE67-A76A4E4FCBE2}" srcOrd="0" destOrd="0" parTransId="{6DDD89A8-7673-42F9-A17A-371FBC9FBCAC}" sibTransId="{71C0D9E4-A9C6-4E23-87B2-80833C467A87}"/>
    <dgm:cxn modelId="{E6EFCD29-2DB9-4681-A969-2CBFEC2F7D05}" srcId="{A9261A11-86AB-4C53-870D-6F544D9A31C6}" destId="{85BA045D-B340-4217-891E-1CA5EDA84B4C}" srcOrd="3" destOrd="0" parTransId="{35C0C0E8-2D41-4468-A639-BCD4EC3CC874}" sibTransId="{A290F64B-FE4D-473C-9623-5A06E4BD1B41}"/>
    <dgm:cxn modelId="{6834D472-CC14-4429-B82E-C511B3EEF44A}" type="presOf" srcId="{970CB89E-4E13-489C-B743-82D29D0E237E}" destId="{673E604B-9D31-4A71-8D2B-3675045C4B98}" srcOrd="0" destOrd="0" presId="urn:microsoft.com/office/officeart/2018/2/layout/IconVerticalSolidList"/>
    <dgm:cxn modelId="{7D3B7D8A-C932-4B11-89A1-63313FFB928D}" type="presOf" srcId="{854FEA98-3382-4491-A0FB-F3B25DB23743}" destId="{4008DFF8-3DBD-4B16-B129-900D1E49F8F4}" srcOrd="0" destOrd="0" presId="urn:microsoft.com/office/officeart/2018/2/layout/IconVerticalSolidList"/>
    <dgm:cxn modelId="{9BFD2D9C-202F-4A19-88AF-E763278BFB3F}" srcId="{A9261A11-86AB-4C53-870D-6F544D9A31C6}" destId="{854FEA98-3382-4491-A0FB-F3B25DB23743}" srcOrd="1" destOrd="0" parTransId="{B0DED081-F375-4FD1-B966-C51D31D28C72}" sibTransId="{CC45C223-2FAD-4533-A44F-6FBCB447D6BB}"/>
    <dgm:cxn modelId="{690A21AB-2891-4D5D-9497-FA25D7A17ECD}" type="presOf" srcId="{85BA045D-B340-4217-891E-1CA5EDA84B4C}" destId="{472F6C6F-B96A-4A3A-A032-04ED6FD99789}" srcOrd="0" destOrd="0" presId="urn:microsoft.com/office/officeart/2018/2/layout/IconVerticalSolidList"/>
    <dgm:cxn modelId="{B60463B9-FC94-4ED1-A3F4-7C4B3178F6B4}" type="presOf" srcId="{A9261A11-86AB-4C53-870D-6F544D9A31C6}" destId="{7DB2B34B-CFA3-4C3B-BD01-74185D0B3660}" srcOrd="0" destOrd="0" presId="urn:microsoft.com/office/officeart/2018/2/layout/IconVerticalSolidList"/>
    <dgm:cxn modelId="{693DBACA-A13A-499E-9097-08C3AA448146}" type="presOf" srcId="{F2D9DA09-E8FD-4835-AE67-A76A4E4FCBE2}" destId="{9F3B7B11-89CD-4CC8-A36F-89C3DCD70AAA}" srcOrd="0" destOrd="0" presId="urn:microsoft.com/office/officeart/2018/2/layout/IconVerticalSolidList"/>
    <dgm:cxn modelId="{BFA383D4-F71E-440D-AF22-AB35D03FA247}" srcId="{A9261A11-86AB-4C53-870D-6F544D9A31C6}" destId="{8975B566-2364-4323-8325-0346541CE934}" srcOrd="4" destOrd="0" parTransId="{023C5E04-4147-452F-AF6B-CD501273522A}" sibTransId="{0C97D96B-934F-4FFC-B4ED-CAF772D92BBE}"/>
    <dgm:cxn modelId="{DE804AD9-C46C-4DDE-87FF-2335FFF36999}" srcId="{A9261A11-86AB-4C53-870D-6F544D9A31C6}" destId="{970CB89E-4E13-489C-B743-82D29D0E237E}" srcOrd="2" destOrd="0" parTransId="{9EA7A21F-3072-47CB-8471-887846231571}" sibTransId="{B5111D8B-013F-43F0-A57F-F239F5383B27}"/>
    <dgm:cxn modelId="{DDBFA1ED-5D6F-4701-96F5-76A59FA8DACE}" type="presOf" srcId="{8975B566-2364-4323-8325-0346541CE934}" destId="{C7A1EB59-FAC4-4E46-A419-41ADD7741A57}" srcOrd="0" destOrd="0" presId="urn:microsoft.com/office/officeart/2018/2/layout/IconVerticalSolidList"/>
    <dgm:cxn modelId="{733EB44F-5804-4E39-8CCE-BC8843C4BDE5}" type="presParOf" srcId="{7DB2B34B-CFA3-4C3B-BD01-74185D0B3660}" destId="{DFC9726F-4E7F-4B80-BD5F-B92DFC9AEF4C}" srcOrd="0" destOrd="0" presId="urn:microsoft.com/office/officeart/2018/2/layout/IconVerticalSolidList"/>
    <dgm:cxn modelId="{FCF5C135-BD72-476F-AA07-7C5B4BC8CD78}" type="presParOf" srcId="{DFC9726F-4E7F-4B80-BD5F-B92DFC9AEF4C}" destId="{D9F0E69F-8FB9-490F-A8DE-24AEE17B80DB}" srcOrd="0" destOrd="0" presId="urn:microsoft.com/office/officeart/2018/2/layout/IconVerticalSolidList"/>
    <dgm:cxn modelId="{37256E8F-1987-4A2C-80AF-150CF705E5B1}" type="presParOf" srcId="{DFC9726F-4E7F-4B80-BD5F-B92DFC9AEF4C}" destId="{8690C678-81BC-4D2B-90A5-F55A2D83C3F5}" srcOrd="1" destOrd="0" presId="urn:microsoft.com/office/officeart/2018/2/layout/IconVerticalSolidList"/>
    <dgm:cxn modelId="{D2B802B4-5B89-4970-A818-9D9CFA10FABC}" type="presParOf" srcId="{DFC9726F-4E7F-4B80-BD5F-B92DFC9AEF4C}" destId="{F72DDDDC-FB20-466D-B2BE-9DD1A85E6B73}" srcOrd="2" destOrd="0" presId="urn:microsoft.com/office/officeart/2018/2/layout/IconVerticalSolidList"/>
    <dgm:cxn modelId="{52B16164-395E-4763-BD38-5E53700277B9}" type="presParOf" srcId="{DFC9726F-4E7F-4B80-BD5F-B92DFC9AEF4C}" destId="{9F3B7B11-89CD-4CC8-A36F-89C3DCD70AAA}" srcOrd="3" destOrd="0" presId="urn:microsoft.com/office/officeart/2018/2/layout/IconVerticalSolidList"/>
    <dgm:cxn modelId="{705B2F7C-271B-44A2-923A-769D4EB54263}" type="presParOf" srcId="{7DB2B34B-CFA3-4C3B-BD01-74185D0B3660}" destId="{96AF07EB-EC2D-4A5E-A5B6-4DECD3BBB1A3}" srcOrd="1" destOrd="0" presId="urn:microsoft.com/office/officeart/2018/2/layout/IconVerticalSolidList"/>
    <dgm:cxn modelId="{2A7C73C4-E8D5-49DB-9327-249DDA3918EA}" type="presParOf" srcId="{7DB2B34B-CFA3-4C3B-BD01-74185D0B3660}" destId="{EEC7D2DF-A4E2-49AE-B64C-7E1C6BED87AA}" srcOrd="2" destOrd="0" presId="urn:microsoft.com/office/officeart/2018/2/layout/IconVerticalSolidList"/>
    <dgm:cxn modelId="{5A201CB6-90BC-4E52-99AB-8C7778A15ED1}" type="presParOf" srcId="{EEC7D2DF-A4E2-49AE-B64C-7E1C6BED87AA}" destId="{96D2F7D8-20C9-436E-80ED-1526ADE385DB}" srcOrd="0" destOrd="0" presId="urn:microsoft.com/office/officeart/2018/2/layout/IconVerticalSolidList"/>
    <dgm:cxn modelId="{9A38DFA5-F14C-414C-81B8-7F6183D43F79}" type="presParOf" srcId="{EEC7D2DF-A4E2-49AE-B64C-7E1C6BED87AA}" destId="{22C32723-F7FF-4D00-96ED-86A6EF9E80EC}" srcOrd="1" destOrd="0" presId="urn:microsoft.com/office/officeart/2018/2/layout/IconVerticalSolidList"/>
    <dgm:cxn modelId="{5AF4884A-FB0A-4904-B014-3685CA3C5923}" type="presParOf" srcId="{EEC7D2DF-A4E2-49AE-B64C-7E1C6BED87AA}" destId="{CB145C96-1DBC-4384-A99E-97EE6F3F7F06}" srcOrd="2" destOrd="0" presId="urn:microsoft.com/office/officeart/2018/2/layout/IconVerticalSolidList"/>
    <dgm:cxn modelId="{AE4536E3-A999-4AD9-AD82-D30BE0953A7F}" type="presParOf" srcId="{EEC7D2DF-A4E2-49AE-B64C-7E1C6BED87AA}" destId="{4008DFF8-3DBD-4B16-B129-900D1E49F8F4}" srcOrd="3" destOrd="0" presId="urn:microsoft.com/office/officeart/2018/2/layout/IconVerticalSolidList"/>
    <dgm:cxn modelId="{CA3AC624-9F1B-4E5B-BCB8-97A717FE04F6}" type="presParOf" srcId="{7DB2B34B-CFA3-4C3B-BD01-74185D0B3660}" destId="{AB16795D-53E1-42E7-888A-C3819740E468}" srcOrd="3" destOrd="0" presId="urn:microsoft.com/office/officeart/2018/2/layout/IconVerticalSolidList"/>
    <dgm:cxn modelId="{BD0A3D23-BEA9-4C71-94F0-A93AE8D62D07}" type="presParOf" srcId="{7DB2B34B-CFA3-4C3B-BD01-74185D0B3660}" destId="{A50DAD21-3D2B-438E-A7D1-69563BDAC43D}" srcOrd="4" destOrd="0" presId="urn:microsoft.com/office/officeart/2018/2/layout/IconVerticalSolidList"/>
    <dgm:cxn modelId="{F95F6ECE-3159-40BF-8EDF-53B02455FCAF}" type="presParOf" srcId="{A50DAD21-3D2B-438E-A7D1-69563BDAC43D}" destId="{88349CBD-9586-4061-A1D7-F54C6DD01857}" srcOrd="0" destOrd="0" presId="urn:microsoft.com/office/officeart/2018/2/layout/IconVerticalSolidList"/>
    <dgm:cxn modelId="{CF4E3D70-9FC0-48C3-835A-EAC932A4C554}" type="presParOf" srcId="{A50DAD21-3D2B-438E-A7D1-69563BDAC43D}" destId="{9D755FA5-020C-42D9-9D29-4A88996E42FC}" srcOrd="1" destOrd="0" presId="urn:microsoft.com/office/officeart/2018/2/layout/IconVerticalSolidList"/>
    <dgm:cxn modelId="{74F5D78E-B018-4039-BDA6-CDAD89B10B35}" type="presParOf" srcId="{A50DAD21-3D2B-438E-A7D1-69563BDAC43D}" destId="{FC17B227-66E5-4169-A59C-1C6BF1C5DD48}" srcOrd="2" destOrd="0" presId="urn:microsoft.com/office/officeart/2018/2/layout/IconVerticalSolidList"/>
    <dgm:cxn modelId="{4B6F0682-A52B-4ECE-A914-71E62CF6629A}" type="presParOf" srcId="{A50DAD21-3D2B-438E-A7D1-69563BDAC43D}" destId="{673E604B-9D31-4A71-8D2B-3675045C4B98}" srcOrd="3" destOrd="0" presId="urn:microsoft.com/office/officeart/2018/2/layout/IconVerticalSolidList"/>
    <dgm:cxn modelId="{BC490E17-83B2-44E3-8B1A-43F7A19830B7}" type="presParOf" srcId="{7DB2B34B-CFA3-4C3B-BD01-74185D0B3660}" destId="{40D923CA-DA2C-4DB4-8313-1707CD870D1B}" srcOrd="5" destOrd="0" presId="urn:microsoft.com/office/officeart/2018/2/layout/IconVerticalSolidList"/>
    <dgm:cxn modelId="{AC6D295E-230D-40E1-8E84-773833518692}" type="presParOf" srcId="{7DB2B34B-CFA3-4C3B-BD01-74185D0B3660}" destId="{C694C760-BD3F-4084-B460-812064BAC429}" srcOrd="6" destOrd="0" presId="urn:microsoft.com/office/officeart/2018/2/layout/IconVerticalSolidList"/>
    <dgm:cxn modelId="{1153D401-4711-4AF6-B6C5-70A5F8F969A4}" type="presParOf" srcId="{C694C760-BD3F-4084-B460-812064BAC429}" destId="{D29811EA-D7CC-4775-ACBA-FEDEC5DE3169}" srcOrd="0" destOrd="0" presId="urn:microsoft.com/office/officeart/2018/2/layout/IconVerticalSolidList"/>
    <dgm:cxn modelId="{DCCEC3BC-7E89-4E77-93A2-08FEA2E65D51}" type="presParOf" srcId="{C694C760-BD3F-4084-B460-812064BAC429}" destId="{3A5E95F8-174C-476C-BA0A-BA618D12D8C5}" srcOrd="1" destOrd="0" presId="urn:microsoft.com/office/officeart/2018/2/layout/IconVerticalSolidList"/>
    <dgm:cxn modelId="{4A47E89B-0884-4A8C-BF93-4DF9A8580846}" type="presParOf" srcId="{C694C760-BD3F-4084-B460-812064BAC429}" destId="{895A5176-AD70-426E-8169-0FC7B5BC046A}" srcOrd="2" destOrd="0" presId="urn:microsoft.com/office/officeart/2018/2/layout/IconVerticalSolidList"/>
    <dgm:cxn modelId="{7F33A645-6695-4CBE-AED0-A386292470F3}" type="presParOf" srcId="{C694C760-BD3F-4084-B460-812064BAC429}" destId="{472F6C6F-B96A-4A3A-A032-04ED6FD99789}" srcOrd="3" destOrd="0" presId="urn:microsoft.com/office/officeart/2018/2/layout/IconVerticalSolidList"/>
    <dgm:cxn modelId="{A33B1EC9-5943-4579-A3DE-65D7E61EEDD2}" type="presParOf" srcId="{7DB2B34B-CFA3-4C3B-BD01-74185D0B3660}" destId="{2D8A28D5-83F8-43B3-81D1-4678B59DB49D}" srcOrd="7" destOrd="0" presId="urn:microsoft.com/office/officeart/2018/2/layout/IconVerticalSolidList"/>
    <dgm:cxn modelId="{23DD8361-7D22-487B-8D43-F46946058CC6}" type="presParOf" srcId="{7DB2B34B-CFA3-4C3B-BD01-74185D0B3660}" destId="{1405803D-2A59-4A58-9953-2DA54B9B131D}" srcOrd="8" destOrd="0" presId="urn:microsoft.com/office/officeart/2018/2/layout/IconVerticalSolidList"/>
    <dgm:cxn modelId="{E07E534B-4453-4F69-BD5D-46EE49763CEC}" type="presParOf" srcId="{1405803D-2A59-4A58-9953-2DA54B9B131D}" destId="{A7ACB41E-8A0A-4761-B6BB-2D53A3CE48E4}" srcOrd="0" destOrd="0" presId="urn:microsoft.com/office/officeart/2018/2/layout/IconVerticalSolidList"/>
    <dgm:cxn modelId="{9320A4D1-874F-42F4-81D6-70AEBDB15ABC}" type="presParOf" srcId="{1405803D-2A59-4A58-9953-2DA54B9B131D}" destId="{36EF877A-C81A-47DF-A37C-2480AE527A0A}" srcOrd="1" destOrd="0" presId="urn:microsoft.com/office/officeart/2018/2/layout/IconVerticalSolidList"/>
    <dgm:cxn modelId="{BD7CAFF9-392F-4590-992B-4EC7F7887672}" type="presParOf" srcId="{1405803D-2A59-4A58-9953-2DA54B9B131D}" destId="{652C871D-2B1C-40F8-9507-52FAE9805CF1}" srcOrd="2" destOrd="0" presId="urn:microsoft.com/office/officeart/2018/2/layout/IconVerticalSolidList"/>
    <dgm:cxn modelId="{F1A8554A-F45E-4163-9080-EFEA25779B5E}" type="presParOf" srcId="{1405803D-2A59-4A58-9953-2DA54B9B131D}" destId="{C7A1EB59-FAC4-4E46-A419-41ADD7741A5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787042-2AFE-41A0-AFA4-BCC7E759750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4D4A76E-3577-4957-8D38-493B1DD17CCF}">
      <dgm:prSet/>
      <dgm:spPr/>
      <dgm:t>
        <a:bodyPr/>
        <a:lstStyle/>
        <a:p>
          <a:r>
            <a:rPr lang="en-US"/>
            <a:t>Content:</a:t>
          </a:r>
        </a:p>
      </dgm:t>
    </dgm:pt>
    <dgm:pt modelId="{F17407CF-79A0-43F6-B633-AB9FAD4DB598}" type="parTrans" cxnId="{DD4A43B6-5917-4036-8FD1-B592BD46B330}">
      <dgm:prSet/>
      <dgm:spPr/>
      <dgm:t>
        <a:bodyPr/>
        <a:lstStyle/>
        <a:p>
          <a:endParaRPr lang="en-US"/>
        </a:p>
      </dgm:t>
    </dgm:pt>
    <dgm:pt modelId="{31449849-0008-4480-94CB-C428C3C5CBD7}" type="sibTrans" cxnId="{DD4A43B6-5917-4036-8FD1-B592BD46B330}">
      <dgm:prSet/>
      <dgm:spPr/>
      <dgm:t>
        <a:bodyPr/>
        <a:lstStyle/>
        <a:p>
          <a:endParaRPr lang="en-US"/>
        </a:p>
      </dgm:t>
    </dgm:pt>
    <dgm:pt modelId="{9C49CF68-25FE-4EFF-A28F-271AB1F2D471}">
      <dgm:prSet/>
      <dgm:spPr/>
      <dgm:t>
        <a:bodyPr/>
        <a:lstStyle/>
        <a:p>
          <a:r>
            <a:rPr lang="en-US"/>
            <a:t>Recruitment and Selection: This requires knowing how to find, hire, and keep top talent. For a worldwide corporation like Google, this may require remote interviews, onboarding best practises, and labour market rules.</a:t>
          </a:r>
        </a:p>
      </dgm:t>
    </dgm:pt>
    <dgm:pt modelId="{8A160F67-8766-4A3C-8EC1-4701B2F85091}" type="parTrans" cxnId="{B4902F8B-5BD4-4532-A8B2-407308B6D7A4}">
      <dgm:prSet/>
      <dgm:spPr/>
      <dgm:t>
        <a:bodyPr/>
        <a:lstStyle/>
        <a:p>
          <a:endParaRPr lang="en-US"/>
        </a:p>
      </dgm:t>
    </dgm:pt>
    <dgm:pt modelId="{5DBF846B-E6D0-444F-9AFC-4C19865AE03C}" type="sibTrans" cxnId="{B4902F8B-5BD4-4532-A8B2-407308B6D7A4}">
      <dgm:prSet/>
      <dgm:spPr/>
      <dgm:t>
        <a:bodyPr/>
        <a:lstStyle/>
        <a:p>
          <a:endParaRPr lang="en-US"/>
        </a:p>
      </dgm:t>
    </dgm:pt>
    <dgm:pt modelId="{7451CA19-DA10-4CD8-B956-2C40AE2ED9D8}">
      <dgm:prSet/>
      <dgm:spPr/>
      <dgm:t>
        <a:bodyPr/>
        <a:lstStyle/>
        <a:p>
          <a:r>
            <a:rPr lang="en-US" dirty="0"/>
            <a:t>Compensation and Benefits: HR professionals must understand compensation structures, job grading, benefits administration, and incentive </a:t>
          </a:r>
          <a:r>
            <a:rPr lang="en-US" dirty="0" err="1"/>
            <a:t>programmes</a:t>
          </a:r>
          <a:r>
            <a:rPr lang="en-US" dirty="0"/>
            <a:t>. Google's competitive compensation packages need its HR officials to navigate these complex factors to attract and retain top people( Porter,2018).</a:t>
          </a:r>
        </a:p>
      </dgm:t>
    </dgm:pt>
    <dgm:pt modelId="{F14F6674-17F2-4F60-8AC3-61A7096605D8}" type="parTrans" cxnId="{3282B6C6-DDE8-4269-A6F5-04F0502030F1}">
      <dgm:prSet/>
      <dgm:spPr/>
      <dgm:t>
        <a:bodyPr/>
        <a:lstStyle/>
        <a:p>
          <a:endParaRPr lang="en-US"/>
        </a:p>
      </dgm:t>
    </dgm:pt>
    <dgm:pt modelId="{8A0F5F55-A4EE-494A-B4C4-04C3EDAAFAB3}" type="sibTrans" cxnId="{3282B6C6-DDE8-4269-A6F5-04F0502030F1}">
      <dgm:prSet/>
      <dgm:spPr/>
      <dgm:t>
        <a:bodyPr/>
        <a:lstStyle/>
        <a:p>
          <a:endParaRPr lang="en-US"/>
        </a:p>
      </dgm:t>
    </dgm:pt>
    <dgm:pt modelId="{07BDFCA6-7E7E-4B32-A1D7-B32B50ED53BC}">
      <dgm:prSet/>
      <dgm:spPr/>
      <dgm:t>
        <a:bodyPr/>
        <a:lstStyle/>
        <a:p>
          <a:r>
            <a:rPr lang="en-US" dirty="0"/>
            <a:t>Training and growth: Identifying skill gaps, creating training </a:t>
          </a:r>
          <a:r>
            <a:rPr lang="en-US" dirty="0" err="1"/>
            <a:t>programmes</a:t>
          </a:r>
          <a:r>
            <a:rPr lang="en-US" dirty="0"/>
            <a:t>, and promoting staff growth are essential. Google invests extensively on employee learning, thus HR professionals should be able to manage and improve these </a:t>
          </a:r>
          <a:r>
            <a:rPr lang="en-US" dirty="0" err="1"/>
            <a:t>programmes</a:t>
          </a:r>
          <a:r>
            <a:rPr lang="en-US" dirty="0"/>
            <a:t>.</a:t>
          </a:r>
        </a:p>
      </dgm:t>
    </dgm:pt>
    <dgm:pt modelId="{831B2EBA-55D6-435B-BF81-D0102FB9D65B}" type="parTrans" cxnId="{4C3EFBCF-FDE3-4216-9226-60F8300131CB}">
      <dgm:prSet/>
      <dgm:spPr/>
      <dgm:t>
        <a:bodyPr/>
        <a:lstStyle/>
        <a:p>
          <a:endParaRPr lang="en-US"/>
        </a:p>
      </dgm:t>
    </dgm:pt>
    <dgm:pt modelId="{28EC8256-F754-4DA8-9E73-659F4DECD3C7}" type="sibTrans" cxnId="{4C3EFBCF-FDE3-4216-9226-60F8300131CB}">
      <dgm:prSet/>
      <dgm:spPr/>
      <dgm:t>
        <a:bodyPr/>
        <a:lstStyle/>
        <a:p>
          <a:endParaRPr lang="en-US"/>
        </a:p>
      </dgm:t>
    </dgm:pt>
    <dgm:pt modelId="{A82C6D42-DA10-4FA9-B0FF-4938FA01B89B}">
      <dgm:prSet/>
      <dgm:spPr/>
      <dgm:t>
        <a:bodyPr/>
        <a:lstStyle/>
        <a:p>
          <a:r>
            <a:rPr lang="en-US"/>
            <a:t>Change Management: In innovative tech companies like Google, change management theories and methods are crucial.</a:t>
          </a:r>
        </a:p>
      </dgm:t>
    </dgm:pt>
    <dgm:pt modelId="{D1FC9ABB-DC21-4969-988E-9396D796F0F7}" type="parTrans" cxnId="{A397560A-8498-4781-B324-A99A4D4D0A23}">
      <dgm:prSet/>
      <dgm:spPr/>
      <dgm:t>
        <a:bodyPr/>
        <a:lstStyle/>
        <a:p>
          <a:endParaRPr lang="en-US"/>
        </a:p>
      </dgm:t>
    </dgm:pt>
    <dgm:pt modelId="{E31FBF8B-A726-41E2-8CA0-15E91100454F}" type="sibTrans" cxnId="{A397560A-8498-4781-B324-A99A4D4D0A23}">
      <dgm:prSet/>
      <dgm:spPr/>
      <dgm:t>
        <a:bodyPr/>
        <a:lstStyle/>
        <a:p>
          <a:endParaRPr lang="en-US"/>
        </a:p>
      </dgm:t>
    </dgm:pt>
    <dgm:pt modelId="{21681A74-CDDF-4913-8F9A-0E3E10887DFB}">
      <dgm:prSet/>
      <dgm:spPr/>
      <dgm:t>
        <a:bodyPr/>
        <a:lstStyle/>
        <a:p>
          <a:r>
            <a:rPr lang="en-US"/>
            <a:t>Diversity and Inclusion: Understanding diversity and inclusion practises helps create a culture that values differences and makes all employees feel valued. Google's worldwide nature requires HR personnel to understand and promote diversity and inclusion across cultures.</a:t>
          </a:r>
        </a:p>
      </dgm:t>
    </dgm:pt>
    <dgm:pt modelId="{8D8F0AAC-45D8-4479-9A9B-528287BA4F40}" type="parTrans" cxnId="{05D5C7D0-EC9D-441D-AAFF-6E48B2C79ECF}">
      <dgm:prSet/>
      <dgm:spPr/>
      <dgm:t>
        <a:bodyPr/>
        <a:lstStyle/>
        <a:p>
          <a:endParaRPr lang="en-US"/>
        </a:p>
      </dgm:t>
    </dgm:pt>
    <dgm:pt modelId="{E2089D0A-E93B-40C4-BEDE-AC7FA62960DD}" type="sibTrans" cxnId="{05D5C7D0-EC9D-441D-AAFF-6E48B2C79ECF}">
      <dgm:prSet/>
      <dgm:spPr/>
      <dgm:t>
        <a:bodyPr/>
        <a:lstStyle/>
        <a:p>
          <a:endParaRPr lang="en-US"/>
        </a:p>
      </dgm:t>
    </dgm:pt>
    <dgm:pt modelId="{F2D5B74D-91B6-428F-B631-A48349089431}">
      <dgm:prSet/>
      <dgm:spPr/>
      <dgm:t>
        <a:bodyPr/>
        <a:lstStyle/>
        <a:p>
          <a:r>
            <a:rPr lang="en-US"/>
            <a:t>Speaker Notes:</a:t>
          </a:r>
        </a:p>
      </dgm:t>
    </dgm:pt>
    <dgm:pt modelId="{E99666A6-5B6E-4A08-B728-6CD6796E9A56}" type="parTrans" cxnId="{4B2D6930-D5FB-4B27-9510-597F7BF1FAA9}">
      <dgm:prSet/>
      <dgm:spPr/>
      <dgm:t>
        <a:bodyPr/>
        <a:lstStyle/>
        <a:p>
          <a:endParaRPr lang="en-US"/>
        </a:p>
      </dgm:t>
    </dgm:pt>
    <dgm:pt modelId="{845447CF-E450-4795-866D-3DCC36B0FCFC}" type="sibTrans" cxnId="{4B2D6930-D5FB-4B27-9510-597F7BF1FAA9}">
      <dgm:prSet/>
      <dgm:spPr/>
      <dgm:t>
        <a:bodyPr/>
        <a:lstStyle/>
        <a:p>
          <a:endParaRPr lang="en-US"/>
        </a:p>
      </dgm:t>
    </dgm:pt>
    <dgm:pt modelId="{173D5063-A69F-4A8B-8065-B9DC6937BFCB}">
      <dgm:prSet/>
      <dgm:spPr/>
      <dgm:t>
        <a:bodyPr/>
        <a:lstStyle/>
        <a:p>
          <a:r>
            <a:rPr lang="en-US"/>
            <a:t>HR knowledge continues. Google, like every company, needs the appropriate talent. It's crucial to recruit, hire, and retain top talent. Understanding complex wage structures, perks, and incentive programmes is crucial to keeping Google competitive in the labour market.</a:t>
          </a:r>
        </a:p>
      </dgm:t>
    </dgm:pt>
    <dgm:pt modelId="{2E49BD60-B089-4723-9BA9-2843F494865D}" type="parTrans" cxnId="{2BD3C72C-DFF8-4E5F-B1C0-22CB0FFEB801}">
      <dgm:prSet/>
      <dgm:spPr/>
      <dgm:t>
        <a:bodyPr/>
        <a:lstStyle/>
        <a:p>
          <a:endParaRPr lang="en-US"/>
        </a:p>
      </dgm:t>
    </dgm:pt>
    <dgm:pt modelId="{24FDF3DE-7E95-46DB-BD3B-5CBC56A35C02}" type="sibTrans" cxnId="{2BD3C72C-DFF8-4E5F-B1C0-22CB0FFEB801}">
      <dgm:prSet/>
      <dgm:spPr/>
      <dgm:t>
        <a:bodyPr/>
        <a:lstStyle/>
        <a:p>
          <a:endParaRPr lang="en-US"/>
        </a:p>
      </dgm:t>
    </dgm:pt>
    <dgm:pt modelId="{E547FFF9-6F64-4EA2-8397-C6CEA56A08D2}">
      <dgm:prSet/>
      <dgm:spPr/>
      <dgm:t>
        <a:bodyPr/>
        <a:lstStyle/>
        <a:p>
          <a:r>
            <a:rPr lang="en-US" dirty="0"/>
            <a:t>Google invests considerably in staff training and development. The tech industry's rapid change requires change management. Finally, in a multinational company like Google, diversity and inclusion </a:t>
          </a:r>
          <a:r>
            <a:rPr lang="en-US" dirty="0" err="1"/>
            <a:t>practises</a:t>
          </a:r>
          <a:r>
            <a:rPr lang="en-US" dirty="0"/>
            <a:t> must be understood to make all employees feel appreciated and respected(</a:t>
          </a:r>
          <a:r>
            <a:rPr lang="en-US" dirty="0" err="1"/>
            <a:t>Google,nd</a:t>
          </a:r>
          <a:r>
            <a:rPr lang="en-US" dirty="0"/>
            <a:t>).</a:t>
          </a:r>
        </a:p>
      </dgm:t>
    </dgm:pt>
    <dgm:pt modelId="{D4BE8236-6F65-4378-ABEF-ABC5C0630FE1}" type="parTrans" cxnId="{7BA5C43A-3868-4AC6-9A65-184AF3619D1E}">
      <dgm:prSet/>
      <dgm:spPr/>
      <dgm:t>
        <a:bodyPr/>
        <a:lstStyle/>
        <a:p>
          <a:endParaRPr lang="en-US"/>
        </a:p>
      </dgm:t>
    </dgm:pt>
    <dgm:pt modelId="{F53E725D-A82D-4E8B-B4CE-F58DCB597EC8}" type="sibTrans" cxnId="{7BA5C43A-3868-4AC6-9A65-184AF3619D1E}">
      <dgm:prSet/>
      <dgm:spPr/>
      <dgm:t>
        <a:bodyPr/>
        <a:lstStyle/>
        <a:p>
          <a:endParaRPr lang="en-US"/>
        </a:p>
      </dgm:t>
    </dgm:pt>
    <dgm:pt modelId="{ED1378B0-CC29-3E45-AF77-C1B63AF93316}" type="pres">
      <dgm:prSet presAssocID="{F9787042-2AFE-41A0-AFA4-BCC7E7597502}" presName="linear" presStyleCnt="0">
        <dgm:presLayoutVars>
          <dgm:animLvl val="lvl"/>
          <dgm:resizeHandles val="exact"/>
        </dgm:presLayoutVars>
      </dgm:prSet>
      <dgm:spPr/>
    </dgm:pt>
    <dgm:pt modelId="{8A475214-8FA2-D846-8068-A85261312E2B}" type="pres">
      <dgm:prSet presAssocID="{54D4A76E-3577-4957-8D38-493B1DD17CCF}" presName="parentText" presStyleLbl="node1" presStyleIdx="0" presStyleCnt="9">
        <dgm:presLayoutVars>
          <dgm:chMax val="0"/>
          <dgm:bulletEnabled val="1"/>
        </dgm:presLayoutVars>
      </dgm:prSet>
      <dgm:spPr/>
    </dgm:pt>
    <dgm:pt modelId="{C972A3F8-CA25-F44B-A147-3C4EBCC97B9B}" type="pres">
      <dgm:prSet presAssocID="{31449849-0008-4480-94CB-C428C3C5CBD7}" presName="spacer" presStyleCnt="0"/>
      <dgm:spPr/>
    </dgm:pt>
    <dgm:pt modelId="{433D81DF-586D-3041-82F0-E2DDD333848D}" type="pres">
      <dgm:prSet presAssocID="{9C49CF68-25FE-4EFF-A28F-271AB1F2D471}" presName="parentText" presStyleLbl="node1" presStyleIdx="1" presStyleCnt="9">
        <dgm:presLayoutVars>
          <dgm:chMax val="0"/>
          <dgm:bulletEnabled val="1"/>
        </dgm:presLayoutVars>
      </dgm:prSet>
      <dgm:spPr/>
    </dgm:pt>
    <dgm:pt modelId="{DE0C4141-8E83-1342-96CA-60D31AC922EC}" type="pres">
      <dgm:prSet presAssocID="{5DBF846B-E6D0-444F-9AFC-4C19865AE03C}" presName="spacer" presStyleCnt="0"/>
      <dgm:spPr/>
    </dgm:pt>
    <dgm:pt modelId="{EA191B2F-41F7-D446-BA03-4C06AEF0564A}" type="pres">
      <dgm:prSet presAssocID="{7451CA19-DA10-4CD8-B956-2C40AE2ED9D8}" presName="parentText" presStyleLbl="node1" presStyleIdx="2" presStyleCnt="9">
        <dgm:presLayoutVars>
          <dgm:chMax val="0"/>
          <dgm:bulletEnabled val="1"/>
        </dgm:presLayoutVars>
      </dgm:prSet>
      <dgm:spPr/>
    </dgm:pt>
    <dgm:pt modelId="{7D58792C-8184-6940-B9F7-78313491D349}" type="pres">
      <dgm:prSet presAssocID="{8A0F5F55-A4EE-494A-B4C4-04C3EDAAFAB3}" presName="spacer" presStyleCnt="0"/>
      <dgm:spPr/>
    </dgm:pt>
    <dgm:pt modelId="{A11B716F-6845-4646-8FB7-E13F6C925904}" type="pres">
      <dgm:prSet presAssocID="{07BDFCA6-7E7E-4B32-A1D7-B32B50ED53BC}" presName="parentText" presStyleLbl="node1" presStyleIdx="3" presStyleCnt="9">
        <dgm:presLayoutVars>
          <dgm:chMax val="0"/>
          <dgm:bulletEnabled val="1"/>
        </dgm:presLayoutVars>
      </dgm:prSet>
      <dgm:spPr/>
    </dgm:pt>
    <dgm:pt modelId="{80556FFD-B5F1-894E-A149-C041CD794047}" type="pres">
      <dgm:prSet presAssocID="{28EC8256-F754-4DA8-9E73-659F4DECD3C7}" presName="spacer" presStyleCnt="0"/>
      <dgm:spPr/>
    </dgm:pt>
    <dgm:pt modelId="{EF7BECF2-689A-AB4B-9FD4-4B50378FA6C7}" type="pres">
      <dgm:prSet presAssocID="{A82C6D42-DA10-4FA9-B0FF-4938FA01B89B}" presName="parentText" presStyleLbl="node1" presStyleIdx="4" presStyleCnt="9">
        <dgm:presLayoutVars>
          <dgm:chMax val="0"/>
          <dgm:bulletEnabled val="1"/>
        </dgm:presLayoutVars>
      </dgm:prSet>
      <dgm:spPr/>
    </dgm:pt>
    <dgm:pt modelId="{9F5AC964-5672-6E40-A201-21F2542718E1}" type="pres">
      <dgm:prSet presAssocID="{E31FBF8B-A726-41E2-8CA0-15E91100454F}" presName="spacer" presStyleCnt="0"/>
      <dgm:spPr/>
    </dgm:pt>
    <dgm:pt modelId="{6C9B3B71-5CDF-6445-8578-D25693C0B948}" type="pres">
      <dgm:prSet presAssocID="{21681A74-CDDF-4913-8F9A-0E3E10887DFB}" presName="parentText" presStyleLbl="node1" presStyleIdx="5" presStyleCnt="9">
        <dgm:presLayoutVars>
          <dgm:chMax val="0"/>
          <dgm:bulletEnabled val="1"/>
        </dgm:presLayoutVars>
      </dgm:prSet>
      <dgm:spPr/>
    </dgm:pt>
    <dgm:pt modelId="{7D782C52-2921-8842-9F22-2556C408E36D}" type="pres">
      <dgm:prSet presAssocID="{E2089D0A-E93B-40C4-BEDE-AC7FA62960DD}" presName="spacer" presStyleCnt="0"/>
      <dgm:spPr/>
    </dgm:pt>
    <dgm:pt modelId="{4AAD512E-A9FB-E645-9F67-F6CAA5EC78F0}" type="pres">
      <dgm:prSet presAssocID="{F2D5B74D-91B6-428F-B631-A48349089431}" presName="parentText" presStyleLbl="node1" presStyleIdx="6" presStyleCnt="9">
        <dgm:presLayoutVars>
          <dgm:chMax val="0"/>
          <dgm:bulletEnabled val="1"/>
        </dgm:presLayoutVars>
      </dgm:prSet>
      <dgm:spPr/>
    </dgm:pt>
    <dgm:pt modelId="{5D30FB77-CC4A-5A41-B267-D02DE1C8A6F4}" type="pres">
      <dgm:prSet presAssocID="{845447CF-E450-4795-866D-3DCC36B0FCFC}" presName="spacer" presStyleCnt="0"/>
      <dgm:spPr/>
    </dgm:pt>
    <dgm:pt modelId="{41B509BE-049B-BE4B-9F9C-36DB36BE72B8}" type="pres">
      <dgm:prSet presAssocID="{173D5063-A69F-4A8B-8065-B9DC6937BFCB}" presName="parentText" presStyleLbl="node1" presStyleIdx="7" presStyleCnt="9">
        <dgm:presLayoutVars>
          <dgm:chMax val="0"/>
          <dgm:bulletEnabled val="1"/>
        </dgm:presLayoutVars>
      </dgm:prSet>
      <dgm:spPr/>
    </dgm:pt>
    <dgm:pt modelId="{8DDC7EE4-DA88-EA45-8859-357A11F98034}" type="pres">
      <dgm:prSet presAssocID="{24FDF3DE-7E95-46DB-BD3B-5CBC56A35C02}" presName="spacer" presStyleCnt="0"/>
      <dgm:spPr/>
    </dgm:pt>
    <dgm:pt modelId="{E5192173-70A0-E446-B7F5-38186A695DC5}" type="pres">
      <dgm:prSet presAssocID="{E547FFF9-6F64-4EA2-8397-C6CEA56A08D2}" presName="parentText" presStyleLbl="node1" presStyleIdx="8" presStyleCnt="9">
        <dgm:presLayoutVars>
          <dgm:chMax val="0"/>
          <dgm:bulletEnabled val="1"/>
        </dgm:presLayoutVars>
      </dgm:prSet>
      <dgm:spPr/>
    </dgm:pt>
  </dgm:ptLst>
  <dgm:cxnLst>
    <dgm:cxn modelId="{A397560A-8498-4781-B324-A99A4D4D0A23}" srcId="{F9787042-2AFE-41A0-AFA4-BCC7E7597502}" destId="{A82C6D42-DA10-4FA9-B0FF-4938FA01B89B}" srcOrd="4" destOrd="0" parTransId="{D1FC9ABB-DC21-4969-988E-9396D796F0F7}" sibTransId="{E31FBF8B-A726-41E2-8CA0-15E91100454F}"/>
    <dgm:cxn modelId="{E4862627-22E0-B74E-9E0E-38649C82EA41}" type="presOf" srcId="{9C49CF68-25FE-4EFF-A28F-271AB1F2D471}" destId="{433D81DF-586D-3041-82F0-E2DDD333848D}" srcOrd="0" destOrd="0" presId="urn:microsoft.com/office/officeart/2005/8/layout/vList2"/>
    <dgm:cxn modelId="{2BD3C72C-DFF8-4E5F-B1C0-22CB0FFEB801}" srcId="{F9787042-2AFE-41A0-AFA4-BCC7E7597502}" destId="{173D5063-A69F-4A8B-8065-B9DC6937BFCB}" srcOrd="7" destOrd="0" parTransId="{2E49BD60-B089-4723-9BA9-2843F494865D}" sibTransId="{24FDF3DE-7E95-46DB-BD3B-5CBC56A35C02}"/>
    <dgm:cxn modelId="{4B2D6930-D5FB-4B27-9510-597F7BF1FAA9}" srcId="{F9787042-2AFE-41A0-AFA4-BCC7E7597502}" destId="{F2D5B74D-91B6-428F-B631-A48349089431}" srcOrd="6" destOrd="0" parTransId="{E99666A6-5B6E-4A08-B728-6CD6796E9A56}" sibTransId="{845447CF-E450-4795-866D-3DCC36B0FCFC}"/>
    <dgm:cxn modelId="{C0CD8B30-C98E-8D45-846E-D01358AD6D87}" type="presOf" srcId="{54D4A76E-3577-4957-8D38-493B1DD17CCF}" destId="{8A475214-8FA2-D846-8068-A85261312E2B}" srcOrd="0" destOrd="0" presId="urn:microsoft.com/office/officeart/2005/8/layout/vList2"/>
    <dgm:cxn modelId="{7BA5C43A-3868-4AC6-9A65-184AF3619D1E}" srcId="{F9787042-2AFE-41A0-AFA4-BCC7E7597502}" destId="{E547FFF9-6F64-4EA2-8397-C6CEA56A08D2}" srcOrd="8" destOrd="0" parTransId="{D4BE8236-6F65-4378-ABEF-ABC5C0630FE1}" sibTransId="{F53E725D-A82D-4E8B-B4CE-F58DCB597EC8}"/>
    <dgm:cxn modelId="{EC42EE48-CEC0-D24C-B5CD-BF594ADC8254}" type="presOf" srcId="{A82C6D42-DA10-4FA9-B0FF-4938FA01B89B}" destId="{EF7BECF2-689A-AB4B-9FD4-4B50378FA6C7}" srcOrd="0" destOrd="0" presId="urn:microsoft.com/office/officeart/2005/8/layout/vList2"/>
    <dgm:cxn modelId="{A780554F-E7E5-7E49-B2D8-7654A354D503}" type="presOf" srcId="{21681A74-CDDF-4913-8F9A-0E3E10887DFB}" destId="{6C9B3B71-5CDF-6445-8578-D25693C0B948}" srcOrd="0" destOrd="0" presId="urn:microsoft.com/office/officeart/2005/8/layout/vList2"/>
    <dgm:cxn modelId="{7470EF53-822A-8D45-BD62-E13917BFDD74}" type="presOf" srcId="{07BDFCA6-7E7E-4B32-A1D7-B32B50ED53BC}" destId="{A11B716F-6845-4646-8FB7-E13F6C925904}" srcOrd="0" destOrd="0" presId="urn:microsoft.com/office/officeart/2005/8/layout/vList2"/>
    <dgm:cxn modelId="{411AC354-E075-0447-964D-3B7A3E503E3A}" type="presOf" srcId="{7451CA19-DA10-4CD8-B956-2C40AE2ED9D8}" destId="{EA191B2F-41F7-D446-BA03-4C06AEF0564A}" srcOrd="0" destOrd="0" presId="urn:microsoft.com/office/officeart/2005/8/layout/vList2"/>
    <dgm:cxn modelId="{1597D254-7DD6-C243-B808-08B6A342B42C}" type="presOf" srcId="{E547FFF9-6F64-4EA2-8397-C6CEA56A08D2}" destId="{E5192173-70A0-E446-B7F5-38186A695DC5}" srcOrd="0" destOrd="0" presId="urn:microsoft.com/office/officeart/2005/8/layout/vList2"/>
    <dgm:cxn modelId="{1076EF60-26C1-3840-8A84-8FAB64916216}" type="presOf" srcId="{F9787042-2AFE-41A0-AFA4-BCC7E7597502}" destId="{ED1378B0-CC29-3E45-AF77-C1B63AF93316}" srcOrd="0" destOrd="0" presId="urn:microsoft.com/office/officeart/2005/8/layout/vList2"/>
    <dgm:cxn modelId="{B4902F8B-5BD4-4532-A8B2-407308B6D7A4}" srcId="{F9787042-2AFE-41A0-AFA4-BCC7E7597502}" destId="{9C49CF68-25FE-4EFF-A28F-271AB1F2D471}" srcOrd="1" destOrd="0" parTransId="{8A160F67-8766-4A3C-8EC1-4701B2F85091}" sibTransId="{5DBF846B-E6D0-444F-9AFC-4C19865AE03C}"/>
    <dgm:cxn modelId="{DD4A43B6-5917-4036-8FD1-B592BD46B330}" srcId="{F9787042-2AFE-41A0-AFA4-BCC7E7597502}" destId="{54D4A76E-3577-4957-8D38-493B1DD17CCF}" srcOrd="0" destOrd="0" parTransId="{F17407CF-79A0-43F6-B633-AB9FAD4DB598}" sibTransId="{31449849-0008-4480-94CB-C428C3C5CBD7}"/>
    <dgm:cxn modelId="{69AD98BD-178B-6643-9C8D-95E44D494B8B}" type="presOf" srcId="{173D5063-A69F-4A8B-8065-B9DC6937BFCB}" destId="{41B509BE-049B-BE4B-9F9C-36DB36BE72B8}" srcOrd="0" destOrd="0" presId="urn:microsoft.com/office/officeart/2005/8/layout/vList2"/>
    <dgm:cxn modelId="{3282B6C6-DDE8-4269-A6F5-04F0502030F1}" srcId="{F9787042-2AFE-41A0-AFA4-BCC7E7597502}" destId="{7451CA19-DA10-4CD8-B956-2C40AE2ED9D8}" srcOrd="2" destOrd="0" parTransId="{F14F6674-17F2-4F60-8AC3-61A7096605D8}" sibTransId="{8A0F5F55-A4EE-494A-B4C4-04C3EDAAFAB3}"/>
    <dgm:cxn modelId="{B3FC91CD-3D08-0D43-A221-1F37C6C26C19}" type="presOf" srcId="{F2D5B74D-91B6-428F-B631-A48349089431}" destId="{4AAD512E-A9FB-E645-9F67-F6CAA5EC78F0}" srcOrd="0" destOrd="0" presId="urn:microsoft.com/office/officeart/2005/8/layout/vList2"/>
    <dgm:cxn modelId="{4C3EFBCF-FDE3-4216-9226-60F8300131CB}" srcId="{F9787042-2AFE-41A0-AFA4-BCC7E7597502}" destId="{07BDFCA6-7E7E-4B32-A1D7-B32B50ED53BC}" srcOrd="3" destOrd="0" parTransId="{831B2EBA-55D6-435B-BF81-D0102FB9D65B}" sibTransId="{28EC8256-F754-4DA8-9E73-659F4DECD3C7}"/>
    <dgm:cxn modelId="{05D5C7D0-EC9D-441D-AAFF-6E48B2C79ECF}" srcId="{F9787042-2AFE-41A0-AFA4-BCC7E7597502}" destId="{21681A74-CDDF-4913-8F9A-0E3E10887DFB}" srcOrd="5" destOrd="0" parTransId="{8D8F0AAC-45D8-4479-9A9B-528287BA4F40}" sibTransId="{E2089D0A-E93B-40C4-BEDE-AC7FA62960DD}"/>
    <dgm:cxn modelId="{CFFF28C5-E4C9-EE4A-AE46-2BCB912AA9D7}" type="presParOf" srcId="{ED1378B0-CC29-3E45-AF77-C1B63AF93316}" destId="{8A475214-8FA2-D846-8068-A85261312E2B}" srcOrd="0" destOrd="0" presId="urn:microsoft.com/office/officeart/2005/8/layout/vList2"/>
    <dgm:cxn modelId="{98F75A99-7539-1E48-B7DB-0086776EEDEC}" type="presParOf" srcId="{ED1378B0-CC29-3E45-AF77-C1B63AF93316}" destId="{C972A3F8-CA25-F44B-A147-3C4EBCC97B9B}" srcOrd="1" destOrd="0" presId="urn:microsoft.com/office/officeart/2005/8/layout/vList2"/>
    <dgm:cxn modelId="{C0CE5820-9C33-C143-98F0-C70BF2A8A700}" type="presParOf" srcId="{ED1378B0-CC29-3E45-AF77-C1B63AF93316}" destId="{433D81DF-586D-3041-82F0-E2DDD333848D}" srcOrd="2" destOrd="0" presId="urn:microsoft.com/office/officeart/2005/8/layout/vList2"/>
    <dgm:cxn modelId="{E14F164A-7D34-C14D-9464-41AE465863F1}" type="presParOf" srcId="{ED1378B0-CC29-3E45-AF77-C1B63AF93316}" destId="{DE0C4141-8E83-1342-96CA-60D31AC922EC}" srcOrd="3" destOrd="0" presId="urn:microsoft.com/office/officeart/2005/8/layout/vList2"/>
    <dgm:cxn modelId="{6D14B7DF-1904-B04B-86C6-F7AF93D6F4E9}" type="presParOf" srcId="{ED1378B0-CC29-3E45-AF77-C1B63AF93316}" destId="{EA191B2F-41F7-D446-BA03-4C06AEF0564A}" srcOrd="4" destOrd="0" presId="urn:microsoft.com/office/officeart/2005/8/layout/vList2"/>
    <dgm:cxn modelId="{23F1E7B6-641E-FA47-A287-5EA66DD79DD9}" type="presParOf" srcId="{ED1378B0-CC29-3E45-AF77-C1B63AF93316}" destId="{7D58792C-8184-6940-B9F7-78313491D349}" srcOrd="5" destOrd="0" presId="urn:microsoft.com/office/officeart/2005/8/layout/vList2"/>
    <dgm:cxn modelId="{0C959A7E-6B8E-314E-807B-E6634778614F}" type="presParOf" srcId="{ED1378B0-CC29-3E45-AF77-C1B63AF93316}" destId="{A11B716F-6845-4646-8FB7-E13F6C925904}" srcOrd="6" destOrd="0" presId="urn:microsoft.com/office/officeart/2005/8/layout/vList2"/>
    <dgm:cxn modelId="{F65AED3B-5621-AC44-954D-8869F43D8CF1}" type="presParOf" srcId="{ED1378B0-CC29-3E45-AF77-C1B63AF93316}" destId="{80556FFD-B5F1-894E-A149-C041CD794047}" srcOrd="7" destOrd="0" presId="urn:microsoft.com/office/officeart/2005/8/layout/vList2"/>
    <dgm:cxn modelId="{582D8B49-54C8-C941-96F9-2FED4DB36687}" type="presParOf" srcId="{ED1378B0-CC29-3E45-AF77-C1B63AF93316}" destId="{EF7BECF2-689A-AB4B-9FD4-4B50378FA6C7}" srcOrd="8" destOrd="0" presId="urn:microsoft.com/office/officeart/2005/8/layout/vList2"/>
    <dgm:cxn modelId="{7C8C5273-8909-5D45-816C-9E637E18203B}" type="presParOf" srcId="{ED1378B0-CC29-3E45-AF77-C1B63AF93316}" destId="{9F5AC964-5672-6E40-A201-21F2542718E1}" srcOrd="9" destOrd="0" presId="urn:microsoft.com/office/officeart/2005/8/layout/vList2"/>
    <dgm:cxn modelId="{C6B75EA1-9AE9-8049-ACFF-FB03B2404B79}" type="presParOf" srcId="{ED1378B0-CC29-3E45-AF77-C1B63AF93316}" destId="{6C9B3B71-5CDF-6445-8578-D25693C0B948}" srcOrd="10" destOrd="0" presId="urn:microsoft.com/office/officeart/2005/8/layout/vList2"/>
    <dgm:cxn modelId="{5D620097-5BBD-5C40-A9DF-982BF03A2991}" type="presParOf" srcId="{ED1378B0-CC29-3E45-AF77-C1B63AF93316}" destId="{7D782C52-2921-8842-9F22-2556C408E36D}" srcOrd="11" destOrd="0" presId="urn:microsoft.com/office/officeart/2005/8/layout/vList2"/>
    <dgm:cxn modelId="{B71059C4-AD50-1744-ABF0-4BCAF272EE48}" type="presParOf" srcId="{ED1378B0-CC29-3E45-AF77-C1B63AF93316}" destId="{4AAD512E-A9FB-E645-9F67-F6CAA5EC78F0}" srcOrd="12" destOrd="0" presId="urn:microsoft.com/office/officeart/2005/8/layout/vList2"/>
    <dgm:cxn modelId="{4F2F2EE4-D0C3-0543-889B-C90B83A048A5}" type="presParOf" srcId="{ED1378B0-CC29-3E45-AF77-C1B63AF93316}" destId="{5D30FB77-CC4A-5A41-B267-D02DE1C8A6F4}" srcOrd="13" destOrd="0" presId="urn:microsoft.com/office/officeart/2005/8/layout/vList2"/>
    <dgm:cxn modelId="{1DE9C499-7502-EB4F-ACB9-FDF14272DFBD}" type="presParOf" srcId="{ED1378B0-CC29-3E45-AF77-C1B63AF93316}" destId="{41B509BE-049B-BE4B-9F9C-36DB36BE72B8}" srcOrd="14" destOrd="0" presId="urn:microsoft.com/office/officeart/2005/8/layout/vList2"/>
    <dgm:cxn modelId="{73C836EC-5B6B-AD44-BAFE-F028E6CAACAD}" type="presParOf" srcId="{ED1378B0-CC29-3E45-AF77-C1B63AF93316}" destId="{8DDC7EE4-DA88-EA45-8859-357A11F98034}" srcOrd="15" destOrd="0" presId="urn:microsoft.com/office/officeart/2005/8/layout/vList2"/>
    <dgm:cxn modelId="{AC1ADB75-04AD-F148-933D-CA1A210EECEC}" type="presParOf" srcId="{ED1378B0-CC29-3E45-AF77-C1B63AF93316}" destId="{E5192173-70A0-E446-B7F5-38186A695DC5}"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8F8CA0-0B03-4609-998A-8430B28D69F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6066E2E-D59D-4E3E-A28B-1D07E483B171}">
      <dgm:prSet/>
      <dgm:spPr/>
      <dgm:t>
        <a:bodyPr/>
        <a:lstStyle/>
        <a:p>
          <a:r>
            <a:rPr lang="en-US" b="1" dirty="0"/>
            <a:t>Communication Skills:</a:t>
          </a:r>
          <a:r>
            <a:rPr lang="en-US" dirty="0"/>
            <a:t> Communication is fundamental for HR professionals. It involves both conveying information clearly and listening effectively. At Google, strong communication skills are essential for interacting with a global workforce, addressing employee concerns, and promoting company policies(Storey,2014).</a:t>
          </a:r>
        </a:p>
      </dgm:t>
    </dgm:pt>
    <dgm:pt modelId="{7F28E93E-BFA6-4111-A86F-3F9B87EEC3B5}" type="parTrans" cxnId="{19C04AF5-A989-41B1-BD72-523D548F8906}">
      <dgm:prSet/>
      <dgm:spPr/>
      <dgm:t>
        <a:bodyPr/>
        <a:lstStyle/>
        <a:p>
          <a:endParaRPr lang="en-US"/>
        </a:p>
      </dgm:t>
    </dgm:pt>
    <dgm:pt modelId="{3A3906DC-0818-4C4F-B30F-C7390F0B4B18}" type="sibTrans" cxnId="{19C04AF5-A989-41B1-BD72-523D548F8906}">
      <dgm:prSet/>
      <dgm:spPr/>
      <dgm:t>
        <a:bodyPr/>
        <a:lstStyle/>
        <a:p>
          <a:endParaRPr lang="en-US"/>
        </a:p>
      </dgm:t>
    </dgm:pt>
    <dgm:pt modelId="{315A2D3A-16F8-4827-91D6-E370EFCD1F17}">
      <dgm:prSet/>
      <dgm:spPr/>
      <dgm:t>
        <a:bodyPr/>
        <a:lstStyle/>
        <a:p>
          <a:r>
            <a:rPr lang="en-US" b="1" dirty="0"/>
            <a:t>Negotiation Skills:</a:t>
          </a:r>
          <a:r>
            <a:rPr lang="en-US" dirty="0"/>
            <a:t> Negotiation skills are important for tasks such as resolving disputes, reaching agreements on compensation packages, and dealing with unions. In a competitive industry like technology, these skills are vital at Google for retaining top talent and maintaining harmonious labor relations.</a:t>
          </a:r>
        </a:p>
      </dgm:t>
    </dgm:pt>
    <dgm:pt modelId="{732FA7A5-EA0D-4122-8052-D942CA9CC440}" type="parTrans" cxnId="{60662C05-DA82-4580-BC51-D3FBE1134DF3}">
      <dgm:prSet/>
      <dgm:spPr/>
      <dgm:t>
        <a:bodyPr/>
        <a:lstStyle/>
        <a:p>
          <a:endParaRPr lang="en-US"/>
        </a:p>
      </dgm:t>
    </dgm:pt>
    <dgm:pt modelId="{81A56BBC-0B64-4256-A105-5B5424309C5E}" type="sibTrans" cxnId="{60662C05-DA82-4580-BC51-D3FBE1134DF3}">
      <dgm:prSet/>
      <dgm:spPr/>
      <dgm:t>
        <a:bodyPr/>
        <a:lstStyle/>
        <a:p>
          <a:endParaRPr lang="en-US"/>
        </a:p>
      </dgm:t>
    </dgm:pt>
    <dgm:pt modelId="{04441BC8-DAA9-4C6D-8AF3-8BA2190D0573}">
      <dgm:prSet/>
      <dgm:spPr/>
      <dgm:t>
        <a:bodyPr/>
        <a:lstStyle/>
        <a:p>
          <a:r>
            <a:rPr lang="en-US" b="1" dirty="0"/>
            <a:t>Decision-Making Skills:</a:t>
          </a:r>
          <a:r>
            <a:rPr lang="en-US" dirty="0"/>
            <a:t> Human resource specialists frequently have to make difficult choices, like those concerning recruitment, advancements, or corrective measures. At a corporation of Google's magnitude and variety, these determinations must be made judiciously(SHRM,2022).</a:t>
          </a:r>
        </a:p>
      </dgm:t>
    </dgm:pt>
    <dgm:pt modelId="{2C8FED10-6AE9-4695-BF25-5FCD32B37B2F}" type="parTrans" cxnId="{E161F6A1-E678-4617-85E7-B51D85035D3D}">
      <dgm:prSet/>
      <dgm:spPr/>
      <dgm:t>
        <a:bodyPr/>
        <a:lstStyle/>
        <a:p>
          <a:endParaRPr lang="en-US"/>
        </a:p>
      </dgm:t>
    </dgm:pt>
    <dgm:pt modelId="{40D9B7F2-5427-4FD1-B0BF-A451D8C8E7B1}" type="sibTrans" cxnId="{E161F6A1-E678-4617-85E7-B51D85035D3D}">
      <dgm:prSet/>
      <dgm:spPr/>
      <dgm:t>
        <a:bodyPr/>
        <a:lstStyle/>
        <a:p>
          <a:endParaRPr lang="en-US"/>
        </a:p>
      </dgm:t>
    </dgm:pt>
    <dgm:pt modelId="{B26ABFBF-AB4C-46B5-8072-AA4A41BEE040}">
      <dgm:prSet/>
      <dgm:spPr/>
      <dgm:t>
        <a:bodyPr/>
        <a:lstStyle/>
        <a:p>
          <a:r>
            <a:rPr lang="en-US" b="1"/>
            <a:t>Leadership Skills:</a:t>
          </a:r>
          <a:r>
            <a:rPr lang="en-US"/>
            <a:t> Leadership in HR means guiding the organization's human resources strategy, advocating for employees, and driving changes. At Google, HR leadership is central to fostering the company's innovative culture and implementing its people-centric policies.</a:t>
          </a:r>
        </a:p>
      </dgm:t>
    </dgm:pt>
    <dgm:pt modelId="{6C3866B2-4066-4784-84B8-21EAB169F731}" type="parTrans" cxnId="{695B5A02-647B-4123-88A5-725254E58FD3}">
      <dgm:prSet/>
      <dgm:spPr/>
      <dgm:t>
        <a:bodyPr/>
        <a:lstStyle/>
        <a:p>
          <a:endParaRPr lang="en-US"/>
        </a:p>
      </dgm:t>
    </dgm:pt>
    <dgm:pt modelId="{79E9E601-BDDE-4985-9998-B92404DB1F3D}" type="sibTrans" cxnId="{695B5A02-647B-4123-88A5-725254E58FD3}">
      <dgm:prSet/>
      <dgm:spPr/>
      <dgm:t>
        <a:bodyPr/>
        <a:lstStyle/>
        <a:p>
          <a:endParaRPr lang="en-US"/>
        </a:p>
      </dgm:t>
    </dgm:pt>
    <dgm:pt modelId="{98F81FA3-9ECC-449B-8CD4-09CB5D417F9C}">
      <dgm:prSet/>
      <dgm:spPr/>
      <dgm:t>
        <a:bodyPr/>
        <a:lstStyle/>
        <a:p>
          <a:r>
            <a:rPr lang="en-US" b="1" dirty="0"/>
            <a:t>HRIS Expertise:</a:t>
          </a:r>
          <a:r>
            <a:rPr lang="en-US" dirty="0"/>
            <a:t> HR professionals should be proficient in using Human Resources Information Systems (HRIS) for tasks such as payroll, benefits administration, and data analysis. At Google, with its tech-savvy environment, such technical skills are invaluable for improving HR efficiency and leveraging data for strategic decision-making( Google,2022).</a:t>
          </a:r>
        </a:p>
      </dgm:t>
    </dgm:pt>
    <dgm:pt modelId="{9A5DA081-9D10-4C34-A4EF-89C1A99DEA20}" type="parTrans" cxnId="{7177AE42-48BE-48E1-82CA-CFD0F95A5495}">
      <dgm:prSet/>
      <dgm:spPr/>
      <dgm:t>
        <a:bodyPr/>
        <a:lstStyle/>
        <a:p>
          <a:endParaRPr lang="en-US"/>
        </a:p>
      </dgm:t>
    </dgm:pt>
    <dgm:pt modelId="{8991F21D-AC0A-4C68-9623-0CC1BF4BD735}" type="sibTrans" cxnId="{7177AE42-48BE-48E1-82CA-CFD0F95A5495}">
      <dgm:prSet/>
      <dgm:spPr/>
      <dgm:t>
        <a:bodyPr/>
        <a:lstStyle/>
        <a:p>
          <a:endParaRPr lang="en-US"/>
        </a:p>
      </dgm:t>
    </dgm:pt>
    <dgm:pt modelId="{D657C486-E54B-BC40-9FE5-05B8DE5D4C5B}" type="pres">
      <dgm:prSet presAssocID="{E18F8CA0-0B03-4609-998A-8430B28D69F3}" presName="linear" presStyleCnt="0">
        <dgm:presLayoutVars>
          <dgm:animLvl val="lvl"/>
          <dgm:resizeHandles val="exact"/>
        </dgm:presLayoutVars>
      </dgm:prSet>
      <dgm:spPr/>
    </dgm:pt>
    <dgm:pt modelId="{E7954BD2-903E-5346-BF61-98E659DFD085}" type="pres">
      <dgm:prSet presAssocID="{C6066E2E-D59D-4E3E-A28B-1D07E483B171}" presName="parentText" presStyleLbl="node1" presStyleIdx="0" presStyleCnt="5">
        <dgm:presLayoutVars>
          <dgm:chMax val="0"/>
          <dgm:bulletEnabled val="1"/>
        </dgm:presLayoutVars>
      </dgm:prSet>
      <dgm:spPr/>
    </dgm:pt>
    <dgm:pt modelId="{9ADA9FD8-52F4-8444-81ED-F0B978917DA7}" type="pres">
      <dgm:prSet presAssocID="{3A3906DC-0818-4C4F-B30F-C7390F0B4B18}" presName="spacer" presStyleCnt="0"/>
      <dgm:spPr/>
    </dgm:pt>
    <dgm:pt modelId="{A8862929-8518-5F43-A192-6AAB7FC11768}" type="pres">
      <dgm:prSet presAssocID="{315A2D3A-16F8-4827-91D6-E370EFCD1F17}" presName="parentText" presStyleLbl="node1" presStyleIdx="1" presStyleCnt="5">
        <dgm:presLayoutVars>
          <dgm:chMax val="0"/>
          <dgm:bulletEnabled val="1"/>
        </dgm:presLayoutVars>
      </dgm:prSet>
      <dgm:spPr/>
    </dgm:pt>
    <dgm:pt modelId="{FEAEB8EF-2929-B94C-957C-AA67E0F7AFCC}" type="pres">
      <dgm:prSet presAssocID="{81A56BBC-0B64-4256-A105-5B5424309C5E}" presName="spacer" presStyleCnt="0"/>
      <dgm:spPr/>
    </dgm:pt>
    <dgm:pt modelId="{090C8851-D553-FA43-8AC9-2BC8C000EA95}" type="pres">
      <dgm:prSet presAssocID="{04441BC8-DAA9-4C6D-8AF3-8BA2190D0573}" presName="parentText" presStyleLbl="node1" presStyleIdx="2" presStyleCnt="5">
        <dgm:presLayoutVars>
          <dgm:chMax val="0"/>
          <dgm:bulletEnabled val="1"/>
        </dgm:presLayoutVars>
      </dgm:prSet>
      <dgm:spPr/>
    </dgm:pt>
    <dgm:pt modelId="{6516341A-F069-6746-904E-CDE97D7C02E0}" type="pres">
      <dgm:prSet presAssocID="{40D9B7F2-5427-4FD1-B0BF-A451D8C8E7B1}" presName="spacer" presStyleCnt="0"/>
      <dgm:spPr/>
    </dgm:pt>
    <dgm:pt modelId="{94225C39-A02F-424B-9130-EC270C0E019D}" type="pres">
      <dgm:prSet presAssocID="{B26ABFBF-AB4C-46B5-8072-AA4A41BEE040}" presName="parentText" presStyleLbl="node1" presStyleIdx="3" presStyleCnt="5">
        <dgm:presLayoutVars>
          <dgm:chMax val="0"/>
          <dgm:bulletEnabled val="1"/>
        </dgm:presLayoutVars>
      </dgm:prSet>
      <dgm:spPr/>
    </dgm:pt>
    <dgm:pt modelId="{3208FA43-21AC-954C-8185-4B2E0345620C}" type="pres">
      <dgm:prSet presAssocID="{79E9E601-BDDE-4985-9998-B92404DB1F3D}" presName="spacer" presStyleCnt="0"/>
      <dgm:spPr/>
    </dgm:pt>
    <dgm:pt modelId="{9349E2B3-B37F-AC40-B38F-BF3EAA380757}" type="pres">
      <dgm:prSet presAssocID="{98F81FA3-9ECC-449B-8CD4-09CB5D417F9C}" presName="parentText" presStyleLbl="node1" presStyleIdx="4" presStyleCnt="5">
        <dgm:presLayoutVars>
          <dgm:chMax val="0"/>
          <dgm:bulletEnabled val="1"/>
        </dgm:presLayoutVars>
      </dgm:prSet>
      <dgm:spPr/>
    </dgm:pt>
  </dgm:ptLst>
  <dgm:cxnLst>
    <dgm:cxn modelId="{695B5A02-647B-4123-88A5-725254E58FD3}" srcId="{E18F8CA0-0B03-4609-998A-8430B28D69F3}" destId="{B26ABFBF-AB4C-46B5-8072-AA4A41BEE040}" srcOrd="3" destOrd="0" parTransId="{6C3866B2-4066-4784-84B8-21EAB169F731}" sibTransId="{79E9E601-BDDE-4985-9998-B92404DB1F3D}"/>
    <dgm:cxn modelId="{60662C05-DA82-4580-BC51-D3FBE1134DF3}" srcId="{E18F8CA0-0B03-4609-998A-8430B28D69F3}" destId="{315A2D3A-16F8-4827-91D6-E370EFCD1F17}" srcOrd="1" destOrd="0" parTransId="{732FA7A5-EA0D-4122-8052-D942CA9CC440}" sibTransId="{81A56BBC-0B64-4256-A105-5B5424309C5E}"/>
    <dgm:cxn modelId="{7177AE42-48BE-48E1-82CA-CFD0F95A5495}" srcId="{E18F8CA0-0B03-4609-998A-8430B28D69F3}" destId="{98F81FA3-9ECC-449B-8CD4-09CB5D417F9C}" srcOrd="4" destOrd="0" parTransId="{9A5DA081-9D10-4C34-A4EF-89C1A99DEA20}" sibTransId="{8991F21D-AC0A-4C68-9623-0CC1BF4BD735}"/>
    <dgm:cxn modelId="{E161F6A1-E678-4617-85E7-B51D85035D3D}" srcId="{E18F8CA0-0B03-4609-998A-8430B28D69F3}" destId="{04441BC8-DAA9-4C6D-8AF3-8BA2190D0573}" srcOrd="2" destOrd="0" parTransId="{2C8FED10-6AE9-4695-BF25-5FCD32B37B2F}" sibTransId="{40D9B7F2-5427-4FD1-B0BF-A451D8C8E7B1}"/>
    <dgm:cxn modelId="{10F3FEAA-3792-3A4E-8826-6FA37B41AC97}" type="presOf" srcId="{04441BC8-DAA9-4C6D-8AF3-8BA2190D0573}" destId="{090C8851-D553-FA43-8AC9-2BC8C000EA95}" srcOrd="0" destOrd="0" presId="urn:microsoft.com/office/officeart/2005/8/layout/vList2"/>
    <dgm:cxn modelId="{607D30AD-C24C-764F-B23C-0EC6617A73F5}" type="presOf" srcId="{98F81FA3-9ECC-449B-8CD4-09CB5D417F9C}" destId="{9349E2B3-B37F-AC40-B38F-BF3EAA380757}" srcOrd="0" destOrd="0" presId="urn:microsoft.com/office/officeart/2005/8/layout/vList2"/>
    <dgm:cxn modelId="{41DE9AC8-1CFE-6F43-9844-58D344451356}" type="presOf" srcId="{B26ABFBF-AB4C-46B5-8072-AA4A41BEE040}" destId="{94225C39-A02F-424B-9130-EC270C0E019D}" srcOrd="0" destOrd="0" presId="urn:microsoft.com/office/officeart/2005/8/layout/vList2"/>
    <dgm:cxn modelId="{4BD3E7CE-4A45-6442-8583-F27D369E07FE}" type="presOf" srcId="{E18F8CA0-0B03-4609-998A-8430B28D69F3}" destId="{D657C486-E54B-BC40-9FE5-05B8DE5D4C5B}" srcOrd="0" destOrd="0" presId="urn:microsoft.com/office/officeart/2005/8/layout/vList2"/>
    <dgm:cxn modelId="{319331E1-140F-1048-826A-4E7F3CB6825A}" type="presOf" srcId="{315A2D3A-16F8-4827-91D6-E370EFCD1F17}" destId="{A8862929-8518-5F43-A192-6AAB7FC11768}" srcOrd="0" destOrd="0" presId="urn:microsoft.com/office/officeart/2005/8/layout/vList2"/>
    <dgm:cxn modelId="{19C04AF5-A989-41B1-BD72-523D548F8906}" srcId="{E18F8CA0-0B03-4609-998A-8430B28D69F3}" destId="{C6066E2E-D59D-4E3E-A28B-1D07E483B171}" srcOrd="0" destOrd="0" parTransId="{7F28E93E-BFA6-4111-A86F-3F9B87EEC3B5}" sibTransId="{3A3906DC-0818-4C4F-B30F-C7390F0B4B18}"/>
    <dgm:cxn modelId="{E51562F6-6988-E54E-B9CB-DEC9076092CA}" type="presOf" srcId="{C6066E2E-D59D-4E3E-A28B-1D07E483B171}" destId="{E7954BD2-903E-5346-BF61-98E659DFD085}" srcOrd="0" destOrd="0" presId="urn:microsoft.com/office/officeart/2005/8/layout/vList2"/>
    <dgm:cxn modelId="{28A6B288-46F4-8B49-8F5D-BAB29D7BE94C}" type="presParOf" srcId="{D657C486-E54B-BC40-9FE5-05B8DE5D4C5B}" destId="{E7954BD2-903E-5346-BF61-98E659DFD085}" srcOrd="0" destOrd="0" presId="urn:microsoft.com/office/officeart/2005/8/layout/vList2"/>
    <dgm:cxn modelId="{D949B9BC-15D9-7A49-A5B1-C04C2C9B031E}" type="presParOf" srcId="{D657C486-E54B-BC40-9FE5-05B8DE5D4C5B}" destId="{9ADA9FD8-52F4-8444-81ED-F0B978917DA7}" srcOrd="1" destOrd="0" presId="urn:microsoft.com/office/officeart/2005/8/layout/vList2"/>
    <dgm:cxn modelId="{3FD5FCA0-2DCC-0145-8B4B-814D77314708}" type="presParOf" srcId="{D657C486-E54B-BC40-9FE5-05B8DE5D4C5B}" destId="{A8862929-8518-5F43-A192-6AAB7FC11768}" srcOrd="2" destOrd="0" presId="urn:microsoft.com/office/officeart/2005/8/layout/vList2"/>
    <dgm:cxn modelId="{CDB3FEBC-55E9-A54D-B340-E07004BBC1E8}" type="presParOf" srcId="{D657C486-E54B-BC40-9FE5-05B8DE5D4C5B}" destId="{FEAEB8EF-2929-B94C-957C-AA67E0F7AFCC}" srcOrd="3" destOrd="0" presId="urn:microsoft.com/office/officeart/2005/8/layout/vList2"/>
    <dgm:cxn modelId="{A1DB8C9F-330B-6C41-BD6C-6B77D76B6F4D}" type="presParOf" srcId="{D657C486-E54B-BC40-9FE5-05B8DE5D4C5B}" destId="{090C8851-D553-FA43-8AC9-2BC8C000EA95}" srcOrd="4" destOrd="0" presId="urn:microsoft.com/office/officeart/2005/8/layout/vList2"/>
    <dgm:cxn modelId="{B670667D-0621-914B-89BA-794224F1541E}" type="presParOf" srcId="{D657C486-E54B-BC40-9FE5-05B8DE5D4C5B}" destId="{6516341A-F069-6746-904E-CDE97D7C02E0}" srcOrd="5" destOrd="0" presId="urn:microsoft.com/office/officeart/2005/8/layout/vList2"/>
    <dgm:cxn modelId="{4415789E-D431-5A4F-BD99-F2F9C0892D91}" type="presParOf" srcId="{D657C486-E54B-BC40-9FE5-05B8DE5D4C5B}" destId="{94225C39-A02F-424B-9130-EC270C0E019D}" srcOrd="6" destOrd="0" presId="urn:microsoft.com/office/officeart/2005/8/layout/vList2"/>
    <dgm:cxn modelId="{9E2FCECC-20AB-3F44-B264-A3F679887A74}" type="presParOf" srcId="{D657C486-E54B-BC40-9FE5-05B8DE5D4C5B}" destId="{3208FA43-21AC-954C-8185-4B2E0345620C}" srcOrd="7" destOrd="0" presId="urn:microsoft.com/office/officeart/2005/8/layout/vList2"/>
    <dgm:cxn modelId="{2CE47322-0928-4E4F-886A-4CCFFC8FDA32}" type="presParOf" srcId="{D657C486-E54B-BC40-9FE5-05B8DE5D4C5B}" destId="{9349E2B3-B37F-AC40-B38F-BF3EAA38075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EC5682-022C-4754-84A5-C9E40611C21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FB4F56-0389-4725-8594-75FBFF62CCB6}">
      <dgm:prSet/>
      <dgm:spPr/>
      <dgm:t>
        <a:bodyPr/>
        <a:lstStyle/>
        <a:p>
          <a:r>
            <a:rPr lang="en-US"/>
            <a:t>To wrap up this presentation, it's important to reiterate the interconnected nature of the HR officer's role and the overall performance of Google. The requirements of this role are diverse and ever-changing, underlining the importance of continuous professional development.</a:t>
          </a:r>
        </a:p>
      </dgm:t>
    </dgm:pt>
    <dgm:pt modelId="{030F8C3B-E571-4BC8-9C50-0164292BDC0E}" type="parTrans" cxnId="{5C335B2E-C9E9-48AA-88BD-40D8585F6393}">
      <dgm:prSet/>
      <dgm:spPr/>
      <dgm:t>
        <a:bodyPr/>
        <a:lstStyle/>
        <a:p>
          <a:endParaRPr lang="en-US"/>
        </a:p>
      </dgm:t>
    </dgm:pt>
    <dgm:pt modelId="{FC316A46-C0D9-4A81-AEC0-0E00D41CCD66}" type="sibTrans" cxnId="{5C335B2E-C9E9-48AA-88BD-40D8585F6393}">
      <dgm:prSet/>
      <dgm:spPr/>
      <dgm:t>
        <a:bodyPr/>
        <a:lstStyle/>
        <a:p>
          <a:endParaRPr lang="en-US"/>
        </a:p>
      </dgm:t>
    </dgm:pt>
    <dgm:pt modelId="{E84995CF-90C1-4522-B454-2A18A5E64D19}">
      <dgm:prSet/>
      <dgm:spPr/>
      <dgm:t>
        <a:bodyPr/>
        <a:lstStyle/>
        <a:p>
          <a:r>
            <a:rPr lang="en-US"/>
            <a:t>As an HR officer at Google, my personal growth and learning aren't isolated. They positively impact the organization as a whole. Advancement might present itself as upgraded worker capability, more consistency in human resource conventions, a boosted notoriety as a head worker, and a diminishment in lawful and operational dangers.</a:t>
          </a:r>
        </a:p>
      </dgm:t>
    </dgm:pt>
    <dgm:pt modelId="{41DEF250-6659-4BF7-A0E4-17329712A6F1}" type="parTrans" cxnId="{CE48B027-D3C5-4B3F-AEC4-CF0C09A00BF9}">
      <dgm:prSet/>
      <dgm:spPr/>
      <dgm:t>
        <a:bodyPr/>
        <a:lstStyle/>
        <a:p>
          <a:endParaRPr lang="en-US"/>
        </a:p>
      </dgm:t>
    </dgm:pt>
    <dgm:pt modelId="{EAD0B273-54D8-4969-AFC8-D24F1DAC56F4}" type="sibTrans" cxnId="{CE48B027-D3C5-4B3F-AEC4-CF0C09A00BF9}">
      <dgm:prSet/>
      <dgm:spPr/>
      <dgm:t>
        <a:bodyPr/>
        <a:lstStyle/>
        <a:p>
          <a:endParaRPr lang="en-US"/>
        </a:p>
      </dgm:t>
    </dgm:pt>
    <dgm:pt modelId="{3AFBCBB5-ACE1-4103-94D5-B9E093A5836C}">
      <dgm:prSet/>
      <dgm:spPr/>
      <dgm:t>
        <a:bodyPr/>
        <a:lstStyle/>
        <a:p>
          <a:r>
            <a:rPr lang="en-US"/>
            <a:t>Within the swiftly progressing and incessantly changing realm of technology, perpetual education and growth are not merely preferable - they are obligatory. As such, my commitment as an HR officer, and Google's commitment as an innovative organization, must be to lifelong learning and growth.</a:t>
          </a:r>
        </a:p>
      </dgm:t>
    </dgm:pt>
    <dgm:pt modelId="{FD6A4BFD-1B76-4597-93A8-896B97E3B606}" type="parTrans" cxnId="{CB6E3FD8-B38C-4BD8-A2C6-56C1534C3B2F}">
      <dgm:prSet/>
      <dgm:spPr/>
      <dgm:t>
        <a:bodyPr/>
        <a:lstStyle/>
        <a:p>
          <a:endParaRPr lang="en-US"/>
        </a:p>
      </dgm:t>
    </dgm:pt>
    <dgm:pt modelId="{9BA0FD05-9627-4E6E-87D3-325CAD83741D}" type="sibTrans" cxnId="{CB6E3FD8-B38C-4BD8-A2C6-56C1534C3B2F}">
      <dgm:prSet/>
      <dgm:spPr/>
      <dgm:t>
        <a:bodyPr/>
        <a:lstStyle/>
        <a:p>
          <a:endParaRPr lang="en-US"/>
        </a:p>
      </dgm:t>
    </dgm:pt>
    <dgm:pt modelId="{F513E78A-5BCC-489B-BBC2-963954393DAC}" type="pres">
      <dgm:prSet presAssocID="{37EC5682-022C-4754-84A5-C9E40611C213}" presName="root" presStyleCnt="0">
        <dgm:presLayoutVars>
          <dgm:dir/>
          <dgm:resizeHandles val="exact"/>
        </dgm:presLayoutVars>
      </dgm:prSet>
      <dgm:spPr/>
    </dgm:pt>
    <dgm:pt modelId="{7D24DBD6-D176-4E37-A74E-183D591EFA3A}" type="pres">
      <dgm:prSet presAssocID="{C6FB4F56-0389-4725-8594-75FBFF62CCB6}" presName="compNode" presStyleCnt="0"/>
      <dgm:spPr/>
    </dgm:pt>
    <dgm:pt modelId="{8E587DC6-CC65-47FB-8466-0B1A38E0DAAB}" type="pres">
      <dgm:prSet presAssocID="{C6FB4F56-0389-4725-8594-75FBFF62CCB6}" presName="bgRect" presStyleLbl="bgShp" presStyleIdx="0" presStyleCnt="3"/>
      <dgm:spPr/>
    </dgm:pt>
    <dgm:pt modelId="{E4E95891-61B9-4FBB-8A6F-B3222ACB5AB0}" type="pres">
      <dgm:prSet presAssocID="{C6FB4F56-0389-4725-8594-75FBFF62CC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3E937D30-F15B-4AA1-99BA-A859B57521FA}" type="pres">
      <dgm:prSet presAssocID="{C6FB4F56-0389-4725-8594-75FBFF62CCB6}" presName="spaceRect" presStyleCnt="0"/>
      <dgm:spPr/>
    </dgm:pt>
    <dgm:pt modelId="{26BA1C9F-7228-4090-B7D9-CF52F0344060}" type="pres">
      <dgm:prSet presAssocID="{C6FB4F56-0389-4725-8594-75FBFF62CCB6}" presName="parTx" presStyleLbl="revTx" presStyleIdx="0" presStyleCnt="3">
        <dgm:presLayoutVars>
          <dgm:chMax val="0"/>
          <dgm:chPref val="0"/>
        </dgm:presLayoutVars>
      </dgm:prSet>
      <dgm:spPr/>
    </dgm:pt>
    <dgm:pt modelId="{4CCEF764-7E44-4B45-AEB5-A8D523BB66FF}" type="pres">
      <dgm:prSet presAssocID="{FC316A46-C0D9-4A81-AEC0-0E00D41CCD66}" presName="sibTrans" presStyleCnt="0"/>
      <dgm:spPr/>
    </dgm:pt>
    <dgm:pt modelId="{3DEAE950-2171-4A82-8A74-B327CEF2ECBD}" type="pres">
      <dgm:prSet presAssocID="{E84995CF-90C1-4522-B454-2A18A5E64D19}" presName="compNode" presStyleCnt="0"/>
      <dgm:spPr/>
    </dgm:pt>
    <dgm:pt modelId="{A72F067C-F332-4B8D-ACE9-18317B685C36}" type="pres">
      <dgm:prSet presAssocID="{E84995CF-90C1-4522-B454-2A18A5E64D19}" presName="bgRect" presStyleLbl="bgShp" presStyleIdx="1" presStyleCnt="3"/>
      <dgm:spPr/>
    </dgm:pt>
    <dgm:pt modelId="{E8F180D8-35EB-4F5A-9837-37B1F851BEF7}" type="pres">
      <dgm:prSet presAssocID="{E84995CF-90C1-4522-B454-2A18A5E64D1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343D11CF-2DE9-4279-B85C-431DB04CACE1}" type="pres">
      <dgm:prSet presAssocID="{E84995CF-90C1-4522-B454-2A18A5E64D19}" presName="spaceRect" presStyleCnt="0"/>
      <dgm:spPr/>
    </dgm:pt>
    <dgm:pt modelId="{E63FB1FA-7172-4446-ABDB-6B67A167F1FE}" type="pres">
      <dgm:prSet presAssocID="{E84995CF-90C1-4522-B454-2A18A5E64D19}" presName="parTx" presStyleLbl="revTx" presStyleIdx="1" presStyleCnt="3">
        <dgm:presLayoutVars>
          <dgm:chMax val="0"/>
          <dgm:chPref val="0"/>
        </dgm:presLayoutVars>
      </dgm:prSet>
      <dgm:spPr/>
    </dgm:pt>
    <dgm:pt modelId="{AAC0C747-283E-4606-BF26-343120969BE5}" type="pres">
      <dgm:prSet presAssocID="{EAD0B273-54D8-4969-AFC8-D24F1DAC56F4}" presName="sibTrans" presStyleCnt="0"/>
      <dgm:spPr/>
    </dgm:pt>
    <dgm:pt modelId="{FD1EDE0B-ED03-48FF-BE80-9870E4AA78AF}" type="pres">
      <dgm:prSet presAssocID="{3AFBCBB5-ACE1-4103-94D5-B9E093A5836C}" presName="compNode" presStyleCnt="0"/>
      <dgm:spPr/>
    </dgm:pt>
    <dgm:pt modelId="{D52914BA-E7E1-476D-A162-84704ADC3311}" type="pres">
      <dgm:prSet presAssocID="{3AFBCBB5-ACE1-4103-94D5-B9E093A5836C}" presName="bgRect" presStyleLbl="bgShp" presStyleIdx="2" presStyleCnt="3"/>
      <dgm:spPr/>
    </dgm:pt>
    <dgm:pt modelId="{62C943C7-5C70-4356-A57F-4F1C1050513C}" type="pres">
      <dgm:prSet presAssocID="{3AFBCBB5-ACE1-4103-94D5-B9E093A583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torcycle"/>
        </a:ext>
      </dgm:extLst>
    </dgm:pt>
    <dgm:pt modelId="{ABBEB602-D491-45C4-AFE4-BE4BF692EEDB}" type="pres">
      <dgm:prSet presAssocID="{3AFBCBB5-ACE1-4103-94D5-B9E093A5836C}" presName="spaceRect" presStyleCnt="0"/>
      <dgm:spPr/>
    </dgm:pt>
    <dgm:pt modelId="{1636E750-3E36-4360-A133-1D328A0CC612}" type="pres">
      <dgm:prSet presAssocID="{3AFBCBB5-ACE1-4103-94D5-B9E093A5836C}" presName="parTx" presStyleLbl="revTx" presStyleIdx="2" presStyleCnt="3">
        <dgm:presLayoutVars>
          <dgm:chMax val="0"/>
          <dgm:chPref val="0"/>
        </dgm:presLayoutVars>
      </dgm:prSet>
      <dgm:spPr/>
    </dgm:pt>
  </dgm:ptLst>
  <dgm:cxnLst>
    <dgm:cxn modelId="{94C79401-EFB6-424F-BA78-E44439A85986}" type="presOf" srcId="{3AFBCBB5-ACE1-4103-94D5-B9E093A5836C}" destId="{1636E750-3E36-4360-A133-1D328A0CC612}" srcOrd="0" destOrd="0" presId="urn:microsoft.com/office/officeart/2018/2/layout/IconVerticalSolidList"/>
    <dgm:cxn modelId="{CE48B027-D3C5-4B3F-AEC4-CF0C09A00BF9}" srcId="{37EC5682-022C-4754-84A5-C9E40611C213}" destId="{E84995CF-90C1-4522-B454-2A18A5E64D19}" srcOrd="1" destOrd="0" parTransId="{41DEF250-6659-4BF7-A0E4-17329712A6F1}" sibTransId="{EAD0B273-54D8-4969-AFC8-D24F1DAC56F4}"/>
    <dgm:cxn modelId="{5C335B2E-C9E9-48AA-88BD-40D8585F6393}" srcId="{37EC5682-022C-4754-84A5-C9E40611C213}" destId="{C6FB4F56-0389-4725-8594-75FBFF62CCB6}" srcOrd="0" destOrd="0" parTransId="{030F8C3B-E571-4BC8-9C50-0164292BDC0E}" sibTransId="{FC316A46-C0D9-4A81-AEC0-0E00D41CCD66}"/>
    <dgm:cxn modelId="{E0F4EC5B-1FA2-4CC4-B49B-DE7FDB4E6EB7}" type="presOf" srcId="{37EC5682-022C-4754-84A5-C9E40611C213}" destId="{F513E78A-5BCC-489B-BBC2-963954393DAC}" srcOrd="0" destOrd="0" presId="urn:microsoft.com/office/officeart/2018/2/layout/IconVerticalSolidList"/>
    <dgm:cxn modelId="{67048B66-7BA0-4E63-9285-AB389599E37B}" type="presOf" srcId="{E84995CF-90C1-4522-B454-2A18A5E64D19}" destId="{E63FB1FA-7172-4446-ABDB-6B67A167F1FE}" srcOrd="0" destOrd="0" presId="urn:microsoft.com/office/officeart/2018/2/layout/IconVerticalSolidList"/>
    <dgm:cxn modelId="{D22B27A5-3487-4E5B-AC44-422035F9F55E}" type="presOf" srcId="{C6FB4F56-0389-4725-8594-75FBFF62CCB6}" destId="{26BA1C9F-7228-4090-B7D9-CF52F0344060}" srcOrd="0" destOrd="0" presId="urn:microsoft.com/office/officeart/2018/2/layout/IconVerticalSolidList"/>
    <dgm:cxn modelId="{CB6E3FD8-B38C-4BD8-A2C6-56C1534C3B2F}" srcId="{37EC5682-022C-4754-84A5-C9E40611C213}" destId="{3AFBCBB5-ACE1-4103-94D5-B9E093A5836C}" srcOrd="2" destOrd="0" parTransId="{FD6A4BFD-1B76-4597-93A8-896B97E3B606}" sibTransId="{9BA0FD05-9627-4E6E-87D3-325CAD83741D}"/>
    <dgm:cxn modelId="{5DB01A83-7688-43B1-9163-E87F0A822642}" type="presParOf" srcId="{F513E78A-5BCC-489B-BBC2-963954393DAC}" destId="{7D24DBD6-D176-4E37-A74E-183D591EFA3A}" srcOrd="0" destOrd="0" presId="urn:microsoft.com/office/officeart/2018/2/layout/IconVerticalSolidList"/>
    <dgm:cxn modelId="{5B761384-30FC-4F49-8720-01229E26437B}" type="presParOf" srcId="{7D24DBD6-D176-4E37-A74E-183D591EFA3A}" destId="{8E587DC6-CC65-47FB-8466-0B1A38E0DAAB}" srcOrd="0" destOrd="0" presId="urn:microsoft.com/office/officeart/2018/2/layout/IconVerticalSolidList"/>
    <dgm:cxn modelId="{65533F80-DCD7-4DFD-8DD8-5DE4B273DB14}" type="presParOf" srcId="{7D24DBD6-D176-4E37-A74E-183D591EFA3A}" destId="{E4E95891-61B9-4FBB-8A6F-B3222ACB5AB0}" srcOrd="1" destOrd="0" presId="urn:microsoft.com/office/officeart/2018/2/layout/IconVerticalSolidList"/>
    <dgm:cxn modelId="{AAF7E0EF-3107-4C94-B122-10B320BA1F7C}" type="presParOf" srcId="{7D24DBD6-D176-4E37-A74E-183D591EFA3A}" destId="{3E937D30-F15B-4AA1-99BA-A859B57521FA}" srcOrd="2" destOrd="0" presId="urn:microsoft.com/office/officeart/2018/2/layout/IconVerticalSolidList"/>
    <dgm:cxn modelId="{50460052-1E4F-4052-AAF8-5FD0E2CFDD8B}" type="presParOf" srcId="{7D24DBD6-D176-4E37-A74E-183D591EFA3A}" destId="{26BA1C9F-7228-4090-B7D9-CF52F0344060}" srcOrd="3" destOrd="0" presId="urn:microsoft.com/office/officeart/2018/2/layout/IconVerticalSolidList"/>
    <dgm:cxn modelId="{BF45E9C2-E293-44BB-846D-06E29522B616}" type="presParOf" srcId="{F513E78A-5BCC-489B-BBC2-963954393DAC}" destId="{4CCEF764-7E44-4B45-AEB5-A8D523BB66FF}" srcOrd="1" destOrd="0" presId="urn:microsoft.com/office/officeart/2018/2/layout/IconVerticalSolidList"/>
    <dgm:cxn modelId="{0F3E186D-2369-4554-B619-FE4B5D6D3245}" type="presParOf" srcId="{F513E78A-5BCC-489B-BBC2-963954393DAC}" destId="{3DEAE950-2171-4A82-8A74-B327CEF2ECBD}" srcOrd="2" destOrd="0" presId="urn:microsoft.com/office/officeart/2018/2/layout/IconVerticalSolidList"/>
    <dgm:cxn modelId="{19928534-48C1-4C11-8F5A-0B1A09FE7F67}" type="presParOf" srcId="{3DEAE950-2171-4A82-8A74-B327CEF2ECBD}" destId="{A72F067C-F332-4B8D-ACE9-18317B685C36}" srcOrd="0" destOrd="0" presId="urn:microsoft.com/office/officeart/2018/2/layout/IconVerticalSolidList"/>
    <dgm:cxn modelId="{1C1897A6-6C7E-4829-94BD-9969108032DE}" type="presParOf" srcId="{3DEAE950-2171-4A82-8A74-B327CEF2ECBD}" destId="{E8F180D8-35EB-4F5A-9837-37B1F851BEF7}" srcOrd="1" destOrd="0" presId="urn:microsoft.com/office/officeart/2018/2/layout/IconVerticalSolidList"/>
    <dgm:cxn modelId="{B5FEC7F2-6131-44A5-9334-29AED1066D9E}" type="presParOf" srcId="{3DEAE950-2171-4A82-8A74-B327CEF2ECBD}" destId="{343D11CF-2DE9-4279-B85C-431DB04CACE1}" srcOrd="2" destOrd="0" presId="urn:microsoft.com/office/officeart/2018/2/layout/IconVerticalSolidList"/>
    <dgm:cxn modelId="{44D6FAEA-E1A3-4AD7-89D0-6E2C4D7EB30E}" type="presParOf" srcId="{3DEAE950-2171-4A82-8A74-B327CEF2ECBD}" destId="{E63FB1FA-7172-4446-ABDB-6B67A167F1FE}" srcOrd="3" destOrd="0" presId="urn:microsoft.com/office/officeart/2018/2/layout/IconVerticalSolidList"/>
    <dgm:cxn modelId="{FA4D9981-7AC9-45E7-86F8-3244D404D153}" type="presParOf" srcId="{F513E78A-5BCC-489B-BBC2-963954393DAC}" destId="{AAC0C747-283E-4606-BF26-343120969BE5}" srcOrd="3" destOrd="0" presId="urn:microsoft.com/office/officeart/2018/2/layout/IconVerticalSolidList"/>
    <dgm:cxn modelId="{4BBD3B9B-13EB-4583-B793-63771048F385}" type="presParOf" srcId="{F513E78A-5BCC-489B-BBC2-963954393DAC}" destId="{FD1EDE0B-ED03-48FF-BE80-9870E4AA78AF}" srcOrd="4" destOrd="0" presId="urn:microsoft.com/office/officeart/2018/2/layout/IconVerticalSolidList"/>
    <dgm:cxn modelId="{3854C682-2BFA-4FB0-B8BD-2A5EE6ED6C88}" type="presParOf" srcId="{FD1EDE0B-ED03-48FF-BE80-9870E4AA78AF}" destId="{D52914BA-E7E1-476D-A162-84704ADC3311}" srcOrd="0" destOrd="0" presId="urn:microsoft.com/office/officeart/2018/2/layout/IconVerticalSolidList"/>
    <dgm:cxn modelId="{1F2635B7-FF41-4426-A4C1-31975947EAAA}" type="presParOf" srcId="{FD1EDE0B-ED03-48FF-BE80-9870E4AA78AF}" destId="{62C943C7-5C70-4356-A57F-4F1C1050513C}" srcOrd="1" destOrd="0" presId="urn:microsoft.com/office/officeart/2018/2/layout/IconVerticalSolidList"/>
    <dgm:cxn modelId="{49C7662E-B1C1-407D-BCD3-B0BC0B18D02A}" type="presParOf" srcId="{FD1EDE0B-ED03-48FF-BE80-9870E4AA78AF}" destId="{ABBEB602-D491-45C4-AFE4-BE4BF692EEDB}" srcOrd="2" destOrd="0" presId="urn:microsoft.com/office/officeart/2018/2/layout/IconVerticalSolidList"/>
    <dgm:cxn modelId="{2F8F04AD-7876-4157-8887-84037AB19D22}" type="presParOf" srcId="{FD1EDE0B-ED03-48FF-BE80-9870E4AA78AF}" destId="{1636E750-3E36-4360-A133-1D328A0CC6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76C82F-8F71-1C4E-9EA5-04BEEDBB1FE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EF31BFC-D896-6C48-B443-00E29A6D1598}">
      <dgm:prSet custT="1"/>
      <dgm:spPr/>
      <dgm:t>
        <a:bodyPr/>
        <a:lstStyle/>
        <a:p>
          <a:r>
            <a:rPr lang="en-US" sz="1400" b="0" i="0" dirty="0">
              <a:solidFill>
                <a:schemeClr val="tx1"/>
              </a:solidFill>
              <a:latin typeface="Times" pitchFamily="2" charset="0"/>
            </a:rPr>
            <a:t>Armstrong, M., 2012. </a:t>
          </a:r>
          <a:r>
            <a:rPr lang="en-US" sz="1400" b="0" i="1" dirty="0">
              <a:solidFill>
                <a:schemeClr val="tx1"/>
              </a:solidFill>
              <a:latin typeface="Times" pitchFamily="2" charset="0"/>
            </a:rPr>
            <a:t>Armstrong's handbook of human resource management practice</a:t>
          </a:r>
          <a:r>
            <a:rPr lang="en-US" sz="1400" b="0" i="0" dirty="0">
              <a:solidFill>
                <a:schemeClr val="tx1"/>
              </a:solidFill>
              <a:latin typeface="Times" pitchFamily="2" charset="0"/>
            </a:rPr>
            <a:t>. Kogan Page Publishers.</a:t>
          </a:r>
          <a:endParaRPr lang="en-KW" sz="1400" dirty="0">
            <a:solidFill>
              <a:schemeClr val="tx1"/>
            </a:solidFill>
            <a:latin typeface="Times" pitchFamily="2" charset="0"/>
          </a:endParaRPr>
        </a:p>
      </dgm:t>
    </dgm:pt>
    <dgm:pt modelId="{CFB444B0-7B8E-524D-ACD7-50A8A53C2632}" type="parTrans" cxnId="{7F697802-96A2-694B-B8C6-64586D306B01}">
      <dgm:prSet/>
      <dgm:spPr/>
      <dgm:t>
        <a:bodyPr/>
        <a:lstStyle/>
        <a:p>
          <a:endParaRPr lang="en-US"/>
        </a:p>
      </dgm:t>
    </dgm:pt>
    <dgm:pt modelId="{103E3D7E-3E05-CE40-BB5B-037EC5D3AFBB}" type="sibTrans" cxnId="{7F697802-96A2-694B-B8C6-64586D306B01}">
      <dgm:prSet/>
      <dgm:spPr/>
      <dgm:t>
        <a:bodyPr/>
        <a:lstStyle/>
        <a:p>
          <a:endParaRPr lang="en-US"/>
        </a:p>
      </dgm:t>
    </dgm:pt>
    <dgm:pt modelId="{D05EA679-CE96-B74D-868F-00DF3EDC5E30}">
      <dgm:prSet custT="1"/>
      <dgm:spPr/>
      <dgm:t>
        <a:bodyPr/>
        <a:lstStyle/>
        <a:p>
          <a:r>
            <a:rPr lang="en-US" sz="1400" b="0" i="0" dirty="0">
              <a:solidFill>
                <a:schemeClr val="tx1"/>
              </a:solidFill>
              <a:latin typeface="Times" pitchFamily="2" charset="0"/>
            </a:rPr>
            <a:t>Beer, M., 2015. </a:t>
          </a:r>
          <a:r>
            <a:rPr lang="en-US" sz="1400" b="0" i="1" dirty="0">
              <a:solidFill>
                <a:schemeClr val="tx1"/>
              </a:solidFill>
              <a:latin typeface="Times" pitchFamily="2" charset="0"/>
            </a:rPr>
            <a:t>Developing an effective human resource function</a:t>
          </a:r>
          <a:r>
            <a:rPr lang="en-US" sz="1400" b="0" i="0" dirty="0">
              <a:solidFill>
                <a:schemeClr val="tx1"/>
              </a:solidFill>
              <a:latin typeface="Times" pitchFamily="2" charset="0"/>
            </a:rPr>
            <a:t>. In Organizational effectiveness (pp. 169-190). Emerald Group Publishing Limited.</a:t>
          </a:r>
          <a:endParaRPr lang="en-KW" sz="1400" dirty="0">
            <a:solidFill>
              <a:schemeClr val="tx1"/>
            </a:solidFill>
            <a:latin typeface="Times" pitchFamily="2" charset="0"/>
          </a:endParaRPr>
        </a:p>
      </dgm:t>
    </dgm:pt>
    <dgm:pt modelId="{251DEA40-6CCC-C949-872D-72B488D69E0B}" type="parTrans" cxnId="{4906C29E-04FE-624C-921F-A067E5FC1E8A}">
      <dgm:prSet/>
      <dgm:spPr/>
      <dgm:t>
        <a:bodyPr/>
        <a:lstStyle/>
        <a:p>
          <a:endParaRPr lang="en-US"/>
        </a:p>
      </dgm:t>
    </dgm:pt>
    <dgm:pt modelId="{ECE06A8B-8244-4645-AC54-CAA6B31B18C1}" type="sibTrans" cxnId="{4906C29E-04FE-624C-921F-A067E5FC1E8A}">
      <dgm:prSet/>
      <dgm:spPr/>
      <dgm:t>
        <a:bodyPr/>
        <a:lstStyle/>
        <a:p>
          <a:endParaRPr lang="en-US"/>
        </a:p>
      </dgm:t>
    </dgm:pt>
    <dgm:pt modelId="{6F7024ED-E86E-E44A-A9C3-FD4C746B30E1}">
      <dgm:prSet custT="1"/>
      <dgm:spPr/>
      <dgm:t>
        <a:bodyPr/>
        <a:lstStyle/>
        <a:p>
          <a:r>
            <a:rPr lang="en-US" sz="1400" b="0" i="0">
              <a:solidFill>
                <a:schemeClr val="tx1"/>
              </a:solidFill>
              <a:latin typeface="Times" pitchFamily="2" charset="0"/>
            </a:rPr>
            <a:t>Bratton, J. and Gold, J., 2017. </a:t>
          </a:r>
          <a:r>
            <a:rPr lang="en-US" sz="1400" b="0" i="1">
              <a:solidFill>
                <a:schemeClr val="tx1"/>
              </a:solidFill>
              <a:latin typeface="Times" pitchFamily="2" charset="0"/>
            </a:rPr>
            <a:t>Human resource management: theory and practice</a:t>
          </a:r>
          <a:r>
            <a:rPr lang="en-US" sz="1400" b="0" i="0">
              <a:solidFill>
                <a:schemeClr val="tx1"/>
              </a:solidFill>
              <a:latin typeface="Times" pitchFamily="2" charset="0"/>
            </a:rPr>
            <a:t>. Palgrave.</a:t>
          </a:r>
          <a:endParaRPr lang="en-KW" sz="1400">
            <a:solidFill>
              <a:schemeClr val="tx1"/>
            </a:solidFill>
            <a:latin typeface="Times" pitchFamily="2" charset="0"/>
          </a:endParaRPr>
        </a:p>
      </dgm:t>
    </dgm:pt>
    <dgm:pt modelId="{F22A47CD-0BF8-9443-A917-F2E314D8DAA7}" type="parTrans" cxnId="{BFA37541-9CE1-DB4D-AE25-B6F4877E0C3C}">
      <dgm:prSet/>
      <dgm:spPr/>
      <dgm:t>
        <a:bodyPr/>
        <a:lstStyle/>
        <a:p>
          <a:endParaRPr lang="en-US"/>
        </a:p>
      </dgm:t>
    </dgm:pt>
    <dgm:pt modelId="{A4C7D907-56CD-1B42-B62A-523F1359F246}" type="sibTrans" cxnId="{BFA37541-9CE1-DB4D-AE25-B6F4877E0C3C}">
      <dgm:prSet/>
      <dgm:spPr/>
      <dgm:t>
        <a:bodyPr/>
        <a:lstStyle/>
        <a:p>
          <a:endParaRPr lang="en-US"/>
        </a:p>
      </dgm:t>
    </dgm:pt>
    <dgm:pt modelId="{1C2CF265-F3B8-0848-887A-9DE249620546}">
      <dgm:prSet custT="1"/>
      <dgm:spPr/>
      <dgm:t>
        <a:bodyPr/>
        <a:lstStyle/>
        <a:p>
          <a:r>
            <a:rPr lang="en-US" sz="1400" b="0" i="0">
              <a:solidFill>
                <a:schemeClr val="tx1"/>
              </a:solidFill>
              <a:latin typeface="Times" pitchFamily="2" charset="0"/>
            </a:rPr>
            <a:t>Cascio, W.F., 2018. </a:t>
          </a:r>
          <a:r>
            <a:rPr lang="en-US" sz="1400" b="0" i="1">
              <a:solidFill>
                <a:schemeClr val="tx1"/>
              </a:solidFill>
              <a:latin typeface="Times" pitchFamily="2" charset="0"/>
            </a:rPr>
            <a:t>Managing human resources</a:t>
          </a:r>
          <a:r>
            <a:rPr lang="en-US" sz="1400" b="0" i="0">
              <a:solidFill>
                <a:schemeClr val="tx1"/>
              </a:solidFill>
              <a:latin typeface="Times" pitchFamily="2" charset="0"/>
            </a:rPr>
            <a:t>. McGraw-Hill Education.</a:t>
          </a:r>
          <a:endParaRPr lang="en-KW" sz="1400">
            <a:solidFill>
              <a:schemeClr val="tx1"/>
            </a:solidFill>
            <a:latin typeface="Times" pitchFamily="2" charset="0"/>
          </a:endParaRPr>
        </a:p>
      </dgm:t>
    </dgm:pt>
    <dgm:pt modelId="{CD4CF098-91B3-F84B-8514-6D2D9AD3CF07}" type="parTrans" cxnId="{9AAD488D-D8C7-4F49-9B7E-B040B73B4829}">
      <dgm:prSet/>
      <dgm:spPr/>
      <dgm:t>
        <a:bodyPr/>
        <a:lstStyle/>
        <a:p>
          <a:endParaRPr lang="en-US"/>
        </a:p>
      </dgm:t>
    </dgm:pt>
    <dgm:pt modelId="{9778F161-33D2-564B-BEF6-A91E8E3AD30E}" type="sibTrans" cxnId="{9AAD488D-D8C7-4F49-9B7E-B040B73B4829}">
      <dgm:prSet/>
      <dgm:spPr/>
      <dgm:t>
        <a:bodyPr/>
        <a:lstStyle/>
        <a:p>
          <a:endParaRPr lang="en-US"/>
        </a:p>
      </dgm:t>
    </dgm:pt>
    <dgm:pt modelId="{E20E77A4-606B-0B42-951B-38D3D0D62CF9}">
      <dgm:prSet custT="1"/>
      <dgm:spPr/>
      <dgm:t>
        <a:bodyPr/>
        <a:lstStyle/>
        <a:p>
          <a:r>
            <a:rPr lang="en-US" sz="1400" b="0" i="0">
              <a:solidFill>
                <a:schemeClr val="tx1"/>
              </a:solidFill>
              <a:latin typeface="Times" pitchFamily="2" charset="0"/>
            </a:rPr>
            <a:t>CIPD, 2020. </a:t>
          </a:r>
          <a:r>
            <a:rPr lang="en-US" sz="1400" b="0" i="1">
              <a:solidFill>
                <a:schemeClr val="tx1"/>
              </a:solidFill>
              <a:latin typeface="Times" pitchFamily="2" charset="0"/>
            </a:rPr>
            <a:t>Profession map</a:t>
          </a:r>
          <a:r>
            <a:rPr lang="en-US" sz="1400" b="0" i="0">
              <a:solidFill>
                <a:schemeClr val="tx1"/>
              </a:solidFill>
              <a:latin typeface="Times" pitchFamily="2" charset="0"/>
            </a:rPr>
            <a:t>. Chartered Institute of Personnel and Development. Available at: </a:t>
          </a:r>
          <a:r>
            <a:rPr lang="en-US" sz="1400" b="0" i="0" u="sng">
              <a:solidFill>
                <a:schemeClr val="tx1"/>
              </a:solidFill>
              <a:latin typeface="Times" pitchFamily="2" charset="0"/>
              <a:hlinkClick xmlns:r="http://schemas.openxmlformats.org/officeDocument/2006/relationships" r:id="rId1">
                <a:extLst>
                  <a:ext uri="{A12FA001-AC4F-418D-AE19-62706E023703}">
                    <ahyp:hlinkClr xmlns:ahyp="http://schemas.microsoft.com/office/drawing/2018/hyperlinkcolor" val="tx"/>
                  </a:ext>
                </a:extLst>
              </a:hlinkClick>
            </a:rPr>
            <a:t>www.cipd.co.uk</a:t>
          </a:r>
          <a:r>
            <a:rPr lang="en-US" sz="1400" b="0" i="0">
              <a:solidFill>
                <a:schemeClr val="tx1"/>
              </a:solidFill>
              <a:latin typeface="Times" pitchFamily="2" charset="0"/>
            </a:rPr>
            <a:t> (Accessed: 23 July 2023).</a:t>
          </a:r>
          <a:endParaRPr lang="en-KW" sz="1400">
            <a:solidFill>
              <a:schemeClr val="tx1"/>
            </a:solidFill>
            <a:latin typeface="Times" pitchFamily="2" charset="0"/>
          </a:endParaRPr>
        </a:p>
      </dgm:t>
    </dgm:pt>
    <dgm:pt modelId="{041DEE25-8FAD-9246-BA6B-BCDDC0F8AD67}" type="parTrans" cxnId="{897B6D61-230E-5240-8EEF-CE71FD8A14CD}">
      <dgm:prSet/>
      <dgm:spPr/>
      <dgm:t>
        <a:bodyPr/>
        <a:lstStyle/>
        <a:p>
          <a:endParaRPr lang="en-US"/>
        </a:p>
      </dgm:t>
    </dgm:pt>
    <dgm:pt modelId="{D38049DE-FD27-1746-8A2F-B4068686F76B}" type="sibTrans" cxnId="{897B6D61-230E-5240-8EEF-CE71FD8A14CD}">
      <dgm:prSet/>
      <dgm:spPr/>
      <dgm:t>
        <a:bodyPr/>
        <a:lstStyle/>
        <a:p>
          <a:endParaRPr lang="en-US"/>
        </a:p>
      </dgm:t>
    </dgm:pt>
    <dgm:pt modelId="{1619913B-3774-324D-B9F9-305E958AD690}">
      <dgm:prSet custT="1"/>
      <dgm:spPr/>
      <dgm:t>
        <a:bodyPr/>
        <a:lstStyle/>
        <a:p>
          <a:r>
            <a:rPr lang="en-US" sz="1400" b="0" i="0" dirty="0" err="1">
              <a:solidFill>
                <a:schemeClr val="tx1"/>
              </a:solidFill>
              <a:latin typeface="Times" pitchFamily="2" charset="0"/>
            </a:rPr>
            <a:t>Dessler</a:t>
          </a:r>
          <a:r>
            <a:rPr lang="en-US" sz="1400" b="0" i="0" dirty="0">
              <a:solidFill>
                <a:schemeClr val="tx1"/>
              </a:solidFill>
              <a:latin typeface="Times" pitchFamily="2" charset="0"/>
            </a:rPr>
            <a:t>, G., 2017. </a:t>
          </a:r>
          <a:r>
            <a:rPr lang="en-US" sz="1400" b="0" i="1" dirty="0">
              <a:solidFill>
                <a:schemeClr val="tx1"/>
              </a:solidFill>
              <a:latin typeface="Times" pitchFamily="2" charset="0"/>
            </a:rPr>
            <a:t>Human resource management</a:t>
          </a:r>
          <a:r>
            <a:rPr lang="en-US" sz="1400" b="0" i="0" dirty="0">
              <a:solidFill>
                <a:schemeClr val="tx1"/>
              </a:solidFill>
              <a:latin typeface="Times" pitchFamily="2" charset="0"/>
            </a:rPr>
            <a:t>. Pearson.</a:t>
          </a:r>
          <a:endParaRPr lang="en-KW" sz="1400" dirty="0">
            <a:solidFill>
              <a:schemeClr val="tx1"/>
            </a:solidFill>
            <a:latin typeface="Times" pitchFamily="2" charset="0"/>
          </a:endParaRPr>
        </a:p>
      </dgm:t>
    </dgm:pt>
    <dgm:pt modelId="{B4C15166-0A0C-3C4A-A0E4-D591065E82AF}" type="parTrans" cxnId="{CB15394D-B055-C74D-9410-FDA01740C6C6}">
      <dgm:prSet/>
      <dgm:spPr/>
      <dgm:t>
        <a:bodyPr/>
        <a:lstStyle/>
        <a:p>
          <a:endParaRPr lang="en-US"/>
        </a:p>
      </dgm:t>
    </dgm:pt>
    <dgm:pt modelId="{315B0E1C-B00D-4D4C-A4D8-315BF6FD45A5}" type="sibTrans" cxnId="{CB15394D-B055-C74D-9410-FDA01740C6C6}">
      <dgm:prSet/>
      <dgm:spPr/>
      <dgm:t>
        <a:bodyPr/>
        <a:lstStyle/>
        <a:p>
          <a:endParaRPr lang="en-US"/>
        </a:p>
      </dgm:t>
    </dgm:pt>
    <dgm:pt modelId="{11CA9416-AA8F-E245-911C-8071F7334A3E}">
      <dgm:prSet custT="1"/>
      <dgm:spPr/>
      <dgm:t>
        <a:bodyPr/>
        <a:lstStyle/>
        <a:p>
          <a:r>
            <a:rPr lang="en-US" sz="1400" b="0" i="0">
              <a:solidFill>
                <a:schemeClr val="tx1"/>
              </a:solidFill>
              <a:latin typeface="Times" pitchFamily="2" charset="0"/>
            </a:rPr>
            <a:t>Drucker, P., 2017. </a:t>
          </a:r>
          <a:r>
            <a:rPr lang="en-US" sz="1400" b="0" i="1">
              <a:solidFill>
                <a:schemeClr val="tx1"/>
              </a:solidFill>
              <a:latin typeface="Times" pitchFamily="2" charset="0"/>
            </a:rPr>
            <a:t>The practice of management</a:t>
          </a:r>
          <a:r>
            <a:rPr lang="en-US" sz="1400" b="0" i="0">
              <a:solidFill>
                <a:schemeClr val="tx1"/>
              </a:solidFill>
              <a:latin typeface="Times" pitchFamily="2" charset="0"/>
            </a:rPr>
            <a:t>. Routledge.</a:t>
          </a:r>
          <a:endParaRPr lang="en-KW" sz="1400">
            <a:solidFill>
              <a:schemeClr val="tx1"/>
            </a:solidFill>
            <a:latin typeface="Times" pitchFamily="2" charset="0"/>
          </a:endParaRPr>
        </a:p>
      </dgm:t>
    </dgm:pt>
    <dgm:pt modelId="{7279D817-5E50-6049-AA61-B204BDE6E858}" type="parTrans" cxnId="{432AE8E7-F3D9-7442-AAA3-8C559E9C9D13}">
      <dgm:prSet/>
      <dgm:spPr/>
      <dgm:t>
        <a:bodyPr/>
        <a:lstStyle/>
        <a:p>
          <a:endParaRPr lang="en-US"/>
        </a:p>
      </dgm:t>
    </dgm:pt>
    <dgm:pt modelId="{ED274F49-90DD-7240-BCBA-9347B311E7D4}" type="sibTrans" cxnId="{432AE8E7-F3D9-7442-AAA3-8C559E9C9D13}">
      <dgm:prSet/>
      <dgm:spPr/>
      <dgm:t>
        <a:bodyPr/>
        <a:lstStyle/>
        <a:p>
          <a:endParaRPr lang="en-US"/>
        </a:p>
      </dgm:t>
    </dgm:pt>
    <dgm:pt modelId="{957A3C48-CB4E-1B49-8CF9-B67BCE893BF8}">
      <dgm:prSet custT="1"/>
      <dgm:spPr/>
      <dgm:t>
        <a:bodyPr/>
        <a:lstStyle/>
        <a:p>
          <a:r>
            <a:rPr lang="en-US" sz="1400" b="0" i="0" dirty="0">
              <a:solidFill>
                <a:schemeClr val="tx1"/>
              </a:solidFill>
              <a:latin typeface="Times" pitchFamily="2" charset="0"/>
            </a:rPr>
            <a:t>Jackson, S.E., Schuler, R.S., and Jiang, K., 2014. </a:t>
          </a:r>
          <a:r>
            <a:rPr lang="en-US" sz="1400" b="0" i="1" dirty="0">
              <a:solidFill>
                <a:schemeClr val="tx1"/>
              </a:solidFill>
              <a:latin typeface="Times" pitchFamily="2" charset="0"/>
            </a:rPr>
            <a:t>An aspirational framework for strategic human resource management</a:t>
          </a:r>
          <a:r>
            <a:rPr lang="en-US" sz="1400" b="0" i="0" dirty="0">
              <a:solidFill>
                <a:schemeClr val="tx1"/>
              </a:solidFill>
              <a:latin typeface="Times" pitchFamily="2" charset="0"/>
            </a:rPr>
            <a:t>. The Academy of Management Annals, 8(1), pp.1-56.</a:t>
          </a:r>
          <a:endParaRPr lang="en-KW" sz="1400" dirty="0">
            <a:solidFill>
              <a:schemeClr val="tx1"/>
            </a:solidFill>
            <a:latin typeface="Times" pitchFamily="2" charset="0"/>
          </a:endParaRPr>
        </a:p>
      </dgm:t>
    </dgm:pt>
    <dgm:pt modelId="{A0541BC4-F7F1-C948-9841-2ED66CF62750}" type="parTrans" cxnId="{E01337F4-1A19-DB45-BF13-5D41A1A58536}">
      <dgm:prSet/>
      <dgm:spPr/>
      <dgm:t>
        <a:bodyPr/>
        <a:lstStyle/>
        <a:p>
          <a:endParaRPr lang="en-US"/>
        </a:p>
      </dgm:t>
    </dgm:pt>
    <dgm:pt modelId="{D7AA5A0E-A976-9347-A887-3D508FB0988D}" type="sibTrans" cxnId="{E01337F4-1A19-DB45-BF13-5D41A1A58536}">
      <dgm:prSet/>
      <dgm:spPr/>
      <dgm:t>
        <a:bodyPr/>
        <a:lstStyle/>
        <a:p>
          <a:endParaRPr lang="en-US"/>
        </a:p>
      </dgm:t>
    </dgm:pt>
    <dgm:pt modelId="{D04C9BE2-1C87-BE45-AA11-E86112BA80EC}">
      <dgm:prSet custT="1"/>
      <dgm:spPr/>
      <dgm:t>
        <a:bodyPr/>
        <a:lstStyle/>
        <a:p>
          <a:r>
            <a:rPr lang="en-US" sz="1400" b="0" i="0">
              <a:solidFill>
                <a:schemeClr val="tx1"/>
              </a:solidFill>
              <a:latin typeface="Times" pitchFamily="2" charset="0"/>
            </a:rPr>
            <a:t>Noe, R.A., Hollenbeck, J.R., Gerhart, B., and Wright, P.M., 2017. </a:t>
          </a:r>
          <a:r>
            <a:rPr lang="en-US" sz="1400" b="0" i="1">
              <a:solidFill>
                <a:schemeClr val="tx1"/>
              </a:solidFill>
              <a:latin typeface="Times" pitchFamily="2" charset="0"/>
            </a:rPr>
            <a:t>Fundamentals of human resource management</a:t>
          </a:r>
          <a:r>
            <a:rPr lang="en-US" sz="1400" b="0" i="0">
              <a:solidFill>
                <a:schemeClr val="tx1"/>
              </a:solidFill>
              <a:latin typeface="Times" pitchFamily="2" charset="0"/>
            </a:rPr>
            <a:t>. McGraw-Hill Education.</a:t>
          </a:r>
          <a:endParaRPr lang="en-KW" sz="1400">
            <a:solidFill>
              <a:schemeClr val="tx1"/>
            </a:solidFill>
            <a:latin typeface="Times" pitchFamily="2" charset="0"/>
          </a:endParaRPr>
        </a:p>
      </dgm:t>
    </dgm:pt>
    <dgm:pt modelId="{6EB86EF5-C6DD-EA4F-8E97-87D8B9A48469}" type="parTrans" cxnId="{8CC84357-5FAF-F24D-86F2-EE24E0CF37FC}">
      <dgm:prSet/>
      <dgm:spPr/>
      <dgm:t>
        <a:bodyPr/>
        <a:lstStyle/>
        <a:p>
          <a:endParaRPr lang="en-US"/>
        </a:p>
      </dgm:t>
    </dgm:pt>
    <dgm:pt modelId="{32AD50F3-21D4-BD47-B0E2-1C9268D51802}" type="sibTrans" cxnId="{8CC84357-5FAF-F24D-86F2-EE24E0CF37FC}">
      <dgm:prSet/>
      <dgm:spPr/>
      <dgm:t>
        <a:bodyPr/>
        <a:lstStyle/>
        <a:p>
          <a:endParaRPr lang="en-US"/>
        </a:p>
      </dgm:t>
    </dgm:pt>
    <dgm:pt modelId="{61FB073E-1C43-5844-81C2-E1178DD56F96}">
      <dgm:prSet custT="1"/>
      <dgm:spPr/>
      <dgm:t>
        <a:bodyPr/>
        <a:lstStyle/>
        <a:p>
          <a:r>
            <a:rPr lang="en-US" sz="1400" b="0" i="0" dirty="0">
              <a:solidFill>
                <a:schemeClr val="tx1"/>
              </a:solidFill>
              <a:latin typeface="Times" pitchFamily="2" charset="0"/>
            </a:rPr>
            <a:t>Pfeffer, J., 2018. </a:t>
          </a:r>
          <a:r>
            <a:rPr lang="en-US" sz="1400" b="0" i="1" dirty="0">
              <a:solidFill>
                <a:schemeClr val="tx1"/>
              </a:solidFill>
              <a:latin typeface="Times" pitchFamily="2" charset="0"/>
            </a:rPr>
            <a:t>The human equation: Building profits by putting people first</a:t>
          </a:r>
          <a:r>
            <a:rPr lang="en-US" sz="1400" b="0" i="0" dirty="0">
              <a:solidFill>
                <a:schemeClr val="tx1"/>
              </a:solidFill>
              <a:latin typeface="Times" pitchFamily="2" charset="0"/>
            </a:rPr>
            <a:t>. Harvard Business Press.</a:t>
          </a:r>
          <a:endParaRPr lang="en-KW" sz="1400" dirty="0">
            <a:solidFill>
              <a:schemeClr val="tx1"/>
            </a:solidFill>
            <a:latin typeface="Times" pitchFamily="2" charset="0"/>
          </a:endParaRPr>
        </a:p>
      </dgm:t>
    </dgm:pt>
    <dgm:pt modelId="{761B27EE-873C-C84C-B11A-DE920F7DC8DA}" type="parTrans" cxnId="{ABA0EA1B-5B20-6540-A582-C0097C1BB227}">
      <dgm:prSet/>
      <dgm:spPr/>
      <dgm:t>
        <a:bodyPr/>
        <a:lstStyle/>
        <a:p>
          <a:endParaRPr lang="en-US"/>
        </a:p>
      </dgm:t>
    </dgm:pt>
    <dgm:pt modelId="{072C860C-9FE5-E84E-AAD9-A9C730AD6008}" type="sibTrans" cxnId="{ABA0EA1B-5B20-6540-A582-C0097C1BB227}">
      <dgm:prSet/>
      <dgm:spPr/>
      <dgm:t>
        <a:bodyPr/>
        <a:lstStyle/>
        <a:p>
          <a:endParaRPr lang="en-US"/>
        </a:p>
      </dgm:t>
    </dgm:pt>
    <dgm:pt modelId="{59CB9687-FECA-6A4D-83B2-F96C4999E7A1}">
      <dgm:prSet custT="1"/>
      <dgm:spPr/>
      <dgm:t>
        <a:bodyPr/>
        <a:lstStyle/>
        <a:p>
          <a:r>
            <a:rPr lang="en-US" sz="1400" b="0" i="0" dirty="0">
              <a:solidFill>
                <a:schemeClr val="tx1"/>
              </a:solidFill>
              <a:latin typeface="Times" pitchFamily="2" charset="0"/>
            </a:rPr>
            <a:t>Porter, M.E., 2018. </a:t>
          </a:r>
          <a:r>
            <a:rPr lang="en-US" sz="1400" b="0" i="1" dirty="0">
              <a:solidFill>
                <a:schemeClr val="tx1"/>
              </a:solidFill>
              <a:latin typeface="Times" pitchFamily="2" charset="0"/>
            </a:rPr>
            <a:t>Competitive strategy: Techniques for analyzing industries and competitors</a:t>
          </a:r>
          <a:r>
            <a:rPr lang="en-US" sz="1400" b="0" i="0" dirty="0">
              <a:solidFill>
                <a:schemeClr val="tx1"/>
              </a:solidFill>
              <a:latin typeface="Times" pitchFamily="2" charset="0"/>
            </a:rPr>
            <a:t>. Simon and Schuster.</a:t>
          </a:r>
          <a:endParaRPr lang="en-KW" sz="1400" dirty="0">
            <a:solidFill>
              <a:schemeClr val="tx1"/>
            </a:solidFill>
            <a:latin typeface="Times" pitchFamily="2" charset="0"/>
          </a:endParaRPr>
        </a:p>
      </dgm:t>
    </dgm:pt>
    <dgm:pt modelId="{4404A722-CAA2-3045-B2DA-EC86DB39D88D}" type="parTrans" cxnId="{1E00F9BD-AFE7-3549-A92F-58EBC436AD38}">
      <dgm:prSet/>
      <dgm:spPr/>
      <dgm:t>
        <a:bodyPr/>
        <a:lstStyle/>
        <a:p>
          <a:endParaRPr lang="en-US"/>
        </a:p>
      </dgm:t>
    </dgm:pt>
    <dgm:pt modelId="{DC5B6C80-07ED-9343-9185-A95176DA4B32}" type="sibTrans" cxnId="{1E00F9BD-AFE7-3549-A92F-58EBC436AD38}">
      <dgm:prSet/>
      <dgm:spPr/>
      <dgm:t>
        <a:bodyPr/>
        <a:lstStyle/>
        <a:p>
          <a:endParaRPr lang="en-US"/>
        </a:p>
      </dgm:t>
    </dgm:pt>
    <dgm:pt modelId="{D79B5975-9CEB-9B44-AB1C-217C96C6D61F}">
      <dgm:prSet custT="1"/>
      <dgm:spPr/>
      <dgm:t>
        <a:bodyPr/>
        <a:lstStyle/>
        <a:p>
          <a:r>
            <a:rPr lang="en-US" sz="1400" b="0" i="0" dirty="0">
              <a:solidFill>
                <a:schemeClr val="tx1"/>
              </a:solidFill>
              <a:latin typeface="Times" pitchFamily="2" charset="0"/>
            </a:rPr>
            <a:t>Robbins, S.P. and Coulter, M., 2017. </a:t>
          </a:r>
          <a:r>
            <a:rPr lang="en-US" sz="1400" b="0" i="1" dirty="0">
              <a:solidFill>
                <a:schemeClr val="tx1"/>
              </a:solidFill>
              <a:latin typeface="Times" pitchFamily="2" charset="0"/>
            </a:rPr>
            <a:t>Management</a:t>
          </a:r>
          <a:r>
            <a:rPr lang="en-US" sz="1400" b="0" i="0" dirty="0">
              <a:solidFill>
                <a:schemeClr val="tx1"/>
              </a:solidFill>
              <a:latin typeface="Times" pitchFamily="2" charset="0"/>
            </a:rPr>
            <a:t>. Pearson.</a:t>
          </a:r>
          <a:endParaRPr lang="en-KW" sz="1400" dirty="0">
            <a:solidFill>
              <a:schemeClr val="tx1"/>
            </a:solidFill>
            <a:latin typeface="Times" pitchFamily="2" charset="0"/>
          </a:endParaRPr>
        </a:p>
      </dgm:t>
    </dgm:pt>
    <dgm:pt modelId="{717936B1-28CB-F743-86E3-0EA32B1DA966}" type="parTrans" cxnId="{588C1BED-97D7-874D-904B-4CC3242CAC46}">
      <dgm:prSet/>
      <dgm:spPr/>
      <dgm:t>
        <a:bodyPr/>
        <a:lstStyle/>
        <a:p>
          <a:endParaRPr lang="en-US"/>
        </a:p>
      </dgm:t>
    </dgm:pt>
    <dgm:pt modelId="{90CA70CB-D5C4-BC48-8BE4-BBEA48773F8A}" type="sibTrans" cxnId="{588C1BED-97D7-874D-904B-4CC3242CAC46}">
      <dgm:prSet/>
      <dgm:spPr/>
      <dgm:t>
        <a:bodyPr/>
        <a:lstStyle/>
        <a:p>
          <a:endParaRPr lang="en-US"/>
        </a:p>
      </dgm:t>
    </dgm:pt>
    <dgm:pt modelId="{35A1DB04-A511-A241-9558-EFEC3D00DECA}">
      <dgm:prSet custT="1"/>
      <dgm:spPr/>
      <dgm:t>
        <a:bodyPr/>
        <a:lstStyle/>
        <a:p>
          <a:r>
            <a:rPr lang="en-US" sz="1400" b="0" i="0" dirty="0" err="1">
              <a:solidFill>
                <a:schemeClr val="tx1"/>
              </a:solidFill>
              <a:latin typeface="Times" pitchFamily="2" charset="0"/>
            </a:rPr>
            <a:t>Storey</a:t>
          </a:r>
          <a:r>
            <a:rPr lang="en-US" sz="1400" b="0" i="0" dirty="0">
              <a:solidFill>
                <a:schemeClr val="tx1"/>
              </a:solidFill>
              <a:latin typeface="Times" pitchFamily="2" charset="0"/>
            </a:rPr>
            <a:t>, J., 2014. </a:t>
          </a:r>
          <a:r>
            <a:rPr lang="en-US" sz="1400" b="0" i="1" dirty="0">
              <a:solidFill>
                <a:schemeClr val="tx1"/>
              </a:solidFill>
              <a:latin typeface="Times" pitchFamily="2" charset="0"/>
            </a:rPr>
            <a:t>New Perspectives on Human Resource Management</a:t>
          </a:r>
          <a:r>
            <a:rPr lang="en-US" sz="1400" b="0" i="0" dirty="0">
              <a:solidFill>
                <a:schemeClr val="tx1"/>
              </a:solidFill>
              <a:latin typeface="Times" pitchFamily="2" charset="0"/>
            </a:rPr>
            <a:t>. Routledge.</a:t>
          </a:r>
          <a:endParaRPr lang="en-KW" sz="1400" dirty="0">
            <a:solidFill>
              <a:schemeClr val="tx1"/>
            </a:solidFill>
            <a:latin typeface="Times" pitchFamily="2" charset="0"/>
          </a:endParaRPr>
        </a:p>
      </dgm:t>
    </dgm:pt>
    <dgm:pt modelId="{6AB66EC7-7A6E-074D-A46E-073E61B112F5}" type="parTrans" cxnId="{2D834512-22D9-D84D-8386-A298376C5168}">
      <dgm:prSet/>
      <dgm:spPr/>
      <dgm:t>
        <a:bodyPr/>
        <a:lstStyle/>
        <a:p>
          <a:endParaRPr lang="en-US"/>
        </a:p>
      </dgm:t>
    </dgm:pt>
    <dgm:pt modelId="{B0257B33-AEA0-3C43-8E5F-35C3F275BC01}" type="sibTrans" cxnId="{2D834512-22D9-D84D-8386-A298376C5168}">
      <dgm:prSet/>
      <dgm:spPr/>
      <dgm:t>
        <a:bodyPr/>
        <a:lstStyle/>
        <a:p>
          <a:endParaRPr lang="en-US"/>
        </a:p>
      </dgm:t>
    </dgm:pt>
    <dgm:pt modelId="{1F5EBCC9-6D02-5C42-B60A-A75CB36F9BFD}">
      <dgm:prSet custT="1"/>
      <dgm:spPr/>
      <dgm:t>
        <a:bodyPr/>
        <a:lstStyle/>
        <a:p>
          <a:r>
            <a:rPr lang="en-US" sz="1400" b="0" i="0">
              <a:solidFill>
                <a:schemeClr val="tx1"/>
              </a:solidFill>
              <a:latin typeface="Times" pitchFamily="2" charset="0"/>
            </a:rPr>
            <a:t>Torrington, D., Hall, L., and Taylor, S., 2017. </a:t>
          </a:r>
          <a:r>
            <a:rPr lang="en-US" sz="1400" b="0" i="1">
              <a:solidFill>
                <a:schemeClr val="tx1"/>
              </a:solidFill>
              <a:latin typeface="Times" pitchFamily="2" charset="0"/>
            </a:rPr>
            <a:t>Human resource management</a:t>
          </a:r>
          <a:r>
            <a:rPr lang="en-US" sz="1400" b="0" i="0">
              <a:solidFill>
                <a:schemeClr val="tx1"/>
              </a:solidFill>
              <a:latin typeface="Times" pitchFamily="2" charset="0"/>
            </a:rPr>
            <a:t>. Pearson Education.</a:t>
          </a:r>
          <a:endParaRPr lang="en-KW" sz="1400">
            <a:solidFill>
              <a:schemeClr val="tx1"/>
            </a:solidFill>
            <a:latin typeface="Times" pitchFamily="2" charset="0"/>
          </a:endParaRPr>
        </a:p>
      </dgm:t>
    </dgm:pt>
    <dgm:pt modelId="{CE0860E6-4B39-7D41-AA7B-325A9D9E8751}" type="parTrans" cxnId="{91061FFA-5B19-B547-9301-F2963F4E2A97}">
      <dgm:prSet/>
      <dgm:spPr/>
      <dgm:t>
        <a:bodyPr/>
        <a:lstStyle/>
        <a:p>
          <a:endParaRPr lang="en-US"/>
        </a:p>
      </dgm:t>
    </dgm:pt>
    <dgm:pt modelId="{2B80BA7B-C9B9-3147-BA92-247CF50800C7}" type="sibTrans" cxnId="{91061FFA-5B19-B547-9301-F2963F4E2A97}">
      <dgm:prSet/>
      <dgm:spPr/>
      <dgm:t>
        <a:bodyPr/>
        <a:lstStyle/>
        <a:p>
          <a:endParaRPr lang="en-US"/>
        </a:p>
      </dgm:t>
    </dgm:pt>
    <dgm:pt modelId="{DEE8F5F7-3F31-E94E-8ADB-0BD08BE323A0}">
      <dgm:prSet custT="1"/>
      <dgm:spPr/>
      <dgm:t>
        <a:bodyPr/>
        <a:lstStyle/>
        <a:p>
          <a:r>
            <a:rPr lang="en-US" sz="1400" b="0" i="0" dirty="0">
              <a:solidFill>
                <a:schemeClr val="tx1"/>
              </a:solidFill>
              <a:latin typeface="Times" pitchFamily="2" charset="0"/>
            </a:rPr>
            <a:t>Ulrich, D., 2013. </a:t>
          </a:r>
          <a:r>
            <a:rPr lang="en-US" sz="1400" b="0" i="1" dirty="0">
              <a:solidFill>
                <a:schemeClr val="tx1"/>
              </a:solidFill>
              <a:latin typeface="Times" pitchFamily="2" charset="0"/>
            </a:rPr>
            <a:t>Human resource champions: The next agenda for adding value and delivering results</a:t>
          </a:r>
          <a:r>
            <a:rPr lang="en-US" sz="1400" b="0" i="0" dirty="0">
              <a:solidFill>
                <a:schemeClr val="tx1"/>
              </a:solidFill>
              <a:latin typeface="Times" pitchFamily="2" charset="0"/>
            </a:rPr>
            <a:t>. Harvard Business Press.</a:t>
          </a:r>
          <a:endParaRPr lang="en-KW" sz="1400" dirty="0">
            <a:solidFill>
              <a:schemeClr val="tx1"/>
            </a:solidFill>
            <a:latin typeface="Times" pitchFamily="2" charset="0"/>
          </a:endParaRPr>
        </a:p>
      </dgm:t>
    </dgm:pt>
    <dgm:pt modelId="{D6F26FDC-F65D-894E-8692-29AEF1DD2685}" type="parTrans" cxnId="{06A70B12-CFE8-F448-9322-A3B5E98BBDFC}">
      <dgm:prSet/>
      <dgm:spPr/>
      <dgm:t>
        <a:bodyPr/>
        <a:lstStyle/>
        <a:p>
          <a:endParaRPr lang="en-US"/>
        </a:p>
      </dgm:t>
    </dgm:pt>
    <dgm:pt modelId="{E6C33098-578C-7C49-9319-52C0ACFD3AE7}" type="sibTrans" cxnId="{06A70B12-CFE8-F448-9322-A3B5E98BBDFC}">
      <dgm:prSet/>
      <dgm:spPr/>
      <dgm:t>
        <a:bodyPr/>
        <a:lstStyle/>
        <a:p>
          <a:endParaRPr lang="en-US"/>
        </a:p>
      </dgm:t>
    </dgm:pt>
    <dgm:pt modelId="{7D173408-093A-6F49-B199-F5AE78B543EC}" type="pres">
      <dgm:prSet presAssocID="{B976C82F-8F71-1C4E-9EA5-04BEEDBB1FE9}" presName="linear" presStyleCnt="0">
        <dgm:presLayoutVars>
          <dgm:animLvl val="lvl"/>
          <dgm:resizeHandles val="exact"/>
        </dgm:presLayoutVars>
      </dgm:prSet>
      <dgm:spPr/>
    </dgm:pt>
    <dgm:pt modelId="{5194F460-3A7E-0B49-98A5-2FDD0006508D}" type="pres">
      <dgm:prSet presAssocID="{9EF31BFC-D896-6C48-B443-00E29A6D1598}" presName="parentText" presStyleLbl="node1" presStyleIdx="0" presStyleCnt="15">
        <dgm:presLayoutVars>
          <dgm:chMax val="0"/>
          <dgm:bulletEnabled val="1"/>
        </dgm:presLayoutVars>
      </dgm:prSet>
      <dgm:spPr/>
    </dgm:pt>
    <dgm:pt modelId="{46057324-9177-D54F-9CC0-7329D614A00A}" type="pres">
      <dgm:prSet presAssocID="{103E3D7E-3E05-CE40-BB5B-037EC5D3AFBB}" presName="spacer" presStyleCnt="0"/>
      <dgm:spPr/>
    </dgm:pt>
    <dgm:pt modelId="{1FE58D1F-8435-6D42-9E8C-FDA39D7337AB}" type="pres">
      <dgm:prSet presAssocID="{D05EA679-CE96-B74D-868F-00DF3EDC5E30}" presName="parentText" presStyleLbl="node1" presStyleIdx="1" presStyleCnt="15">
        <dgm:presLayoutVars>
          <dgm:chMax val="0"/>
          <dgm:bulletEnabled val="1"/>
        </dgm:presLayoutVars>
      </dgm:prSet>
      <dgm:spPr/>
    </dgm:pt>
    <dgm:pt modelId="{F037CFED-E55B-9D40-89D7-51998B0B0C41}" type="pres">
      <dgm:prSet presAssocID="{ECE06A8B-8244-4645-AC54-CAA6B31B18C1}" presName="spacer" presStyleCnt="0"/>
      <dgm:spPr/>
    </dgm:pt>
    <dgm:pt modelId="{24FE9F62-7E14-8B48-A250-2CFEE6C51027}" type="pres">
      <dgm:prSet presAssocID="{6F7024ED-E86E-E44A-A9C3-FD4C746B30E1}" presName="parentText" presStyleLbl="node1" presStyleIdx="2" presStyleCnt="15">
        <dgm:presLayoutVars>
          <dgm:chMax val="0"/>
          <dgm:bulletEnabled val="1"/>
        </dgm:presLayoutVars>
      </dgm:prSet>
      <dgm:spPr/>
    </dgm:pt>
    <dgm:pt modelId="{A96CBFEE-ACFE-294D-9D86-1F317884B814}" type="pres">
      <dgm:prSet presAssocID="{A4C7D907-56CD-1B42-B62A-523F1359F246}" presName="spacer" presStyleCnt="0"/>
      <dgm:spPr/>
    </dgm:pt>
    <dgm:pt modelId="{972FCFB3-B5FD-E54A-8193-7A3B9F4357BD}" type="pres">
      <dgm:prSet presAssocID="{1C2CF265-F3B8-0848-887A-9DE249620546}" presName="parentText" presStyleLbl="node1" presStyleIdx="3" presStyleCnt="15">
        <dgm:presLayoutVars>
          <dgm:chMax val="0"/>
          <dgm:bulletEnabled val="1"/>
        </dgm:presLayoutVars>
      </dgm:prSet>
      <dgm:spPr/>
    </dgm:pt>
    <dgm:pt modelId="{1D41DC11-CFE1-1A43-A7FE-6DC2E65BCBE3}" type="pres">
      <dgm:prSet presAssocID="{9778F161-33D2-564B-BEF6-A91E8E3AD30E}" presName="spacer" presStyleCnt="0"/>
      <dgm:spPr/>
    </dgm:pt>
    <dgm:pt modelId="{1BB90E12-B306-3942-A370-283EED7CB55C}" type="pres">
      <dgm:prSet presAssocID="{E20E77A4-606B-0B42-951B-38D3D0D62CF9}" presName="parentText" presStyleLbl="node1" presStyleIdx="4" presStyleCnt="15">
        <dgm:presLayoutVars>
          <dgm:chMax val="0"/>
          <dgm:bulletEnabled val="1"/>
        </dgm:presLayoutVars>
      </dgm:prSet>
      <dgm:spPr/>
    </dgm:pt>
    <dgm:pt modelId="{8D847021-FA0B-084D-8C23-510E820D6853}" type="pres">
      <dgm:prSet presAssocID="{D38049DE-FD27-1746-8A2F-B4068686F76B}" presName="spacer" presStyleCnt="0"/>
      <dgm:spPr/>
    </dgm:pt>
    <dgm:pt modelId="{83A6CA7B-19B3-3A48-9792-95F8E6EF1B1B}" type="pres">
      <dgm:prSet presAssocID="{1619913B-3774-324D-B9F9-305E958AD690}" presName="parentText" presStyleLbl="node1" presStyleIdx="5" presStyleCnt="15">
        <dgm:presLayoutVars>
          <dgm:chMax val="0"/>
          <dgm:bulletEnabled val="1"/>
        </dgm:presLayoutVars>
      </dgm:prSet>
      <dgm:spPr/>
    </dgm:pt>
    <dgm:pt modelId="{D6019C63-F081-6F41-900C-4C1B9D5899F3}" type="pres">
      <dgm:prSet presAssocID="{315B0E1C-B00D-4D4C-A4D8-315BF6FD45A5}" presName="spacer" presStyleCnt="0"/>
      <dgm:spPr/>
    </dgm:pt>
    <dgm:pt modelId="{9F470BF7-AE1A-594D-8086-8405526490F7}" type="pres">
      <dgm:prSet presAssocID="{11CA9416-AA8F-E245-911C-8071F7334A3E}" presName="parentText" presStyleLbl="node1" presStyleIdx="6" presStyleCnt="15">
        <dgm:presLayoutVars>
          <dgm:chMax val="0"/>
          <dgm:bulletEnabled val="1"/>
        </dgm:presLayoutVars>
      </dgm:prSet>
      <dgm:spPr/>
    </dgm:pt>
    <dgm:pt modelId="{28B7C8D0-495A-8943-A643-4B453C31B946}" type="pres">
      <dgm:prSet presAssocID="{ED274F49-90DD-7240-BCBA-9347B311E7D4}" presName="spacer" presStyleCnt="0"/>
      <dgm:spPr/>
    </dgm:pt>
    <dgm:pt modelId="{4CBF5EDE-7624-544A-A04A-0C6A30DF520B}" type="pres">
      <dgm:prSet presAssocID="{957A3C48-CB4E-1B49-8CF9-B67BCE893BF8}" presName="parentText" presStyleLbl="node1" presStyleIdx="7" presStyleCnt="15">
        <dgm:presLayoutVars>
          <dgm:chMax val="0"/>
          <dgm:bulletEnabled val="1"/>
        </dgm:presLayoutVars>
      </dgm:prSet>
      <dgm:spPr/>
    </dgm:pt>
    <dgm:pt modelId="{9A2B1922-F8BB-554E-9885-D5D04DC94D83}" type="pres">
      <dgm:prSet presAssocID="{D7AA5A0E-A976-9347-A887-3D508FB0988D}" presName="spacer" presStyleCnt="0"/>
      <dgm:spPr/>
    </dgm:pt>
    <dgm:pt modelId="{3ECD283D-C923-D545-A17C-FBF286B0E6D0}" type="pres">
      <dgm:prSet presAssocID="{D04C9BE2-1C87-BE45-AA11-E86112BA80EC}" presName="parentText" presStyleLbl="node1" presStyleIdx="8" presStyleCnt="15">
        <dgm:presLayoutVars>
          <dgm:chMax val="0"/>
          <dgm:bulletEnabled val="1"/>
        </dgm:presLayoutVars>
      </dgm:prSet>
      <dgm:spPr/>
    </dgm:pt>
    <dgm:pt modelId="{7A6FA0AE-6A9A-5840-9DE3-55673A5F4D72}" type="pres">
      <dgm:prSet presAssocID="{32AD50F3-21D4-BD47-B0E2-1C9268D51802}" presName="spacer" presStyleCnt="0"/>
      <dgm:spPr/>
    </dgm:pt>
    <dgm:pt modelId="{6DF908FB-A7FF-AF49-9A07-1FB039CA6FCE}" type="pres">
      <dgm:prSet presAssocID="{61FB073E-1C43-5844-81C2-E1178DD56F96}" presName="parentText" presStyleLbl="node1" presStyleIdx="9" presStyleCnt="15">
        <dgm:presLayoutVars>
          <dgm:chMax val="0"/>
          <dgm:bulletEnabled val="1"/>
        </dgm:presLayoutVars>
      </dgm:prSet>
      <dgm:spPr/>
    </dgm:pt>
    <dgm:pt modelId="{F8C44D6E-BE58-CD4F-917A-A7F15C9A333E}" type="pres">
      <dgm:prSet presAssocID="{072C860C-9FE5-E84E-AAD9-A9C730AD6008}" presName="spacer" presStyleCnt="0"/>
      <dgm:spPr/>
    </dgm:pt>
    <dgm:pt modelId="{4E53CAC6-7A99-9744-BDDC-664D7B4A9A51}" type="pres">
      <dgm:prSet presAssocID="{59CB9687-FECA-6A4D-83B2-F96C4999E7A1}" presName="parentText" presStyleLbl="node1" presStyleIdx="10" presStyleCnt="15">
        <dgm:presLayoutVars>
          <dgm:chMax val="0"/>
          <dgm:bulletEnabled val="1"/>
        </dgm:presLayoutVars>
      </dgm:prSet>
      <dgm:spPr/>
    </dgm:pt>
    <dgm:pt modelId="{F9952002-6ED6-DA45-A5D3-6E6D6C5006FA}" type="pres">
      <dgm:prSet presAssocID="{DC5B6C80-07ED-9343-9185-A95176DA4B32}" presName="spacer" presStyleCnt="0"/>
      <dgm:spPr/>
    </dgm:pt>
    <dgm:pt modelId="{7BABDAA1-A21F-D949-BB6E-B770A0F8ABD6}" type="pres">
      <dgm:prSet presAssocID="{D79B5975-9CEB-9B44-AB1C-217C96C6D61F}" presName="parentText" presStyleLbl="node1" presStyleIdx="11" presStyleCnt="15">
        <dgm:presLayoutVars>
          <dgm:chMax val="0"/>
          <dgm:bulletEnabled val="1"/>
        </dgm:presLayoutVars>
      </dgm:prSet>
      <dgm:spPr/>
    </dgm:pt>
    <dgm:pt modelId="{866C2070-29F3-1545-9AF4-9FAF82BDBF7F}" type="pres">
      <dgm:prSet presAssocID="{90CA70CB-D5C4-BC48-8BE4-BBEA48773F8A}" presName="spacer" presStyleCnt="0"/>
      <dgm:spPr/>
    </dgm:pt>
    <dgm:pt modelId="{6A265AB6-0168-9347-A95E-DC4D26093D49}" type="pres">
      <dgm:prSet presAssocID="{35A1DB04-A511-A241-9558-EFEC3D00DECA}" presName="parentText" presStyleLbl="node1" presStyleIdx="12" presStyleCnt="15">
        <dgm:presLayoutVars>
          <dgm:chMax val="0"/>
          <dgm:bulletEnabled val="1"/>
        </dgm:presLayoutVars>
      </dgm:prSet>
      <dgm:spPr/>
    </dgm:pt>
    <dgm:pt modelId="{9A89E980-CA91-A343-85F6-62BC1237A1DB}" type="pres">
      <dgm:prSet presAssocID="{B0257B33-AEA0-3C43-8E5F-35C3F275BC01}" presName="spacer" presStyleCnt="0"/>
      <dgm:spPr/>
    </dgm:pt>
    <dgm:pt modelId="{C8E90AFF-152C-3842-9D7E-A946F9E6E662}" type="pres">
      <dgm:prSet presAssocID="{1F5EBCC9-6D02-5C42-B60A-A75CB36F9BFD}" presName="parentText" presStyleLbl="node1" presStyleIdx="13" presStyleCnt="15">
        <dgm:presLayoutVars>
          <dgm:chMax val="0"/>
          <dgm:bulletEnabled val="1"/>
        </dgm:presLayoutVars>
      </dgm:prSet>
      <dgm:spPr/>
    </dgm:pt>
    <dgm:pt modelId="{F6BE12C6-8ADF-5F40-8386-7186D71B27C2}" type="pres">
      <dgm:prSet presAssocID="{2B80BA7B-C9B9-3147-BA92-247CF50800C7}" presName="spacer" presStyleCnt="0"/>
      <dgm:spPr/>
    </dgm:pt>
    <dgm:pt modelId="{6C989E37-0ADE-BE4E-8D6A-D4659A36A01D}" type="pres">
      <dgm:prSet presAssocID="{DEE8F5F7-3F31-E94E-8ADB-0BD08BE323A0}" presName="parentText" presStyleLbl="node1" presStyleIdx="14" presStyleCnt="15">
        <dgm:presLayoutVars>
          <dgm:chMax val="0"/>
          <dgm:bulletEnabled val="1"/>
        </dgm:presLayoutVars>
      </dgm:prSet>
      <dgm:spPr/>
    </dgm:pt>
  </dgm:ptLst>
  <dgm:cxnLst>
    <dgm:cxn modelId="{7F697802-96A2-694B-B8C6-64586D306B01}" srcId="{B976C82F-8F71-1C4E-9EA5-04BEEDBB1FE9}" destId="{9EF31BFC-D896-6C48-B443-00E29A6D1598}" srcOrd="0" destOrd="0" parTransId="{CFB444B0-7B8E-524D-ACD7-50A8A53C2632}" sibTransId="{103E3D7E-3E05-CE40-BB5B-037EC5D3AFBB}"/>
    <dgm:cxn modelId="{C99F090B-645E-B44D-81DC-5F92D337259B}" type="presOf" srcId="{D79B5975-9CEB-9B44-AB1C-217C96C6D61F}" destId="{7BABDAA1-A21F-D949-BB6E-B770A0F8ABD6}" srcOrd="0" destOrd="0" presId="urn:microsoft.com/office/officeart/2005/8/layout/vList2"/>
    <dgm:cxn modelId="{ACCADD11-F9B2-2647-936D-3732D0693BFB}" type="presOf" srcId="{1619913B-3774-324D-B9F9-305E958AD690}" destId="{83A6CA7B-19B3-3A48-9792-95F8E6EF1B1B}" srcOrd="0" destOrd="0" presId="urn:microsoft.com/office/officeart/2005/8/layout/vList2"/>
    <dgm:cxn modelId="{06A70B12-CFE8-F448-9322-A3B5E98BBDFC}" srcId="{B976C82F-8F71-1C4E-9EA5-04BEEDBB1FE9}" destId="{DEE8F5F7-3F31-E94E-8ADB-0BD08BE323A0}" srcOrd="14" destOrd="0" parTransId="{D6F26FDC-F65D-894E-8692-29AEF1DD2685}" sibTransId="{E6C33098-578C-7C49-9319-52C0ACFD3AE7}"/>
    <dgm:cxn modelId="{2D834512-22D9-D84D-8386-A298376C5168}" srcId="{B976C82F-8F71-1C4E-9EA5-04BEEDBB1FE9}" destId="{35A1DB04-A511-A241-9558-EFEC3D00DECA}" srcOrd="12" destOrd="0" parTransId="{6AB66EC7-7A6E-074D-A46E-073E61B112F5}" sibTransId="{B0257B33-AEA0-3C43-8E5F-35C3F275BC01}"/>
    <dgm:cxn modelId="{D1E29912-4CB1-864C-90AC-FDD08BC7F24E}" type="presOf" srcId="{1C2CF265-F3B8-0848-887A-9DE249620546}" destId="{972FCFB3-B5FD-E54A-8193-7A3B9F4357BD}" srcOrd="0" destOrd="0" presId="urn:microsoft.com/office/officeart/2005/8/layout/vList2"/>
    <dgm:cxn modelId="{1C528815-4AD6-AD4A-A33C-390BCEF86153}" type="presOf" srcId="{59CB9687-FECA-6A4D-83B2-F96C4999E7A1}" destId="{4E53CAC6-7A99-9744-BDDC-664D7B4A9A51}" srcOrd="0" destOrd="0" presId="urn:microsoft.com/office/officeart/2005/8/layout/vList2"/>
    <dgm:cxn modelId="{6DC1241A-D8DF-454D-9737-ACE8A986B124}" type="presOf" srcId="{D05EA679-CE96-B74D-868F-00DF3EDC5E30}" destId="{1FE58D1F-8435-6D42-9E8C-FDA39D7337AB}" srcOrd="0" destOrd="0" presId="urn:microsoft.com/office/officeart/2005/8/layout/vList2"/>
    <dgm:cxn modelId="{ABA0EA1B-5B20-6540-A582-C0097C1BB227}" srcId="{B976C82F-8F71-1C4E-9EA5-04BEEDBB1FE9}" destId="{61FB073E-1C43-5844-81C2-E1178DD56F96}" srcOrd="9" destOrd="0" parTransId="{761B27EE-873C-C84C-B11A-DE920F7DC8DA}" sibTransId="{072C860C-9FE5-E84E-AAD9-A9C730AD6008}"/>
    <dgm:cxn modelId="{A3CCCB37-7F33-704B-B36E-8D4392BF2910}" type="presOf" srcId="{61FB073E-1C43-5844-81C2-E1178DD56F96}" destId="{6DF908FB-A7FF-AF49-9A07-1FB039CA6FCE}" srcOrd="0" destOrd="0" presId="urn:microsoft.com/office/officeart/2005/8/layout/vList2"/>
    <dgm:cxn modelId="{BFA37541-9CE1-DB4D-AE25-B6F4877E0C3C}" srcId="{B976C82F-8F71-1C4E-9EA5-04BEEDBB1FE9}" destId="{6F7024ED-E86E-E44A-A9C3-FD4C746B30E1}" srcOrd="2" destOrd="0" parTransId="{F22A47CD-0BF8-9443-A917-F2E314D8DAA7}" sibTransId="{A4C7D907-56CD-1B42-B62A-523F1359F246}"/>
    <dgm:cxn modelId="{CB15394D-B055-C74D-9410-FDA01740C6C6}" srcId="{B976C82F-8F71-1C4E-9EA5-04BEEDBB1FE9}" destId="{1619913B-3774-324D-B9F9-305E958AD690}" srcOrd="5" destOrd="0" parTransId="{B4C15166-0A0C-3C4A-A0E4-D591065E82AF}" sibTransId="{315B0E1C-B00D-4D4C-A4D8-315BF6FD45A5}"/>
    <dgm:cxn modelId="{8CC84357-5FAF-F24D-86F2-EE24E0CF37FC}" srcId="{B976C82F-8F71-1C4E-9EA5-04BEEDBB1FE9}" destId="{D04C9BE2-1C87-BE45-AA11-E86112BA80EC}" srcOrd="8" destOrd="0" parTransId="{6EB86EF5-C6DD-EA4F-8E97-87D8B9A48469}" sibTransId="{32AD50F3-21D4-BD47-B0E2-1C9268D51802}"/>
    <dgm:cxn modelId="{88FC515C-F366-E94E-B130-E78D1304E56C}" type="presOf" srcId="{11CA9416-AA8F-E245-911C-8071F7334A3E}" destId="{9F470BF7-AE1A-594D-8086-8405526490F7}" srcOrd="0" destOrd="0" presId="urn:microsoft.com/office/officeart/2005/8/layout/vList2"/>
    <dgm:cxn modelId="{897B6D61-230E-5240-8EEF-CE71FD8A14CD}" srcId="{B976C82F-8F71-1C4E-9EA5-04BEEDBB1FE9}" destId="{E20E77A4-606B-0B42-951B-38D3D0D62CF9}" srcOrd="4" destOrd="0" parTransId="{041DEE25-8FAD-9246-BA6B-BCDDC0F8AD67}" sibTransId="{D38049DE-FD27-1746-8A2F-B4068686F76B}"/>
    <dgm:cxn modelId="{F0796869-D08F-0744-99FD-40A3E414EEA5}" type="presOf" srcId="{35A1DB04-A511-A241-9558-EFEC3D00DECA}" destId="{6A265AB6-0168-9347-A95E-DC4D26093D49}" srcOrd="0" destOrd="0" presId="urn:microsoft.com/office/officeart/2005/8/layout/vList2"/>
    <dgm:cxn modelId="{0AF4286B-BC9B-A440-AE2C-847554E782A4}" type="presOf" srcId="{B976C82F-8F71-1C4E-9EA5-04BEEDBB1FE9}" destId="{7D173408-093A-6F49-B199-F5AE78B543EC}" srcOrd="0" destOrd="0" presId="urn:microsoft.com/office/officeart/2005/8/layout/vList2"/>
    <dgm:cxn modelId="{93E5216D-EBD2-194E-9DB2-35C6C4824F67}" type="presOf" srcId="{1F5EBCC9-6D02-5C42-B60A-A75CB36F9BFD}" destId="{C8E90AFF-152C-3842-9D7E-A946F9E6E662}" srcOrd="0" destOrd="0" presId="urn:microsoft.com/office/officeart/2005/8/layout/vList2"/>
    <dgm:cxn modelId="{5368A37C-2301-A54C-96AA-60AD5F15E4F0}" type="presOf" srcId="{9EF31BFC-D896-6C48-B443-00E29A6D1598}" destId="{5194F460-3A7E-0B49-98A5-2FDD0006508D}" srcOrd="0" destOrd="0" presId="urn:microsoft.com/office/officeart/2005/8/layout/vList2"/>
    <dgm:cxn modelId="{4DFE3585-5970-E943-8CA1-DDD065877C3F}" type="presOf" srcId="{6F7024ED-E86E-E44A-A9C3-FD4C746B30E1}" destId="{24FE9F62-7E14-8B48-A250-2CFEE6C51027}" srcOrd="0" destOrd="0" presId="urn:microsoft.com/office/officeart/2005/8/layout/vList2"/>
    <dgm:cxn modelId="{B32D208D-9FC2-C441-BA13-BBAA2144B944}" type="presOf" srcId="{D04C9BE2-1C87-BE45-AA11-E86112BA80EC}" destId="{3ECD283D-C923-D545-A17C-FBF286B0E6D0}" srcOrd="0" destOrd="0" presId="urn:microsoft.com/office/officeart/2005/8/layout/vList2"/>
    <dgm:cxn modelId="{9AAD488D-D8C7-4F49-9B7E-B040B73B4829}" srcId="{B976C82F-8F71-1C4E-9EA5-04BEEDBB1FE9}" destId="{1C2CF265-F3B8-0848-887A-9DE249620546}" srcOrd="3" destOrd="0" parTransId="{CD4CF098-91B3-F84B-8514-6D2D9AD3CF07}" sibTransId="{9778F161-33D2-564B-BEF6-A91E8E3AD30E}"/>
    <dgm:cxn modelId="{4906C29E-04FE-624C-921F-A067E5FC1E8A}" srcId="{B976C82F-8F71-1C4E-9EA5-04BEEDBB1FE9}" destId="{D05EA679-CE96-B74D-868F-00DF3EDC5E30}" srcOrd="1" destOrd="0" parTransId="{251DEA40-6CCC-C949-872D-72B488D69E0B}" sibTransId="{ECE06A8B-8244-4645-AC54-CAA6B31B18C1}"/>
    <dgm:cxn modelId="{4B1CB3BA-BFA4-174E-9039-9B2471B78A1D}" type="presOf" srcId="{957A3C48-CB4E-1B49-8CF9-B67BCE893BF8}" destId="{4CBF5EDE-7624-544A-A04A-0C6A30DF520B}" srcOrd="0" destOrd="0" presId="urn:microsoft.com/office/officeart/2005/8/layout/vList2"/>
    <dgm:cxn modelId="{1E00F9BD-AFE7-3549-A92F-58EBC436AD38}" srcId="{B976C82F-8F71-1C4E-9EA5-04BEEDBB1FE9}" destId="{59CB9687-FECA-6A4D-83B2-F96C4999E7A1}" srcOrd="10" destOrd="0" parTransId="{4404A722-CAA2-3045-B2DA-EC86DB39D88D}" sibTransId="{DC5B6C80-07ED-9343-9185-A95176DA4B32}"/>
    <dgm:cxn modelId="{594914D5-90C1-A14C-A0F8-56E08FF0DB80}" type="presOf" srcId="{DEE8F5F7-3F31-E94E-8ADB-0BD08BE323A0}" destId="{6C989E37-0ADE-BE4E-8D6A-D4659A36A01D}" srcOrd="0" destOrd="0" presId="urn:microsoft.com/office/officeart/2005/8/layout/vList2"/>
    <dgm:cxn modelId="{432AE8E7-F3D9-7442-AAA3-8C559E9C9D13}" srcId="{B976C82F-8F71-1C4E-9EA5-04BEEDBB1FE9}" destId="{11CA9416-AA8F-E245-911C-8071F7334A3E}" srcOrd="6" destOrd="0" parTransId="{7279D817-5E50-6049-AA61-B204BDE6E858}" sibTransId="{ED274F49-90DD-7240-BCBA-9347B311E7D4}"/>
    <dgm:cxn modelId="{588C1BED-97D7-874D-904B-4CC3242CAC46}" srcId="{B976C82F-8F71-1C4E-9EA5-04BEEDBB1FE9}" destId="{D79B5975-9CEB-9B44-AB1C-217C96C6D61F}" srcOrd="11" destOrd="0" parTransId="{717936B1-28CB-F743-86E3-0EA32B1DA966}" sibTransId="{90CA70CB-D5C4-BC48-8BE4-BBEA48773F8A}"/>
    <dgm:cxn modelId="{E01337F4-1A19-DB45-BF13-5D41A1A58536}" srcId="{B976C82F-8F71-1C4E-9EA5-04BEEDBB1FE9}" destId="{957A3C48-CB4E-1B49-8CF9-B67BCE893BF8}" srcOrd="7" destOrd="0" parTransId="{A0541BC4-F7F1-C948-9841-2ED66CF62750}" sibTransId="{D7AA5A0E-A976-9347-A887-3D508FB0988D}"/>
    <dgm:cxn modelId="{AE0228F7-585B-7C4D-BD36-3A20B76B5FD9}" type="presOf" srcId="{E20E77A4-606B-0B42-951B-38D3D0D62CF9}" destId="{1BB90E12-B306-3942-A370-283EED7CB55C}" srcOrd="0" destOrd="0" presId="urn:microsoft.com/office/officeart/2005/8/layout/vList2"/>
    <dgm:cxn modelId="{91061FFA-5B19-B547-9301-F2963F4E2A97}" srcId="{B976C82F-8F71-1C4E-9EA5-04BEEDBB1FE9}" destId="{1F5EBCC9-6D02-5C42-B60A-A75CB36F9BFD}" srcOrd="13" destOrd="0" parTransId="{CE0860E6-4B39-7D41-AA7B-325A9D9E8751}" sibTransId="{2B80BA7B-C9B9-3147-BA92-247CF50800C7}"/>
    <dgm:cxn modelId="{ACCF089B-6213-5A42-9446-B3255438CB37}" type="presParOf" srcId="{7D173408-093A-6F49-B199-F5AE78B543EC}" destId="{5194F460-3A7E-0B49-98A5-2FDD0006508D}" srcOrd="0" destOrd="0" presId="urn:microsoft.com/office/officeart/2005/8/layout/vList2"/>
    <dgm:cxn modelId="{44FD6D4C-35D3-B744-9B68-CC618DF487D9}" type="presParOf" srcId="{7D173408-093A-6F49-B199-F5AE78B543EC}" destId="{46057324-9177-D54F-9CC0-7329D614A00A}" srcOrd="1" destOrd="0" presId="urn:microsoft.com/office/officeart/2005/8/layout/vList2"/>
    <dgm:cxn modelId="{028E509A-195D-CB44-B78E-D701CBD791DC}" type="presParOf" srcId="{7D173408-093A-6F49-B199-F5AE78B543EC}" destId="{1FE58D1F-8435-6D42-9E8C-FDA39D7337AB}" srcOrd="2" destOrd="0" presId="urn:microsoft.com/office/officeart/2005/8/layout/vList2"/>
    <dgm:cxn modelId="{746A56D9-93E2-9949-A5FA-832C564AD393}" type="presParOf" srcId="{7D173408-093A-6F49-B199-F5AE78B543EC}" destId="{F037CFED-E55B-9D40-89D7-51998B0B0C41}" srcOrd="3" destOrd="0" presId="urn:microsoft.com/office/officeart/2005/8/layout/vList2"/>
    <dgm:cxn modelId="{B26E6BA9-2B67-2B41-841C-BD2B92E3BF27}" type="presParOf" srcId="{7D173408-093A-6F49-B199-F5AE78B543EC}" destId="{24FE9F62-7E14-8B48-A250-2CFEE6C51027}" srcOrd="4" destOrd="0" presId="urn:microsoft.com/office/officeart/2005/8/layout/vList2"/>
    <dgm:cxn modelId="{5A73A63B-27EF-104C-AC18-2B556E072384}" type="presParOf" srcId="{7D173408-093A-6F49-B199-F5AE78B543EC}" destId="{A96CBFEE-ACFE-294D-9D86-1F317884B814}" srcOrd="5" destOrd="0" presId="urn:microsoft.com/office/officeart/2005/8/layout/vList2"/>
    <dgm:cxn modelId="{2405FC74-3569-AF40-A271-7F0DBFB6AC87}" type="presParOf" srcId="{7D173408-093A-6F49-B199-F5AE78B543EC}" destId="{972FCFB3-B5FD-E54A-8193-7A3B9F4357BD}" srcOrd="6" destOrd="0" presId="urn:microsoft.com/office/officeart/2005/8/layout/vList2"/>
    <dgm:cxn modelId="{9A2E3F60-0639-E343-8085-7AA993A4C283}" type="presParOf" srcId="{7D173408-093A-6F49-B199-F5AE78B543EC}" destId="{1D41DC11-CFE1-1A43-A7FE-6DC2E65BCBE3}" srcOrd="7" destOrd="0" presId="urn:microsoft.com/office/officeart/2005/8/layout/vList2"/>
    <dgm:cxn modelId="{230C75C9-A7A3-474C-BDA3-09377A9DE428}" type="presParOf" srcId="{7D173408-093A-6F49-B199-F5AE78B543EC}" destId="{1BB90E12-B306-3942-A370-283EED7CB55C}" srcOrd="8" destOrd="0" presId="urn:microsoft.com/office/officeart/2005/8/layout/vList2"/>
    <dgm:cxn modelId="{F9D18B6E-37AF-2041-9E08-133B23B6B31D}" type="presParOf" srcId="{7D173408-093A-6F49-B199-F5AE78B543EC}" destId="{8D847021-FA0B-084D-8C23-510E820D6853}" srcOrd="9" destOrd="0" presId="urn:microsoft.com/office/officeart/2005/8/layout/vList2"/>
    <dgm:cxn modelId="{EE37836E-3058-A947-BD8D-28C8B7737A03}" type="presParOf" srcId="{7D173408-093A-6F49-B199-F5AE78B543EC}" destId="{83A6CA7B-19B3-3A48-9792-95F8E6EF1B1B}" srcOrd="10" destOrd="0" presId="urn:microsoft.com/office/officeart/2005/8/layout/vList2"/>
    <dgm:cxn modelId="{733CA086-7107-7C4B-AB34-7D89DE87F162}" type="presParOf" srcId="{7D173408-093A-6F49-B199-F5AE78B543EC}" destId="{D6019C63-F081-6F41-900C-4C1B9D5899F3}" srcOrd="11" destOrd="0" presId="urn:microsoft.com/office/officeart/2005/8/layout/vList2"/>
    <dgm:cxn modelId="{17E28C1C-A6AF-6848-AE24-4A06F0BCB874}" type="presParOf" srcId="{7D173408-093A-6F49-B199-F5AE78B543EC}" destId="{9F470BF7-AE1A-594D-8086-8405526490F7}" srcOrd="12" destOrd="0" presId="urn:microsoft.com/office/officeart/2005/8/layout/vList2"/>
    <dgm:cxn modelId="{4CEDECF4-9CC3-D041-BD02-0A9FADE4C139}" type="presParOf" srcId="{7D173408-093A-6F49-B199-F5AE78B543EC}" destId="{28B7C8D0-495A-8943-A643-4B453C31B946}" srcOrd="13" destOrd="0" presId="urn:microsoft.com/office/officeart/2005/8/layout/vList2"/>
    <dgm:cxn modelId="{7AA390B7-AB49-0846-BDA0-35E6659C631C}" type="presParOf" srcId="{7D173408-093A-6F49-B199-F5AE78B543EC}" destId="{4CBF5EDE-7624-544A-A04A-0C6A30DF520B}" srcOrd="14" destOrd="0" presId="urn:microsoft.com/office/officeart/2005/8/layout/vList2"/>
    <dgm:cxn modelId="{208C0F43-BF37-7C41-ACEA-223EF647C932}" type="presParOf" srcId="{7D173408-093A-6F49-B199-F5AE78B543EC}" destId="{9A2B1922-F8BB-554E-9885-D5D04DC94D83}" srcOrd="15" destOrd="0" presId="urn:microsoft.com/office/officeart/2005/8/layout/vList2"/>
    <dgm:cxn modelId="{3258B804-7EC6-1047-A2C6-660498269F57}" type="presParOf" srcId="{7D173408-093A-6F49-B199-F5AE78B543EC}" destId="{3ECD283D-C923-D545-A17C-FBF286B0E6D0}" srcOrd="16" destOrd="0" presId="urn:microsoft.com/office/officeart/2005/8/layout/vList2"/>
    <dgm:cxn modelId="{4CC98252-4B11-E04C-B26E-67007A926F17}" type="presParOf" srcId="{7D173408-093A-6F49-B199-F5AE78B543EC}" destId="{7A6FA0AE-6A9A-5840-9DE3-55673A5F4D72}" srcOrd="17" destOrd="0" presId="urn:microsoft.com/office/officeart/2005/8/layout/vList2"/>
    <dgm:cxn modelId="{66EC1276-5A49-3243-9070-E2DADC2F5341}" type="presParOf" srcId="{7D173408-093A-6F49-B199-F5AE78B543EC}" destId="{6DF908FB-A7FF-AF49-9A07-1FB039CA6FCE}" srcOrd="18" destOrd="0" presId="urn:microsoft.com/office/officeart/2005/8/layout/vList2"/>
    <dgm:cxn modelId="{F9A35562-F3F8-C641-920A-65F607387ED5}" type="presParOf" srcId="{7D173408-093A-6F49-B199-F5AE78B543EC}" destId="{F8C44D6E-BE58-CD4F-917A-A7F15C9A333E}" srcOrd="19" destOrd="0" presId="urn:microsoft.com/office/officeart/2005/8/layout/vList2"/>
    <dgm:cxn modelId="{FC71A8E5-D44D-8B4F-8A80-8CDE4CFF54E6}" type="presParOf" srcId="{7D173408-093A-6F49-B199-F5AE78B543EC}" destId="{4E53CAC6-7A99-9744-BDDC-664D7B4A9A51}" srcOrd="20" destOrd="0" presId="urn:microsoft.com/office/officeart/2005/8/layout/vList2"/>
    <dgm:cxn modelId="{F3073A15-7590-2F4B-BC92-5D80AFB92B77}" type="presParOf" srcId="{7D173408-093A-6F49-B199-F5AE78B543EC}" destId="{F9952002-6ED6-DA45-A5D3-6E6D6C5006FA}" srcOrd="21" destOrd="0" presId="urn:microsoft.com/office/officeart/2005/8/layout/vList2"/>
    <dgm:cxn modelId="{B33E87D0-87A2-E245-91AE-075A1EB6DBA3}" type="presParOf" srcId="{7D173408-093A-6F49-B199-F5AE78B543EC}" destId="{7BABDAA1-A21F-D949-BB6E-B770A0F8ABD6}" srcOrd="22" destOrd="0" presId="urn:microsoft.com/office/officeart/2005/8/layout/vList2"/>
    <dgm:cxn modelId="{F08D5986-23FB-444C-B107-866637741CAC}" type="presParOf" srcId="{7D173408-093A-6F49-B199-F5AE78B543EC}" destId="{866C2070-29F3-1545-9AF4-9FAF82BDBF7F}" srcOrd="23" destOrd="0" presId="urn:microsoft.com/office/officeart/2005/8/layout/vList2"/>
    <dgm:cxn modelId="{49388D1C-D174-E047-97FB-057782946324}" type="presParOf" srcId="{7D173408-093A-6F49-B199-F5AE78B543EC}" destId="{6A265AB6-0168-9347-A95E-DC4D26093D49}" srcOrd="24" destOrd="0" presId="urn:microsoft.com/office/officeart/2005/8/layout/vList2"/>
    <dgm:cxn modelId="{71313C3B-DBA5-2B44-B9C7-63CE2C6F1D10}" type="presParOf" srcId="{7D173408-093A-6F49-B199-F5AE78B543EC}" destId="{9A89E980-CA91-A343-85F6-62BC1237A1DB}" srcOrd="25" destOrd="0" presId="urn:microsoft.com/office/officeart/2005/8/layout/vList2"/>
    <dgm:cxn modelId="{8F084D3F-033C-084F-8BE3-9774020DD7E1}" type="presParOf" srcId="{7D173408-093A-6F49-B199-F5AE78B543EC}" destId="{C8E90AFF-152C-3842-9D7E-A946F9E6E662}" srcOrd="26" destOrd="0" presId="urn:microsoft.com/office/officeart/2005/8/layout/vList2"/>
    <dgm:cxn modelId="{7C663348-78D8-464E-A681-59F1EA8FC8CF}" type="presParOf" srcId="{7D173408-093A-6F49-B199-F5AE78B543EC}" destId="{F6BE12C6-8ADF-5F40-8386-7186D71B27C2}" srcOrd="27" destOrd="0" presId="urn:microsoft.com/office/officeart/2005/8/layout/vList2"/>
    <dgm:cxn modelId="{DE8B394D-9A77-6846-A88B-B08E3B8D639B}" type="presParOf" srcId="{7D173408-093A-6F49-B199-F5AE78B543EC}" destId="{6C989E37-0ADE-BE4E-8D6A-D4659A36A01D}" srcOrd="2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0E69F-8FB9-490F-A8DE-24AEE17B80DB}">
      <dsp:nvSpPr>
        <dsp:cNvPr id="0" name=""/>
        <dsp:cNvSpPr/>
      </dsp:nvSpPr>
      <dsp:spPr>
        <a:xfrm>
          <a:off x="0" y="5104"/>
          <a:ext cx="9720072" cy="5945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90C678-81BC-4D2B-90A5-F55A2D83C3F5}">
      <dsp:nvSpPr>
        <dsp:cNvPr id="0" name=""/>
        <dsp:cNvSpPr/>
      </dsp:nvSpPr>
      <dsp:spPr>
        <a:xfrm>
          <a:off x="179848" y="138876"/>
          <a:ext cx="327317" cy="3269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3B7B11-89CD-4CC8-A36F-89C3DCD70AAA}">
      <dsp:nvSpPr>
        <dsp:cNvPr id="0" name=""/>
        <dsp:cNvSpPr/>
      </dsp:nvSpPr>
      <dsp:spPr>
        <a:xfrm>
          <a:off x="687014" y="5104"/>
          <a:ext cx="8991792"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622300">
            <a:lnSpc>
              <a:spcPct val="100000"/>
            </a:lnSpc>
            <a:spcBef>
              <a:spcPct val="0"/>
            </a:spcBef>
            <a:spcAft>
              <a:spcPct val="35000"/>
            </a:spcAft>
            <a:buNone/>
          </a:pPr>
          <a:r>
            <a:rPr lang="en-US" sz="1400" kern="1200" dirty="0"/>
            <a:t>In this slide, I am discussing the key areas of knowledge required by an HR professional. At Google, where we operate in a complex and dynamic global environment, these areas of knowledge are particularly relevant(Bratton and Gold,2017).</a:t>
          </a:r>
        </a:p>
      </dsp:txBody>
      <dsp:txXfrm>
        <a:off x="687014" y="5104"/>
        <a:ext cx="8991792" cy="668858"/>
      </dsp:txXfrm>
    </dsp:sp>
    <dsp:sp modelId="{96D2F7D8-20C9-436E-80ED-1526ADE385DB}">
      <dsp:nvSpPr>
        <dsp:cNvPr id="0" name=""/>
        <dsp:cNvSpPr/>
      </dsp:nvSpPr>
      <dsp:spPr>
        <a:xfrm>
          <a:off x="0" y="841177"/>
          <a:ext cx="9720072" cy="5945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C32723-F7FF-4D00-96ED-86A6EF9E80EC}">
      <dsp:nvSpPr>
        <dsp:cNvPr id="0" name=""/>
        <dsp:cNvSpPr/>
      </dsp:nvSpPr>
      <dsp:spPr>
        <a:xfrm>
          <a:off x="179848" y="974949"/>
          <a:ext cx="327317" cy="3269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08DFF8-3DBD-4B16-B129-900D1E49F8F4}">
      <dsp:nvSpPr>
        <dsp:cNvPr id="0" name=""/>
        <dsp:cNvSpPr/>
      </dsp:nvSpPr>
      <dsp:spPr>
        <a:xfrm>
          <a:off x="687014" y="841177"/>
          <a:ext cx="8991792"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622300">
            <a:lnSpc>
              <a:spcPct val="100000"/>
            </a:lnSpc>
            <a:spcBef>
              <a:spcPct val="0"/>
            </a:spcBef>
            <a:spcAft>
              <a:spcPct val="35000"/>
            </a:spcAft>
            <a:buNone/>
          </a:pPr>
          <a:r>
            <a:rPr lang="en-US" sz="1400" kern="1200" dirty="0"/>
            <a:t>Understanding employment law, for instance, is vital for ensuring our compliance with the diverse legal frameworks in all the countries we operate in. It allows us to uphold the rights of our employees and maintain a lawful and ethical work environment.</a:t>
          </a:r>
        </a:p>
      </dsp:txBody>
      <dsp:txXfrm>
        <a:off x="687014" y="841177"/>
        <a:ext cx="8991792" cy="668858"/>
      </dsp:txXfrm>
    </dsp:sp>
    <dsp:sp modelId="{88349CBD-9586-4061-A1D7-F54C6DD01857}">
      <dsp:nvSpPr>
        <dsp:cNvPr id="0" name=""/>
        <dsp:cNvSpPr/>
      </dsp:nvSpPr>
      <dsp:spPr>
        <a:xfrm>
          <a:off x="0" y="1677250"/>
          <a:ext cx="9720072" cy="5945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55FA5-020C-42D9-9D29-4A88996E42FC}">
      <dsp:nvSpPr>
        <dsp:cNvPr id="0" name=""/>
        <dsp:cNvSpPr/>
      </dsp:nvSpPr>
      <dsp:spPr>
        <a:xfrm>
          <a:off x="179848" y="1811022"/>
          <a:ext cx="327317" cy="3269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3E604B-9D31-4A71-8D2B-3675045C4B98}">
      <dsp:nvSpPr>
        <dsp:cNvPr id="0" name=""/>
        <dsp:cNvSpPr/>
      </dsp:nvSpPr>
      <dsp:spPr>
        <a:xfrm>
          <a:off x="687014" y="1677250"/>
          <a:ext cx="8991792"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622300">
            <a:lnSpc>
              <a:spcPct val="100000"/>
            </a:lnSpc>
            <a:spcBef>
              <a:spcPct val="0"/>
            </a:spcBef>
            <a:spcAft>
              <a:spcPct val="35000"/>
            </a:spcAft>
            <a:buNone/>
          </a:pPr>
          <a:r>
            <a:rPr lang="en-US" sz="1400" kern="1200"/>
            <a:t>Similarly, a grasp of organizational behavior helps us foster a collaborative and efficient work culture. Given our diverse teams spread across different locations, this knowledge is key to managing cross-cultural communication and teamwork.</a:t>
          </a:r>
        </a:p>
      </dsp:txBody>
      <dsp:txXfrm>
        <a:off x="687014" y="1677250"/>
        <a:ext cx="8991792" cy="668858"/>
      </dsp:txXfrm>
    </dsp:sp>
    <dsp:sp modelId="{D29811EA-D7CC-4775-ACBA-FEDEC5DE3169}">
      <dsp:nvSpPr>
        <dsp:cNvPr id="0" name=""/>
        <dsp:cNvSpPr/>
      </dsp:nvSpPr>
      <dsp:spPr>
        <a:xfrm>
          <a:off x="0" y="2513323"/>
          <a:ext cx="9720072" cy="5945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E95F8-174C-476C-BA0A-BA618D12D8C5}">
      <dsp:nvSpPr>
        <dsp:cNvPr id="0" name=""/>
        <dsp:cNvSpPr/>
      </dsp:nvSpPr>
      <dsp:spPr>
        <a:xfrm>
          <a:off x="179848" y="2647095"/>
          <a:ext cx="327317" cy="3269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2F6C6F-B96A-4A3A-A032-04ED6FD99789}">
      <dsp:nvSpPr>
        <dsp:cNvPr id="0" name=""/>
        <dsp:cNvSpPr/>
      </dsp:nvSpPr>
      <dsp:spPr>
        <a:xfrm>
          <a:off x="687014" y="2513323"/>
          <a:ext cx="8991792"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622300">
            <a:lnSpc>
              <a:spcPct val="100000"/>
            </a:lnSpc>
            <a:spcBef>
              <a:spcPct val="0"/>
            </a:spcBef>
            <a:spcAft>
              <a:spcPct val="35000"/>
            </a:spcAft>
            <a:buNone/>
          </a:pPr>
          <a:r>
            <a:rPr lang="en-US" sz="1400" kern="1200"/>
            <a:t>Knowledge of employee relations is also crucial. As a company that values its employees, we at Google strive to maintain high levels of job satisfaction and productivity, and effective employee relations are central to this effort.</a:t>
          </a:r>
        </a:p>
      </dsp:txBody>
      <dsp:txXfrm>
        <a:off x="687014" y="2513323"/>
        <a:ext cx="8991792" cy="668858"/>
      </dsp:txXfrm>
    </dsp:sp>
    <dsp:sp modelId="{A7ACB41E-8A0A-4761-B6BB-2D53A3CE48E4}">
      <dsp:nvSpPr>
        <dsp:cNvPr id="0" name=""/>
        <dsp:cNvSpPr/>
      </dsp:nvSpPr>
      <dsp:spPr>
        <a:xfrm>
          <a:off x="0" y="3349396"/>
          <a:ext cx="9720072" cy="5945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EF877A-C81A-47DF-A37C-2480AE527A0A}">
      <dsp:nvSpPr>
        <dsp:cNvPr id="0" name=""/>
        <dsp:cNvSpPr/>
      </dsp:nvSpPr>
      <dsp:spPr>
        <a:xfrm>
          <a:off x="179848" y="3483168"/>
          <a:ext cx="327317" cy="32699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A1EB59-FAC4-4E46-A419-41ADD7741A57}">
      <dsp:nvSpPr>
        <dsp:cNvPr id="0" name=""/>
        <dsp:cNvSpPr/>
      </dsp:nvSpPr>
      <dsp:spPr>
        <a:xfrm>
          <a:off x="687014" y="3349396"/>
          <a:ext cx="8991792"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622300">
            <a:lnSpc>
              <a:spcPct val="100000"/>
            </a:lnSpc>
            <a:spcBef>
              <a:spcPct val="0"/>
            </a:spcBef>
            <a:spcAft>
              <a:spcPct val="35000"/>
            </a:spcAft>
            <a:buNone/>
          </a:pPr>
          <a:r>
            <a:rPr lang="en-US" sz="1400" kern="1200" dirty="0"/>
            <a:t>Lastly, being familiar with HR policies and procedures ensures consistent and fair treatment of all our employees, helping us maintain a harmonious and equitable workplace(Porter,2018).</a:t>
          </a:r>
        </a:p>
      </dsp:txBody>
      <dsp:txXfrm>
        <a:off x="687014" y="3349396"/>
        <a:ext cx="8991792" cy="668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75214-8FA2-D846-8068-A85261312E2B}">
      <dsp:nvSpPr>
        <dsp:cNvPr id="0" name=""/>
        <dsp:cNvSpPr/>
      </dsp:nvSpPr>
      <dsp:spPr>
        <a:xfrm>
          <a:off x="0" y="359632"/>
          <a:ext cx="7327526" cy="64880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Content:</a:t>
          </a:r>
        </a:p>
      </dsp:txBody>
      <dsp:txXfrm>
        <a:off x="31672" y="391304"/>
        <a:ext cx="7264182" cy="585457"/>
      </dsp:txXfrm>
    </dsp:sp>
    <dsp:sp modelId="{433D81DF-586D-3041-82F0-E2DDD333848D}">
      <dsp:nvSpPr>
        <dsp:cNvPr id="0" name=""/>
        <dsp:cNvSpPr/>
      </dsp:nvSpPr>
      <dsp:spPr>
        <a:xfrm>
          <a:off x="0" y="1045874"/>
          <a:ext cx="7327526" cy="648801"/>
        </a:xfrm>
        <a:prstGeom prst="roundRect">
          <a:avLst/>
        </a:prstGeom>
        <a:solidFill>
          <a:schemeClr val="accent2">
            <a:hueOff val="-165422"/>
            <a:satOff val="186"/>
            <a:lumOff val="4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Recruitment and Selection: This requires knowing how to find, hire, and keep top talent. For a worldwide corporation like Google, this may require remote interviews, onboarding best practises, and labour market rules.</a:t>
          </a:r>
        </a:p>
      </dsp:txBody>
      <dsp:txXfrm>
        <a:off x="31672" y="1077546"/>
        <a:ext cx="7264182" cy="585457"/>
      </dsp:txXfrm>
    </dsp:sp>
    <dsp:sp modelId="{EA191B2F-41F7-D446-BA03-4C06AEF0564A}">
      <dsp:nvSpPr>
        <dsp:cNvPr id="0" name=""/>
        <dsp:cNvSpPr/>
      </dsp:nvSpPr>
      <dsp:spPr>
        <a:xfrm>
          <a:off x="0" y="1732116"/>
          <a:ext cx="7327526" cy="648801"/>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Compensation and Benefits: HR professionals must understand compensation structures, job grading, benefits administration, and incentive </a:t>
          </a:r>
          <a:r>
            <a:rPr lang="en-US" sz="1300" kern="1200" dirty="0" err="1"/>
            <a:t>programmes</a:t>
          </a:r>
          <a:r>
            <a:rPr lang="en-US" sz="1300" kern="1200" dirty="0"/>
            <a:t>. Google's competitive compensation packages need its HR officials to navigate these complex factors to attract and retain top people( Porter,2018).</a:t>
          </a:r>
        </a:p>
      </dsp:txBody>
      <dsp:txXfrm>
        <a:off x="31672" y="1763788"/>
        <a:ext cx="7264182" cy="585457"/>
      </dsp:txXfrm>
    </dsp:sp>
    <dsp:sp modelId="{A11B716F-6845-4646-8FB7-E13F6C925904}">
      <dsp:nvSpPr>
        <dsp:cNvPr id="0" name=""/>
        <dsp:cNvSpPr/>
      </dsp:nvSpPr>
      <dsp:spPr>
        <a:xfrm>
          <a:off x="0" y="2418357"/>
          <a:ext cx="7327526" cy="648801"/>
        </a:xfrm>
        <a:prstGeom prst="roundRect">
          <a:avLst/>
        </a:prstGeom>
        <a:solidFill>
          <a:schemeClr val="accent2">
            <a:hueOff val="-496265"/>
            <a:satOff val="559"/>
            <a:lumOff val="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Training and growth: Identifying skill gaps, creating training </a:t>
          </a:r>
          <a:r>
            <a:rPr lang="en-US" sz="1300" kern="1200" dirty="0" err="1"/>
            <a:t>programmes</a:t>
          </a:r>
          <a:r>
            <a:rPr lang="en-US" sz="1300" kern="1200" dirty="0"/>
            <a:t>, and promoting staff growth are essential. Google invests extensively on employee learning, thus HR professionals should be able to manage and improve these </a:t>
          </a:r>
          <a:r>
            <a:rPr lang="en-US" sz="1300" kern="1200" dirty="0" err="1"/>
            <a:t>programmes</a:t>
          </a:r>
          <a:r>
            <a:rPr lang="en-US" sz="1300" kern="1200" dirty="0"/>
            <a:t>.</a:t>
          </a:r>
        </a:p>
      </dsp:txBody>
      <dsp:txXfrm>
        <a:off x="31672" y="2450029"/>
        <a:ext cx="7264182" cy="585457"/>
      </dsp:txXfrm>
    </dsp:sp>
    <dsp:sp modelId="{EF7BECF2-689A-AB4B-9FD4-4B50378FA6C7}">
      <dsp:nvSpPr>
        <dsp:cNvPr id="0" name=""/>
        <dsp:cNvSpPr/>
      </dsp:nvSpPr>
      <dsp:spPr>
        <a:xfrm>
          <a:off x="0" y="3104599"/>
          <a:ext cx="7327526" cy="648801"/>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Change Management: In innovative tech companies like Google, change management theories and methods are crucial.</a:t>
          </a:r>
        </a:p>
      </dsp:txBody>
      <dsp:txXfrm>
        <a:off x="31672" y="3136271"/>
        <a:ext cx="7264182" cy="585457"/>
      </dsp:txXfrm>
    </dsp:sp>
    <dsp:sp modelId="{6C9B3B71-5CDF-6445-8578-D25693C0B948}">
      <dsp:nvSpPr>
        <dsp:cNvPr id="0" name=""/>
        <dsp:cNvSpPr/>
      </dsp:nvSpPr>
      <dsp:spPr>
        <a:xfrm>
          <a:off x="0" y="3790840"/>
          <a:ext cx="7327526" cy="648801"/>
        </a:xfrm>
        <a:prstGeom prst="roundRect">
          <a:avLst/>
        </a:prstGeom>
        <a:solidFill>
          <a:schemeClr val="accent2">
            <a:hueOff val="-827108"/>
            <a:satOff val="932"/>
            <a:lumOff val="22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Diversity and Inclusion: Understanding diversity and inclusion practises helps create a culture that values differences and makes all employees feel valued. Google's worldwide nature requires HR personnel to understand and promote diversity and inclusion across cultures.</a:t>
          </a:r>
        </a:p>
      </dsp:txBody>
      <dsp:txXfrm>
        <a:off x="31672" y="3822512"/>
        <a:ext cx="7264182" cy="585457"/>
      </dsp:txXfrm>
    </dsp:sp>
    <dsp:sp modelId="{4AAD512E-A9FB-E645-9F67-F6CAA5EC78F0}">
      <dsp:nvSpPr>
        <dsp:cNvPr id="0" name=""/>
        <dsp:cNvSpPr/>
      </dsp:nvSpPr>
      <dsp:spPr>
        <a:xfrm>
          <a:off x="0" y="4477082"/>
          <a:ext cx="7327526" cy="648801"/>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Speaker Notes:</a:t>
          </a:r>
        </a:p>
      </dsp:txBody>
      <dsp:txXfrm>
        <a:off x="31672" y="4508754"/>
        <a:ext cx="7264182" cy="585457"/>
      </dsp:txXfrm>
    </dsp:sp>
    <dsp:sp modelId="{41B509BE-049B-BE4B-9F9C-36DB36BE72B8}">
      <dsp:nvSpPr>
        <dsp:cNvPr id="0" name=""/>
        <dsp:cNvSpPr/>
      </dsp:nvSpPr>
      <dsp:spPr>
        <a:xfrm>
          <a:off x="0" y="5163323"/>
          <a:ext cx="7327526" cy="648801"/>
        </a:xfrm>
        <a:prstGeom prst="roundRect">
          <a:avLst/>
        </a:prstGeom>
        <a:solidFill>
          <a:schemeClr val="accent2">
            <a:hueOff val="-1157951"/>
            <a:satOff val="1305"/>
            <a:lumOff val="30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HR knowledge continues. Google, like every company, needs the appropriate talent. It's crucial to recruit, hire, and retain top talent. Understanding complex wage structures, perks, and incentive programmes is crucial to keeping Google competitive in the labour market.</a:t>
          </a:r>
        </a:p>
      </dsp:txBody>
      <dsp:txXfrm>
        <a:off x="31672" y="5194995"/>
        <a:ext cx="7264182" cy="585457"/>
      </dsp:txXfrm>
    </dsp:sp>
    <dsp:sp modelId="{E5192173-70A0-E446-B7F5-38186A695DC5}">
      <dsp:nvSpPr>
        <dsp:cNvPr id="0" name=""/>
        <dsp:cNvSpPr/>
      </dsp:nvSpPr>
      <dsp:spPr>
        <a:xfrm>
          <a:off x="0" y="5849565"/>
          <a:ext cx="7327526" cy="648801"/>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Google invests considerably in staff training and development. The tech industry's rapid change requires change management. Finally, in a multinational company like Google, diversity and inclusion </a:t>
          </a:r>
          <a:r>
            <a:rPr lang="en-US" sz="1300" kern="1200" dirty="0" err="1"/>
            <a:t>practises</a:t>
          </a:r>
          <a:r>
            <a:rPr lang="en-US" sz="1300" kern="1200" dirty="0"/>
            <a:t> must be understood to make all employees feel appreciated and respected(</a:t>
          </a:r>
          <a:r>
            <a:rPr lang="en-US" sz="1300" kern="1200" dirty="0" err="1"/>
            <a:t>Google,nd</a:t>
          </a:r>
          <a:r>
            <a:rPr lang="en-US" sz="1300" kern="1200" dirty="0"/>
            <a:t>).</a:t>
          </a:r>
        </a:p>
      </dsp:txBody>
      <dsp:txXfrm>
        <a:off x="31672" y="5881237"/>
        <a:ext cx="7264182" cy="5854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54BD2-903E-5346-BF61-98E659DFD085}">
      <dsp:nvSpPr>
        <dsp:cNvPr id="0" name=""/>
        <dsp:cNvSpPr/>
      </dsp:nvSpPr>
      <dsp:spPr>
        <a:xfrm>
          <a:off x="0" y="199777"/>
          <a:ext cx="7172325" cy="125482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Communication Skills:</a:t>
          </a:r>
          <a:r>
            <a:rPr lang="en-US" sz="1600" kern="1200" dirty="0"/>
            <a:t> Communication is fundamental for HR professionals. It involves both conveying information clearly and listening effectively. At Google, strong communication skills are essential for interacting with a global workforce, addressing employee concerns, and promoting company policies(Storey,2014).</a:t>
          </a:r>
        </a:p>
      </dsp:txBody>
      <dsp:txXfrm>
        <a:off x="61255" y="261032"/>
        <a:ext cx="7049815" cy="1132314"/>
      </dsp:txXfrm>
    </dsp:sp>
    <dsp:sp modelId="{A8862929-8518-5F43-A192-6AAB7FC11768}">
      <dsp:nvSpPr>
        <dsp:cNvPr id="0" name=""/>
        <dsp:cNvSpPr/>
      </dsp:nvSpPr>
      <dsp:spPr>
        <a:xfrm>
          <a:off x="0" y="1500682"/>
          <a:ext cx="7172325" cy="1254824"/>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Negotiation Skills:</a:t>
          </a:r>
          <a:r>
            <a:rPr lang="en-US" sz="1600" kern="1200" dirty="0"/>
            <a:t> Negotiation skills are important for tasks such as resolving disputes, reaching agreements on compensation packages, and dealing with unions. In a competitive industry like technology, these skills are vital at Google for retaining top talent and maintaining harmonious labor relations.</a:t>
          </a:r>
        </a:p>
      </dsp:txBody>
      <dsp:txXfrm>
        <a:off x="61255" y="1561937"/>
        <a:ext cx="7049815" cy="1132314"/>
      </dsp:txXfrm>
    </dsp:sp>
    <dsp:sp modelId="{090C8851-D553-FA43-8AC9-2BC8C000EA95}">
      <dsp:nvSpPr>
        <dsp:cNvPr id="0" name=""/>
        <dsp:cNvSpPr/>
      </dsp:nvSpPr>
      <dsp:spPr>
        <a:xfrm>
          <a:off x="0" y="2801587"/>
          <a:ext cx="7172325" cy="1254824"/>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Decision-Making Skills:</a:t>
          </a:r>
          <a:r>
            <a:rPr lang="en-US" sz="1600" kern="1200" dirty="0"/>
            <a:t> Human resource specialists frequently have to make difficult choices, like those concerning recruitment, advancements, or corrective measures. At a corporation of Google's magnitude and variety, these determinations must be made judiciously(SHRM,2022).</a:t>
          </a:r>
        </a:p>
      </dsp:txBody>
      <dsp:txXfrm>
        <a:off x="61255" y="2862842"/>
        <a:ext cx="7049815" cy="1132314"/>
      </dsp:txXfrm>
    </dsp:sp>
    <dsp:sp modelId="{94225C39-A02F-424B-9130-EC270C0E019D}">
      <dsp:nvSpPr>
        <dsp:cNvPr id="0" name=""/>
        <dsp:cNvSpPr/>
      </dsp:nvSpPr>
      <dsp:spPr>
        <a:xfrm>
          <a:off x="0" y="4102492"/>
          <a:ext cx="7172325" cy="1254824"/>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Leadership Skills:</a:t>
          </a:r>
          <a:r>
            <a:rPr lang="en-US" sz="1600" kern="1200"/>
            <a:t> Leadership in HR means guiding the organization's human resources strategy, advocating for employees, and driving changes. At Google, HR leadership is central to fostering the company's innovative culture and implementing its people-centric policies.</a:t>
          </a:r>
        </a:p>
      </dsp:txBody>
      <dsp:txXfrm>
        <a:off x="61255" y="4163747"/>
        <a:ext cx="7049815" cy="1132314"/>
      </dsp:txXfrm>
    </dsp:sp>
    <dsp:sp modelId="{9349E2B3-B37F-AC40-B38F-BF3EAA380757}">
      <dsp:nvSpPr>
        <dsp:cNvPr id="0" name=""/>
        <dsp:cNvSpPr/>
      </dsp:nvSpPr>
      <dsp:spPr>
        <a:xfrm>
          <a:off x="0" y="5403397"/>
          <a:ext cx="7172325" cy="1254824"/>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HRIS Expertise:</a:t>
          </a:r>
          <a:r>
            <a:rPr lang="en-US" sz="1600" kern="1200" dirty="0"/>
            <a:t> HR professionals should be proficient in using Human Resources Information Systems (HRIS) for tasks such as payroll, benefits administration, and data analysis. At Google, with its tech-savvy environment, such technical skills are invaluable for improving HR efficiency and leveraging data for strategic decision-making( Google,2022).</a:t>
          </a:r>
        </a:p>
      </dsp:txBody>
      <dsp:txXfrm>
        <a:off x="61255" y="5464652"/>
        <a:ext cx="7049815" cy="11323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87DC6-CC65-47FB-8466-0B1A38E0DAAB}">
      <dsp:nvSpPr>
        <dsp:cNvPr id="0" name=""/>
        <dsp:cNvSpPr/>
      </dsp:nvSpPr>
      <dsp:spPr>
        <a:xfrm>
          <a:off x="0" y="603"/>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95891-61B9-4FBB-8A6F-B3222ACB5AB0}">
      <dsp:nvSpPr>
        <dsp:cNvPr id="0" name=""/>
        <dsp:cNvSpPr/>
      </dsp:nvSpPr>
      <dsp:spPr>
        <a:xfrm>
          <a:off x="427016" y="318218"/>
          <a:ext cx="776392" cy="776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BA1C9F-7228-4090-B7D9-CF52F0344060}">
      <dsp:nvSpPr>
        <dsp:cNvPr id="0" name=""/>
        <dsp:cNvSpPr/>
      </dsp:nvSpPr>
      <dsp:spPr>
        <a:xfrm>
          <a:off x="1630424" y="603"/>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622300">
            <a:lnSpc>
              <a:spcPct val="90000"/>
            </a:lnSpc>
            <a:spcBef>
              <a:spcPct val="0"/>
            </a:spcBef>
            <a:spcAft>
              <a:spcPct val="35000"/>
            </a:spcAft>
            <a:buNone/>
          </a:pPr>
          <a:r>
            <a:rPr lang="en-US" sz="1400" kern="1200"/>
            <a:t>To wrap up this presentation, it's important to reiterate the interconnected nature of the HR officer's role and the overall performance of Google. The requirements of this role are diverse and ever-changing, underlining the importance of continuous professional development.</a:t>
          </a:r>
        </a:p>
      </dsp:txBody>
      <dsp:txXfrm>
        <a:off x="1630424" y="603"/>
        <a:ext cx="4965638" cy="1411623"/>
      </dsp:txXfrm>
    </dsp:sp>
    <dsp:sp modelId="{A72F067C-F332-4B8D-ACE9-18317B685C36}">
      <dsp:nvSpPr>
        <dsp:cNvPr id="0" name=""/>
        <dsp:cNvSpPr/>
      </dsp:nvSpPr>
      <dsp:spPr>
        <a:xfrm>
          <a:off x="0" y="1765132"/>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F180D8-35EB-4F5A-9837-37B1F851BEF7}">
      <dsp:nvSpPr>
        <dsp:cNvPr id="0" name=""/>
        <dsp:cNvSpPr/>
      </dsp:nvSpPr>
      <dsp:spPr>
        <a:xfrm>
          <a:off x="427016" y="2082747"/>
          <a:ext cx="776392" cy="776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3FB1FA-7172-4446-ABDB-6B67A167F1FE}">
      <dsp:nvSpPr>
        <dsp:cNvPr id="0" name=""/>
        <dsp:cNvSpPr/>
      </dsp:nvSpPr>
      <dsp:spPr>
        <a:xfrm>
          <a:off x="1630424" y="1765132"/>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622300">
            <a:lnSpc>
              <a:spcPct val="90000"/>
            </a:lnSpc>
            <a:spcBef>
              <a:spcPct val="0"/>
            </a:spcBef>
            <a:spcAft>
              <a:spcPct val="35000"/>
            </a:spcAft>
            <a:buNone/>
          </a:pPr>
          <a:r>
            <a:rPr lang="en-US" sz="1400" kern="1200"/>
            <a:t>As an HR officer at Google, my personal growth and learning aren't isolated. They positively impact the organization as a whole. Advancement might present itself as upgraded worker capability, more consistency in human resource conventions, a boosted notoriety as a head worker, and a diminishment in lawful and operational dangers.</a:t>
          </a:r>
        </a:p>
      </dsp:txBody>
      <dsp:txXfrm>
        <a:off x="1630424" y="1765132"/>
        <a:ext cx="4965638" cy="1411623"/>
      </dsp:txXfrm>
    </dsp:sp>
    <dsp:sp modelId="{D52914BA-E7E1-476D-A162-84704ADC3311}">
      <dsp:nvSpPr>
        <dsp:cNvPr id="0" name=""/>
        <dsp:cNvSpPr/>
      </dsp:nvSpPr>
      <dsp:spPr>
        <a:xfrm>
          <a:off x="0" y="3529661"/>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943C7-5C70-4356-A57F-4F1C1050513C}">
      <dsp:nvSpPr>
        <dsp:cNvPr id="0" name=""/>
        <dsp:cNvSpPr/>
      </dsp:nvSpPr>
      <dsp:spPr>
        <a:xfrm>
          <a:off x="427016" y="3847276"/>
          <a:ext cx="776392" cy="776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36E750-3E36-4360-A133-1D328A0CC612}">
      <dsp:nvSpPr>
        <dsp:cNvPr id="0" name=""/>
        <dsp:cNvSpPr/>
      </dsp:nvSpPr>
      <dsp:spPr>
        <a:xfrm>
          <a:off x="1630424" y="3529661"/>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622300">
            <a:lnSpc>
              <a:spcPct val="90000"/>
            </a:lnSpc>
            <a:spcBef>
              <a:spcPct val="0"/>
            </a:spcBef>
            <a:spcAft>
              <a:spcPct val="35000"/>
            </a:spcAft>
            <a:buNone/>
          </a:pPr>
          <a:r>
            <a:rPr lang="en-US" sz="1400" kern="1200"/>
            <a:t>Within the swiftly progressing and incessantly changing realm of technology, perpetual education and growth are not merely preferable - they are obligatory. As such, my commitment as an HR officer, and Google's commitment as an innovative organization, must be to lifelong learning and growth.</a:t>
          </a:r>
        </a:p>
      </dsp:txBody>
      <dsp:txXfrm>
        <a:off x="1630424" y="3529661"/>
        <a:ext cx="4965638" cy="1411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4F460-3A7E-0B49-98A5-2FDD0006508D}">
      <dsp:nvSpPr>
        <dsp:cNvPr id="0" name=""/>
        <dsp:cNvSpPr/>
      </dsp:nvSpPr>
      <dsp:spPr>
        <a:xfrm>
          <a:off x="0" y="767"/>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Armstrong, M., 2012. </a:t>
          </a:r>
          <a:r>
            <a:rPr lang="en-US" sz="1400" b="0" i="1" kern="1200" dirty="0">
              <a:solidFill>
                <a:schemeClr val="tx1"/>
              </a:solidFill>
              <a:latin typeface="Times" pitchFamily="2" charset="0"/>
            </a:rPr>
            <a:t>Armstrong's handbook of human resource management practice</a:t>
          </a:r>
          <a:r>
            <a:rPr lang="en-US" sz="1400" b="0" i="0" kern="1200" dirty="0">
              <a:solidFill>
                <a:schemeClr val="tx1"/>
              </a:solidFill>
              <a:latin typeface="Times" pitchFamily="2" charset="0"/>
            </a:rPr>
            <a:t>. Kogan Page Publishers.</a:t>
          </a:r>
          <a:endParaRPr lang="en-KW" sz="1400" kern="1200" dirty="0">
            <a:solidFill>
              <a:schemeClr val="tx1"/>
            </a:solidFill>
            <a:latin typeface="Times" pitchFamily="2" charset="0"/>
          </a:endParaRPr>
        </a:p>
      </dsp:txBody>
      <dsp:txXfrm>
        <a:off x="19987" y="20754"/>
        <a:ext cx="7322851" cy="369457"/>
      </dsp:txXfrm>
    </dsp:sp>
    <dsp:sp modelId="{1FE58D1F-8435-6D42-9E8C-FDA39D7337AB}">
      <dsp:nvSpPr>
        <dsp:cNvPr id="0" name=""/>
        <dsp:cNvSpPr/>
      </dsp:nvSpPr>
      <dsp:spPr>
        <a:xfrm>
          <a:off x="0" y="422489"/>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Beer, M., 2015. </a:t>
          </a:r>
          <a:r>
            <a:rPr lang="en-US" sz="1400" b="0" i="1" kern="1200" dirty="0">
              <a:solidFill>
                <a:schemeClr val="tx1"/>
              </a:solidFill>
              <a:latin typeface="Times" pitchFamily="2" charset="0"/>
            </a:rPr>
            <a:t>Developing an effective human resource function</a:t>
          </a:r>
          <a:r>
            <a:rPr lang="en-US" sz="1400" b="0" i="0" kern="1200" dirty="0">
              <a:solidFill>
                <a:schemeClr val="tx1"/>
              </a:solidFill>
              <a:latin typeface="Times" pitchFamily="2" charset="0"/>
            </a:rPr>
            <a:t>. In Organizational effectiveness (pp. 169-190). Emerald Group Publishing Limited.</a:t>
          </a:r>
          <a:endParaRPr lang="en-KW" sz="1400" kern="1200" dirty="0">
            <a:solidFill>
              <a:schemeClr val="tx1"/>
            </a:solidFill>
            <a:latin typeface="Times" pitchFamily="2" charset="0"/>
          </a:endParaRPr>
        </a:p>
      </dsp:txBody>
      <dsp:txXfrm>
        <a:off x="19987" y="442476"/>
        <a:ext cx="7322851" cy="369457"/>
      </dsp:txXfrm>
    </dsp:sp>
    <dsp:sp modelId="{24FE9F62-7E14-8B48-A250-2CFEE6C51027}">
      <dsp:nvSpPr>
        <dsp:cNvPr id="0" name=""/>
        <dsp:cNvSpPr/>
      </dsp:nvSpPr>
      <dsp:spPr>
        <a:xfrm>
          <a:off x="0" y="844211"/>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tx1"/>
              </a:solidFill>
              <a:latin typeface="Times" pitchFamily="2" charset="0"/>
            </a:rPr>
            <a:t>Bratton, J. and Gold, J., 2017. </a:t>
          </a:r>
          <a:r>
            <a:rPr lang="en-US" sz="1400" b="0" i="1" kern="1200">
              <a:solidFill>
                <a:schemeClr val="tx1"/>
              </a:solidFill>
              <a:latin typeface="Times" pitchFamily="2" charset="0"/>
            </a:rPr>
            <a:t>Human resource management: theory and practice</a:t>
          </a:r>
          <a:r>
            <a:rPr lang="en-US" sz="1400" b="0" i="0" kern="1200">
              <a:solidFill>
                <a:schemeClr val="tx1"/>
              </a:solidFill>
              <a:latin typeface="Times" pitchFamily="2" charset="0"/>
            </a:rPr>
            <a:t>. Palgrave.</a:t>
          </a:r>
          <a:endParaRPr lang="en-KW" sz="1400" kern="1200">
            <a:solidFill>
              <a:schemeClr val="tx1"/>
            </a:solidFill>
            <a:latin typeface="Times" pitchFamily="2" charset="0"/>
          </a:endParaRPr>
        </a:p>
      </dsp:txBody>
      <dsp:txXfrm>
        <a:off x="19987" y="864198"/>
        <a:ext cx="7322851" cy="369457"/>
      </dsp:txXfrm>
    </dsp:sp>
    <dsp:sp modelId="{972FCFB3-B5FD-E54A-8193-7A3B9F4357BD}">
      <dsp:nvSpPr>
        <dsp:cNvPr id="0" name=""/>
        <dsp:cNvSpPr/>
      </dsp:nvSpPr>
      <dsp:spPr>
        <a:xfrm>
          <a:off x="0" y="1265933"/>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tx1"/>
              </a:solidFill>
              <a:latin typeface="Times" pitchFamily="2" charset="0"/>
            </a:rPr>
            <a:t>Cascio, W.F., 2018. </a:t>
          </a:r>
          <a:r>
            <a:rPr lang="en-US" sz="1400" b="0" i="1" kern="1200">
              <a:solidFill>
                <a:schemeClr val="tx1"/>
              </a:solidFill>
              <a:latin typeface="Times" pitchFamily="2" charset="0"/>
            </a:rPr>
            <a:t>Managing human resources</a:t>
          </a:r>
          <a:r>
            <a:rPr lang="en-US" sz="1400" b="0" i="0" kern="1200">
              <a:solidFill>
                <a:schemeClr val="tx1"/>
              </a:solidFill>
              <a:latin typeface="Times" pitchFamily="2" charset="0"/>
            </a:rPr>
            <a:t>. McGraw-Hill Education.</a:t>
          </a:r>
          <a:endParaRPr lang="en-KW" sz="1400" kern="1200">
            <a:solidFill>
              <a:schemeClr val="tx1"/>
            </a:solidFill>
            <a:latin typeface="Times" pitchFamily="2" charset="0"/>
          </a:endParaRPr>
        </a:p>
      </dsp:txBody>
      <dsp:txXfrm>
        <a:off x="19987" y="1285920"/>
        <a:ext cx="7322851" cy="369457"/>
      </dsp:txXfrm>
    </dsp:sp>
    <dsp:sp modelId="{1BB90E12-B306-3942-A370-283EED7CB55C}">
      <dsp:nvSpPr>
        <dsp:cNvPr id="0" name=""/>
        <dsp:cNvSpPr/>
      </dsp:nvSpPr>
      <dsp:spPr>
        <a:xfrm>
          <a:off x="0" y="1687655"/>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tx1"/>
              </a:solidFill>
              <a:latin typeface="Times" pitchFamily="2" charset="0"/>
            </a:rPr>
            <a:t>CIPD, 2020. </a:t>
          </a:r>
          <a:r>
            <a:rPr lang="en-US" sz="1400" b="0" i="1" kern="1200">
              <a:solidFill>
                <a:schemeClr val="tx1"/>
              </a:solidFill>
              <a:latin typeface="Times" pitchFamily="2" charset="0"/>
            </a:rPr>
            <a:t>Profession map</a:t>
          </a:r>
          <a:r>
            <a:rPr lang="en-US" sz="1400" b="0" i="0" kern="1200">
              <a:solidFill>
                <a:schemeClr val="tx1"/>
              </a:solidFill>
              <a:latin typeface="Times" pitchFamily="2" charset="0"/>
            </a:rPr>
            <a:t>. Chartered Institute of Personnel and Development. Available at: </a:t>
          </a:r>
          <a:r>
            <a:rPr lang="en-US" sz="1400" b="0" i="0" u="sng" kern="1200">
              <a:solidFill>
                <a:schemeClr val="tx1"/>
              </a:solidFill>
              <a:latin typeface="Times" pitchFamily="2" charset="0"/>
              <a:hlinkClick xmlns:r="http://schemas.openxmlformats.org/officeDocument/2006/relationships" r:id="rId1">
                <a:extLst>
                  <a:ext uri="{A12FA001-AC4F-418D-AE19-62706E023703}">
                    <ahyp:hlinkClr xmlns:ahyp="http://schemas.microsoft.com/office/drawing/2018/hyperlinkcolor" val="tx"/>
                  </a:ext>
                </a:extLst>
              </a:hlinkClick>
            </a:rPr>
            <a:t>www.cipd.co.uk</a:t>
          </a:r>
          <a:r>
            <a:rPr lang="en-US" sz="1400" b="0" i="0" kern="1200">
              <a:solidFill>
                <a:schemeClr val="tx1"/>
              </a:solidFill>
              <a:latin typeface="Times" pitchFamily="2" charset="0"/>
            </a:rPr>
            <a:t> (Accessed: 23 July 2023).</a:t>
          </a:r>
          <a:endParaRPr lang="en-KW" sz="1400" kern="1200">
            <a:solidFill>
              <a:schemeClr val="tx1"/>
            </a:solidFill>
            <a:latin typeface="Times" pitchFamily="2" charset="0"/>
          </a:endParaRPr>
        </a:p>
      </dsp:txBody>
      <dsp:txXfrm>
        <a:off x="19987" y="1707642"/>
        <a:ext cx="7322851" cy="369457"/>
      </dsp:txXfrm>
    </dsp:sp>
    <dsp:sp modelId="{83A6CA7B-19B3-3A48-9792-95F8E6EF1B1B}">
      <dsp:nvSpPr>
        <dsp:cNvPr id="0" name=""/>
        <dsp:cNvSpPr/>
      </dsp:nvSpPr>
      <dsp:spPr>
        <a:xfrm>
          <a:off x="0" y="2109377"/>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err="1">
              <a:solidFill>
                <a:schemeClr val="tx1"/>
              </a:solidFill>
              <a:latin typeface="Times" pitchFamily="2" charset="0"/>
            </a:rPr>
            <a:t>Dessler</a:t>
          </a:r>
          <a:r>
            <a:rPr lang="en-US" sz="1400" b="0" i="0" kern="1200" dirty="0">
              <a:solidFill>
                <a:schemeClr val="tx1"/>
              </a:solidFill>
              <a:latin typeface="Times" pitchFamily="2" charset="0"/>
            </a:rPr>
            <a:t>, G., 2017. </a:t>
          </a:r>
          <a:r>
            <a:rPr lang="en-US" sz="1400" b="0" i="1" kern="1200" dirty="0">
              <a:solidFill>
                <a:schemeClr val="tx1"/>
              </a:solidFill>
              <a:latin typeface="Times" pitchFamily="2" charset="0"/>
            </a:rPr>
            <a:t>Human resource management</a:t>
          </a:r>
          <a:r>
            <a:rPr lang="en-US" sz="1400" b="0" i="0" kern="1200" dirty="0">
              <a:solidFill>
                <a:schemeClr val="tx1"/>
              </a:solidFill>
              <a:latin typeface="Times" pitchFamily="2" charset="0"/>
            </a:rPr>
            <a:t>. Pearson.</a:t>
          </a:r>
          <a:endParaRPr lang="en-KW" sz="1400" kern="1200" dirty="0">
            <a:solidFill>
              <a:schemeClr val="tx1"/>
            </a:solidFill>
            <a:latin typeface="Times" pitchFamily="2" charset="0"/>
          </a:endParaRPr>
        </a:p>
      </dsp:txBody>
      <dsp:txXfrm>
        <a:off x="19987" y="2129364"/>
        <a:ext cx="7322851" cy="369457"/>
      </dsp:txXfrm>
    </dsp:sp>
    <dsp:sp modelId="{9F470BF7-AE1A-594D-8086-8405526490F7}">
      <dsp:nvSpPr>
        <dsp:cNvPr id="0" name=""/>
        <dsp:cNvSpPr/>
      </dsp:nvSpPr>
      <dsp:spPr>
        <a:xfrm>
          <a:off x="0" y="2531099"/>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tx1"/>
              </a:solidFill>
              <a:latin typeface="Times" pitchFamily="2" charset="0"/>
            </a:rPr>
            <a:t>Drucker, P., 2017. </a:t>
          </a:r>
          <a:r>
            <a:rPr lang="en-US" sz="1400" b="0" i="1" kern="1200">
              <a:solidFill>
                <a:schemeClr val="tx1"/>
              </a:solidFill>
              <a:latin typeface="Times" pitchFamily="2" charset="0"/>
            </a:rPr>
            <a:t>The practice of management</a:t>
          </a:r>
          <a:r>
            <a:rPr lang="en-US" sz="1400" b="0" i="0" kern="1200">
              <a:solidFill>
                <a:schemeClr val="tx1"/>
              </a:solidFill>
              <a:latin typeface="Times" pitchFamily="2" charset="0"/>
            </a:rPr>
            <a:t>. Routledge.</a:t>
          </a:r>
          <a:endParaRPr lang="en-KW" sz="1400" kern="1200">
            <a:solidFill>
              <a:schemeClr val="tx1"/>
            </a:solidFill>
            <a:latin typeface="Times" pitchFamily="2" charset="0"/>
          </a:endParaRPr>
        </a:p>
      </dsp:txBody>
      <dsp:txXfrm>
        <a:off x="19987" y="2551086"/>
        <a:ext cx="7322851" cy="369457"/>
      </dsp:txXfrm>
    </dsp:sp>
    <dsp:sp modelId="{4CBF5EDE-7624-544A-A04A-0C6A30DF520B}">
      <dsp:nvSpPr>
        <dsp:cNvPr id="0" name=""/>
        <dsp:cNvSpPr/>
      </dsp:nvSpPr>
      <dsp:spPr>
        <a:xfrm>
          <a:off x="0" y="2952821"/>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Jackson, S.E., Schuler, R.S., and Jiang, K., 2014. </a:t>
          </a:r>
          <a:r>
            <a:rPr lang="en-US" sz="1400" b="0" i="1" kern="1200" dirty="0">
              <a:solidFill>
                <a:schemeClr val="tx1"/>
              </a:solidFill>
              <a:latin typeface="Times" pitchFamily="2" charset="0"/>
            </a:rPr>
            <a:t>An aspirational framework for strategic human resource management</a:t>
          </a:r>
          <a:r>
            <a:rPr lang="en-US" sz="1400" b="0" i="0" kern="1200" dirty="0">
              <a:solidFill>
                <a:schemeClr val="tx1"/>
              </a:solidFill>
              <a:latin typeface="Times" pitchFamily="2" charset="0"/>
            </a:rPr>
            <a:t>. The Academy of Management Annals, 8(1), pp.1-56.</a:t>
          </a:r>
          <a:endParaRPr lang="en-KW" sz="1400" kern="1200" dirty="0">
            <a:solidFill>
              <a:schemeClr val="tx1"/>
            </a:solidFill>
            <a:latin typeface="Times" pitchFamily="2" charset="0"/>
          </a:endParaRPr>
        </a:p>
      </dsp:txBody>
      <dsp:txXfrm>
        <a:off x="19987" y="2972808"/>
        <a:ext cx="7322851" cy="369457"/>
      </dsp:txXfrm>
    </dsp:sp>
    <dsp:sp modelId="{3ECD283D-C923-D545-A17C-FBF286B0E6D0}">
      <dsp:nvSpPr>
        <dsp:cNvPr id="0" name=""/>
        <dsp:cNvSpPr/>
      </dsp:nvSpPr>
      <dsp:spPr>
        <a:xfrm>
          <a:off x="0" y="3374543"/>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tx1"/>
              </a:solidFill>
              <a:latin typeface="Times" pitchFamily="2" charset="0"/>
            </a:rPr>
            <a:t>Noe, R.A., Hollenbeck, J.R., Gerhart, B., and Wright, P.M., 2017. </a:t>
          </a:r>
          <a:r>
            <a:rPr lang="en-US" sz="1400" b="0" i="1" kern="1200">
              <a:solidFill>
                <a:schemeClr val="tx1"/>
              </a:solidFill>
              <a:latin typeface="Times" pitchFamily="2" charset="0"/>
            </a:rPr>
            <a:t>Fundamentals of human resource management</a:t>
          </a:r>
          <a:r>
            <a:rPr lang="en-US" sz="1400" b="0" i="0" kern="1200">
              <a:solidFill>
                <a:schemeClr val="tx1"/>
              </a:solidFill>
              <a:latin typeface="Times" pitchFamily="2" charset="0"/>
            </a:rPr>
            <a:t>. McGraw-Hill Education.</a:t>
          </a:r>
          <a:endParaRPr lang="en-KW" sz="1400" kern="1200">
            <a:solidFill>
              <a:schemeClr val="tx1"/>
            </a:solidFill>
            <a:latin typeface="Times" pitchFamily="2" charset="0"/>
          </a:endParaRPr>
        </a:p>
      </dsp:txBody>
      <dsp:txXfrm>
        <a:off x="19987" y="3394530"/>
        <a:ext cx="7322851" cy="369457"/>
      </dsp:txXfrm>
    </dsp:sp>
    <dsp:sp modelId="{6DF908FB-A7FF-AF49-9A07-1FB039CA6FCE}">
      <dsp:nvSpPr>
        <dsp:cNvPr id="0" name=""/>
        <dsp:cNvSpPr/>
      </dsp:nvSpPr>
      <dsp:spPr>
        <a:xfrm>
          <a:off x="0" y="3796265"/>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Pfeffer, J., 2018. </a:t>
          </a:r>
          <a:r>
            <a:rPr lang="en-US" sz="1400" b="0" i="1" kern="1200" dirty="0">
              <a:solidFill>
                <a:schemeClr val="tx1"/>
              </a:solidFill>
              <a:latin typeface="Times" pitchFamily="2" charset="0"/>
            </a:rPr>
            <a:t>The human equation: Building profits by putting people first</a:t>
          </a:r>
          <a:r>
            <a:rPr lang="en-US" sz="1400" b="0" i="0" kern="1200" dirty="0">
              <a:solidFill>
                <a:schemeClr val="tx1"/>
              </a:solidFill>
              <a:latin typeface="Times" pitchFamily="2" charset="0"/>
            </a:rPr>
            <a:t>. Harvard Business Press.</a:t>
          </a:r>
          <a:endParaRPr lang="en-KW" sz="1400" kern="1200" dirty="0">
            <a:solidFill>
              <a:schemeClr val="tx1"/>
            </a:solidFill>
            <a:latin typeface="Times" pitchFamily="2" charset="0"/>
          </a:endParaRPr>
        </a:p>
      </dsp:txBody>
      <dsp:txXfrm>
        <a:off x="19987" y="3816252"/>
        <a:ext cx="7322851" cy="369457"/>
      </dsp:txXfrm>
    </dsp:sp>
    <dsp:sp modelId="{4E53CAC6-7A99-9744-BDDC-664D7B4A9A51}">
      <dsp:nvSpPr>
        <dsp:cNvPr id="0" name=""/>
        <dsp:cNvSpPr/>
      </dsp:nvSpPr>
      <dsp:spPr>
        <a:xfrm>
          <a:off x="0" y="4217987"/>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Porter, M.E., 2018. </a:t>
          </a:r>
          <a:r>
            <a:rPr lang="en-US" sz="1400" b="0" i="1" kern="1200" dirty="0">
              <a:solidFill>
                <a:schemeClr val="tx1"/>
              </a:solidFill>
              <a:latin typeface="Times" pitchFamily="2" charset="0"/>
            </a:rPr>
            <a:t>Competitive strategy: Techniques for analyzing industries and competitors</a:t>
          </a:r>
          <a:r>
            <a:rPr lang="en-US" sz="1400" b="0" i="0" kern="1200" dirty="0">
              <a:solidFill>
                <a:schemeClr val="tx1"/>
              </a:solidFill>
              <a:latin typeface="Times" pitchFamily="2" charset="0"/>
            </a:rPr>
            <a:t>. Simon and Schuster.</a:t>
          </a:r>
          <a:endParaRPr lang="en-KW" sz="1400" kern="1200" dirty="0">
            <a:solidFill>
              <a:schemeClr val="tx1"/>
            </a:solidFill>
            <a:latin typeface="Times" pitchFamily="2" charset="0"/>
          </a:endParaRPr>
        </a:p>
      </dsp:txBody>
      <dsp:txXfrm>
        <a:off x="19987" y="4237974"/>
        <a:ext cx="7322851" cy="369457"/>
      </dsp:txXfrm>
    </dsp:sp>
    <dsp:sp modelId="{7BABDAA1-A21F-D949-BB6E-B770A0F8ABD6}">
      <dsp:nvSpPr>
        <dsp:cNvPr id="0" name=""/>
        <dsp:cNvSpPr/>
      </dsp:nvSpPr>
      <dsp:spPr>
        <a:xfrm>
          <a:off x="0" y="4639710"/>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Robbins, S.P. and Coulter, M., 2017. </a:t>
          </a:r>
          <a:r>
            <a:rPr lang="en-US" sz="1400" b="0" i="1" kern="1200" dirty="0">
              <a:solidFill>
                <a:schemeClr val="tx1"/>
              </a:solidFill>
              <a:latin typeface="Times" pitchFamily="2" charset="0"/>
            </a:rPr>
            <a:t>Management</a:t>
          </a:r>
          <a:r>
            <a:rPr lang="en-US" sz="1400" b="0" i="0" kern="1200" dirty="0">
              <a:solidFill>
                <a:schemeClr val="tx1"/>
              </a:solidFill>
              <a:latin typeface="Times" pitchFamily="2" charset="0"/>
            </a:rPr>
            <a:t>. Pearson.</a:t>
          </a:r>
          <a:endParaRPr lang="en-KW" sz="1400" kern="1200" dirty="0">
            <a:solidFill>
              <a:schemeClr val="tx1"/>
            </a:solidFill>
            <a:latin typeface="Times" pitchFamily="2" charset="0"/>
          </a:endParaRPr>
        </a:p>
      </dsp:txBody>
      <dsp:txXfrm>
        <a:off x="19987" y="4659697"/>
        <a:ext cx="7322851" cy="369457"/>
      </dsp:txXfrm>
    </dsp:sp>
    <dsp:sp modelId="{6A265AB6-0168-9347-A95E-DC4D26093D49}">
      <dsp:nvSpPr>
        <dsp:cNvPr id="0" name=""/>
        <dsp:cNvSpPr/>
      </dsp:nvSpPr>
      <dsp:spPr>
        <a:xfrm>
          <a:off x="0" y="5061432"/>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err="1">
              <a:solidFill>
                <a:schemeClr val="tx1"/>
              </a:solidFill>
              <a:latin typeface="Times" pitchFamily="2" charset="0"/>
            </a:rPr>
            <a:t>Storey</a:t>
          </a:r>
          <a:r>
            <a:rPr lang="en-US" sz="1400" b="0" i="0" kern="1200" dirty="0">
              <a:solidFill>
                <a:schemeClr val="tx1"/>
              </a:solidFill>
              <a:latin typeface="Times" pitchFamily="2" charset="0"/>
            </a:rPr>
            <a:t>, J., 2014. </a:t>
          </a:r>
          <a:r>
            <a:rPr lang="en-US" sz="1400" b="0" i="1" kern="1200" dirty="0">
              <a:solidFill>
                <a:schemeClr val="tx1"/>
              </a:solidFill>
              <a:latin typeface="Times" pitchFamily="2" charset="0"/>
            </a:rPr>
            <a:t>New Perspectives on Human Resource Management</a:t>
          </a:r>
          <a:r>
            <a:rPr lang="en-US" sz="1400" b="0" i="0" kern="1200" dirty="0">
              <a:solidFill>
                <a:schemeClr val="tx1"/>
              </a:solidFill>
              <a:latin typeface="Times" pitchFamily="2" charset="0"/>
            </a:rPr>
            <a:t>. Routledge.</a:t>
          </a:r>
          <a:endParaRPr lang="en-KW" sz="1400" kern="1200" dirty="0">
            <a:solidFill>
              <a:schemeClr val="tx1"/>
            </a:solidFill>
            <a:latin typeface="Times" pitchFamily="2" charset="0"/>
          </a:endParaRPr>
        </a:p>
      </dsp:txBody>
      <dsp:txXfrm>
        <a:off x="19987" y="5081419"/>
        <a:ext cx="7322851" cy="369457"/>
      </dsp:txXfrm>
    </dsp:sp>
    <dsp:sp modelId="{C8E90AFF-152C-3842-9D7E-A946F9E6E662}">
      <dsp:nvSpPr>
        <dsp:cNvPr id="0" name=""/>
        <dsp:cNvSpPr/>
      </dsp:nvSpPr>
      <dsp:spPr>
        <a:xfrm>
          <a:off x="0" y="5483154"/>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tx1"/>
              </a:solidFill>
              <a:latin typeface="Times" pitchFamily="2" charset="0"/>
            </a:rPr>
            <a:t>Torrington, D., Hall, L., and Taylor, S., 2017. </a:t>
          </a:r>
          <a:r>
            <a:rPr lang="en-US" sz="1400" b="0" i="1" kern="1200">
              <a:solidFill>
                <a:schemeClr val="tx1"/>
              </a:solidFill>
              <a:latin typeface="Times" pitchFamily="2" charset="0"/>
            </a:rPr>
            <a:t>Human resource management</a:t>
          </a:r>
          <a:r>
            <a:rPr lang="en-US" sz="1400" b="0" i="0" kern="1200">
              <a:solidFill>
                <a:schemeClr val="tx1"/>
              </a:solidFill>
              <a:latin typeface="Times" pitchFamily="2" charset="0"/>
            </a:rPr>
            <a:t>. Pearson Education.</a:t>
          </a:r>
          <a:endParaRPr lang="en-KW" sz="1400" kern="1200">
            <a:solidFill>
              <a:schemeClr val="tx1"/>
            </a:solidFill>
            <a:latin typeface="Times" pitchFamily="2" charset="0"/>
          </a:endParaRPr>
        </a:p>
      </dsp:txBody>
      <dsp:txXfrm>
        <a:off x="19987" y="5503141"/>
        <a:ext cx="7322851" cy="369457"/>
      </dsp:txXfrm>
    </dsp:sp>
    <dsp:sp modelId="{6C989E37-0ADE-BE4E-8D6A-D4659A36A01D}">
      <dsp:nvSpPr>
        <dsp:cNvPr id="0" name=""/>
        <dsp:cNvSpPr/>
      </dsp:nvSpPr>
      <dsp:spPr>
        <a:xfrm>
          <a:off x="0" y="5904876"/>
          <a:ext cx="7362825" cy="40943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tx1"/>
              </a:solidFill>
              <a:latin typeface="Times" pitchFamily="2" charset="0"/>
            </a:rPr>
            <a:t>Ulrich, D., 2013. </a:t>
          </a:r>
          <a:r>
            <a:rPr lang="en-US" sz="1400" b="0" i="1" kern="1200" dirty="0">
              <a:solidFill>
                <a:schemeClr val="tx1"/>
              </a:solidFill>
              <a:latin typeface="Times" pitchFamily="2" charset="0"/>
            </a:rPr>
            <a:t>Human resource champions: The next agenda for adding value and delivering results</a:t>
          </a:r>
          <a:r>
            <a:rPr lang="en-US" sz="1400" b="0" i="0" kern="1200" dirty="0">
              <a:solidFill>
                <a:schemeClr val="tx1"/>
              </a:solidFill>
              <a:latin typeface="Times" pitchFamily="2" charset="0"/>
            </a:rPr>
            <a:t>. Harvard Business Press.</a:t>
          </a:r>
          <a:endParaRPr lang="en-KW" sz="1400" kern="1200" dirty="0">
            <a:solidFill>
              <a:schemeClr val="tx1"/>
            </a:solidFill>
            <a:latin typeface="Times" pitchFamily="2" charset="0"/>
          </a:endParaRPr>
        </a:p>
      </dsp:txBody>
      <dsp:txXfrm>
        <a:off x="19987" y="5924863"/>
        <a:ext cx="7322851" cy="3694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B1FFFA-C0D9-E246-87BE-123404D7DE0B}" type="datetimeFigureOut">
              <a:rPr lang="en-KW" smtClean="0"/>
              <a:t>20/11/2023</a:t>
            </a:fld>
            <a:endParaRPr lang="en-KW"/>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7708F2-131D-5340-8821-3B549205FD28}" type="slidenum">
              <a:rPr lang="en-KW" smtClean="0"/>
              <a:t>‹#›</a:t>
            </a:fld>
            <a:endParaRPr lang="en-KW"/>
          </a:p>
        </p:txBody>
      </p:sp>
    </p:spTree>
    <p:extLst>
      <p:ext uri="{BB962C8B-B14F-4D97-AF65-F5344CB8AC3E}">
        <p14:creationId xmlns:p14="http://schemas.microsoft.com/office/powerpoint/2010/main" val="2095678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W" sz="1200" dirty="0">
                <a:effectLst/>
                <a:latin typeface="Calibri" panose="020F0502020204030204" pitchFamily="34" charset="0"/>
                <a:ea typeface="Calibri" panose="020F0502020204030204" pitchFamily="34" charset="0"/>
                <a:cs typeface="Times New Roman" panose="02020603050405020304" pitchFamily="18" charset="0"/>
              </a:rPr>
              <a:t>Welcome to this presentation where we aim to dive deep into the training and development needs of an HR Officer. We will be using Google as our reference organization. The presentation will take us through the critical knowledge, skills, and behaviors necessary for an HR professional, after which I will conduct a personal skills audit and a SWOT analysis. This will help us identify specific training and development needs to best fill the HR Officer role. </a:t>
            </a:r>
            <a:r>
              <a:rPr lang="en-US" sz="1200" dirty="0">
                <a:effectLst/>
                <a:latin typeface="Calibri" panose="020F0502020204030204" pitchFamily="34" charset="0"/>
                <a:ea typeface="Calibri" panose="020F0502020204030204" pitchFamily="34" charset="0"/>
                <a:cs typeface="Times New Roman" panose="02020603050405020304" pitchFamily="18" charset="0"/>
              </a:rPr>
              <a:t>In the end, we shall retreat somewhat and judiciously evaluate the possible advantages of this progress for the lone HR Representative and for Google as a whole. We embark.</a:t>
            </a:r>
            <a:endParaRPr lang="en-KW"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2</a:t>
            </a:fld>
            <a:endParaRPr lang="en-KW"/>
          </a:p>
        </p:txBody>
      </p:sp>
    </p:spTree>
    <p:extLst>
      <p:ext uri="{BB962C8B-B14F-4D97-AF65-F5344CB8AC3E}">
        <p14:creationId xmlns:p14="http://schemas.microsoft.com/office/powerpoint/2010/main" val="1469128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SzPts val="1000"/>
              <a:buFont typeface="Symbol" pitchFamily="2" charset="2"/>
              <a:buChar char=""/>
              <a:tabLst>
                <a:tab pos="457200" algn="l"/>
              </a:tabLst>
            </a:pPr>
            <a:r>
              <a:rPr lang="en-US" sz="1200" dirty="0">
                <a:effectLst/>
                <a:latin typeface="Calibri" panose="020F0502020204030204" pitchFamily="34" charset="0"/>
                <a:ea typeface="Calibri" panose="020F0502020204030204" pitchFamily="34" charset="0"/>
                <a:cs typeface="Times New Roman" panose="02020603050405020304" pitchFamily="18" charset="0"/>
              </a:rPr>
              <a:t>In this image, I give a quick summary of Google Inc., the worldwide tech organization where I've been named as a student HR staffer. Google, with its immense global existence, gives an energetic and cooperative work climate. As an organization recorded on the NASDAQ stock trade, Google follows exacting administrative consistence. My part in the HR office coordinates straightforwardly with Google's central goal by attempting to pull in, create, and hold the best ability, in this way guaranteeing that data isn't only generally open and valuable, yet additionally made and overseen by an assorted and comprehensive labor force(Beer,2015).</a:t>
            </a:r>
            <a:endParaRPr lang="en-KW"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3</a:t>
            </a:fld>
            <a:endParaRPr lang="en-KW"/>
          </a:p>
        </p:txBody>
      </p:sp>
    </p:spTree>
    <p:extLst>
      <p:ext uri="{BB962C8B-B14F-4D97-AF65-F5344CB8AC3E}">
        <p14:creationId xmlns:p14="http://schemas.microsoft.com/office/powerpoint/2010/main" val="2872444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W" sz="1800" dirty="0">
                <a:effectLst/>
                <a:latin typeface="Calibri" panose="020F0502020204030204" pitchFamily="34" charset="0"/>
                <a:ea typeface="Calibri" panose="020F0502020204030204" pitchFamily="34" charset="0"/>
                <a:cs typeface="Times New Roman" panose="02020603050405020304" pitchFamily="18" charset="0"/>
              </a:rPr>
              <a:t> In this slide, I am discussing the key areas of knowledge required by an HR professional. At Google, where we operate in a complex and dynamic global environment, these areas of knowledge are particularly relevant.</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Understanding employment law, for instance, is vital for ensuring our compliance with the diverse legal frameworks in all the countries we operate in. It allows us to uphold the rights of our employees and maintain a lawful and ethical work environment(Beer,2015).</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Similarly, a grasp of organizational behavior helps us foster a collaborative and efficient work culture. Given our diverse teams spread across different locations, this knowledge is key to managing cross-cultural communication and teamwork.</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Knowledge of employee relations is also crucial. As a company that values its employees, we at Google strive to maintain high levels of job satisfaction and productivity, and effective employee relations are central to this effort(Pfeffer,2018).</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Lastly, being familiar with HR policies and procedures ensures consistent and fair treatment of all our employees, helping us maintain a harmonious and equitable workplace.</a:t>
            </a:r>
          </a:p>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4</a:t>
            </a:fld>
            <a:endParaRPr lang="en-KW"/>
          </a:p>
        </p:txBody>
      </p:sp>
    </p:spTree>
    <p:extLst>
      <p:ext uri="{BB962C8B-B14F-4D97-AF65-F5344CB8AC3E}">
        <p14:creationId xmlns:p14="http://schemas.microsoft.com/office/powerpoint/2010/main" val="614170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5</a:t>
            </a:fld>
            <a:endParaRPr lang="en-KW"/>
          </a:p>
        </p:txBody>
      </p:sp>
    </p:spTree>
    <p:extLst>
      <p:ext uri="{BB962C8B-B14F-4D97-AF65-F5344CB8AC3E}">
        <p14:creationId xmlns:p14="http://schemas.microsoft.com/office/powerpoint/2010/main" val="4155393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W" sz="1800" dirty="0">
                <a:effectLst/>
                <a:latin typeface="Calibri" panose="020F0502020204030204" pitchFamily="34" charset="0"/>
                <a:ea typeface="Calibri" panose="020F0502020204030204" pitchFamily="34" charset="0"/>
                <a:cs typeface="Times New Roman" panose="02020603050405020304" pitchFamily="18" charset="0"/>
              </a:rPr>
              <a:t> In this slide, I am discussing the key areas of knowledge required by an HR professional. At Google, where we operate in a complex and dynamic global environment, these areas of knowledge are particularly relevant(Armstrong,2012).</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Understanding employment law, for instance, is vital for ensuring our compliance with the diverse legal frameworks in all the countries we operate in. It allows us to uphold the rights of our employees and maintain a lawful and ethical work environment.</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Similarly, a grasp of organizational behavior helps us foster a collaborative and efficient work culture. Given our diverse teams spread across different locations, this knowledge is key to managing cross-cultural communication and teamwork(Storey,2014).</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Knowledge of employee relations is also crucial. As a company that values its employees, we at Google strive to maintain high levels of job satisfaction and productivity, and effective employee relations are central to this effort.</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Lastly, being familiar with HR policies and procedures ensures consistent and fair treatment of all our employees, helping us maintain a harmonious and equitable workplace.</a:t>
            </a:r>
          </a:p>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6</a:t>
            </a:fld>
            <a:endParaRPr lang="en-KW"/>
          </a:p>
        </p:txBody>
      </p:sp>
    </p:spTree>
    <p:extLst>
      <p:ext uri="{BB962C8B-B14F-4D97-AF65-F5344CB8AC3E}">
        <p14:creationId xmlns:p14="http://schemas.microsoft.com/office/powerpoint/2010/main" val="1917670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KW" sz="1800" dirty="0">
                <a:effectLst/>
                <a:latin typeface="Calibri" panose="020F0502020204030204" pitchFamily="34" charset="0"/>
                <a:ea typeface="Calibri" panose="020F0502020204030204" pitchFamily="34" charset="0"/>
                <a:cs typeface="Times New Roman" panose="02020603050405020304" pitchFamily="18" charset="0"/>
              </a:rPr>
              <a:t> In this slide, I am discussing the key skills required for an HR professional at Google.</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Firstly, communication skills are paramount. They enable us to effectively interact with our global and diverse workforce, ensuring that company policies are understood and employee concerns are addressed.</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Negotiation skills are also important in our line of work. Whether it's reaching agreements on compensation packages or resolving disputes, the ability to negotiate effectively helps us maintain a competitive edge and harmonious labor relations in the fast-paced tech industry.</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Decision-making is another vital skill. Given the large scale of Google's operations and the diversity of our workforce, our decisions regarding matters like hiring or promotions need to be made thoughtfully and fairly(Jackson et.al 2014).</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Leadership in HR is about more than just management. It's about guiding our human resources strategy, fostering Google's innovative culture, and driving changes to ensure that we remain a people-centric organization.</a:t>
            </a:r>
          </a:p>
          <a:p>
            <a:r>
              <a:rPr lang="en-KW" sz="1800" dirty="0">
                <a:effectLst/>
                <a:latin typeface="Calibri" panose="020F0502020204030204" pitchFamily="34" charset="0"/>
                <a:ea typeface="Calibri" panose="020F0502020204030204" pitchFamily="34" charset="0"/>
                <a:cs typeface="Times New Roman" panose="02020603050405020304" pitchFamily="18" charset="0"/>
              </a:rPr>
              <a:t>Finally, in today's digital age, technical skills such as HRIS expertise are increasingly important. In a tech-forward environment like Google, the ability to use HRIS effectively can greatly improve our efficiency and allow us to leverage data for strategic decision-making.</a:t>
            </a:r>
          </a:p>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7</a:t>
            </a:fld>
            <a:endParaRPr lang="en-KW"/>
          </a:p>
        </p:txBody>
      </p:sp>
    </p:spTree>
    <p:extLst>
      <p:ext uri="{BB962C8B-B14F-4D97-AF65-F5344CB8AC3E}">
        <p14:creationId xmlns:p14="http://schemas.microsoft.com/office/powerpoint/2010/main" val="2024295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W" dirty="0"/>
          </a:p>
        </p:txBody>
      </p:sp>
      <p:sp>
        <p:nvSpPr>
          <p:cNvPr id="4" name="Slide Number Placeholder 3"/>
          <p:cNvSpPr>
            <a:spLocks noGrp="1"/>
          </p:cNvSpPr>
          <p:nvPr>
            <p:ph type="sldNum" sz="quarter" idx="5"/>
          </p:nvPr>
        </p:nvSpPr>
        <p:spPr/>
        <p:txBody>
          <a:bodyPr/>
          <a:lstStyle/>
          <a:p>
            <a:fld id="{CF7708F2-131D-5340-8821-3B549205FD28}" type="slidenum">
              <a:rPr lang="en-KW" smtClean="0"/>
              <a:t>13</a:t>
            </a:fld>
            <a:endParaRPr lang="en-KW"/>
          </a:p>
        </p:txBody>
      </p:sp>
    </p:spTree>
    <p:extLst>
      <p:ext uri="{BB962C8B-B14F-4D97-AF65-F5344CB8AC3E}">
        <p14:creationId xmlns:p14="http://schemas.microsoft.com/office/powerpoint/2010/main" val="2439409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94E3-9D42-2317-A5B1-CE1A56BD94F3}"/>
              </a:ext>
            </a:extLst>
          </p:cNvPr>
          <p:cNvSpPr>
            <a:spLocks noGrp="1"/>
          </p:cNvSpPr>
          <p:nvPr>
            <p:ph type="ctrTitle"/>
          </p:nvPr>
        </p:nvSpPr>
        <p:spPr>
          <a:xfrm>
            <a:off x="4690532" y="655444"/>
            <a:ext cx="7120467" cy="3002156"/>
          </a:xfrm>
        </p:spPr>
        <p:txBody>
          <a:bodyPr>
            <a:normAutofit/>
          </a:bodyPr>
          <a:lstStyle/>
          <a:p>
            <a:r>
              <a:rPr lang="en-US" dirty="0">
                <a:highlight>
                  <a:srgbClr val="FFFF00"/>
                </a:highlight>
              </a:rPr>
              <a:t>Developing Relationships and Workplace Achievement (BMSW5102_LON)</a:t>
            </a:r>
            <a:endParaRPr lang="en-KW" dirty="0">
              <a:highlight>
                <a:srgbClr val="FFFF00"/>
              </a:highlight>
            </a:endParaRPr>
          </a:p>
        </p:txBody>
      </p:sp>
      <p:pic>
        <p:nvPicPr>
          <p:cNvPr id="5" name="Picture 4" descr="A blue and black logo with white text&#10;&#10;Description automatically generated">
            <a:extLst>
              <a:ext uri="{FF2B5EF4-FFF2-40B4-BE49-F238E27FC236}">
                <a16:creationId xmlns:a16="http://schemas.microsoft.com/office/drawing/2014/main" id="{635880DB-C94B-96C5-AEB1-6815D239E247}"/>
              </a:ext>
            </a:extLst>
          </p:cNvPr>
          <p:cNvPicPr>
            <a:picLocks noChangeAspect="1"/>
          </p:cNvPicPr>
          <p:nvPr/>
        </p:nvPicPr>
        <p:blipFill>
          <a:blip r:embed="rId2"/>
          <a:stretch>
            <a:fillRect/>
          </a:stretch>
        </p:blipFill>
        <p:spPr>
          <a:xfrm>
            <a:off x="457200" y="434823"/>
            <a:ext cx="4445000" cy="1634191"/>
          </a:xfrm>
          <a:prstGeom prst="rect">
            <a:avLst/>
          </a:prstGeom>
        </p:spPr>
      </p:pic>
      <p:sp>
        <p:nvSpPr>
          <p:cNvPr id="7" name="TextBox 6">
            <a:extLst>
              <a:ext uri="{FF2B5EF4-FFF2-40B4-BE49-F238E27FC236}">
                <a16:creationId xmlns:a16="http://schemas.microsoft.com/office/drawing/2014/main" id="{15F7C152-FCEF-786B-27E7-556DCCF837F8}"/>
              </a:ext>
            </a:extLst>
          </p:cNvPr>
          <p:cNvSpPr txBox="1"/>
          <p:nvPr/>
        </p:nvSpPr>
        <p:spPr>
          <a:xfrm>
            <a:off x="1113367" y="5045326"/>
            <a:ext cx="6121400" cy="1384995"/>
          </a:xfrm>
          <a:prstGeom prst="rect">
            <a:avLst/>
          </a:prstGeom>
          <a:noFill/>
        </p:spPr>
        <p:txBody>
          <a:bodyPr wrap="square">
            <a:spAutoFit/>
          </a:bodyPr>
          <a:lstStyle/>
          <a:p>
            <a:r>
              <a:rPr lang="en-US" sz="4400" b="0" i="0" u="none" strike="noStrike" dirty="0" err="1">
                <a:solidFill>
                  <a:srgbClr val="050505"/>
                </a:solidFill>
                <a:effectLst/>
                <a:latin typeface="system-ui"/>
              </a:rPr>
              <a:t>Catalin</a:t>
            </a:r>
            <a:r>
              <a:rPr lang="en-US" sz="4400" b="0" i="0" u="none" strike="noStrike" dirty="0">
                <a:solidFill>
                  <a:srgbClr val="050505"/>
                </a:solidFill>
                <a:effectLst/>
                <a:latin typeface="system-ui"/>
              </a:rPr>
              <a:t> </a:t>
            </a:r>
            <a:r>
              <a:rPr lang="en-US" sz="4400" b="0" i="0" u="none" strike="noStrike" dirty="0" err="1">
                <a:solidFill>
                  <a:srgbClr val="050505"/>
                </a:solidFill>
                <a:effectLst/>
                <a:latin typeface="system-ui"/>
              </a:rPr>
              <a:t>Boro</a:t>
            </a:r>
            <a:r>
              <a:rPr lang="en-US" sz="4000" b="0" i="0" u="none" strike="noStrike" dirty="0" err="1">
                <a:solidFill>
                  <a:srgbClr val="050505"/>
                </a:solidFill>
                <a:effectLst/>
                <a:latin typeface="system-ui"/>
              </a:rPr>
              <a:t>su</a:t>
            </a:r>
            <a:r>
              <a:rPr lang="en-US" sz="4000" b="0" i="0" u="none" strike="noStrike" dirty="0">
                <a:solidFill>
                  <a:srgbClr val="050505"/>
                </a:solidFill>
                <a:effectLst/>
                <a:latin typeface="system-ui"/>
              </a:rPr>
              <a:t> </a:t>
            </a:r>
          </a:p>
          <a:p>
            <a:r>
              <a:rPr lang="en-US" sz="4000" b="0" i="0" u="none" strike="noStrike" dirty="0">
                <a:solidFill>
                  <a:srgbClr val="050505"/>
                </a:solidFill>
                <a:effectLst/>
                <a:latin typeface="system-ui"/>
              </a:rPr>
              <a:t>ID: 2115218</a:t>
            </a:r>
            <a:endParaRPr lang="en-KW" sz="4000" dirty="0"/>
          </a:p>
        </p:txBody>
      </p:sp>
      <p:sp>
        <p:nvSpPr>
          <p:cNvPr id="6" name="Subtitle 5">
            <a:extLst>
              <a:ext uri="{FF2B5EF4-FFF2-40B4-BE49-F238E27FC236}">
                <a16:creationId xmlns:a16="http://schemas.microsoft.com/office/drawing/2014/main" id="{F1B0398F-FF95-A4AE-0740-65E4B04CDC5F}"/>
              </a:ext>
            </a:extLst>
          </p:cNvPr>
          <p:cNvSpPr>
            <a:spLocks noGrp="1"/>
          </p:cNvSpPr>
          <p:nvPr>
            <p:ph type="subTitle" idx="1"/>
          </p:nvPr>
        </p:nvSpPr>
        <p:spPr/>
        <p:txBody>
          <a:bodyPr/>
          <a:lstStyle/>
          <a:p>
            <a:endParaRPr lang="en-KW"/>
          </a:p>
        </p:txBody>
      </p:sp>
    </p:spTree>
    <p:extLst>
      <p:ext uri="{BB962C8B-B14F-4D97-AF65-F5344CB8AC3E}">
        <p14:creationId xmlns:p14="http://schemas.microsoft.com/office/powerpoint/2010/main" val="3369783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94ED5-A191-F23A-F716-21AC03851D93}"/>
              </a:ext>
            </a:extLst>
          </p:cNvPr>
          <p:cNvSpPr>
            <a:spLocks noGrp="1"/>
          </p:cNvSpPr>
          <p:nvPr>
            <p:ph type="title"/>
          </p:nvPr>
        </p:nvSpPr>
        <p:spPr>
          <a:xfrm>
            <a:off x="1024128" y="585216"/>
            <a:ext cx="6066818" cy="1499616"/>
          </a:xfrm>
        </p:spPr>
        <p:txBody>
          <a:bodyPr>
            <a:normAutofit/>
          </a:bodyPr>
          <a:lstStyle/>
          <a:p>
            <a:r>
              <a:rPr lang="en-KW"/>
              <a:t>Introduction:</a:t>
            </a:r>
          </a:p>
        </p:txBody>
      </p:sp>
      <p:sp>
        <p:nvSpPr>
          <p:cNvPr id="3" name="Content Placeholder 2">
            <a:extLst>
              <a:ext uri="{FF2B5EF4-FFF2-40B4-BE49-F238E27FC236}">
                <a16:creationId xmlns:a16="http://schemas.microsoft.com/office/drawing/2014/main" id="{B92BB014-28E8-C4F4-62B3-80E32465DC4B}"/>
              </a:ext>
            </a:extLst>
          </p:cNvPr>
          <p:cNvSpPr>
            <a:spLocks noGrp="1"/>
          </p:cNvSpPr>
          <p:nvPr>
            <p:ph idx="1"/>
          </p:nvPr>
        </p:nvSpPr>
        <p:spPr>
          <a:xfrm>
            <a:off x="1024128" y="2286000"/>
            <a:ext cx="6066818" cy="4023360"/>
          </a:xfrm>
        </p:spPr>
        <p:txBody>
          <a:bodyPr>
            <a:normAutofit/>
          </a:bodyPr>
          <a:lstStyle/>
          <a:p>
            <a:r>
              <a:rPr lang="en-KW" sz="1700" b="1">
                <a:effectLst/>
                <a:latin typeface="Times" pitchFamily="2" charset="0"/>
                <a:ea typeface="Calibri" panose="020F0502020204030204" pitchFamily="34" charset="0"/>
                <a:cs typeface="Times New Roman" panose="02020603050405020304" pitchFamily="18" charset="0"/>
              </a:rPr>
              <a:t>Content:</a:t>
            </a:r>
            <a:endParaRPr lang="en-KW" sz="1700">
              <a:effectLst/>
              <a:latin typeface="Times" pitchFamily="2"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KW" sz="1700" b="1">
                <a:effectLst/>
                <a:latin typeface="Times" pitchFamily="2" charset="0"/>
                <a:ea typeface="Calibri" panose="020F0502020204030204" pitchFamily="34" charset="0"/>
                <a:cs typeface="Times New Roman" panose="02020603050405020304" pitchFamily="18" charset="0"/>
              </a:rPr>
              <a:t>Purpose:</a:t>
            </a:r>
            <a:r>
              <a:rPr lang="en-KW" sz="1700">
                <a:effectLst/>
                <a:latin typeface="Times" pitchFamily="2" charset="0"/>
                <a:ea typeface="Calibri" panose="020F0502020204030204" pitchFamily="34" charset="0"/>
                <a:cs typeface="Times New Roman" panose="02020603050405020304" pitchFamily="18" charset="0"/>
              </a:rPr>
              <a:t> The aim of this presentation is to understand the training and development needs of a Human Resource Officer.</a:t>
            </a:r>
          </a:p>
          <a:p>
            <a:pPr marL="342900" lvl="0" indent="-342900">
              <a:buFont typeface="+mj-lt"/>
              <a:buAutoNum type="arabicPeriod"/>
              <a:tabLst>
                <a:tab pos="457200" algn="l"/>
              </a:tabLst>
            </a:pPr>
            <a:r>
              <a:rPr lang="en-KW" sz="1700" b="1">
                <a:effectLst/>
                <a:latin typeface="Times" pitchFamily="2" charset="0"/>
                <a:ea typeface="Calibri" panose="020F0502020204030204" pitchFamily="34" charset="0"/>
                <a:cs typeface="Times New Roman" panose="02020603050405020304" pitchFamily="18" charset="0"/>
              </a:rPr>
              <a:t>Scope:</a:t>
            </a:r>
            <a:r>
              <a:rPr lang="en-KW" sz="1700">
                <a:effectLst/>
                <a:latin typeface="Times" pitchFamily="2" charset="0"/>
                <a:ea typeface="Calibri" panose="020F0502020204030204" pitchFamily="34" charset="0"/>
                <a:cs typeface="Times New Roman" panose="02020603050405020304" pitchFamily="18" charset="0"/>
              </a:rPr>
              <a:t> We will explore the necessary knowledge, skills, and behaviors required by HR professionals, using Google as our reference organization.</a:t>
            </a:r>
          </a:p>
          <a:p>
            <a:pPr marL="342900" lvl="0" indent="-342900">
              <a:buFont typeface="+mj-lt"/>
              <a:buAutoNum type="arabicPeriod"/>
              <a:tabLst>
                <a:tab pos="457200" algn="l"/>
              </a:tabLst>
            </a:pPr>
            <a:r>
              <a:rPr lang="en-KW" sz="1700" b="1">
                <a:effectLst/>
                <a:latin typeface="Times" pitchFamily="2" charset="0"/>
                <a:ea typeface="Calibri" panose="020F0502020204030204" pitchFamily="34" charset="0"/>
                <a:cs typeface="Times New Roman" panose="02020603050405020304" pitchFamily="18" charset="0"/>
              </a:rPr>
              <a:t>Approach:</a:t>
            </a:r>
            <a:r>
              <a:rPr lang="en-KW" sz="1700">
                <a:effectLst/>
                <a:latin typeface="Times" pitchFamily="2" charset="0"/>
                <a:ea typeface="Calibri" panose="020F0502020204030204" pitchFamily="34" charset="0"/>
                <a:cs typeface="Times New Roman" panose="02020603050405020304" pitchFamily="18" charset="0"/>
              </a:rPr>
              <a:t> By conducting a personal skills audit and SWOT analysis, we will identify training and development needs in line with these requirements.</a:t>
            </a:r>
          </a:p>
          <a:p>
            <a:pPr marL="342900" lvl="0" indent="-342900">
              <a:buFont typeface="+mj-lt"/>
              <a:buAutoNum type="arabicPeriod"/>
              <a:tabLst>
                <a:tab pos="457200" algn="l"/>
              </a:tabLst>
            </a:pPr>
            <a:r>
              <a:rPr lang="en-KW" sz="1700" b="1">
                <a:effectLst/>
                <a:latin typeface="Times" pitchFamily="2" charset="0"/>
                <a:ea typeface="Calibri" panose="020F0502020204030204" pitchFamily="34" charset="0"/>
                <a:cs typeface="Times New Roman" panose="02020603050405020304" pitchFamily="18" charset="0"/>
              </a:rPr>
              <a:t>Goal:</a:t>
            </a:r>
            <a:r>
              <a:rPr lang="en-KW" sz="1700">
                <a:effectLst/>
                <a:latin typeface="Times" pitchFamily="2" charset="0"/>
                <a:ea typeface="Calibri" panose="020F0502020204030204" pitchFamily="34" charset="0"/>
                <a:cs typeface="Times New Roman" panose="02020603050405020304" pitchFamily="18" charset="0"/>
              </a:rPr>
              <a:t> The ultimate goal is to critically assess the benefits to both the individual and the organization from this targeted training and development.</a:t>
            </a:r>
          </a:p>
          <a:p>
            <a:pPr marL="0" indent="0">
              <a:buNone/>
            </a:pPr>
            <a:endParaRPr lang="en-KW" sz="1700"/>
          </a:p>
        </p:txBody>
      </p:sp>
      <p:pic>
        <p:nvPicPr>
          <p:cNvPr id="12" name="Picture 11" descr="Light bulb on yellow background with sketched light beams and cord">
            <a:extLst>
              <a:ext uri="{FF2B5EF4-FFF2-40B4-BE49-F238E27FC236}">
                <a16:creationId xmlns:a16="http://schemas.microsoft.com/office/drawing/2014/main" id="{1E027A5B-2B92-C616-816F-EBA3BD704CA7}"/>
              </a:ext>
            </a:extLst>
          </p:cNvPr>
          <p:cNvPicPr>
            <a:picLocks noChangeAspect="1"/>
          </p:cNvPicPr>
          <p:nvPr/>
        </p:nvPicPr>
        <p:blipFill rotWithShape="1">
          <a:blip r:embed="rId3"/>
          <a:srcRect l="51325" r="7067"/>
          <a:stretch/>
        </p:blipFill>
        <p:spPr>
          <a:xfrm>
            <a:off x="7552266" y="10"/>
            <a:ext cx="4639733" cy="6857990"/>
          </a:xfrm>
          <a:prstGeom prst="rect">
            <a:avLst/>
          </a:prstGeom>
        </p:spPr>
      </p:pic>
    </p:spTree>
    <p:extLst>
      <p:ext uri="{BB962C8B-B14F-4D97-AF65-F5344CB8AC3E}">
        <p14:creationId xmlns:p14="http://schemas.microsoft.com/office/powerpoint/2010/main" val="3916736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E85296-D500-6687-B6B0-4EFEA335CB3B}"/>
              </a:ext>
            </a:extLst>
          </p:cNvPr>
          <p:cNvPicPr>
            <a:picLocks noChangeAspect="1"/>
          </p:cNvPicPr>
          <p:nvPr/>
        </p:nvPicPr>
        <p:blipFill rotWithShape="1">
          <a:blip r:embed="rId3">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512DD5A-ED65-55E2-002D-7CDCEA1471F2}"/>
              </a:ext>
            </a:extLst>
          </p:cNvPr>
          <p:cNvSpPr>
            <a:spLocks noGrp="1"/>
          </p:cNvSpPr>
          <p:nvPr>
            <p:ph type="title"/>
          </p:nvPr>
        </p:nvSpPr>
        <p:spPr>
          <a:xfrm>
            <a:off x="1024128" y="585216"/>
            <a:ext cx="9720072" cy="1499616"/>
          </a:xfrm>
        </p:spPr>
        <p:txBody>
          <a:bodyPr>
            <a:normAutofit/>
          </a:bodyPr>
          <a:lstStyle/>
          <a:p>
            <a:r>
              <a:rPr lang="en-US">
                <a:solidFill>
                  <a:srgbClr val="FFFFFF"/>
                </a:solidFill>
              </a:rPr>
              <a:t>C</a:t>
            </a:r>
            <a:r>
              <a:rPr lang="en-KW">
                <a:solidFill>
                  <a:srgbClr val="FFFFFF"/>
                </a:solidFill>
              </a:rPr>
              <a:t>ompany overview:</a:t>
            </a:r>
          </a:p>
        </p:txBody>
      </p:sp>
      <p:cxnSp>
        <p:nvCxnSpPr>
          <p:cNvPr id="9" name="Straight Connector 8">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D49813-EBDB-4CC2-5CB5-20ED787B9659}"/>
              </a:ext>
            </a:extLst>
          </p:cNvPr>
          <p:cNvSpPr>
            <a:spLocks noGrp="1"/>
          </p:cNvSpPr>
          <p:nvPr>
            <p:ph idx="1"/>
          </p:nvPr>
        </p:nvSpPr>
        <p:spPr>
          <a:xfrm>
            <a:off x="1024128" y="2286000"/>
            <a:ext cx="9720073" cy="4023360"/>
          </a:xfrm>
        </p:spPr>
        <p:txBody>
          <a:bodyPr>
            <a:normAutofit/>
          </a:bodyPr>
          <a:lstStyle/>
          <a:p>
            <a:pPr marL="342900" lvl="0" indent="-342900">
              <a:buSzPts val="1000"/>
              <a:buFont typeface="Symbol" pitchFamily="2" charset="2"/>
              <a:buChar char=""/>
              <a:tabLst>
                <a:tab pos="457200" algn="l"/>
              </a:tabLst>
            </a:pPr>
            <a:r>
              <a:rPr lang="en-KW" sz="1900" dirty="0">
                <a:solidFill>
                  <a:srgbClr val="FFFFFF"/>
                </a:solidFill>
                <a:effectLst/>
                <a:latin typeface="Times" pitchFamily="2" charset="0"/>
                <a:ea typeface="Calibri" panose="020F0502020204030204" pitchFamily="34" charset="0"/>
                <a:cs typeface="Times New Roman" panose="02020603050405020304" pitchFamily="18" charset="0"/>
              </a:rPr>
              <a:t>Company Name: Google Inc.</a:t>
            </a:r>
          </a:p>
          <a:p>
            <a:pPr marL="342900" lvl="0" indent="-342900">
              <a:buSzPts val="1000"/>
              <a:buFont typeface="Symbol" pitchFamily="2" charset="2"/>
              <a:buChar char=""/>
              <a:tabLst>
                <a:tab pos="457200" algn="l"/>
              </a:tabLst>
            </a:pPr>
            <a:r>
              <a:rPr lang="en-KW" sz="1900" dirty="0">
                <a:solidFill>
                  <a:srgbClr val="FFFFFF"/>
                </a:solidFill>
                <a:effectLst/>
                <a:latin typeface="Times" pitchFamily="2" charset="0"/>
                <a:ea typeface="Calibri" panose="020F0502020204030204" pitchFamily="34" charset="0"/>
                <a:cs typeface="Times New Roman" panose="02020603050405020304" pitchFamily="18" charset="0"/>
              </a:rPr>
              <a:t>Size: Google Inc., one of the largest technology corporations globally, boasts a workforce of over 100,000 employees spread across offices in more than 50 countries.</a:t>
            </a:r>
          </a:p>
          <a:p>
            <a:pPr marL="342900" lvl="0" indent="-342900">
              <a:buSzPts val="1000"/>
              <a:buFont typeface="Symbol" pitchFamily="2" charset="2"/>
              <a:buChar char=""/>
              <a:tabLst>
                <a:tab pos="457200" algn="l"/>
              </a:tabLst>
            </a:pPr>
            <a:r>
              <a:rPr lang="en-KW" sz="1900" dirty="0">
                <a:solidFill>
                  <a:srgbClr val="FFFFFF"/>
                </a:solidFill>
                <a:effectLst/>
                <a:latin typeface="Times" pitchFamily="2" charset="0"/>
                <a:ea typeface="Calibri" panose="020F0502020204030204" pitchFamily="34" charset="0"/>
                <a:cs typeface="Times New Roman" panose="02020603050405020304" pitchFamily="18" charset="0"/>
              </a:rPr>
              <a:t>Structure: Google operates with a cross-functional, or matrix, organizational structure, facilitating collaboration and innovation across various departments. The HR department plays a crucial role, reporting directly to the CEO(Google,2022).</a:t>
            </a:r>
          </a:p>
          <a:p>
            <a:pPr marL="342900" lvl="0" indent="-342900">
              <a:buSzPts val="1000"/>
              <a:buFont typeface="Symbol" pitchFamily="2" charset="2"/>
              <a:buChar char=""/>
              <a:tabLst>
                <a:tab pos="457200" algn="l"/>
              </a:tabLst>
            </a:pPr>
            <a:r>
              <a:rPr lang="en-KW" sz="1900" dirty="0">
                <a:solidFill>
                  <a:srgbClr val="FFFFFF"/>
                </a:solidFill>
                <a:effectLst/>
                <a:latin typeface="Times" pitchFamily="2" charset="0"/>
                <a:ea typeface="Calibri" panose="020F0502020204030204" pitchFamily="34" charset="0"/>
                <a:cs typeface="Times New Roman" panose="02020603050405020304" pitchFamily="18" charset="0"/>
              </a:rPr>
              <a:t>Legal Status: Google is a publicly traded company, listed on the NASDAQ stock exchange.</a:t>
            </a:r>
          </a:p>
          <a:p>
            <a:pPr marL="342900" lvl="0" indent="-342900">
              <a:buSzPts val="1000"/>
              <a:buFont typeface="Symbol" pitchFamily="2" charset="2"/>
              <a:buChar char=""/>
              <a:tabLst>
                <a:tab pos="457200" algn="l"/>
              </a:tabLst>
            </a:pPr>
            <a:r>
              <a:rPr lang="en-KW" sz="1900" dirty="0">
                <a:solidFill>
                  <a:srgbClr val="FFFFFF"/>
                </a:solidFill>
                <a:effectLst/>
                <a:latin typeface="Times" pitchFamily="2" charset="0"/>
                <a:ea typeface="Calibri" panose="020F0502020204030204" pitchFamily="34" charset="0"/>
                <a:cs typeface="Times New Roman" panose="02020603050405020304" pitchFamily="18" charset="0"/>
              </a:rPr>
              <a:t>Brief Background: </a:t>
            </a:r>
            <a:r>
              <a:rPr lang="en-US" sz="1900" dirty="0">
                <a:solidFill>
                  <a:srgbClr val="FFFFFF"/>
                </a:solidFill>
                <a:effectLst/>
                <a:latin typeface="Times" pitchFamily="2" charset="0"/>
                <a:ea typeface="Calibri" panose="020F0502020204030204" pitchFamily="34" charset="0"/>
                <a:cs typeface="Times New Roman" panose="02020603050405020304" pitchFamily="18" charset="0"/>
              </a:rPr>
              <a:t>Formed two decades ago, the aim of Google is "to systematically arrange the data of the world and make it openly available and practical." It has made immense progress in numerous technical realms, such as search tools, cloud technology, machine learning, and devices.</a:t>
            </a:r>
            <a:endParaRPr lang="en-KW" sz="1900" dirty="0">
              <a:solidFill>
                <a:srgbClr val="FFFFFF"/>
              </a:solidFill>
              <a:effectLst/>
              <a:latin typeface="Times" pitchFamily="2" charset="0"/>
              <a:ea typeface="Calibri" panose="020F0502020204030204" pitchFamily="34" charset="0"/>
              <a:cs typeface="Times New Roman" panose="02020603050405020304" pitchFamily="18" charset="0"/>
            </a:endParaRPr>
          </a:p>
          <a:p>
            <a:endParaRPr lang="en-KW" sz="1900" dirty="0">
              <a:solidFill>
                <a:srgbClr val="FFFFFF"/>
              </a:solidFill>
            </a:endParaRPr>
          </a:p>
        </p:txBody>
      </p:sp>
    </p:spTree>
    <p:extLst>
      <p:ext uri="{BB962C8B-B14F-4D97-AF65-F5344CB8AC3E}">
        <p14:creationId xmlns:p14="http://schemas.microsoft.com/office/powerpoint/2010/main" val="335122653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C3767-FE2A-58C1-8C17-ECFE757D119D}"/>
              </a:ext>
            </a:extLst>
          </p:cNvPr>
          <p:cNvSpPr>
            <a:spLocks noGrp="1"/>
          </p:cNvSpPr>
          <p:nvPr>
            <p:ph type="title"/>
          </p:nvPr>
        </p:nvSpPr>
        <p:spPr>
          <a:xfrm>
            <a:off x="1024128" y="585216"/>
            <a:ext cx="6066818" cy="1499616"/>
          </a:xfrm>
        </p:spPr>
        <p:txBody>
          <a:bodyPr>
            <a:normAutofit/>
          </a:bodyPr>
          <a:lstStyle/>
          <a:p>
            <a:r>
              <a:rPr lang="en-KW" sz="4300" b="1">
                <a:effectLst/>
                <a:latin typeface="Calibri" panose="020F0502020204030204" pitchFamily="34" charset="0"/>
                <a:ea typeface="Calibri" panose="020F0502020204030204" pitchFamily="34" charset="0"/>
                <a:cs typeface="Times New Roman" panose="02020603050405020304" pitchFamily="18" charset="0"/>
              </a:rPr>
              <a:t>Knowledge Required by HR Professionals</a:t>
            </a:r>
            <a:r>
              <a:rPr lang="en-KW" sz="4300">
                <a:effectLst/>
              </a:rPr>
              <a:t> </a:t>
            </a:r>
            <a:endParaRPr lang="en-KW" sz="4300"/>
          </a:p>
        </p:txBody>
      </p:sp>
      <p:sp>
        <p:nvSpPr>
          <p:cNvPr id="3" name="Content Placeholder 2">
            <a:extLst>
              <a:ext uri="{FF2B5EF4-FFF2-40B4-BE49-F238E27FC236}">
                <a16:creationId xmlns:a16="http://schemas.microsoft.com/office/drawing/2014/main" id="{6CEBB485-EC29-6D9B-FB02-37DDC4A5D78C}"/>
              </a:ext>
            </a:extLst>
          </p:cNvPr>
          <p:cNvSpPr>
            <a:spLocks noGrp="1"/>
          </p:cNvSpPr>
          <p:nvPr>
            <p:ph idx="1"/>
          </p:nvPr>
        </p:nvSpPr>
        <p:spPr>
          <a:xfrm>
            <a:off x="-100013" y="2084831"/>
            <a:ext cx="7858126" cy="5087493"/>
          </a:xfrm>
        </p:spPr>
        <p:txBody>
          <a:bodyPr>
            <a:normAutofit/>
          </a:bodyPr>
          <a:lstStyle/>
          <a:p>
            <a:pPr marL="342900" lvl="0" indent="-342900" algn="just">
              <a:buFont typeface="+mj-lt"/>
              <a:buAutoNum type="arabicPeriod"/>
              <a:tabLst>
                <a:tab pos="457200" algn="l"/>
              </a:tabLst>
            </a:pPr>
            <a:r>
              <a:rPr lang="en-KW" sz="1600" b="1" dirty="0">
                <a:effectLst/>
                <a:latin typeface="Times" pitchFamily="2" charset="0"/>
                <a:ea typeface="Calibri" panose="020F0502020204030204" pitchFamily="34" charset="0"/>
                <a:cs typeface="Times New Roman" panose="02020603050405020304" pitchFamily="18" charset="0"/>
              </a:rPr>
              <a:t>Employment Law:</a:t>
            </a:r>
            <a:r>
              <a:rPr lang="en-KW" sz="1600" dirty="0">
                <a:effectLst/>
                <a:latin typeface="Times" pitchFamily="2" charset="0"/>
                <a:ea typeface="Calibri" panose="020F0502020204030204" pitchFamily="34" charset="0"/>
                <a:cs typeface="Times New Roman" panose="02020603050405020304" pitchFamily="18" charset="0"/>
              </a:rPr>
              <a:t> Understanding employment law is fundamental for any HR professional. It involves knowing about contracts, workers' rights, discrimination laws, and health and safety regulations. This knowledge helps ensure Google's compliance with different legal frameworks across all its global locations.</a:t>
            </a:r>
          </a:p>
          <a:p>
            <a:pPr marL="342900" lvl="0" indent="-342900" algn="just">
              <a:buFont typeface="+mj-lt"/>
              <a:buAutoNum type="arabicPeriod"/>
              <a:tabLst>
                <a:tab pos="457200" algn="l"/>
              </a:tabLst>
            </a:pPr>
            <a:r>
              <a:rPr lang="en-KW" sz="1600" b="1" dirty="0">
                <a:effectLst/>
                <a:latin typeface="Times" pitchFamily="2" charset="0"/>
                <a:ea typeface="Calibri" panose="020F0502020204030204" pitchFamily="34" charset="0"/>
                <a:cs typeface="Times New Roman" panose="02020603050405020304" pitchFamily="18" charset="0"/>
              </a:rPr>
              <a:t>Organizational Behavior:</a:t>
            </a:r>
            <a:r>
              <a:rPr lang="en-KW" sz="1600" dirty="0">
                <a:effectLst/>
                <a:latin typeface="Times" pitchFamily="2" charset="0"/>
                <a:ea typeface="Calibri" panose="020F0502020204030204" pitchFamily="34" charset="0"/>
                <a:cs typeface="Times New Roman" panose="02020603050405020304" pitchFamily="18" charset="0"/>
              </a:rPr>
              <a:t> This is the study of how people interact within groups and how groups function in organizations. It's vital for creating a collaborative and efficient work environment at Google, where teams often span across different geographical locations and cultures(Dessler,007).</a:t>
            </a:r>
          </a:p>
          <a:p>
            <a:pPr marL="342900" lvl="0" indent="-342900" algn="just">
              <a:buFont typeface="+mj-lt"/>
              <a:buAutoNum type="arabicPeriod"/>
              <a:tabLst>
                <a:tab pos="457200" algn="l"/>
              </a:tabLst>
            </a:pPr>
            <a:r>
              <a:rPr lang="en-KW" sz="1600" b="1" dirty="0">
                <a:effectLst/>
                <a:latin typeface="Times" pitchFamily="2" charset="0"/>
                <a:ea typeface="Calibri" panose="020F0502020204030204" pitchFamily="34" charset="0"/>
                <a:cs typeface="Times New Roman" panose="02020603050405020304" pitchFamily="18" charset="0"/>
              </a:rPr>
              <a:t>Employee Relations:</a:t>
            </a:r>
            <a:r>
              <a:rPr lang="en-KW" sz="1600" dirty="0">
                <a:effectLst/>
                <a:latin typeface="Times" pitchFamily="2" charset="0"/>
                <a:ea typeface="Calibri" panose="020F0502020204030204" pitchFamily="34" charset="0"/>
                <a:cs typeface="Times New Roman" panose="02020603050405020304" pitchFamily="18" charset="0"/>
              </a:rPr>
              <a:t> Effective management of relationships between employees and the organization is crucial. It involves dealing with grievances, consultations, and employee engagement. At Google, known for its emphasis on employee well-being, this knowledge is key to maintaining high levels of job satisfaction and productivity.</a:t>
            </a:r>
          </a:p>
          <a:p>
            <a:pPr marL="342900" lvl="0" indent="-342900" algn="just">
              <a:buFont typeface="+mj-lt"/>
              <a:buAutoNum type="arabicPeriod"/>
              <a:tabLst>
                <a:tab pos="457200" algn="l"/>
              </a:tabLst>
            </a:pPr>
            <a:r>
              <a:rPr lang="en-KW" sz="1600" b="1" dirty="0">
                <a:effectLst/>
                <a:latin typeface="Times" pitchFamily="2" charset="0"/>
                <a:ea typeface="Calibri" panose="020F0502020204030204" pitchFamily="34" charset="0"/>
                <a:cs typeface="Times New Roman" panose="02020603050405020304" pitchFamily="18" charset="0"/>
              </a:rPr>
              <a:t>HR Policies and Procedures:</a:t>
            </a:r>
            <a:r>
              <a:rPr lang="en-KW" sz="1600" dirty="0">
                <a:effectLst/>
                <a:latin typeface="Times" pitchFamily="2" charset="0"/>
                <a:ea typeface="Calibri" panose="020F0502020204030204" pitchFamily="34" charset="0"/>
                <a:cs typeface="Times New Roman" panose="02020603050405020304" pitchFamily="18" charset="0"/>
              </a:rPr>
              <a:t> Knowledge of HR policies and procedures ensures consistent and fair treatment of all employees. For Google, this might include understanding their specific guidelines on issues like remote working, data security, diversity and inclusion, and performance management(Drcuker,2017).</a:t>
            </a:r>
          </a:p>
          <a:p>
            <a:endParaRPr lang="en-KW" sz="1200" dirty="0"/>
          </a:p>
        </p:txBody>
      </p:sp>
      <p:pic>
        <p:nvPicPr>
          <p:cNvPr id="5" name="Picture 4" descr="Light bulb on yellow background with sketched light beams and cord">
            <a:extLst>
              <a:ext uri="{FF2B5EF4-FFF2-40B4-BE49-F238E27FC236}">
                <a16:creationId xmlns:a16="http://schemas.microsoft.com/office/drawing/2014/main" id="{3EA992E1-2398-77D3-F752-39C5DB8B8655}"/>
              </a:ext>
            </a:extLst>
          </p:cNvPr>
          <p:cNvPicPr>
            <a:picLocks noChangeAspect="1"/>
          </p:cNvPicPr>
          <p:nvPr/>
        </p:nvPicPr>
        <p:blipFill rotWithShape="1">
          <a:blip r:embed="rId3"/>
          <a:srcRect l="51325" r="7067"/>
          <a:stretch/>
        </p:blipFill>
        <p:spPr>
          <a:xfrm>
            <a:off x="7552266" y="10"/>
            <a:ext cx="4639733" cy="6857990"/>
          </a:xfrm>
          <a:prstGeom prst="rect">
            <a:avLst/>
          </a:prstGeom>
        </p:spPr>
      </p:pic>
    </p:spTree>
    <p:extLst>
      <p:ext uri="{BB962C8B-B14F-4D97-AF65-F5344CB8AC3E}">
        <p14:creationId xmlns:p14="http://schemas.microsoft.com/office/powerpoint/2010/main" val="243957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The 7 Habits of Highly Effective HR Professionals">
            <a:extLst>
              <a:ext uri="{FF2B5EF4-FFF2-40B4-BE49-F238E27FC236}">
                <a16:creationId xmlns:a16="http://schemas.microsoft.com/office/drawing/2014/main" id="{238A7E74-76D7-9B36-C574-FCF6F10CC5F1}"/>
              </a:ext>
            </a:extLst>
          </p:cNvPr>
          <p:cNvPicPr>
            <a:picLocks noChangeAspect="1" noChangeArrowheads="1"/>
          </p:cNvPicPr>
          <p:nvPr/>
        </p:nvPicPr>
        <p:blipFill rotWithShape="1">
          <a:blip r:embed="rId3">
            <a:alphaModFix amt="25000"/>
            <a:extLst>
              <a:ext uri="{28A0092B-C50C-407E-A947-70E740481C1C}">
                <a14:useLocalDpi xmlns:a14="http://schemas.microsoft.com/office/drawing/2010/main" val="0"/>
              </a:ext>
            </a:extLst>
          </a:blip>
          <a:srcRect t="9036" b="96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0C3767-FE2A-58C1-8C17-ECFE757D119D}"/>
              </a:ext>
            </a:extLst>
          </p:cNvPr>
          <p:cNvSpPr>
            <a:spLocks noGrp="1"/>
          </p:cNvSpPr>
          <p:nvPr>
            <p:ph type="title"/>
          </p:nvPr>
        </p:nvSpPr>
        <p:spPr>
          <a:xfrm>
            <a:off x="1024128" y="585216"/>
            <a:ext cx="9720072" cy="1499616"/>
          </a:xfrm>
        </p:spPr>
        <p:txBody>
          <a:bodyPr>
            <a:normAutofit/>
          </a:bodyPr>
          <a:lstStyle/>
          <a:p>
            <a:r>
              <a:rPr lang="en-KW"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Knowledge Required by HR Professionals</a:t>
            </a:r>
            <a:r>
              <a:rPr lang="en-KW">
                <a:solidFill>
                  <a:srgbClr val="FFFFFF"/>
                </a:solidFill>
                <a:effectLst/>
              </a:rPr>
              <a:t> </a:t>
            </a:r>
            <a:endParaRPr lang="en-KW">
              <a:solidFill>
                <a:srgbClr val="FFFFFF"/>
              </a:solidFill>
            </a:endParaRPr>
          </a:p>
        </p:txBody>
      </p:sp>
      <p:cxnSp>
        <p:nvCxnSpPr>
          <p:cNvPr id="3079" name="Straight Connector 3078">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55232FB5-45A0-EF90-3A93-773A0A28CF58}"/>
              </a:ext>
            </a:extLst>
          </p:cNvPr>
          <p:cNvGraphicFramePr>
            <a:graphicFrameLocks noGrp="1"/>
          </p:cNvGraphicFramePr>
          <p:nvPr>
            <p:ph idx="1"/>
            <p:extLst>
              <p:ext uri="{D42A27DB-BD31-4B8C-83A1-F6EECF244321}">
                <p14:modId xmlns:p14="http://schemas.microsoft.com/office/powerpoint/2010/main" val="2929812147"/>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080654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C3767-FE2A-58C1-8C17-ECFE757D119D}"/>
              </a:ext>
            </a:extLst>
          </p:cNvPr>
          <p:cNvSpPr>
            <a:spLocks noGrp="1"/>
          </p:cNvSpPr>
          <p:nvPr>
            <p:ph type="title"/>
          </p:nvPr>
        </p:nvSpPr>
        <p:spPr>
          <a:xfrm>
            <a:off x="643468" y="643467"/>
            <a:ext cx="3415612" cy="5571066"/>
          </a:xfrm>
        </p:spPr>
        <p:txBody>
          <a:bodyPr>
            <a:normAutofit/>
          </a:bodyPr>
          <a:lstStyle/>
          <a:p>
            <a:r>
              <a:rPr lang="en-KW" sz="35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Knowledge Required by HR Professionals</a:t>
            </a:r>
            <a:r>
              <a:rPr lang="en-KW" sz="3500">
                <a:solidFill>
                  <a:srgbClr val="FFFFFF"/>
                </a:solidFill>
                <a:effectLst/>
              </a:rPr>
              <a:t> </a:t>
            </a:r>
            <a:endParaRPr lang="en-KW" sz="3500">
              <a:solidFill>
                <a:srgbClr val="FFFFFF"/>
              </a:solidFill>
            </a:endParaRPr>
          </a:p>
        </p:txBody>
      </p:sp>
      <p:graphicFrame>
        <p:nvGraphicFramePr>
          <p:cNvPr id="5" name="Content Placeholder 2">
            <a:extLst>
              <a:ext uri="{FF2B5EF4-FFF2-40B4-BE49-F238E27FC236}">
                <a16:creationId xmlns:a16="http://schemas.microsoft.com/office/drawing/2014/main" id="{9F758299-12CD-3B4E-0237-02FF780F57CA}"/>
              </a:ext>
            </a:extLst>
          </p:cNvPr>
          <p:cNvGraphicFramePr>
            <a:graphicFrameLocks noGrp="1"/>
          </p:cNvGraphicFramePr>
          <p:nvPr>
            <p:ph idx="1"/>
            <p:extLst>
              <p:ext uri="{D42A27DB-BD31-4B8C-83A1-F6EECF244321}">
                <p14:modId xmlns:p14="http://schemas.microsoft.com/office/powerpoint/2010/main" val="3456201690"/>
              </p:ext>
            </p:extLst>
          </p:nvPr>
        </p:nvGraphicFramePr>
        <p:xfrm>
          <a:off x="4702549" y="-100013"/>
          <a:ext cx="7327526"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0771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C58B4-17D2-D2B4-9381-7E688E310E64}"/>
              </a:ext>
            </a:extLst>
          </p:cNvPr>
          <p:cNvSpPr>
            <a:spLocks noGrp="1"/>
          </p:cNvSpPr>
          <p:nvPr>
            <p:ph type="title"/>
          </p:nvPr>
        </p:nvSpPr>
        <p:spPr>
          <a:xfrm>
            <a:off x="643468" y="643467"/>
            <a:ext cx="3415612" cy="5571066"/>
          </a:xfrm>
        </p:spPr>
        <p:txBody>
          <a:bodyPr>
            <a:normAutofit/>
          </a:bodyPr>
          <a:lstStyle/>
          <a:p>
            <a:r>
              <a:rPr lang="en-KW" sz="35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Skills Required by HR Professionals</a:t>
            </a:r>
            <a:br>
              <a:rPr lang="en-KW" sz="35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KW" sz="3500">
              <a:solidFill>
                <a:srgbClr val="FFFFFF"/>
              </a:solidFill>
            </a:endParaRPr>
          </a:p>
        </p:txBody>
      </p:sp>
      <p:graphicFrame>
        <p:nvGraphicFramePr>
          <p:cNvPr id="5" name="Content Placeholder 2">
            <a:extLst>
              <a:ext uri="{FF2B5EF4-FFF2-40B4-BE49-F238E27FC236}">
                <a16:creationId xmlns:a16="http://schemas.microsoft.com/office/drawing/2014/main" id="{AA6AA221-DB7F-4BA3-0AF2-DAADD195BD11}"/>
              </a:ext>
            </a:extLst>
          </p:cNvPr>
          <p:cNvGraphicFramePr>
            <a:graphicFrameLocks noGrp="1"/>
          </p:cNvGraphicFramePr>
          <p:nvPr>
            <p:ph idx="1"/>
            <p:extLst>
              <p:ext uri="{D42A27DB-BD31-4B8C-83A1-F6EECF244321}">
                <p14:modId xmlns:p14="http://schemas.microsoft.com/office/powerpoint/2010/main" val="1547244122"/>
              </p:ext>
            </p:extLst>
          </p:nvPr>
        </p:nvGraphicFramePr>
        <p:xfrm>
          <a:off x="4829175" y="0"/>
          <a:ext cx="7172325"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2178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4EEC-BEB0-3F21-6696-904449FD3D6C}"/>
              </a:ext>
            </a:extLst>
          </p:cNvPr>
          <p:cNvSpPr>
            <a:spLocks noGrp="1"/>
          </p:cNvSpPr>
          <p:nvPr>
            <p:ph type="title"/>
          </p:nvPr>
        </p:nvSpPr>
        <p:spPr>
          <a:xfrm>
            <a:off x="1024128" y="585216"/>
            <a:ext cx="6066818" cy="1499616"/>
          </a:xfrm>
        </p:spPr>
        <p:txBody>
          <a:bodyPr>
            <a:normAutofit/>
          </a:bodyPr>
          <a:lstStyle/>
          <a:p>
            <a:r>
              <a:rPr lang="en-KW" sz="2800" b="1">
                <a:effectLst/>
                <a:latin typeface="Calibri" panose="020F0502020204030204" pitchFamily="34" charset="0"/>
                <a:ea typeface="Calibri" panose="020F0502020204030204" pitchFamily="34" charset="0"/>
                <a:cs typeface="Times New Roman" panose="02020603050405020304" pitchFamily="18" charset="0"/>
              </a:rPr>
              <a:t>Benefits of Training and Development for the HR Officer</a:t>
            </a:r>
            <a:br>
              <a:rPr lang="en-KW" sz="2800">
                <a:effectLst/>
                <a:latin typeface="Calibri" panose="020F0502020204030204" pitchFamily="34" charset="0"/>
                <a:ea typeface="Calibri" panose="020F0502020204030204" pitchFamily="34" charset="0"/>
                <a:cs typeface="Times New Roman" panose="02020603050405020304" pitchFamily="18" charset="0"/>
              </a:rPr>
            </a:br>
            <a:endParaRPr lang="en-KW" sz="2800"/>
          </a:p>
        </p:txBody>
      </p:sp>
      <p:sp>
        <p:nvSpPr>
          <p:cNvPr id="3" name="Content Placeholder 2">
            <a:extLst>
              <a:ext uri="{FF2B5EF4-FFF2-40B4-BE49-F238E27FC236}">
                <a16:creationId xmlns:a16="http://schemas.microsoft.com/office/drawing/2014/main" id="{8225FFEE-6DD1-4E21-0EA7-FCA64B31CBE2}"/>
              </a:ext>
            </a:extLst>
          </p:cNvPr>
          <p:cNvSpPr>
            <a:spLocks noGrp="1"/>
          </p:cNvSpPr>
          <p:nvPr>
            <p:ph idx="1"/>
          </p:nvPr>
        </p:nvSpPr>
        <p:spPr>
          <a:xfrm>
            <a:off x="355600" y="1947333"/>
            <a:ext cx="6735346" cy="4362027"/>
          </a:xfrm>
        </p:spPr>
        <p:txBody>
          <a:bodyPr>
            <a:normAutofit/>
          </a:bodyPr>
          <a:lstStyle/>
          <a:p>
            <a:r>
              <a:rPr lang="en-KW" sz="1700" b="1" dirty="0">
                <a:effectLst/>
                <a:latin typeface="Calibri" panose="020F0502020204030204" pitchFamily="34" charset="0"/>
                <a:ea typeface="Calibri" panose="020F0502020204030204" pitchFamily="34" charset="0"/>
                <a:cs typeface="Times New Roman" panose="02020603050405020304" pitchFamily="18" charset="0"/>
              </a:rPr>
              <a:t>Content:</a:t>
            </a:r>
            <a:endParaRPr lang="en-KW" sz="1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KW" sz="1700" b="1" dirty="0">
                <a:effectLst/>
                <a:latin typeface="Calibri" panose="020F0502020204030204" pitchFamily="34" charset="0"/>
                <a:ea typeface="Calibri" panose="020F0502020204030204" pitchFamily="34" charset="0"/>
                <a:cs typeface="Times New Roman" panose="02020603050405020304" pitchFamily="18" charset="0"/>
              </a:rPr>
              <a:t>Skill Enhancement:</a:t>
            </a:r>
            <a:r>
              <a:rPr lang="en-KW" sz="1700" dirty="0">
                <a:effectLst/>
                <a:latin typeface="Calibri" panose="020F0502020204030204" pitchFamily="34" charset="0"/>
                <a:ea typeface="Calibri" panose="020F0502020204030204" pitchFamily="34" charset="0"/>
                <a:cs typeface="Times New Roman" panose="02020603050405020304" pitchFamily="18" charset="0"/>
              </a:rPr>
              <a:t> Regular training allows the HR Officer to keep up with industry trends, laws, and best practices, thereby enhancing their professional skills.</a:t>
            </a:r>
          </a:p>
          <a:p>
            <a:pPr marL="342900" lvl="0" indent="-342900">
              <a:buFont typeface="+mj-lt"/>
              <a:buAutoNum type="arabicPeriod"/>
              <a:tabLst>
                <a:tab pos="457200" algn="l"/>
              </a:tabLst>
            </a:pPr>
            <a:r>
              <a:rPr lang="en-KW" sz="1700" b="1" dirty="0">
                <a:effectLst/>
                <a:latin typeface="Calibri" panose="020F0502020204030204" pitchFamily="34" charset="0"/>
                <a:ea typeface="Calibri" panose="020F0502020204030204" pitchFamily="34" charset="0"/>
                <a:cs typeface="Times New Roman" panose="02020603050405020304" pitchFamily="18" charset="0"/>
              </a:rPr>
              <a:t>Increased Confidence:</a:t>
            </a:r>
            <a:r>
              <a:rPr lang="en-KW" sz="1700" dirty="0">
                <a:effectLst/>
                <a:latin typeface="Calibri" panose="020F0502020204030204" pitchFamily="34" charset="0"/>
                <a:ea typeface="Calibri" panose="020F0502020204030204" pitchFamily="34" charset="0"/>
                <a:cs typeface="Times New Roman" panose="02020603050405020304" pitchFamily="18" charset="0"/>
              </a:rPr>
              <a:t> Training can boost confidence, allowing the HR Officer to make informed decisions and handle complex situations effectively.</a:t>
            </a:r>
          </a:p>
          <a:p>
            <a:pPr marL="342900" lvl="0" indent="-342900">
              <a:buFont typeface="+mj-lt"/>
              <a:buAutoNum type="arabicPeriod"/>
              <a:tabLst>
                <a:tab pos="457200" algn="l"/>
              </a:tabLst>
            </a:pPr>
            <a:r>
              <a:rPr lang="en-KW" sz="1700" b="1" dirty="0">
                <a:effectLst/>
                <a:latin typeface="Calibri" panose="020F0502020204030204" pitchFamily="34" charset="0"/>
                <a:ea typeface="Calibri" panose="020F0502020204030204" pitchFamily="34" charset="0"/>
                <a:cs typeface="Times New Roman" panose="02020603050405020304" pitchFamily="18" charset="0"/>
              </a:rPr>
              <a:t>Better Decision Making:</a:t>
            </a:r>
            <a:r>
              <a:rPr lang="en-KW" sz="1700" dirty="0">
                <a:effectLst/>
                <a:latin typeface="Calibri" panose="020F0502020204030204" pitchFamily="34" charset="0"/>
                <a:ea typeface="Calibri" panose="020F0502020204030204" pitchFamily="34" charset="0"/>
                <a:cs typeface="Times New Roman" panose="02020603050405020304" pitchFamily="18" charset="0"/>
              </a:rPr>
              <a:t> Training in areas like employment law or conflict resolution can improve decision-making, leading to more effective management of HR issues(Coscio,2018).</a:t>
            </a:r>
          </a:p>
          <a:p>
            <a:pPr marL="342900" lvl="0" indent="-342900">
              <a:buFont typeface="+mj-lt"/>
              <a:buAutoNum type="arabicPeriod"/>
              <a:tabLst>
                <a:tab pos="457200" algn="l"/>
              </a:tabLst>
            </a:pPr>
            <a:r>
              <a:rPr lang="en-KW" sz="1700" b="1" dirty="0">
                <a:effectLst/>
                <a:latin typeface="Calibri" panose="020F0502020204030204" pitchFamily="34" charset="0"/>
                <a:ea typeface="Calibri" panose="020F0502020204030204" pitchFamily="34" charset="0"/>
                <a:cs typeface="Times New Roman" panose="02020603050405020304" pitchFamily="18" charset="0"/>
              </a:rPr>
              <a:t>Career Progression:</a:t>
            </a:r>
            <a:r>
              <a:rPr lang="en-KW" sz="1700" dirty="0">
                <a:effectLst/>
                <a:latin typeface="Calibri" panose="020F0502020204030204" pitchFamily="34" charset="0"/>
                <a:ea typeface="Calibri" panose="020F0502020204030204" pitchFamily="34" charset="0"/>
                <a:cs typeface="Times New Roman" panose="02020603050405020304" pitchFamily="18" charset="0"/>
              </a:rPr>
              <a:t> Ongoing professional development can open up new opportunities for career advancement, ensuring that the HR Officer remains competitive in the job market(Armstrong,2012).</a:t>
            </a:r>
          </a:p>
          <a:p>
            <a:endParaRPr lang="en-KW" sz="1700" dirty="0"/>
          </a:p>
        </p:txBody>
      </p:sp>
      <p:pic>
        <p:nvPicPr>
          <p:cNvPr id="5" name="Picture 4" descr="Large skydiving group mid-air">
            <a:extLst>
              <a:ext uri="{FF2B5EF4-FFF2-40B4-BE49-F238E27FC236}">
                <a16:creationId xmlns:a16="http://schemas.microsoft.com/office/drawing/2014/main" id="{B465B9C2-D045-7420-B7E0-DE75262F1AE8}"/>
              </a:ext>
            </a:extLst>
          </p:cNvPr>
          <p:cNvPicPr>
            <a:picLocks noChangeAspect="1"/>
          </p:cNvPicPr>
          <p:nvPr/>
        </p:nvPicPr>
        <p:blipFill rotWithShape="1">
          <a:blip r:embed="rId2"/>
          <a:srcRect l="28089" r="26921"/>
          <a:stretch/>
        </p:blipFill>
        <p:spPr>
          <a:xfrm>
            <a:off x="7552266" y="10"/>
            <a:ext cx="4639733" cy="6857990"/>
          </a:xfrm>
          <a:prstGeom prst="rect">
            <a:avLst/>
          </a:prstGeom>
        </p:spPr>
      </p:pic>
    </p:spTree>
    <p:extLst>
      <p:ext uri="{BB962C8B-B14F-4D97-AF65-F5344CB8AC3E}">
        <p14:creationId xmlns:p14="http://schemas.microsoft.com/office/powerpoint/2010/main" val="1013285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7B8CB-53D9-CA81-9D14-3DD3D1F0AD3A}"/>
              </a:ext>
            </a:extLst>
          </p:cNvPr>
          <p:cNvSpPr>
            <a:spLocks noGrp="1"/>
          </p:cNvSpPr>
          <p:nvPr>
            <p:ph type="title"/>
          </p:nvPr>
        </p:nvSpPr>
        <p:spPr>
          <a:xfrm>
            <a:off x="964788" y="804333"/>
            <a:ext cx="3391900" cy="5249334"/>
          </a:xfrm>
        </p:spPr>
        <p:txBody>
          <a:bodyPr>
            <a:normAutofit/>
          </a:bodyPr>
          <a:lstStyle/>
          <a:p>
            <a:pPr algn="r"/>
            <a:r>
              <a:rPr lang="en-KW" sz="35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Benefits of Training and Development for Google</a:t>
            </a:r>
            <a:br>
              <a:rPr lang="en-KW" sz="35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KW" sz="3500">
              <a:solidFill>
                <a:srgbClr val="FFFFFF"/>
              </a:solidFill>
            </a:endParaRPr>
          </a:p>
        </p:txBody>
      </p:sp>
      <p:sp>
        <p:nvSpPr>
          <p:cNvPr id="3" name="Content Placeholder 2">
            <a:extLst>
              <a:ext uri="{FF2B5EF4-FFF2-40B4-BE49-F238E27FC236}">
                <a16:creationId xmlns:a16="http://schemas.microsoft.com/office/drawing/2014/main" id="{4A4571A2-FFCD-6940-AF04-8D9C3644650F}"/>
              </a:ext>
            </a:extLst>
          </p:cNvPr>
          <p:cNvSpPr>
            <a:spLocks noGrp="1"/>
          </p:cNvSpPr>
          <p:nvPr>
            <p:ph idx="1"/>
          </p:nvPr>
        </p:nvSpPr>
        <p:spPr>
          <a:xfrm>
            <a:off x="4951048" y="804333"/>
            <a:ext cx="6306003" cy="5249334"/>
          </a:xfrm>
        </p:spPr>
        <p:txBody>
          <a:bodyPr anchor="ctr">
            <a:normAutofit/>
          </a:bodyPr>
          <a:lstStyle/>
          <a:p>
            <a:r>
              <a:rPr lang="en-KW" sz="2000" b="1" dirty="0">
                <a:effectLst/>
                <a:latin typeface="Calibri" panose="020F0502020204030204" pitchFamily="34" charset="0"/>
                <a:ea typeface="Calibri" panose="020F0502020204030204" pitchFamily="34" charset="0"/>
                <a:cs typeface="Times New Roman" panose="02020603050405020304" pitchFamily="18" charset="0"/>
              </a:rPr>
              <a:t>Content:</a:t>
            </a:r>
            <a:endParaRPr lang="en-KW"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tabLst>
                <a:tab pos="457200" algn="l"/>
              </a:tabLst>
            </a:pPr>
            <a:r>
              <a:rPr lang="en-KW" sz="2000" b="1" dirty="0">
                <a:effectLst/>
                <a:latin typeface="Calibri" panose="020F0502020204030204" pitchFamily="34" charset="0"/>
                <a:ea typeface="Calibri" panose="020F0502020204030204" pitchFamily="34" charset="0"/>
                <a:cs typeface="Times New Roman" panose="02020603050405020304" pitchFamily="18" charset="0"/>
              </a:rPr>
              <a:t>Improved Employee Performance:</a:t>
            </a:r>
            <a:r>
              <a:rPr lang="en-KW" sz="2000" dirty="0">
                <a:effectLst/>
                <a:latin typeface="Calibri" panose="020F0502020204030204" pitchFamily="34" charset="0"/>
                <a:ea typeface="Calibri" panose="020F0502020204030204" pitchFamily="34" charset="0"/>
                <a:cs typeface="Times New Roman" panose="02020603050405020304" pitchFamily="18" charset="0"/>
              </a:rPr>
              <a:t> As the HR Officer becomes more skilled and knowledgeable, they can better support and develop Google's employees, leading to improved overall performance.</a:t>
            </a:r>
          </a:p>
          <a:p>
            <a:pPr marL="342900" lvl="0" indent="-342900">
              <a:buFont typeface="+mj-lt"/>
              <a:buAutoNum type="arabicPeriod"/>
              <a:tabLst>
                <a:tab pos="457200" algn="l"/>
              </a:tabLst>
            </a:pPr>
            <a:r>
              <a:rPr lang="en-KW" sz="2000" b="1" dirty="0">
                <a:effectLst/>
                <a:latin typeface="Calibri" panose="020F0502020204030204" pitchFamily="34" charset="0"/>
                <a:ea typeface="Calibri" panose="020F0502020204030204" pitchFamily="34" charset="0"/>
                <a:cs typeface="Times New Roman" panose="02020603050405020304" pitchFamily="18" charset="0"/>
              </a:rPr>
              <a:t>Consistency:</a:t>
            </a:r>
            <a:r>
              <a:rPr lang="en-KW" sz="2000" dirty="0">
                <a:effectLst/>
                <a:latin typeface="Calibri" panose="020F0502020204030204" pitchFamily="34" charset="0"/>
                <a:ea typeface="Calibri" panose="020F0502020204030204" pitchFamily="34" charset="0"/>
                <a:cs typeface="Times New Roman" panose="02020603050405020304" pitchFamily="18" charset="0"/>
              </a:rPr>
              <a:t> Regular training ensures that the HR Officer is up-to-date with Google's policies and procedures, promoting consistency across the organization.</a:t>
            </a:r>
          </a:p>
          <a:p>
            <a:pPr marL="342900" lvl="0" indent="-342900">
              <a:buFont typeface="+mj-lt"/>
              <a:buAutoNum type="arabicPeriod"/>
              <a:tabLst>
                <a:tab pos="457200" algn="l"/>
              </a:tabLst>
            </a:pPr>
            <a:r>
              <a:rPr lang="en-KW" sz="2000" b="1" dirty="0">
                <a:effectLst/>
                <a:latin typeface="Calibri" panose="020F0502020204030204" pitchFamily="34" charset="0"/>
                <a:ea typeface="Calibri" panose="020F0502020204030204" pitchFamily="34" charset="0"/>
                <a:cs typeface="Times New Roman" panose="02020603050405020304" pitchFamily="18" charset="0"/>
              </a:rPr>
              <a:t>Enhanced Company Reputation:</a:t>
            </a:r>
            <a:r>
              <a:rPr lang="en-KW" sz="2000" dirty="0">
                <a:effectLst/>
                <a:latin typeface="Calibri" panose="020F0502020204030204" pitchFamily="34" charset="0"/>
                <a:ea typeface="Calibri" panose="020F0502020204030204" pitchFamily="34" charset="0"/>
                <a:cs typeface="Times New Roman" panose="02020603050405020304" pitchFamily="18" charset="0"/>
              </a:rPr>
              <a:t> An effectively trained HR department can help Google maintain its reputation as a desirable employer, attracting top talent worldwide.</a:t>
            </a:r>
          </a:p>
          <a:p>
            <a:pPr marL="342900" lvl="0" indent="-342900">
              <a:buFont typeface="+mj-lt"/>
              <a:buAutoNum type="arabicPeriod"/>
              <a:tabLst>
                <a:tab pos="457200" algn="l"/>
              </a:tabLst>
            </a:pPr>
            <a:r>
              <a:rPr lang="en-KW" sz="2000" b="1" dirty="0">
                <a:effectLst/>
                <a:latin typeface="Calibri" panose="020F0502020204030204" pitchFamily="34" charset="0"/>
                <a:ea typeface="Calibri" panose="020F0502020204030204" pitchFamily="34" charset="0"/>
                <a:cs typeface="Times New Roman" panose="02020603050405020304" pitchFamily="18" charset="0"/>
              </a:rPr>
              <a:t>Reduced Risk:</a:t>
            </a:r>
            <a:r>
              <a:rPr lang="en-KW" sz="2000" dirty="0">
                <a:effectLst/>
                <a:latin typeface="Calibri" panose="020F0502020204030204" pitchFamily="34" charset="0"/>
                <a:ea typeface="Calibri" panose="020F0502020204030204" pitchFamily="34" charset="0"/>
                <a:cs typeface="Times New Roman" panose="02020603050405020304" pitchFamily="18" charset="0"/>
              </a:rPr>
              <a:t> The more knowledgeable and skilled the HR Officer, the lower the risk of legal issues or employee disputes that could negatively impact Google(Google,2022).</a:t>
            </a:r>
          </a:p>
          <a:p>
            <a:endParaRPr lang="en-KW" sz="2000" dirty="0"/>
          </a:p>
        </p:txBody>
      </p:sp>
    </p:spTree>
    <p:extLst>
      <p:ext uri="{BB962C8B-B14F-4D97-AF65-F5344CB8AC3E}">
        <p14:creationId xmlns:p14="http://schemas.microsoft.com/office/powerpoint/2010/main" val="113805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167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C8246-61B7-F90B-7050-C1CA9357CB01}"/>
              </a:ext>
            </a:extLst>
          </p:cNvPr>
          <p:cNvSpPr>
            <a:spLocks noGrp="1"/>
          </p:cNvSpPr>
          <p:nvPr>
            <p:ph type="title"/>
          </p:nvPr>
        </p:nvSpPr>
        <p:spPr>
          <a:xfrm>
            <a:off x="524256" y="4767072"/>
            <a:ext cx="6594189" cy="1625210"/>
          </a:xfrm>
        </p:spPr>
        <p:txBody>
          <a:bodyPr>
            <a:normAutofit/>
          </a:bodyPr>
          <a:lstStyle/>
          <a:p>
            <a:pPr algn="r"/>
            <a:r>
              <a:rPr lang="en-KW" sz="3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Benefits of Training and Development for Google</a:t>
            </a:r>
            <a:endParaRPr lang="en-KW" sz="3900">
              <a:solidFill>
                <a:srgbClr val="FFFFFF"/>
              </a:solidFill>
            </a:endParaRPr>
          </a:p>
        </p:txBody>
      </p:sp>
      <p:pic>
        <p:nvPicPr>
          <p:cNvPr id="4098" name="Picture 2" descr="10 Traits of an Effective HR Professional - Wilmington College (Wilmington,  Ohio)">
            <a:extLst>
              <a:ext uri="{FF2B5EF4-FFF2-40B4-BE49-F238E27FC236}">
                <a16:creationId xmlns:a16="http://schemas.microsoft.com/office/drawing/2014/main" id="{99BEB3F7-5F90-C7CA-105F-605C26FFEB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4" r="2654"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8ED5F7-54C7-9990-393B-5C489C5BB98D}"/>
              </a:ext>
            </a:extLst>
          </p:cNvPr>
          <p:cNvSpPr>
            <a:spLocks noGrp="1"/>
          </p:cNvSpPr>
          <p:nvPr>
            <p:ph idx="1"/>
          </p:nvPr>
        </p:nvSpPr>
        <p:spPr>
          <a:xfrm>
            <a:off x="7582563" y="321732"/>
            <a:ext cx="4085181" cy="6070550"/>
          </a:xfrm>
        </p:spPr>
        <p:txBody>
          <a:bodyPr anchor="ctr">
            <a:normAutofit lnSpcReduction="10000"/>
          </a:bodyPr>
          <a:lstStyle/>
          <a:p>
            <a:r>
              <a:rPr lang="en-KW" sz="16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In these slides, I'm discussing the benefits of regular training and development, both for the HR Officer and for Google.</a:t>
            </a:r>
          </a:p>
          <a:p>
            <a:r>
              <a:rPr lang="en-KW" sz="16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For the HR Officer, ongoing training offers numerous benefits. </a:t>
            </a:r>
            <a:r>
              <a:rPr lang="en-US" sz="16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Continuous education enables the honing of occupational abilities, maintaining pace with the constantly shifting terrain of human capital. Advancement likewise amplifies assurance, culminating in more enlightened choice-making and skillful navigation of complicated circumstances. </a:t>
            </a:r>
            <a:r>
              <a:rPr lang="en-KW" sz="16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Moreover, continuous professional development can open up new career opportunities, ensuring the HR Officer stays competitive in the job market.</a:t>
            </a:r>
          </a:p>
          <a:p>
            <a:r>
              <a:rPr lang="en-KW" sz="16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As for Google, the benefits are equally significant. Improved performance of the HR Officer can lead to better support and development of Google's employees, thereby improving overall organizational performance. Consistency is also promoted as the HR Officer stays updated with Google's policies and procedures. Furthermore, an effectively trained HR department can enhance Google's reputation as a desirable employer, attracting top talent. Lastly, regular training can mitigate the risk of legal issues or employee disputes, safeguarding Google's interests(Robbins,2017).</a:t>
            </a:r>
          </a:p>
          <a:p>
            <a:endParaRPr lang="en-KW" sz="1200" dirty="0">
              <a:solidFill>
                <a:srgbClr val="FFFFFF"/>
              </a:solidFill>
            </a:endParaRPr>
          </a:p>
        </p:txBody>
      </p:sp>
    </p:spTree>
    <p:extLst>
      <p:ext uri="{BB962C8B-B14F-4D97-AF65-F5344CB8AC3E}">
        <p14:creationId xmlns:p14="http://schemas.microsoft.com/office/powerpoint/2010/main" val="896109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49B3C3-DE8E-1315-691B-64A6AA2BD8F4}"/>
              </a:ext>
            </a:extLst>
          </p:cNvPr>
          <p:cNvSpPr>
            <a:spLocks noGrp="1"/>
          </p:cNvSpPr>
          <p:nvPr>
            <p:ph type="title"/>
          </p:nvPr>
        </p:nvSpPr>
        <p:spPr>
          <a:xfrm>
            <a:off x="4542188" y="942449"/>
            <a:ext cx="6681323" cy="1470249"/>
          </a:xfrm>
        </p:spPr>
        <p:txBody>
          <a:bodyPr>
            <a:normAutofit/>
          </a:bodyPr>
          <a:lstStyle/>
          <a:p>
            <a:r>
              <a:rPr lang="en-KW" dirty="0"/>
              <a:t>cONCLUSION:</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1604B4-D76A-7F6D-8EBE-0D2C5A546042}"/>
              </a:ext>
            </a:extLst>
          </p:cNvPr>
          <p:cNvSpPr>
            <a:spLocks noGrp="1"/>
          </p:cNvSpPr>
          <p:nvPr>
            <p:ph idx="1"/>
          </p:nvPr>
        </p:nvSpPr>
        <p:spPr>
          <a:xfrm>
            <a:off x="4547043" y="2773885"/>
            <a:ext cx="6676469" cy="3141013"/>
          </a:xfrm>
        </p:spPr>
        <p:txBody>
          <a:bodyPr>
            <a:normAutofit/>
          </a:bodyPr>
          <a:lstStyle/>
          <a:p>
            <a:r>
              <a:rPr lang="en-KW" sz="1500">
                <a:effectLst/>
                <a:latin typeface="Calibri" panose="020F0502020204030204" pitchFamily="34" charset="0"/>
                <a:ea typeface="Calibri" panose="020F0502020204030204" pitchFamily="34" charset="0"/>
                <a:cs typeface="Times New Roman" panose="02020603050405020304" pitchFamily="18" charset="0"/>
              </a:rPr>
              <a:t>In conclusion, the role of an HR officer is critical in managing and shaping the workforce in any organization, including Google. The knowledge, skills, and behaviors required for this role are diverse and dynamic, demanding continuous training and development.</a:t>
            </a:r>
          </a:p>
          <a:p>
            <a:r>
              <a:rPr lang="en-KW" sz="1500">
                <a:effectLst/>
                <a:latin typeface="Calibri" panose="020F0502020204030204" pitchFamily="34" charset="0"/>
                <a:ea typeface="Calibri" panose="020F0502020204030204" pitchFamily="34" charset="0"/>
                <a:cs typeface="Times New Roman" panose="02020603050405020304" pitchFamily="18" charset="0"/>
              </a:rPr>
              <a:t>As the HR officer at Google, my growth is not an isolated endeavor but one that brings about positive ripple effects throughout the organization. From enhancing employee performance and promoting consistency, to improving Google's employer reputation and reducing risks, my professional development holds substantial benefits for the company.</a:t>
            </a:r>
          </a:p>
          <a:p>
            <a:r>
              <a:rPr lang="en-KW" sz="1500">
                <a:effectLst/>
                <a:latin typeface="Calibri" panose="020F0502020204030204" pitchFamily="34" charset="0"/>
                <a:ea typeface="Calibri" panose="020F0502020204030204" pitchFamily="34" charset="0"/>
                <a:cs typeface="Times New Roman" panose="02020603050405020304" pitchFamily="18" charset="0"/>
              </a:rPr>
              <a:t>To maintain a competitive edge in the ever-evolving tech industry, it is imperative that both I as an HR officer and Google as an organization commit to continuous learning and growth.</a:t>
            </a:r>
          </a:p>
          <a:p>
            <a:endParaRPr lang="en-KW" sz="1500"/>
          </a:p>
        </p:txBody>
      </p:sp>
    </p:spTree>
    <p:extLst>
      <p:ext uri="{BB962C8B-B14F-4D97-AF65-F5344CB8AC3E}">
        <p14:creationId xmlns:p14="http://schemas.microsoft.com/office/powerpoint/2010/main" val="163815114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23785-4B9E-FF65-1032-D901BF46DB92}"/>
              </a:ext>
            </a:extLst>
          </p:cNvPr>
          <p:cNvSpPr>
            <a:spLocks noGrp="1"/>
          </p:cNvSpPr>
          <p:nvPr>
            <p:ph type="title"/>
          </p:nvPr>
        </p:nvSpPr>
        <p:spPr>
          <a:xfrm>
            <a:off x="8129872" y="643467"/>
            <a:ext cx="3473009" cy="5571066"/>
          </a:xfrm>
        </p:spPr>
        <p:txBody>
          <a:bodyPr>
            <a:normAutofit/>
          </a:bodyPr>
          <a:lstStyle/>
          <a:p>
            <a:r>
              <a:rPr lang="en-KW"/>
              <a:t>CONCLUSION:</a:t>
            </a:r>
            <a:endParaRPr lang="en-KW" dirty="0"/>
          </a:p>
        </p:txBody>
      </p:sp>
      <p:cxnSp>
        <p:nvCxnSpPr>
          <p:cNvPr id="14"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52D19AC2-371D-F34D-190A-1D5F9F160F4B}"/>
              </a:ext>
            </a:extLst>
          </p:cNvPr>
          <p:cNvGraphicFramePr>
            <a:graphicFrameLocks noGrp="1"/>
          </p:cNvGraphicFramePr>
          <p:nvPr>
            <p:ph idx="1"/>
            <p:extLst>
              <p:ext uri="{D42A27DB-BD31-4B8C-83A1-F6EECF244321}">
                <p14:modId xmlns:p14="http://schemas.microsoft.com/office/powerpoint/2010/main" val="2204250599"/>
              </p:ext>
            </p:extLst>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3417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C63B1-2E56-E0A4-BE34-F95E485D8EE7}"/>
              </a:ext>
            </a:extLst>
          </p:cNvPr>
          <p:cNvSpPr>
            <a:spLocks noGrp="1"/>
          </p:cNvSpPr>
          <p:nvPr>
            <p:ph type="title"/>
          </p:nvPr>
        </p:nvSpPr>
        <p:spPr>
          <a:xfrm>
            <a:off x="964788" y="804333"/>
            <a:ext cx="3391900" cy="5249334"/>
          </a:xfrm>
        </p:spPr>
        <p:txBody>
          <a:bodyPr>
            <a:normAutofit/>
          </a:bodyPr>
          <a:lstStyle/>
          <a:p>
            <a:pPr algn="r"/>
            <a:r>
              <a:rPr lang="en-KW">
                <a:solidFill>
                  <a:srgbClr val="FFFFFF"/>
                </a:solidFill>
              </a:rPr>
              <a:t>REFERNECES:</a:t>
            </a:r>
          </a:p>
        </p:txBody>
      </p:sp>
      <p:graphicFrame>
        <p:nvGraphicFramePr>
          <p:cNvPr id="4" name="Content Placeholder 3">
            <a:extLst>
              <a:ext uri="{FF2B5EF4-FFF2-40B4-BE49-F238E27FC236}">
                <a16:creationId xmlns:a16="http://schemas.microsoft.com/office/drawing/2014/main" id="{2382209C-A315-E23A-28A0-F06514B52A8D}"/>
              </a:ext>
            </a:extLst>
          </p:cNvPr>
          <p:cNvGraphicFramePr>
            <a:graphicFrameLocks noGrp="1"/>
          </p:cNvGraphicFramePr>
          <p:nvPr>
            <p:ph idx="1"/>
            <p:extLst>
              <p:ext uri="{D42A27DB-BD31-4B8C-83A1-F6EECF244321}">
                <p14:modId xmlns:p14="http://schemas.microsoft.com/office/powerpoint/2010/main" val="662401537"/>
              </p:ext>
            </p:extLst>
          </p:nvPr>
        </p:nvGraphicFramePr>
        <p:xfrm>
          <a:off x="4829174" y="271462"/>
          <a:ext cx="7362825" cy="6315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1180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4D27B-BE2E-A712-1FF9-BC16F43EFAD3}"/>
              </a:ext>
            </a:extLst>
          </p:cNvPr>
          <p:cNvSpPr>
            <a:spLocks noGrp="1"/>
          </p:cNvSpPr>
          <p:nvPr>
            <p:ph type="title"/>
          </p:nvPr>
        </p:nvSpPr>
        <p:spPr>
          <a:xfrm>
            <a:off x="8129872" y="643467"/>
            <a:ext cx="3473009" cy="5571066"/>
          </a:xfrm>
        </p:spPr>
        <p:txBody>
          <a:bodyPr>
            <a:normAutofit/>
          </a:bodyPr>
          <a:lstStyle/>
          <a:p>
            <a:r>
              <a:rPr lang="en-KW" dirty="0"/>
              <a:t>APPENDIX:</a:t>
            </a:r>
          </a:p>
        </p:txBody>
      </p:sp>
      <p:cxnSp>
        <p:nvCxnSpPr>
          <p:cNvPr id="11"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C482358E-65B8-8F46-5F73-E005B929D429}"/>
              </a:ext>
            </a:extLst>
          </p:cNvPr>
          <p:cNvGraphicFramePr>
            <a:graphicFrameLocks noGrp="1"/>
          </p:cNvGraphicFramePr>
          <p:nvPr>
            <p:ph idx="1"/>
            <p:extLst>
              <p:ext uri="{D42A27DB-BD31-4B8C-83A1-F6EECF244321}">
                <p14:modId xmlns:p14="http://schemas.microsoft.com/office/powerpoint/2010/main" val="3615324605"/>
              </p:ext>
            </p:extLst>
          </p:nvPr>
        </p:nvGraphicFramePr>
        <p:xfrm>
          <a:off x="942975" y="936024"/>
          <a:ext cx="6596064" cy="4936740"/>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2289705">
                  <a:extLst>
                    <a:ext uri="{9D8B030D-6E8A-4147-A177-3AD203B41FA5}">
                      <a16:colId xmlns:a16="http://schemas.microsoft.com/office/drawing/2014/main" val="4031699738"/>
                    </a:ext>
                  </a:extLst>
                </a:gridCol>
                <a:gridCol w="1668516">
                  <a:extLst>
                    <a:ext uri="{9D8B030D-6E8A-4147-A177-3AD203B41FA5}">
                      <a16:colId xmlns:a16="http://schemas.microsoft.com/office/drawing/2014/main" val="2016936269"/>
                    </a:ext>
                  </a:extLst>
                </a:gridCol>
                <a:gridCol w="2637843">
                  <a:extLst>
                    <a:ext uri="{9D8B030D-6E8A-4147-A177-3AD203B41FA5}">
                      <a16:colId xmlns:a16="http://schemas.microsoft.com/office/drawing/2014/main" val="4156554480"/>
                    </a:ext>
                  </a:extLst>
                </a:gridCol>
              </a:tblGrid>
              <a:tr h="926185">
                <a:tc>
                  <a:txBody>
                    <a:bodyPr/>
                    <a:lstStyle/>
                    <a:p>
                      <a:r>
                        <a:rPr lang="en-KW" sz="2000" b="0" cap="none" spc="0">
                          <a:solidFill>
                            <a:schemeClr val="bg1"/>
                          </a:solidFill>
                          <a:effectLst/>
                        </a:rPr>
                        <a:t>Skill</a:t>
                      </a:r>
                      <a:endParaRPr lang="en-KW" sz="2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KW" sz="2000" b="0" cap="none" spc="0">
                          <a:solidFill>
                            <a:schemeClr val="bg1"/>
                          </a:solidFill>
                          <a:effectLst/>
                        </a:rPr>
                        <a:t>Current Proficiency</a:t>
                      </a:r>
                      <a:endParaRPr lang="en-KW" sz="2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KW" sz="2000" b="0" cap="none" spc="0">
                          <a:solidFill>
                            <a:schemeClr val="bg1"/>
                          </a:solidFill>
                          <a:effectLst/>
                        </a:rPr>
                        <a:t>Actions for Development</a:t>
                      </a:r>
                      <a:endParaRPr lang="en-KW" sz="2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572173075"/>
                  </a:ext>
                </a:extLst>
              </a:tr>
              <a:tr h="620369">
                <a:tc>
                  <a:txBody>
                    <a:bodyPr/>
                    <a:lstStyle/>
                    <a:p>
                      <a:r>
                        <a:rPr lang="en-KW" sz="2000" cap="none" spc="0">
                          <a:solidFill>
                            <a:schemeClr val="bg1"/>
                          </a:solidFill>
                          <a:effectLst/>
                        </a:rPr>
                        <a:t>Communication</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38100" cap="flat" cmpd="sng" algn="ctr">
                      <a:no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KW" sz="2000" cap="none" spc="0">
                          <a:solidFill>
                            <a:schemeClr val="bg1"/>
                          </a:solidFill>
                          <a:effectLst/>
                        </a:rPr>
                        <a:t>High</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KW" sz="2000" cap="none" spc="0">
                          <a:solidFill>
                            <a:schemeClr val="bg1"/>
                          </a:solidFill>
                          <a:effectLst/>
                        </a:rPr>
                        <a:t>None</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38100" cap="flat" cmpd="sng" algn="ctr">
                      <a:no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411324073"/>
                  </a:ext>
                </a:extLst>
              </a:tr>
              <a:tr h="926185">
                <a:tc>
                  <a:txBody>
                    <a:bodyPr/>
                    <a:lstStyle/>
                    <a:p>
                      <a:r>
                        <a:rPr lang="en-KW" sz="2000" cap="none" spc="0">
                          <a:solidFill>
                            <a:schemeClr val="bg1"/>
                          </a:solidFill>
                          <a:effectLst/>
                        </a:rPr>
                        <a:t>Decision Making</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KW" sz="2000" cap="none" spc="0">
                          <a:solidFill>
                            <a:schemeClr val="bg1"/>
                          </a:solidFill>
                          <a:effectLst/>
                        </a:rPr>
                        <a:t>Medium</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KW" sz="2000" cap="none" spc="0">
                          <a:solidFill>
                            <a:schemeClr val="bg1"/>
                          </a:solidFill>
                          <a:effectLst/>
                        </a:rPr>
                        <a:t>Attend decision-making workshop</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3171161219"/>
                  </a:ext>
                </a:extLst>
              </a:tr>
              <a:tr h="1843632">
                <a:tc>
                  <a:txBody>
                    <a:bodyPr/>
                    <a:lstStyle/>
                    <a:p>
                      <a:r>
                        <a:rPr lang="en-KW" sz="2000" cap="none" spc="0">
                          <a:solidFill>
                            <a:schemeClr val="bg1"/>
                          </a:solidFill>
                          <a:effectLst/>
                        </a:rPr>
                        <a:t>Leadership</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38100" cap="flat" cmpd="sng" algn="ctr">
                      <a:no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KW" sz="2000" cap="none" spc="0">
                          <a:solidFill>
                            <a:schemeClr val="bg1"/>
                          </a:solidFill>
                          <a:effectLst/>
                        </a:rPr>
                        <a:t>Low</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KW" sz="2000" cap="none" spc="0">
                          <a:solidFill>
                            <a:schemeClr val="bg1"/>
                          </a:solidFill>
                          <a:effectLst/>
                        </a:rPr>
                        <a:t>Take on more team responsibilities, read leadership books, consider leadership training</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38100" cap="flat" cmpd="sng" algn="ctr">
                      <a:no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1779685519"/>
                  </a:ext>
                </a:extLst>
              </a:tr>
              <a:tr h="620369">
                <a:tc>
                  <a:txBody>
                    <a:bodyPr/>
                    <a:lstStyle/>
                    <a:p>
                      <a:r>
                        <a:rPr lang="en-KW" sz="2000" cap="none" spc="0">
                          <a:solidFill>
                            <a:schemeClr val="bg1"/>
                          </a:solidFill>
                          <a:effectLst/>
                        </a:rPr>
                        <a:t>HRIS</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KW" sz="2000" cap="none" spc="0">
                          <a:solidFill>
                            <a:schemeClr val="bg1"/>
                          </a:solidFill>
                          <a:effectLst/>
                        </a:rPr>
                        <a:t>High</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KW" sz="2000" cap="none" spc="0">
                          <a:solidFill>
                            <a:schemeClr val="bg1"/>
                          </a:solidFill>
                          <a:effectLst/>
                        </a:rPr>
                        <a:t>None</a:t>
                      </a:r>
                      <a:endParaRPr lang="en-KW" sz="2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0383" marR="98298" marT="131064" marB="131064">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3376947189"/>
                  </a:ext>
                </a:extLst>
              </a:tr>
            </a:tbl>
          </a:graphicData>
        </a:graphic>
      </p:graphicFrame>
    </p:spTree>
    <p:extLst>
      <p:ext uri="{BB962C8B-B14F-4D97-AF65-F5344CB8AC3E}">
        <p14:creationId xmlns:p14="http://schemas.microsoft.com/office/powerpoint/2010/main" val="2977880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C7F82-40C7-CDDD-9531-98CAF23C08A7}"/>
              </a:ext>
            </a:extLst>
          </p:cNvPr>
          <p:cNvSpPr>
            <a:spLocks noGrp="1"/>
          </p:cNvSpPr>
          <p:nvPr>
            <p:ph type="title"/>
          </p:nvPr>
        </p:nvSpPr>
        <p:spPr>
          <a:xfrm>
            <a:off x="8129872" y="643467"/>
            <a:ext cx="3473009" cy="5571066"/>
          </a:xfrm>
        </p:spPr>
        <p:txBody>
          <a:bodyPr>
            <a:normAutofit/>
          </a:bodyPr>
          <a:lstStyle/>
          <a:p>
            <a:r>
              <a:rPr lang="en-KW" dirty="0"/>
              <a:t>APPENDIX:</a:t>
            </a:r>
          </a:p>
        </p:txBody>
      </p:sp>
      <p:cxnSp>
        <p:nvCxnSpPr>
          <p:cNvPr id="15" name="Straight Connector 14">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EEA4F913-C6AB-6536-66DF-C49E42D8255B}"/>
              </a:ext>
            </a:extLst>
          </p:cNvPr>
          <p:cNvGraphicFramePr>
            <a:graphicFrameLocks noGrp="1"/>
          </p:cNvGraphicFramePr>
          <p:nvPr>
            <p:ph idx="1"/>
            <p:extLst>
              <p:ext uri="{D42A27DB-BD31-4B8C-83A1-F6EECF244321}">
                <p14:modId xmlns:p14="http://schemas.microsoft.com/office/powerpoint/2010/main" val="1959954436"/>
              </p:ext>
            </p:extLst>
          </p:nvPr>
        </p:nvGraphicFramePr>
        <p:xfrm>
          <a:off x="678614" y="2284120"/>
          <a:ext cx="6219826" cy="605790"/>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3591379523"/>
                    </a:ext>
                  </a:extLst>
                </a:gridCol>
                <a:gridCol w="3109913">
                  <a:extLst>
                    <a:ext uri="{9D8B030D-6E8A-4147-A177-3AD203B41FA5}">
                      <a16:colId xmlns:a16="http://schemas.microsoft.com/office/drawing/2014/main" val="1128625812"/>
                    </a:ext>
                  </a:extLst>
                </a:gridCol>
              </a:tblGrid>
              <a:tr h="0">
                <a:tc>
                  <a:txBody>
                    <a:bodyPr/>
                    <a:lstStyle/>
                    <a:p>
                      <a:r>
                        <a:rPr lang="en-KW" sz="1200">
                          <a:effectLst/>
                        </a:rPr>
                        <a:t>Strengths (internal, positive factors)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r>
                        <a:rPr lang="en-KW" sz="1200">
                          <a:effectLst/>
                        </a:rPr>
                        <a:t>Weaknesses (internal, negative factors)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588128166"/>
                  </a:ext>
                </a:extLst>
              </a:tr>
              <a:tr h="0">
                <a:tc>
                  <a:txBody>
                    <a:bodyPr/>
                    <a:lstStyle/>
                    <a:p>
                      <a:r>
                        <a:rPr lang="en-KW" sz="1200">
                          <a:effectLst/>
                        </a:rPr>
                        <a:t>Strong communication skills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r>
                        <a:rPr lang="en-KW" sz="1200">
                          <a:effectLst/>
                        </a:rPr>
                        <a:t>Lack of experience in a leadership role</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3835385105"/>
                  </a:ext>
                </a:extLst>
              </a:tr>
              <a:tr h="0">
                <a:tc>
                  <a:txBody>
                    <a:bodyPr/>
                    <a:lstStyle/>
                    <a:p>
                      <a:r>
                        <a:rPr lang="en-KW" sz="1200">
                          <a:effectLst/>
                        </a:rPr>
                        <a:t>Good knowledge of HRIS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r>
                        <a:rPr lang="en-KW" sz="1200" dirty="0">
                          <a:effectLst/>
                        </a:rPr>
                        <a:t>Need to improve negotiation skills</a:t>
                      </a:r>
                      <a:endParaRPr lang="en-KW"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556719536"/>
                  </a:ext>
                </a:extLst>
              </a:tr>
            </a:tbl>
          </a:graphicData>
        </a:graphic>
      </p:graphicFrame>
      <p:graphicFrame>
        <p:nvGraphicFramePr>
          <p:cNvPr id="5" name="Table 4">
            <a:extLst>
              <a:ext uri="{FF2B5EF4-FFF2-40B4-BE49-F238E27FC236}">
                <a16:creationId xmlns:a16="http://schemas.microsoft.com/office/drawing/2014/main" id="{828A7DCD-CD23-52A3-D5FD-1E1A48FABE9F}"/>
              </a:ext>
            </a:extLst>
          </p:cNvPr>
          <p:cNvGraphicFramePr>
            <a:graphicFrameLocks noGrp="1"/>
          </p:cNvGraphicFramePr>
          <p:nvPr>
            <p:extLst>
              <p:ext uri="{D42A27DB-BD31-4B8C-83A1-F6EECF244321}">
                <p14:modId xmlns:p14="http://schemas.microsoft.com/office/powerpoint/2010/main" val="2532073750"/>
              </p:ext>
            </p:extLst>
          </p:nvPr>
        </p:nvGraphicFramePr>
        <p:xfrm>
          <a:off x="627319" y="3457576"/>
          <a:ext cx="6219826" cy="3078867"/>
        </p:xfrm>
        <a:graphic>
          <a:graphicData uri="http://schemas.openxmlformats.org/drawingml/2006/table">
            <a:tbl>
              <a:tblPr firstRow="1" firstCol="1" bandRow="1">
                <a:tableStyleId>{5C22544A-7EE6-4342-B048-85BDC9FD1C3A}</a:tableStyleId>
              </a:tblPr>
              <a:tblGrid>
                <a:gridCol w="3109913">
                  <a:extLst>
                    <a:ext uri="{9D8B030D-6E8A-4147-A177-3AD203B41FA5}">
                      <a16:colId xmlns:a16="http://schemas.microsoft.com/office/drawing/2014/main" val="1964239600"/>
                    </a:ext>
                  </a:extLst>
                </a:gridCol>
                <a:gridCol w="3109913">
                  <a:extLst>
                    <a:ext uri="{9D8B030D-6E8A-4147-A177-3AD203B41FA5}">
                      <a16:colId xmlns:a16="http://schemas.microsoft.com/office/drawing/2014/main" val="3492572238"/>
                    </a:ext>
                  </a:extLst>
                </a:gridCol>
              </a:tblGrid>
              <a:tr h="788309">
                <a:tc>
                  <a:txBody>
                    <a:bodyPr/>
                    <a:lstStyle/>
                    <a:p>
                      <a:r>
                        <a:rPr lang="en-KW" sz="1200">
                          <a:effectLst/>
                        </a:rPr>
                        <a:t>Opportunities (external, positive factors)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r>
                        <a:rPr lang="en-KW" sz="1200">
                          <a:effectLst/>
                        </a:rPr>
                        <a:t>Threats (external, negative factors)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2155544511"/>
                  </a:ext>
                </a:extLst>
              </a:tr>
              <a:tr h="1502249">
                <a:tc>
                  <a:txBody>
                    <a:bodyPr/>
                    <a:lstStyle/>
                    <a:p>
                      <a:r>
                        <a:rPr lang="en-KW" sz="1200">
                          <a:effectLst/>
                        </a:rPr>
                        <a:t>Company supports continuous learning and offers training opportunities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r>
                        <a:rPr lang="en-KW" sz="1200">
                          <a:effectLst/>
                        </a:rPr>
                        <a:t>Rapid technological changes in HR practices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120204296"/>
                  </a:ext>
                </a:extLst>
              </a:tr>
              <a:tr h="788309">
                <a:tc>
                  <a:txBody>
                    <a:bodyPr/>
                    <a:lstStyle/>
                    <a:p>
                      <a:r>
                        <a:rPr lang="en-KW" sz="1200">
                          <a:effectLst/>
                        </a:rPr>
                        <a:t>Positive job market for HR professionals</a:t>
                      </a:r>
                      <a:endParaRPr lang="en-KW" sz="1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lstStyle/>
                    <a:p>
                      <a:r>
                        <a:rPr lang="en-KW" sz="1200" dirty="0">
                          <a:effectLst/>
                        </a:rPr>
                        <a:t>Regulatory changes in HR practices</a:t>
                      </a:r>
                      <a:endParaRPr lang="en-KW"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extLst>
                  <a:ext uri="{0D108BD9-81ED-4DB2-BD59-A6C34878D82A}">
                    <a16:rowId xmlns:a16="http://schemas.microsoft.com/office/drawing/2014/main" val="1370994432"/>
                  </a:ext>
                </a:extLst>
              </a:tr>
            </a:tbl>
          </a:graphicData>
        </a:graphic>
      </p:graphicFrame>
      <p:sp>
        <p:nvSpPr>
          <p:cNvPr id="6" name="Rectangle 1">
            <a:extLst>
              <a:ext uri="{FF2B5EF4-FFF2-40B4-BE49-F238E27FC236}">
                <a16:creationId xmlns:a16="http://schemas.microsoft.com/office/drawing/2014/main" id="{21CF3C29-822B-151B-8451-5D7CC66A397D}"/>
              </a:ext>
            </a:extLst>
          </p:cNvPr>
          <p:cNvSpPr>
            <a:spLocks noChangeArrowheads="1"/>
          </p:cNvSpPr>
          <p:nvPr/>
        </p:nvSpPr>
        <p:spPr bwMode="auto">
          <a:xfrm>
            <a:off x="942975" y="2728978"/>
            <a:ext cx="216726" cy="586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694944" eaLnBrk="0" fontAlgn="base" hangingPunct="0">
              <a:spcBef>
                <a:spcPct val="0"/>
              </a:spcBef>
              <a:spcAft>
                <a:spcPts val="600"/>
              </a:spcAft>
            </a:pPr>
            <a:r>
              <a:rPr lang="en-KW" altLang="en-KW" sz="912" kern="1200">
                <a:solidFill>
                  <a:schemeClr val="tx1"/>
                </a:solidFill>
                <a:latin typeface="Calibri" panose="020F0502020204030204" pitchFamily="34" charset="0"/>
                <a:ea typeface="+mn-ea"/>
                <a:cs typeface="Times New Roman" panose="02020603050405020304" pitchFamily="18" charset="0"/>
              </a:rPr>
              <a:t>:</a:t>
            </a:r>
            <a:endParaRPr lang="en-KW" altLang="en-KW" sz="760" kern="1200">
              <a:solidFill>
                <a:schemeClr val="tx1"/>
              </a:solidFill>
              <a:latin typeface="+mn-lt"/>
              <a:ea typeface="+mn-ea"/>
              <a:cs typeface="+mn-cs"/>
            </a:endParaRPr>
          </a:p>
          <a:p>
            <a:pPr marL="0" marR="0" lvl="0" indent="0" algn="l" defTabSz="914400" rtl="0" eaLnBrk="0" fontAlgn="base" latinLnBrk="0" hangingPunct="0">
              <a:lnSpc>
                <a:spcPct val="100000"/>
              </a:lnSpc>
              <a:spcBef>
                <a:spcPct val="0"/>
              </a:spcBef>
              <a:spcAft>
                <a:spcPts val="600"/>
              </a:spcAft>
              <a:buClrTx/>
              <a:buSzTx/>
              <a:buFontTx/>
              <a:buNone/>
              <a:tabLst/>
            </a:pPr>
            <a:endParaRPr kumimoji="0" lang="en-KW" altLang="en-KW"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1E86E7B2-798B-1B1E-A9D2-DD9A1C19B702}"/>
              </a:ext>
            </a:extLst>
          </p:cNvPr>
          <p:cNvSpPr txBox="1"/>
          <p:nvPr/>
        </p:nvSpPr>
        <p:spPr>
          <a:xfrm>
            <a:off x="4062129" y="357643"/>
            <a:ext cx="4674720" cy="590290"/>
          </a:xfrm>
          <a:prstGeom prst="rect">
            <a:avLst/>
          </a:prstGeom>
          <a:noFill/>
        </p:spPr>
        <p:txBody>
          <a:bodyPr wrap="square">
            <a:spAutoFit/>
          </a:bodyPr>
          <a:lstStyle/>
          <a:p>
            <a:pPr defTabSz="694944" eaLnBrk="0" fontAlgn="base" hangingPunct="0">
              <a:spcBef>
                <a:spcPct val="0"/>
              </a:spcBef>
              <a:spcAft>
                <a:spcPts val="600"/>
              </a:spcAft>
            </a:pPr>
            <a:r>
              <a:rPr lang="en-KW" altLang="en-KW" sz="1368" b="1" kern="1200" dirty="0">
                <a:solidFill>
                  <a:schemeClr val="tx1"/>
                </a:solidFill>
                <a:latin typeface="Calibri" panose="020F0502020204030204" pitchFamily="34" charset="0"/>
                <a:ea typeface="+mn-ea"/>
                <a:cs typeface="Times New Roman" panose="02020603050405020304" pitchFamily="18" charset="0"/>
              </a:rPr>
              <a:t>Appendix B: SWOT Analysis</a:t>
            </a:r>
            <a:endParaRPr lang="en-KW" altLang="en-KW" sz="912" kern="1200" dirty="0">
              <a:solidFill>
                <a:schemeClr val="tx1"/>
              </a:solidFill>
              <a:latin typeface="+mn-lt"/>
              <a:ea typeface="+mn-ea"/>
              <a:cs typeface="+mn-cs"/>
            </a:endParaRPr>
          </a:p>
          <a:p>
            <a:pPr defTabSz="694944" eaLnBrk="0" fontAlgn="base" hangingPunct="0">
              <a:spcBef>
                <a:spcPct val="0"/>
              </a:spcBef>
              <a:spcAft>
                <a:spcPts val="600"/>
              </a:spcAft>
            </a:pPr>
            <a:r>
              <a:rPr lang="en-KW" altLang="en-KW" sz="1368" kern="1200" dirty="0">
                <a:solidFill>
                  <a:schemeClr val="tx1"/>
                </a:solidFill>
                <a:latin typeface="Calibri" panose="020F0502020204030204" pitchFamily="34" charset="0"/>
                <a:ea typeface="+mn-ea"/>
                <a:cs typeface="Times New Roman" panose="02020603050405020304" pitchFamily="18" charset="0"/>
              </a:rPr>
              <a:t>A SWOT analysis for an HR officer could look something like this</a:t>
            </a:r>
            <a:endParaRPr lang="en-KW" dirty="0"/>
          </a:p>
        </p:txBody>
      </p:sp>
    </p:spTree>
    <p:extLst>
      <p:ext uri="{BB962C8B-B14F-4D97-AF65-F5344CB8AC3E}">
        <p14:creationId xmlns:p14="http://schemas.microsoft.com/office/powerpoint/2010/main" val="21493782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187</TotalTime>
  <Words>3237</Words>
  <Application>Microsoft Macintosh PowerPoint</Application>
  <PresentationFormat>Widescreen</PresentationFormat>
  <Paragraphs>139</Paragraphs>
  <Slides>15</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Symbol</vt:lpstr>
      <vt:lpstr>system-ui</vt:lpstr>
      <vt:lpstr>Times</vt:lpstr>
      <vt:lpstr>Tw Cen MT</vt:lpstr>
      <vt:lpstr>Tw Cen MT Condensed</vt:lpstr>
      <vt:lpstr>Wingdings 3</vt:lpstr>
      <vt:lpstr>Integral</vt:lpstr>
      <vt:lpstr>Developing Relationships and Workplace Achievement (BMSW5102_LON)</vt:lpstr>
      <vt:lpstr>Introduction:</vt:lpstr>
      <vt:lpstr>Company overview:</vt:lpstr>
      <vt:lpstr>Knowledge Required by HR Professionals </vt:lpstr>
      <vt:lpstr>Knowledge Required by HR Professionals </vt:lpstr>
      <vt:lpstr>Knowledge Required by HR Professionals </vt:lpstr>
      <vt:lpstr>Skills Required by HR Professionals </vt:lpstr>
      <vt:lpstr>Benefits of Training and Development for the HR Officer </vt:lpstr>
      <vt:lpstr>Benefits of Training and Development for Google </vt:lpstr>
      <vt:lpstr>Benefits of Training and Development for Google</vt:lpstr>
      <vt:lpstr>cONCLUSION:</vt:lpstr>
      <vt:lpstr>CONCLUSION:</vt:lpstr>
      <vt:lpstr>REFERNECES:</vt:lpstr>
      <vt:lpstr>APPENDIX:</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(BMSW5102_LON)</dc:title>
  <dc:creator>Diana-Mara Airini</dc:creator>
  <cp:lastModifiedBy>Diana-Mara Airini</cp:lastModifiedBy>
  <cp:revision>3</cp:revision>
  <dcterms:created xsi:type="dcterms:W3CDTF">2023-07-24T16:34:32Z</dcterms:created>
  <dcterms:modified xsi:type="dcterms:W3CDTF">2023-11-20T07:39:15Z</dcterms:modified>
</cp:coreProperties>
</file>