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4660"/>
  </p:normalViewPr>
  <p:slideViewPr>
    <p:cSldViewPr snapToGrid="0">
      <p:cViewPr varScale="1">
        <p:scale>
          <a:sx n="69" d="100"/>
          <a:sy n="69" d="100"/>
        </p:scale>
        <p:origin x="8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9.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A33CB2A-1702-4C1D-9CC4-8D472D39F19E}" type="slidenum">
              <a:rPr lang="en-US" smtClean="0"/>
              <a:t>‹#›</a:t>
            </a:fld>
            <a:endParaRPr lang="en-US"/>
          </a:p>
        </p:txBody>
      </p:sp>
    </p:spTree>
    <p:extLst>
      <p:ext uri="{BB962C8B-B14F-4D97-AF65-F5344CB8AC3E}">
        <p14:creationId xmlns:p14="http://schemas.microsoft.com/office/powerpoint/2010/main" val="1860700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35828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1E351CED-465B-40B5-ADCE-957C918F227B}" type="datetimeFigureOut">
              <a:rPr lang="en-US" smtClean="0"/>
              <a:t>1/13/2023</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A33CB2A-1702-4C1D-9CC4-8D472D39F19E}" type="slidenum">
              <a:rPr lang="en-US" smtClean="0"/>
              <a:t>‹#›</a:t>
            </a:fld>
            <a:endParaRPr lang="en-US"/>
          </a:p>
        </p:txBody>
      </p:sp>
    </p:spTree>
    <p:extLst>
      <p:ext uri="{BB962C8B-B14F-4D97-AF65-F5344CB8AC3E}">
        <p14:creationId xmlns:p14="http://schemas.microsoft.com/office/powerpoint/2010/main" val="3963960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735184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6800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8748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42503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0159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1/13/2023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35006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55495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88938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3.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microsoft.com/office/2007/relationships/hdphoto" Target="../media/hdphoto1.wdp"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E351CED-465B-40B5-ADCE-957C918F227B}" type="datetimeFigureOut">
              <a:rPr lang="en-US" smtClean="0"/>
              <a:t>1/13/2023</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681219467"/>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 /><Relationship Id="rId7" Type="http://schemas.openxmlformats.org/officeDocument/2006/relationships/hyperlink" Target="https://perspectives-anotherwaytoview.blogspot.com/p/blog-page_31.html" TargetMode="External" /><Relationship Id="rId2" Type="http://schemas.openxmlformats.org/officeDocument/2006/relationships/image" Target="../media/image2.png" /><Relationship Id="rId1" Type="http://schemas.openxmlformats.org/officeDocument/2006/relationships/slideLayout" Target="../slideLayouts/slideLayout1.xml" /><Relationship Id="rId6" Type="http://schemas.openxmlformats.org/officeDocument/2006/relationships/image" Target="../media/image5.jpg" /><Relationship Id="rId5" Type="http://schemas.openxmlformats.org/officeDocument/2006/relationships/image" Target="../media/image3.png" /><Relationship Id="rId4" Type="http://schemas.openxmlformats.org/officeDocument/2006/relationships/image" Target="../media/image4.png"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6.1" /><Relationship Id="rId2" Type="http://schemas.openxmlformats.org/officeDocument/2006/relationships/image" Target="../media/image4.png" /><Relationship Id="rId1" Type="http://schemas.openxmlformats.org/officeDocument/2006/relationships/slideLayout" Target="../slideLayouts/slideLayout2.xml" /><Relationship Id="rId5" Type="http://schemas.openxmlformats.org/officeDocument/2006/relationships/image" Target="../media/image2.png" /><Relationship Id="rId4" Type="http://schemas.openxmlformats.org/officeDocument/2006/relationships/hyperlink" Target="https://www.rawpixel.com/image/327254/illustration-businessman-planning-goal" TargetMode="External" /></Relationships>
</file>

<file path=ppt/slides/_rels/slide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4.png" /><Relationship Id="rId1" Type="http://schemas.openxmlformats.org/officeDocument/2006/relationships/slideLayout" Target="../slideLayouts/slideLayout2.xml" /><Relationship Id="rId5" Type="http://schemas.openxmlformats.org/officeDocument/2006/relationships/image" Target="../media/image2.png" /><Relationship Id="rId4" Type="http://schemas.openxmlformats.org/officeDocument/2006/relationships/hyperlink" Target="https://pixabay.com/it/vectors/diversit%C3%A0-etnica-global-letteratura-154704/" TargetMode="External" /></Relationships>
</file>

<file path=ppt/slides/_rels/slide6.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Layout" Target="../slideLayouts/slideLayout2.xml" /><Relationship Id="rId6" Type="http://schemas.openxmlformats.org/officeDocument/2006/relationships/image" Target="../media/image2.png" /><Relationship Id="rId5" Type="http://schemas.openxmlformats.org/officeDocument/2006/relationships/hyperlink" Target="https://ocw.tudelft.nl/courses/empirical-research-methods/" TargetMode="External" /><Relationship Id="rId4" Type="http://schemas.openxmlformats.org/officeDocument/2006/relationships/image" Target="../media/image8.jpg" /></Relationships>
</file>

<file path=ppt/slides/_rels/slide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microsoft.com/office/2007/relationships/hdphoto" Target="../media/hdphoto3.wdp" /><Relationship Id="rId2" Type="http://schemas.openxmlformats.org/officeDocument/2006/relationships/image" Target="../media/image9.png" /><Relationship Id="rId1" Type="http://schemas.openxmlformats.org/officeDocument/2006/relationships/slideLayout" Target="../slideLayouts/slideLayout2.xml" /><Relationship Id="rId5" Type="http://schemas.microsoft.com/office/2007/relationships/hdphoto" Target="../media/hdphoto2.wdp" /><Relationship Id="rId4" Type="http://schemas.openxmlformats.org/officeDocument/2006/relationships/image" Target="../media/image4.png" /></Relationships>
</file>

<file path=ppt/slides/_rels/slide10.xml.rels><?xml version="1.0" encoding="UTF-8" standalone="yes"?>
<Relationships xmlns="http://schemas.openxmlformats.org/package/2006/relationships"><Relationship Id="rId8" Type="http://schemas.microsoft.com/office/2007/relationships/hdphoto" Target="../media/hdphoto1.wdp" /><Relationship Id="rId3" Type="http://schemas.openxmlformats.org/officeDocument/2006/relationships/hyperlink" Target="https://freesvg.org/detective-icon" TargetMode="External" /><Relationship Id="rId7" Type="http://schemas.openxmlformats.org/officeDocument/2006/relationships/image" Target="../media/image2.png" /><Relationship Id="rId2" Type="http://schemas.openxmlformats.org/officeDocument/2006/relationships/image" Target="../media/image10.png" /><Relationship Id="rId1" Type="http://schemas.openxmlformats.org/officeDocument/2006/relationships/slideLayout" Target="../slideLayouts/slideLayout2.xml" /><Relationship Id="rId6" Type="http://schemas.openxmlformats.org/officeDocument/2006/relationships/image" Target="../media/image4.png" /><Relationship Id="rId5" Type="http://schemas.microsoft.com/office/2007/relationships/hdphoto" Target="../media/hdphoto2.wdp" /><Relationship Id="rId4" Type="http://schemas.openxmlformats.org/officeDocument/2006/relationships/image" Target="../media/image11.png" /></Relationships>
</file>

<file path=ppt/slides/_rels/slide1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nimh.nih.gov/health/statistics/major-depression" TargetMode="External" /><Relationship Id="rId2" Type="http://schemas.openxmlformats.org/officeDocument/2006/relationships/hyperlink" Target="https://www.nice.org.uk/guidance/ng222" TargetMode="Externa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www.ons.gov.uk/peoplepopulationandcommunity/wellbeing/articles/coronavirusanddepressioninadultsgreatbritain/januarytomarch2021" TargetMode="External" /><Relationship Id="rId2" Type="http://schemas.openxmlformats.org/officeDocument/2006/relationships/hyperlink" Target="https://www.nhs.uk/conditions/social-care-and-support-guide/introduction-to-care-and-support/"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1" name="Oval 5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52" name="Oval 5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54" name="Rectangle 53">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6D655-F14F-677E-A1A4-84EAEA6CC105}"/>
              </a:ext>
            </a:extLst>
          </p:cNvPr>
          <p:cNvSpPr>
            <a:spLocks noGrp="1"/>
          </p:cNvSpPr>
          <p:nvPr>
            <p:ph type="ctrTitle"/>
          </p:nvPr>
        </p:nvSpPr>
        <p:spPr>
          <a:xfrm>
            <a:off x="6400800" y="914400"/>
            <a:ext cx="5299586" cy="2728686"/>
          </a:xfrm>
          <a:ln>
            <a:noFill/>
          </a:ln>
        </p:spPr>
        <p:txBody>
          <a:bodyPr vert="horz" lIns="91440" tIns="45720" rIns="91440" bIns="45720" rtlCol="0" anchor="ctr">
            <a:noAutofit/>
          </a:bodyPr>
          <a:lstStyle/>
          <a:p>
            <a:pPr algn="ctr">
              <a:lnSpc>
                <a:spcPct val="90000"/>
              </a:lnSpc>
            </a:pPr>
            <a:r>
              <a:rPr lang="en-US" sz="3200"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PSYCHOSOCIAL SUPPORT FOR WOMEN LIVING WITH DEPRESSION IN THE UK</a:t>
            </a:r>
            <a:br>
              <a:rPr lang="en-US" sz="3200"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r>
              <a:rPr lang="en-US" sz="3200"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 </a:t>
            </a:r>
            <a:br>
              <a:rPr lang="en-US" sz="3200"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endParaRPr lang="en-US" sz="3200"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endParaRPr>
          </a:p>
        </p:txBody>
      </p:sp>
      <p:pic>
        <p:nvPicPr>
          <p:cNvPr id="30" name="Picture 29" descr="A picture containing colorful&#10;&#10;Description automatically generated">
            <a:extLst>
              <a:ext uri="{FF2B5EF4-FFF2-40B4-BE49-F238E27FC236}">
                <a16:creationId xmlns:a16="http://schemas.microsoft.com/office/drawing/2014/main" id="{4A6E4EF0-A2C0-7557-2684-4FCC2EDBFC3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4432" r="21339"/>
          <a:stretch/>
        </p:blipFill>
        <p:spPr>
          <a:xfrm>
            <a:off x="1" y="10"/>
            <a:ext cx="6066502" cy="6857989"/>
          </a:xfrm>
          <a:prstGeom prst="rect">
            <a:avLst/>
          </a:prstGeom>
        </p:spPr>
      </p:pic>
      <p:sp>
        <p:nvSpPr>
          <p:cNvPr id="3" name="Subtitle 2">
            <a:extLst>
              <a:ext uri="{FF2B5EF4-FFF2-40B4-BE49-F238E27FC236}">
                <a16:creationId xmlns:a16="http://schemas.microsoft.com/office/drawing/2014/main" id="{AD44C961-739C-9289-1D86-3213095FBE7C}"/>
              </a:ext>
            </a:extLst>
          </p:cNvPr>
          <p:cNvSpPr>
            <a:spLocks noGrp="1"/>
          </p:cNvSpPr>
          <p:nvPr>
            <p:ph type="subTitle" idx="1"/>
          </p:nvPr>
        </p:nvSpPr>
        <p:spPr>
          <a:xfrm>
            <a:off x="6400799" y="2830286"/>
            <a:ext cx="5299585" cy="3341914"/>
          </a:xfrm>
        </p:spPr>
        <p:txBody>
          <a:bodyPr vert="horz" lIns="91440" tIns="45720" rIns="91440" bIns="45720" rtlCol="0">
            <a:normAutofit/>
          </a:bodyPr>
          <a:lstStyle/>
          <a:p>
            <a:pPr indent="-182880">
              <a:buFont typeface="Wingdings" pitchFamily="2" charset="2"/>
              <a:buChar char="§"/>
            </a:pPr>
            <a:endParaRPr lang="en-US" sz="1800" b="1" dirty="0">
              <a:effectLst/>
            </a:endParaRPr>
          </a:p>
          <a:p>
            <a:pPr indent="-182880">
              <a:buFont typeface="Wingdings" pitchFamily="2" charset="2"/>
              <a:buChar char="§"/>
            </a:pPr>
            <a:endParaRPr lang="en-US" sz="1800" b="1" dirty="0">
              <a:effectLst/>
            </a:endParaRPr>
          </a:p>
          <a:p>
            <a:pPr algn="ctr"/>
            <a:r>
              <a:rPr lang="en-US" sz="1700" b="1" dirty="0" err="1">
                <a:effectLst/>
              </a:rPr>
              <a:t>Jainaba</a:t>
            </a:r>
            <a:r>
              <a:rPr lang="en-US" sz="1700" b="1" dirty="0">
                <a:effectLst/>
              </a:rPr>
              <a:t> </a:t>
            </a:r>
            <a:r>
              <a:rPr lang="en-US" sz="1700" b="1" dirty="0" err="1"/>
              <a:t>J</a:t>
            </a:r>
            <a:r>
              <a:rPr lang="en-US" sz="1700" b="1" dirty="0" err="1">
                <a:effectLst/>
              </a:rPr>
              <a:t>um</a:t>
            </a:r>
            <a:r>
              <a:rPr lang="en-US" sz="1700" b="1" dirty="0">
                <a:effectLst/>
              </a:rPr>
              <a:t> </a:t>
            </a:r>
          </a:p>
          <a:p>
            <a:pPr algn="ctr"/>
            <a:r>
              <a:rPr lang="en-US" sz="1700" b="1" dirty="0"/>
              <a:t>Student ID: </a:t>
            </a:r>
            <a:r>
              <a:rPr lang="en-US" sz="1700" b="1" dirty="0">
                <a:effectLst/>
              </a:rPr>
              <a:t>1917571</a:t>
            </a:r>
          </a:p>
          <a:p>
            <a:pPr algn="ctr"/>
            <a:endParaRPr lang="en-US" sz="1700" dirty="0">
              <a:effectLst/>
            </a:endParaRPr>
          </a:p>
          <a:p>
            <a:pPr algn="ctr"/>
            <a:endParaRPr lang="en-US" sz="1700" dirty="0">
              <a:effectLst/>
            </a:endParaRPr>
          </a:p>
          <a:p>
            <a:pPr algn="ctr"/>
            <a:r>
              <a:rPr lang="en-US" sz="1700" dirty="0">
                <a:effectLst/>
              </a:rPr>
              <a:t>Dissertation submitted as part of the requirements for the award B.Sc. (Hons) Health and Social Care </a:t>
            </a:r>
          </a:p>
          <a:p>
            <a:pPr algn="ct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1700" b="1" dirty="0">
                <a:effectLst/>
              </a:rPr>
              <a:t>JANUARY 2023</a:t>
            </a:r>
            <a:endParaRPr lang="en-US" sz="1700" dirty="0">
              <a:effectLst/>
            </a:endParaRPr>
          </a:p>
          <a:p>
            <a:pPr indent="-182880">
              <a:buFont typeface="Wingdings" pitchFamily="2" charset="2"/>
              <a:buChar char="§"/>
            </a:pPr>
            <a:endParaRPr lang="en-US" sz="1800" dirty="0">
              <a:effectLst/>
            </a:endParaRPr>
          </a:p>
          <a:p>
            <a:pPr indent="-182880">
              <a:buFont typeface="Wingdings" pitchFamily="2" charset="2"/>
              <a:buChar char="§"/>
            </a:pPr>
            <a:endParaRPr lang="en-US" sz="1800" dirty="0">
              <a:effectLst/>
            </a:endParaRPr>
          </a:p>
          <a:p>
            <a:pPr indent="-182880">
              <a:buFont typeface="Wingdings" pitchFamily="2" charset="2"/>
              <a:buChar char="§"/>
            </a:pPr>
            <a:endParaRPr lang="en-US" sz="1800" dirty="0">
              <a:effectLst/>
            </a:endParaRPr>
          </a:p>
          <a:p>
            <a:pPr indent="-182880">
              <a:buFont typeface="Wingdings" pitchFamily="2" charset="2"/>
              <a:buChar char="§"/>
            </a:pPr>
            <a:endParaRPr lang="en-US" sz="1800" dirty="0"/>
          </a:p>
        </p:txBody>
      </p:sp>
      <p:grpSp>
        <p:nvGrpSpPr>
          <p:cNvPr id="56" name="Group 55">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7" name="Oval 56">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8" name="Oval 57">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808093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D108B-1A79-ACBD-2414-22534B59F501}"/>
              </a:ext>
            </a:extLst>
          </p:cNvPr>
          <p:cNvSpPr>
            <a:spLocks noGrp="1"/>
          </p:cNvSpPr>
          <p:nvPr>
            <p:ph type="title"/>
          </p:nvPr>
        </p:nvSpPr>
        <p:spPr>
          <a:xfrm>
            <a:off x="643467" y="643466"/>
            <a:ext cx="3682969" cy="5580353"/>
          </a:xfrm>
        </p:spPr>
        <p:txBody>
          <a:bodyPr>
            <a:normAutofit/>
          </a:bodyPr>
          <a:lstStyle/>
          <a:p>
            <a:pPr algn="r"/>
            <a:r>
              <a:rPr lang="en-GB" sz="3400" dirty="0">
                <a:solidFill>
                  <a:srgbClr val="FFFFFF"/>
                </a:solidFill>
                <a:latin typeface="+mn-lt"/>
                <a:cs typeface="Arial" panose="020B0604020202020204" pitchFamily="34" charset="0"/>
              </a:rPr>
              <a:t>Chapter 1: Introduction</a:t>
            </a:r>
          </a:p>
        </p:txBody>
      </p:sp>
      <p:sp>
        <p:nvSpPr>
          <p:cNvPr id="22" name="Content Placeholder 2">
            <a:extLst>
              <a:ext uri="{FF2B5EF4-FFF2-40B4-BE49-F238E27FC236}">
                <a16:creationId xmlns:a16="http://schemas.microsoft.com/office/drawing/2014/main" id="{E1B515D0-143A-4CA3-FDEF-3FF7D7C085A5}"/>
              </a:ext>
            </a:extLst>
          </p:cNvPr>
          <p:cNvSpPr>
            <a:spLocks noGrp="1"/>
          </p:cNvSpPr>
          <p:nvPr>
            <p:ph idx="1"/>
          </p:nvPr>
        </p:nvSpPr>
        <p:spPr>
          <a:xfrm>
            <a:off x="4932557" y="643466"/>
            <a:ext cx="6630177" cy="5528734"/>
          </a:xfrm>
        </p:spPr>
        <p:txBody>
          <a:bodyPr anchor="ctr">
            <a:normAutofit/>
          </a:bodyPr>
          <a:lstStyle/>
          <a:p>
            <a:pPr marL="0" indent="0">
              <a:spcBef>
                <a:spcPts val="2000"/>
              </a:spcBef>
              <a:spcAft>
                <a:spcPts val="600"/>
              </a:spcAft>
              <a:buNone/>
            </a:pPr>
            <a:r>
              <a:rPr lang="en-US" sz="1600" b="1" kern="0" dirty="0">
                <a:effectLst/>
                <a:cs typeface="Arial" panose="020B0604020202020204" pitchFamily="34" charset="0"/>
              </a:rPr>
              <a:t>Definition of main concepts</a:t>
            </a:r>
            <a:endParaRPr lang="en-GB" sz="1600" b="1" kern="0" dirty="0">
              <a:effectLst/>
              <a:cs typeface="Arial" panose="020B0604020202020204" pitchFamily="34" charset="0"/>
            </a:endParaRPr>
          </a:p>
          <a:p>
            <a:pPr marL="0" indent="0">
              <a:buNone/>
            </a:pPr>
            <a:r>
              <a:rPr lang="en-GB" sz="1600" dirty="0">
                <a:cs typeface="Arial" panose="020B0604020202020204" pitchFamily="34" charset="0"/>
              </a:rPr>
              <a:t>About 280 million people around the world are living with depression. According to the Diagnostic and statistical manual of mental disorders, depression is a state of persistent low mood over a long period. Psychosocial support refers to non-pharmacological interventions that improve an individual's overall quality of life and functioning within a society. Other forms of psychosocial intervention include cognitive behavioural therapy and counselling. This research study will focus on adult women aged 18-65 in England who need care and support.</a:t>
            </a:r>
            <a:r>
              <a:rPr lang="en-US" sz="1600" dirty="0">
                <a:solidFill>
                  <a:srgbClr val="080808"/>
                </a:solidFill>
                <a:effectLst/>
                <a:ea typeface="Arial" panose="020B0604020202020204" pitchFamily="34" charset="0"/>
              </a:rPr>
              <a:t> (NICE, 2022) (WHO, 2019) </a:t>
            </a:r>
            <a:endParaRPr lang="en-GB" sz="1600" dirty="0">
              <a:cs typeface="Arial" panose="020B0604020202020204" pitchFamily="34" charset="0"/>
            </a:endParaRPr>
          </a:p>
          <a:p>
            <a:pPr marL="0" indent="0">
              <a:buNone/>
            </a:pPr>
            <a:r>
              <a:rPr lang="en-GB" sz="1600" b="1" dirty="0">
                <a:cs typeface="Arial" panose="020B0604020202020204" pitchFamily="34" charset="0"/>
              </a:rPr>
              <a:t>Rationale</a:t>
            </a:r>
          </a:p>
          <a:p>
            <a:pPr marL="0" indent="0">
              <a:buNone/>
            </a:pPr>
            <a:r>
              <a:rPr lang="en-GB" sz="1600" dirty="0">
                <a:cs typeface="Arial" panose="020B0604020202020204" pitchFamily="34" charset="0"/>
              </a:rPr>
              <a:t>Research has shown that women are more prone to living with signs of depression, such as suicidal thoughts, than men in the UK. Women are also affected by gender-specific challenges such as prenatal depression and gender-based violence, predisposing them to depression. </a:t>
            </a:r>
            <a:r>
              <a:rPr lang="en-US" sz="1600" dirty="0">
                <a:effectLst/>
                <a:ea typeface="Arial" panose="020B0604020202020204" pitchFamily="34" charset="0"/>
                <a:cs typeface="Arial" panose="020B0604020202020204" pitchFamily="34" charset="0"/>
              </a:rPr>
              <a:t>This systematic review will focus on enhancing psychosocial support and care for adult women living with depression in England, UK.</a:t>
            </a:r>
            <a:r>
              <a:rPr lang="en-US" sz="1600" dirty="0">
                <a:solidFill>
                  <a:srgbClr val="080808"/>
                </a:solidFill>
                <a:effectLst/>
                <a:ea typeface="Arial" panose="020B0604020202020204" pitchFamily="34" charset="0"/>
              </a:rPr>
              <a:t> (Daly et al., 2020) (</a:t>
            </a:r>
            <a:r>
              <a:rPr lang="en-US" sz="1600" dirty="0" err="1">
                <a:effectLst/>
                <a:ea typeface="Arial" panose="020B0604020202020204" pitchFamily="34" charset="0"/>
              </a:rPr>
              <a:t>Filippetti</a:t>
            </a:r>
            <a:r>
              <a:rPr lang="en-US" sz="1600" dirty="0">
                <a:effectLst/>
                <a:ea typeface="Arial" panose="020B0604020202020204" pitchFamily="34" charset="0"/>
              </a:rPr>
              <a:t>, M. et al. 2022) </a:t>
            </a:r>
            <a:r>
              <a:rPr lang="en-US" sz="1600" dirty="0">
                <a:solidFill>
                  <a:srgbClr val="080808"/>
                </a:solidFill>
                <a:effectLst/>
                <a:ea typeface="Arial" panose="020B0604020202020204" pitchFamily="34" charset="0"/>
              </a:rPr>
              <a:t> (Office for National Statistics (ONS),2021). </a:t>
            </a:r>
            <a:endParaRPr lang="en-GB" sz="1600" dirty="0">
              <a:cs typeface="Arial" panose="020B0604020202020204" pitchFamily="34" charset="0"/>
            </a:endParaRPr>
          </a:p>
        </p:txBody>
      </p:sp>
      <p:grpSp>
        <p:nvGrpSpPr>
          <p:cNvPr id="31" name="Group 30">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32" name="Oval 31">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40373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clock&#10;&#10;Description automatically generated">
            <a:extLst>
              <a:ext uri="{FF2B5EF4-FFF2-40B4-BE49-F238E27FC236}">
                <a16:creationId xmlns:a16="http://schemas.microsoft.com/office/drawing/2014/main" id="{99F54FE0-6C02-0508-9042-1B07017A35F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13" r="5828"/>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42CF3C11-0696-F56C-327B-05BA58EAE237}"/>
              </a:ext>
            </a:extLst>
          </p:cNvPr>
          <p:cNvSpPr>
            <a:spLocks noGrp="1"/>
          </p:cNvSpPr>
          <p:nvPr>
            <p:ph idx="1"/>
          </p:nvPr>
        </p:nvSpPr>
        <p:spPr>
          <a:xfrm>
            <a:off x="6400799" y="624114"/>
            <a:ext cx="5299585" cy="5548086"/>
          </a:xfrm>
        </p:spPr>
        <p:txBody>
          <a:bodyPr>
            <a:normAutofit/>
          </a:bodyPr>
          <a:lstStyle/>
          <a:p>
            <a:pPr marL="0" indent="0">
              <a:buNone/>
            </a:pPr>
            <a:endParaRPr lang="en-GB" sz="1100" b="1" dirty="0"/>
          </a:p>
          <a:p>
            <a:pPr marL="0" indent="0">
              <a:buNone/>
            </a:pPr>
            <a:r>
              <a:rPr lang="en-GB" sz="1600" b="1" dirty="0">
                <a:cs typeface="Arial" panose="020B0604020202020204" pitchFamily="34" charset="0"/>
              </a:rPr>
              <a:t>Aim</a:t>
            </a:r>
          </a:p>
          <a:p>
            <a:pPr marL="0" indent="0">
              <a:buNone/>
            </a:pPr>
            <a:r>
              <a:rPr lang="en-US" sz="1600" dirty="0">
                <a:effectLst/>
                <a:ea typeface="Arial" panose="020B0604020202020204" pitchFamily="34" charset="0"/>
                <a:cs typeface="Arial" panose="020B0604020202020204" pitchFamily="34" charset="0"/>
              </a:rPr>
              <a:t>To </a:t>
            </a:r>
            <a:r>
              <a:rPr lang="en-US" sz="1600" dirty="0">
                <a:effectLst/>
                <a:highlight>
                  <a:srgbClr val="FFFFFF"/>
                </a:highlight>
                <a:ea typeface="Arial" panose="020B0604020202020204" pitchFamily="34" charset="0"/>
                <a:cs typeface="Arial" panose="020B0604020202020204" pitchFamily="34" charset="0"/>
              </a:rPr>
              <a:t>critically discuss</a:t>
            </a:r>
            <a:r>
              <a:rPr lang="en-US" sz="1600" dirty="0">
                <a:effectLst/>
                <a:ea typeface="Arial" panose="020B0604020202020204" pitchFamily="34" charset="0"/>
                <a:cs typeface="Arial" panose="020B0604020202020204" pitchFamily="34" charset="0"/>
              </a:rPr>
              <a:t> the psychosocial support available for adult women living with depression in England, UK.</a:t>
            </a:r>
            <a:endParaRPr lang="en-GB" sz="1600" dirty="0">
              <a:effectLst/>
              <a:ea typeface="Arial" panose="020B0604020202020204" pitchFamily="34" charset="0"/>
              <a:cs typeface="Arial" panose="020B0604020202020204" pitchFamily="34" charset="0"/>
            </a:endParaRPr>
          </a:p>
          <a:p>
            <a:pPr marL="0" indent="0">
              <a:spcBef>
                <a:spcPts val="2000"/>
              </a:spcBef>
              <a:spcAft>
                <a:spcPts val="600"/>
              </a:spcAft>
              <a:buNone/>
            </a:pPr>
            <a:r>
              <a:rPr lang="en-US" sz="1600" b="1" kern="0" dirty="0">
                <a:effectLst/>
                <a:cs typeface="Arial" panose="020B0604020202020204" pitchFamily="34" charset="0"/>
              </a:rPr>
              <a:t>Objectives of the study</a:t>
            </a:r>
            <a:endParaRPr lang="en-GB" sz="1600" b="1" kern="0" dirty="0">
              <a:effectLst/>
              <a:cs typeface="Arial" panose="020B0604020202020204" pitchFamily="34" charset="0"/>
            </a:endParaRPr>
          </a:p>
          <a:p>
            <a:pPr marL="342900" lvl="0" indent="-342900">
              <a:buSzPts val="1000"/>
              <a:buFont typeface="Arial" panose="020B0604020202020204" pitchFamily="34" charset="0"/>
              <a:buChar char="●"/>
            </a:pPr>
            <a:r>
              <a:rPr lang="en-US" sz="1600" dirty="0">
                <a:effectLst/>
                <a:ea typeface="Noto Sans" panose="020B0502040504020204" pitchFamily="34" charset="0"/>
                <a:cs typeface="Arial" panose="020B0604020202020204" pitchFamily="34" charset="0"/>
              </a:rPr>
              <a:t>To explore the concept of depression and its impact on adult women in the UK. </a:t>
            </a:r>
            <a:endParaRPr lang="en-GB" sz="1600" dirty="0">
              <a:effectLst/>
              <a:ea typeface="Noto Sans" panose="020B0502040504020204" pitchFamily="34" charset="0"/>
              <a:cs typeface="Arial" panose="020B0604020202020204" pitchFamily="34" charset="0"/>
            </a:endParaRPr>
          </a:p>
          <a:p>
            <a:pPr marL="342900" lvl="0" indent="-342900">
              <a:buSzPts val="1000"/>
              <a:buFont typeface="Arial" panose="020B0604020202020204" pitchFamily="34" charset="0"/>
              <a:buChar char="●"/>
            </a:pPr>
            <a:r>
              <a:rPr lang="en-US" sz="1600" dirty="0">
                <a:effectLst/>
                <a:ea typeface="Noto Sans" panose="020B0502040504020204" pitchFamily="34" charset="0"/>
                <a:cs typeface="Arial" panose="020B0604020202020204" pitchFamily="34" charset="0"/>
              </a:rPr>
              <a:t>To explore the psychosocial support interventions available for women living with depression in the UK. </a:t>
            </a:r>
            <a:endParaRPr lang="en-GB" sz="1600" dirty="0">
              <a:effectLst/>
              <a:ea typeface="Noto Sans" panose="020B0502040504020204" pitchFamily="34" charset="0"/>
              <a:cs typeface="Arial" panose="020B0604020202020204" pitchFamily="34" charset="0"/>
            </a:endParaRPr>
          </a:p>
          <a:p>
            <a:pPr marL="342900" lvl="0" indent="-342900">
              <a:buSzPts val="1000"/>
              <a:buFont typeface="Arial" panose="020B0604020202020204" pitchFamily="34" charset="0"/>
              <a:buChar char="●"/>
            </a:pPr>
            <a:r>
              <a:rPr lang="en-US" sz="1600" dirty="0">
                <a:effectLst/>
                <a:ea typeface="Noto Sans" panose="020B0502040504020204" pitchFamily="34" charset="0"/>
                <a:cs typeface="Arial" panose="020B0604020202020204" pitchFamily="34" charset="0"/>
              </a:rPr>
              <a:t>To </a:t>
            </a:r>
            <a:r>
              <a:rPr lang="en-US" sz="1600" dirty="0">
                <a:effectLst/>
                <a:highlight>
                  <a:srgbClr val="FFFFFF"/>
                </a:highlight>
                <a:ea typeface="Noto Sans" panose="020B0502040504020204" pitchFamily="34" charset="0"/>
                <a:cs typeface="Arial" panose="020B0604020202020204" pitchFamily="34" charset="0"/>
              </a:rPr>
              <a:t>assess empirical studies showing the psychosocial support for adult women living with depression in the UK.</a:t>
            </a:r>
            <a:endParaRPr lang="en-GB" sz="1600" dirty="0">
              <a:effectLst/>
              <a:ea typeface="Noto Sans" panose="020B0502040504020204" pitchFamily="34" charset="0"/>
              <a:cs typeface="Arial" panose="020B0604020202020204" pitchFamily="34" charset="0"/>
            </a:endParaRPr>
          </a:p>
          <a:p>
            <a:pPr marL="342900" lvl="0" indent="-342900">
              <a:buSzPts val="1000"/>
              <a:buFont typeface="Arial" panose="020B0604020202020204" pitchFamily="34" charset="0"/>
              <a:buChar char="●"/>
            </a:pPr>
            <a:r>
              <a:rPr lang="en-US" sz="1600" dirty="0">
                <a:effectLst/>
                <a:highlight>
                  <a:srgbClr val="FFFFFF"/>
                </a:highlight>
                <a:ea typeface="Noto Sans" panose="020B0502040504020204" pitchFamily="34" charset="0"/>
                <a:cs typeface="Arial" panose="020B0604020202020204" pitchFamily="34" charset="0"/>
              </a:rPr>
              <a:t>To suggest recommendations on how health and social care professionals can improve psych</a:t>
            </a:r>
            <a:r>
              <a:rPr lang="en-US" sz="1600" dirty="0">
                <a:effectLst/>
                <a:ea typeface="Noto Sans" panose="020B0502040504020204" pitchFamily="34" charset="0"/>
                <a:cs typeface="Arial" panose="020B0604020202020204" pitchFamily="34" charset="0"/>
              </a:rPr>
              <a:t>osocial support for adult women living with depression in the UK.</a:t>
            </a:r>
            <a:endParaRPr lang="en-GB" sz="1600" dirty="0">
              <a:effectLst/>
              <a:ea typeface="Noto Sans" panose="020B0502040504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100" dirty="0"/>
          </a:p>
        </p:txBody>
      </p:sp>
      <p:grpSp>
        <p:nvGrpSpPr>
          <p:cNvPr id="30" name="Group 29">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30">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908007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37229-B90D-1F93-1C49-8AA4BB1B1554}"/>
              </a:ext>
            </a:extLst>
          </p:cNvPr>
          <p:cNvSpPr>
            <a:spLocks noGrp="1"/>
          </p:cNvSpPr>
          <p:nvPr>
            <p:ph type="title"/>
          </p:nvPr>
        </p:nvSpPr>
        <p:spPr>
          <a:xfrm>
            <a:off x="643467" y="643466"/>
            <a:ext cx="3682969" cy="5580353"/>
          </a:xfrm>
        </p:spPr>
        <p:txBody>
          <a:bodyPr>
            <a:normAutofit/>
          </a:bodyPr>
          <a:lstStyle/>
          <a:p>
            <a:pPr algn="r"/>
            <a:r>
              <a:rPr lang="en-GB" sz="3200" dirty="0">
                <a:solidFill>
                  <a:srgbClr val="FFFFFF"/>
                </a:solidFill>
                <a:latin typeface="+mn-lt"/>
              </a:rPr>
              <a:t>Chapter 2: Background</a:t>
            </a:r>
          </a:p>
        </p:txBody>
      </p:sp>
      <p:sp>
        <p:nvSpPr>
          <p:cNvPr id="3" name="Content Placeholder 2">
            <a:extLst>
              <a:ext uri="{FF2B5EF4-FFF2-40B4-BE49-F238E27FC236}">
                <a16:creationId xmlns:a16="http://schemas.microsoft.com/office/drawing/2014/main" id="{2491E279-A89E-3648-243A-F7BCEF655CA4}"/>
              </a:ext>
            </a:extLst>
          </p:cNvPr>
          <p:cNvSpPr>
            <a:spLocks noGrp="1"/>
          </p:cNvSpPr>
          <p:nvPr>
            <p:ph idx="1"/>
          </p:nvPr>
        </p:nvSpPr>
        <p:spPr>
          <a:xfrm>
            <a:off x="4932557" y="643466"/>
            <a:ext cx="6630177" cy="5528734"/>
          </a:xfrm>
        </p:spPr>
        <p:txBody>
          <a:bodyPr anchor="ctr">
            <a:normAutofit/>
          </a:bodyPr>
          <a:lstStyle/>
          <a:p>
            <a:pPr marL="0" indent="0">
              <a:buNone/>
            </a:pPr>
            <a:r>
              <a:rPr lang="en-GB" sz="1800" b="1" dirty="0"/>
              <a:t>Theoretical background </a:t>
            </a:r>
          </a:p>
          <a:p>
            <a:pPr marL="0" indent="0">
              <a:buNone/>
            </a:pPr>
            <a:r>
              <a:rPr lang="en-GB" sz="1800" dirty="0"/>
              <a:t>The study's theoretical backdrop will address depression's psychological theories. The theoretical background shows that depression has a cause in psychological, social, and cognitive theories.  Beck's depression hypothesis is a leading cognitive theory. Beck (2019) claims self-criticism causes depression. Self-esteem theories stress the need of self-awareness to avoid depression (Zeigler-Hill and Myers, 2011) According to Beck (2019), depression arises from self-criticism. A depressed person views the world negatively and is anxious about the future. This is a cognitive distortion when a person misperceives the world.</a:t>
            </a:r>
          </a:p>
          <a:p>
            <a:pPr marL="0" indent="0">
              <a:buNone/>
            </a:pPr>
            <a:endParaRPr lang="en-GB" sz="1800" dirty="0"/>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900783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oy&#10;&#10;Description automatically generated">
            <a:extLst>
              <a:ext uri="{FF2B5EF4-FFF2-40B4-BE49-F238E27FC236}">
                <a16:creationId xmlns:a16="http://schemas.microsoft.com/office/drawing/2014/main" id="{7D64318D-88E3-5A90-803E-EF8ED92984B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375" r="23944" b="1"/>
          <a:stretch/>
        </p:blipFill>
        <p:spPr>
          <a:xfrm>
            <a:off x="1" y="10"/>
            <a:ext cx="6066502" cy="6857989"/>
          </a:xfrm>
          <a:prstGeom prst="rect">
            <a:avLst/>
          </a:prstGeom>
        </p:spPr>
      </p:pic>
      <p:sp>
        <p:nvSpPr>
          <p:cNvPr id="3" name="Content Placeholder 2">
            <a:extLst>
              <a:ext uri="{FF2B5EF4-FFF2-40B4-BE49-F238E27FC236}">
                <a16:creationId xmlns:a16="http://schemas.microsoft.com/office/drawing/2014/main" id="{6120253C-25D9-EC71-1F3D-AD7E7780FEA8}"/>
              </a:ext>
            </a:extLst>
          </p:cNvPr>
          <p:cNvSpPr>
            <a:spLocks noGrp="1"/>
          </p:cNvSpPr>
          <p:nvPr>
            <p:ph idx="1"/>
          </p:nvPr>
        </p:nvSpPr>
        <p:spPr>
          <a:xfrm>
            <a:off x="6400799" y="783772"/>
            <a:ext cx="5299585" cy="5475514"/>
          </a:xfrm>
        </p:spPr>
        <p:txBody>
          <a:bodyPr>
            <a:normAutofit/>
          </a:bodyPr>
          <a:lstStyle/>
          <a:p>
            <a:pPr marL="0" indent="0">
              <a:buNone/>
            </a:pPr>
            <a:endParaRPr lang="en-GB" sz="1100" b="1" dirty="0"/>
          </a:p>
          <a:p>
            <a:pPr marL="0" indent="0">
              <a:buNone/>
            </a:pPr>
            <a:r>
              <a:rPr lang="en-GB" sz="1400" b="1" dirty="0"/>
              <a:t>International context</a:t>
            </a:r>
          </a:p>
          <a:p>
            <a:pPr marL="0" indent="0">
              <a:buNone/>
            </a:pPr>
            <a:r>
              <a:rPr lang="en-GB" sz="1400" dirty="0"/>
              <a:t>Electroconvulsive therapy, lobotomies, medication, and psychosocial support became depression treatments in the 19th and 20th centuries. Antidepressants treat depression and other issues with mental health, including eating disorders and anxiety. Depression, the most widespread psychological disorder worldwide, affects about 300 million individuals. COVID-19 has caused global depression rates to rise. This study will focus on psychosocial support and recommendations for UK depressed women. </a:t>
            </a:r>
            <a:r>
              <a:rPr lang="en-US" sz="1400" dirty="0" err="1">
                <a:solidFill>
                  <a:srgbClr val="080808"/>
                </a:solidFill>
                <a:effectLst/>
                <a:highlight>
                  <a:srgbClr val="FFFFFF"/>
                </a:highlight>
                <a:ea typeface="Arial" panose="020B0604020202020204" pitchFamily="34" charset="0"/>
              </a:rPr>
              <a:t>Faria</a:t>
            </a:r>
            <a:r>
              <a:rPr lang="en-US" sz="1400" dirty="0">
                <a:solidFill>
                  <a:srgbClr val="080808"/>
                </a:solidFill>
                <a:effectLst/>
                <a:highlight>
                  <a:srgbClr val="FFFFFF"/>
                </a:highlight>
                <a:ea typeface="Arial" panose="020B0604020202020204" pitchFamily="34" charset="0"/>
              </a:rPr>
              <a:t>, M. (2013</a:t>
            </a:r>
            <a:r>
              <a:rPr lang="en-US" sz="1400" dirty="0">
                <a:solidFill>
                  <a:srgbClr val="080808"/>
                </a:solidFill>
                <a:effectLst/>
                <a:ea typeface="Arial" panose="020B0604020202020204" pitchFamily="34" charset="0"/>
              </a:rPr>
              <a:t> (NICE, 2022). (NHS, 2018). </a:t>
            </a:r>
            <a:endParaRPr lang="en-GB" sz="1400" dirty="0"/>
          </a:p>
          <a:p>
            <a:pPr marL="0" indent="0">
              <a:buNone/>
            </a:pPr>
            <a:endParaRPr lang="en-GB" sz="1400" dirty="0"/>
          </a:p>
          <a:p>
            <a:pPr marL="0" indent="0">
              <a:buNone/>
            </a:pPr>
            <a:r>
              <a:rPr lang="en-GB" sz="1400" b="1" dirty="0"/>
              <a:t>National/Local context</a:t>
            </a:r>
          </a:p>
          <a:p>
            <a:pPr marL="0" indent="0">
              <a:buNone/>
            </a:pPr>
            <a:r>
              <a:rPr lang="en-GB" sz="1400" dirty="0"/>
              <a:t>One in six (17%) adults in Great Britain are living with depression as noted between July and August 2021 (Office of National Statistics (ONS), 2021). This statistic has decreased from January to March 2021, which showed a 21% rate of depression among adults. Young adults, especially women, were more prone to living with depression. People living with depression are provided for within the law. The Mental Capacity Act (2005) also provides that anyone over the age of 16 should be allowed to make their own decisions</a:t>
            </a:r>
            <a:r>
              <a:rPr lang="en-GB" sz="1100" dirty="0"/>
              <a:t>. </a:t>
            </a:r>
          </a:p>
        </p:txBody>
      </p:sp>
      <p:grpSp>
        <p:nvGrpSpPr>
          <p:cNvPr id="12" name="Group 11">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020343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A12CB-DEAA-517D-8A79-A537051FBFEB}"/>
              </a:ext>
            </a:extLst>
          </p:cNvPr>
          <p:cNvSpPr>
            <a:spLocks noGrp="1"/>
          </p:cNvSpPr>
          <p:nvPr>
            <p:ph type="title"/>
          </p:nvPr>
        </p:nvSpPr>
        <p:spPr>
          <a:xfrm>
            <a:off x="643467" y="643466"/>
            <a:ext cx="3682969" cy="5580353"/>
          </a:xfrm>
        </p:spPr>
        <p:txBody>
          <a:bodyPr>
            <a:normAutofit/>
          </a:bodyPr>
          <a:lstStyle/>
          <a:p>
            <a:pPr algn="r"/>
            <a:r>
              <a:rPr lang="en-GB" sz="3200" dirty="0">
                <a:solidFill>
                  <a:srgbClr val="FFFFFF"/>
                </a:solidFill>
                <a:latin typeface="+mn-lt"/>
              </a:rPr>
              <a:t>Chapter 3: Methods</a:t>
            </a:r>
          </a:p>
        </p:txBody>
      </p:sp>
      <p:sp>
        <p:nvSpPr>
          <p:cNvPr id="3" name="Content Placeholder 2">
            <a:extLst>
              <a:ext uri="{FF2B5EF4-FFF2-40B4-BE49-F238E27FC236}">
                <a16:creationId xmlns:a16="http://schemas.microsoft.com/office/drawing/2014/main" id="{01F61CF0-1E2D-AE9E-FF6C-1CDC22F0D466}"/>
              </a:ext>
            </a:extLst>
          </p:cNvPr>
          <p:cNvSpPr>
            <a:spLocks noGrp="1"/>
          </p:cNvSpPr>
          <p:nvPr>
            <p:ph idx="1"/>
          </p:nvPr>
        </p:nvSpPr>
        <p:spPr>
          <a:xfrm>
            <a:off x="4932557" y="643466"/>
            <a:ext cx="6630177" cy="5528734"/>
          </a:xfrm>
        </p:spPr>
        <p:txBody>
          <a:bodyPr anchor="ctr">
            <a:normAutofit lnSpcReduction="10000"/>
          </a:bodyPr>
          <a:lstStyle/>
          <a:p>
            <a:pPr marL="0" indent="0">
              <a:buNone/>
            </a:pPr>
            <a:endParaRPr lang="en-GB" sz="1400" b="1" dirty="0"/>
          </a:p>
          <a:p>
            <a:pPr marL="0" indent="0">
              <a:buNone/>
            </a:pPr>
            <a:r>
              <a:rPr lang="en-GB" sz="1400" b="1" dirty="0"/>
              <a:t>Data collection/ Search strategy</a:t>
            </a:r>
          </a:p>
          <a:p>
            <a:pPr marL="0" indent="0">
              <a:buNone/>
            </a:pPr>
            <a:r>
              <a:rPr lang="en-US" sz="1400" dirty="0">
                <a:effectLst/>
                <a:ea typeface="Arial" panose="020B0604020202020204" pitchFamily="34" charset="0"/>
              </a:rPr>
              <a:t>In this study, peer-reviewed articles were extracted from databases. And to achieve this, </a:t>
            </a:r>
            <a:r>
              <a:rPr lang="en-US" sz="1400" dirty="0">
                <a:highlight>
                  <a:srgbClr val="FFFFFF"/>
                </a:highlight>
                <a:ea typeface="Arial" panose="020B0604020202020204" pitchFamily="34" charset="0"/>
              </a:rPr>
              <a:t>t</a:t>
            </a:r>
            <a:r>
              <a:rPr lang="en-US" sz="1400" dirty="0">
                <a:effectLst/>
                <a:highlight>
                  <a:srgbClr val="FFFFFF"/>
                </a:highlight>
                <a:ea typeface="Arial" panose="020B0604020202020204" pitchFamily="34" charset="0"/>
              </a:rPr>
              <a:t>hree databases, PubMed, EBSCO, and Google Scholar, were used for the literature search.</a:t>
            </a:r>
            <a:r>
              <a:rPr lang="en-US" sz="1400" dirty="0">
                <a:effectLst/>
                <a:ea typeface="Arial" panose="020B0604020202020204" pitchFamily="34" charset="0"/>
              </a:rPr>
              <a:t> </a:t>
            </a:r>
          </a:p>
          <a:p>
            <a:pPr marL="0" indent="0">
              <a:buNone/>
            </a:pPr>
            <a:r>
              <a:rPr lang="en-US" sz="1400" b="1" dirty="0"/>
              <a:t>Keywords </a:t>
            </a:r>
          </a:p>
          <a:p>
            <a:pPr marL="0" indent="0">
              <a:buNone/>
            </a:pPr>
            <a:r>
              <a:rPr lang="en-GB" sz="1400" dirty="0"/>
              <a:t>This dissertation used PubMed MESH keywords, synonyms, and medical subject headings. This dissertation's search method uses keywords, MESH terms, and the Boolean operator to meet inclusion and exclusion criteria. Boolean operators include "AND," "OR," and "AND NOT." Searching for "depression" AND "women" queries the database for all research publications using both keywords. </a:t>
            </a:r>
            <a:r>
              <a:rPr lang="en-US" sz="1400" dirty="0">
                <a:effectLst/>
                <a:ea typeface="Arial" panose="020B0604020202020204" pitchFamily="34" charset="0"/>
              </a:rPr>
              <a:t>. The keywords identified were 'depression', 'psychosocial support', 'women' and 'UK</a:t>
            </a:r>
            <a:endParaRPr lang="en-GB" sz="1400" dirty="0"/>
          </a:p>
          <a:p>
            <a:pPr marL="0" indent="0">
              <a:buNone/>
            </a:pPr>
            <a:r>
              <a:rPr lang="en-GB" sz="1400" b="1" dirty="0"/>
              <a:t>Inclusion criteria</a:t>
            </a:r>
          </a:p>
          <a:p>
            <a:pPr marL="0" indent="0">
              <a:buNone/>
            </a:pPr>
            <a:r>
              <a:rPr lang="en-US" sz="1400" dirty="0">
                <a:ea typeface="Arial" panose="020B0604020202020204" pitchFamily="34" charset="0"/>
              </a:rPr>
              <a:t>T</a:t>
            </a:r>
            <a:r>
              <a:rPr lang="en-US" sz="1400" dirty="0">
                <a:effectLst/>
                <a:ea typeface="Arial" panose="020B0604020202020204" pitchFamily="34" charset="0"/>
              </a:rPr>
              <a:t>he researcher included all peer-reviewed primary research papers published in reputable journals within the past nine years (2013-2022). The research papers published in English and women in the UK were included. </a:t>
            </a:r>
          </a:p>
          <a:p>
            <a:pPr marL="0" indent="0">
              <a:buNone/>
            </a:pPr>
            <a:r>
              <a:rPr lang="en-GB" sz="1400" b="1" dirty="0"/>
              <a:t>Exclusion criteria</a:t>
            </a:r>
          </a:p>
          <a:p>
            <a:pPr marL="0" indent="0">
              <a:buNone/>
            </a:pPr>
            <a:r>
              <a:rPr lang="en-US" sz="1400" dirty="0">
                <a:effectLst/>
                <a:ea typeface="Arial" panose="020B0604020202020204" pitchFamily="34" charset="0"/>
              </a:rPr>
              <a:t>The exclusion criteria in this research study </a:t>
            </a:r>
            <a:r>
              <a:rPr lang="en-US" sz="1400" dirty="0">
                <a:ea typeface="Arial" panose="020B0604020202020204" pitchFamily="34" charset="0"/>
              </a:rPr>
              <a:t>were </a:t>
            </a:r>
            <a:r>
              <a:rPr lang="en-US" sz="1400" dirty="0">
                <a:effectLst/>
                <a:ea typeface="Arial" panose="020B0604020202020204" pitchFamily="34" charset="0"/>
              </a:rPr>
              <a:t>the articles published more than nine years ago, research articles published in other languages rather than English and all articles with content concerning males and females below 18 years of age. </a:t>
            </a:r>
            <a:endParaRPr lang="en-GB" sz="1400" dirty="0">
              <a:effectLst/>
              <a:ea typeface="Arial" panose="020B0604020202020204" pitchFamily="34" charset="0"/>
            </a:endParaRPr>
          </a:p>
          <a:p>
            <a:pPr marL="0" indent="0">
              <a:buNone/>
            </a:pPr>
            <a:endParaRPr lang="en-GB" sz="1400" dirty="0"/>
          </a:p>
          <a:p>
            <a:pPr marL="0" indent="0">
              <a:buNone/>
            </a:pPr>
            <a:endParaRPr lang="en-GB" sz="1500" dirty="0"/>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380239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with medium confidence">
            <a:extLst>
              <a:ext uri="{FF2B5EF4-FFF2-40B4-BE49-F238E27FC236}">
                <a16:creationId xmlns:a16="http://schemas.microsoft.com/office/drawing/2014/main" id="{C1CD54A5-81EB-82B6-AF4C-8E9E39E15A9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3999" y="1657550"/>
            <a:ext cx="5112461" cy="3553160"/>
          </a:xfrm>
          <a:prstGeom prst="rect">
            <a:avLst/>
          </a:prstGeom>
        </p:spPr>
      </p:pic>
      <p:sp>
        <p:nvSpPr>
          <p:cNvPr id="3" name="Content Placeholder 2">
            <a:extLst>
              <a:ext uri="{FF2B5EF4-FFF2-40B4-BE49-F238E27FC236}">
                <a16:creationId xmlns:a16="http://schemas.microsoft.com/office/drawing/2014/main" id="{496845D4-6ACD-D0A3-89C5-74682883C0EA}"/>
              </a:ext>
            </a:extLst>
          </p:cNvPr>
          <p:cNvSpPr>
            <a:spLocks noGrp="1"/>
          </p:cNvSpPr>
          <p:nvPr>
            <p:ph idx="1"/>
          </p:nvPr>
        </p:nvSpPr>
        <p:spPr>
          <a:xfrm>
            <a:off x="6400799" y="342900"/>
            <a:ext cx="5299585" cy="5829300"/>
          </a:xfrm>
        </p:spPr>
        <p:txBody>
          <a:bodyPr>
            <a:noAutofit/>
          </a:bodyPr>
          <a:lstStyle/>
          <a:p>
            <a:pPr marL="0" indent="0">
              <a:buNone/>
            </a:pPr>
            <a:r>
              <a:rPr lang="en-GB" sz="1600" b="1" dirty="0"/>
              <a:t>Data analysis</a:t>
            </a:r>
          </a:p>
          <a:p>
            <a:pPr marL="0" indent="0">
              <a:buNone/>
            </a:pPr>
            <a:r>
              <a:rPr lang="en-US" sz="1600" dirty="0">
                <a:effectLst/>
                <a:ea typeface="Arial" panose="020B0604020202020204" pitchFamily="34" charset="0"/>
              </a:rPr>
              <a:t>In this research, secondary data analysis </a:t>
            </a:r>
            <a:r>
              <a:rPr lang="en-US" sz="1600" dirty="0">
                <a:ea typeface="Arial" panose="020B0604020202020204" pitchFamily="34" charset="0"/>
              </a:rPr>
              <a:t>was</a:t>
            </a:r>
            <a:r>
              <a:rPr lang="en-US" sz="1600" dirty="0">
                <a:effectLst/>
                <a:ea typeface="Arial" panose="020B0604020202020204" pitchFamily="34" charset="0"/>
              </a:rPr>
              <a:t> </a:t>
            </a:r>
            <a:r>
              <a:rPr lang="en-US" sz="1600" dirty="0" err="1">
                <a:effectLst/>
                <a:ea typeface="Arial" panose="020B0604020202020204" pitchFamily="34" charset="0"/>
              </a:rPr>
              <a:t>utilised</a:t>
            </a:r>
            <a:r>
              <a:rPr lang="en-US" sz="1600" dirty="0">
                <a:effectLst/>
                <a:ea typeface="Arial" panose="020B0604020202020204" pitchFamily="34" charset="0"/>
              </a:rPr>
              <a:t>. The findings from the research articles </a:t>
            </a:r>
            <a:r>
              <a:rPr lang="en-US" sz="1600" dirty="0">
                <a:ea typeface="Arial" panose="020B0604020202020204" pitchFamily="34" charset="0"/>
              </a:rPr>
              <a:t>was </a:t>
            </a:r>
            <a:r>
              <a:rPr lang="en-US" sz="1600" dirty="0" err="1">
                <a:effectLst/>
                <a:ea typeface="Arial" panose="020B0604020202020204" pitchFamily="34" charset="0"/>
              </a:rPr>
              <a:t>organised</a:t>
            </a:r>
            <a:r>
              <a:rPr lang="en-US" sz="1600" dirty="0">
                <a:effectLst/>
                <a:ea typeface="Arial" panose="020B0604020202020204" pitchFamily="34" charset="0"/>
              </a:rPr>
              <a:t> into themes representing the main patterns of data found within the core findings of the selected articles. Secondary data analysis is challenging to accomplish. Therefore, the researcher sought guidance from the immediate supervisor throughout the research process. </a:t>
            </a:r>
            <a:endParaRPr lang="en-GB" sz="1600" dirty="0">
              <a:effectLst/>
              <a:ea typeface="Arial" panose="020B0604020202020204" pitchFamily="34" charset="0"/>
            </a:endParaRPr>
          </a:p>
          <a:p>
            <a:pPr marL="0" indent="0">
              <a:buNone/>
            </a:pPr>
            <a:r>
              <a:rPr lang="en-GB" sz="1600" b="1" dirty="0"/>
              <a:t>Ethical consideration</a:t>
            </a:r>
          </a:p>
          <a:p>
            <a:pPr marL="0" indent="0">
              <a:buNone/>
            </a:pPr>
            <a:r>
              <a:rPr lang="en-GB" sz="1600" dirty="0"/>
              <a:t>No data was fabricated or falsified in this dissertation. This literature assessment also ensured that the material was plagiarism-free. The chosen research papers were discussed in the context of truth-telling. Data analysis, interpretation, and suggestions benefited UK adult women with depression</a:t>
            </a:r>
            <a:r>
              <a:rPr lang="en-GB" sz="1400" dirty="0"/>
              <a:t>. </a:t>
            </a:r>
          </a:p>
        </p:txBody>
      </p:sp>
      <p:grpSp>
        <p:nvGrpSpPr>
          <p:cNvPr id="13" name="Group 12">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250376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47C8A-A9E8-C7C6-188C-E63485E54414}"/>
              </a:ext>
            </a:extLst>
          </p:cNvPr>
          <p:cNvSpPr>
            <a:spLocks noGrp="1"/>
          </p:cNvSpPr>
          <p:nvPr>
            <p:ph type="title"/>
          </p:nvPr>
        </p:nvSpPr>
        <p:spPr>
          <a:xfrm>
            <a:off x="643467" y="643466"/>
            <a:ext cx="3682969" cy="5580353"/>
          </a:xfrm>
        </p:spPr>
        <p:txBody>
          <a:bodyPr>
            <a:normAutofit/>
          </a:bodyPr>
          <a:lstStyle/>
          <a:p>
            <a:pPr algn="r"/>
            <a:r>
              <a:rPr lang="en-GB" sz="3200" dirty="0">
                <a:solidFill>
                  <a:srgbClr val="FFFFFF"/>
                </a:solidFill>
                <a:latin typeface="+mn-lt"/>
              </a:rPr>
              <a:t>Chapter 4: Results and Discussion</a:t>
            </a:r>
          </a:p>
        </p:txBody>
      </p:sp>
      <p:sp>
        <p:nvSpPr>
          <p:cNvPr id="3" name="Content Placeholder 2">
            <a:extLst>
              <a:ext uri="{FF2B5EF4-FFF2-40B4-BE49-F238E27FC236}">
                <a16:creationId xmlns:a16="http://schemas.microsoft.com/office/drawing/2014/main" id="{A5B1CE32-6233-DF3F-B114-E86466190140}"/>
              </a:ext>
            </a:extLst>
          </p:cNvPr>
          <p:cNvSpPr>
            <a:spLocks noGrp="1"/>
          </p:cNvSpPr>
          <p:nvPr>
            <p:ph idx="1"/>
          </p:nvPr>
        </p:nvSpPr>
        <p:spPr>
          <a:xfrm>
            <a:off x="4932557" y="643466"/>
            <a:ext cx="6630177" cy="5528734"/>
          </a:xfrm>
        </p:spPr>
        <p:txBody>
          <a:bodyPr anchor="ctr">
            <a:normAutofit/>
          </a:bodyPr>
          <a:lstStyle/>
          <a:p>
            <a:pPr marL="0" indent="0">
              <a:buNone/>
            </a:pPr>
            <a:r>
              <a:rPr lang="en-US" sz="1600" b="1" dirty="0">
                <a:effectLst/>
                <a:ea typeface="Arial" panose="020B0604020202020204" pitchFamily="34" charset="0"/>
              </a:rPr>
              <a:t>Articles</a:t>
            </a:r>
          </a:p>
          <a:p>
            <a:pPr marL="0" indent="0">
              <a:buNone/>
            </a:pPr>
            <a:r>
              <a:rPr lang="en-US" sz="1600" dirty="0">
                <a:effectLst/>
                <a:ea typeface="Arial" panose="020B0604020202020204" pitchFamily="34" charset="0"/>
              </a:rPr>
              <a:t>Research papers included in </a:t>
            </a:r>
            <a:r>
              <a:rPr lang="en-GB" sz="1600" dirty="0">
                <a:effectLst/>
                <a:highlight>
                  <a:srgbClr val="FFFFFF"/>
                </a:highlight>
                <a:ea typeface="Arial" panose="020B0604020202020204" pitchFamily="34" charset="0"/>
              </a:rPr>
              <a:t>this report</a:t>
            </a:r>
            <a:r>
              <a:rPr lang="en-GB" sz="1600" dirty="0">
                <a:effectLst/>
                <a:highlight>
                  <a:srgbClr val="FFFFFF"/>
                </a:highlight>
                <a:ea typeface="Times New Roman" panose="02020603050405020304" pitchFamily="18" charset="0"/>
              </a:rPr>
              <a:t> </a:t>
            </a:r>
            <a:r>
              <a:rPr lang="en-GB" sz="1600" dirty="0">
                <a:effectLst/>
                <a:ea typeface="Times New Roman" panose="02020603050405020304" pitchFamily="18" charset="0"/>
              </a:rPr>
              <a:t>was conducted by choosing and analysing 10 articles containing data/ideas to examine viewpoints on the given topic.</a:t>
            </a:r>
            <a:endParaRPr lang="en-US" sz="1600" dirty="0">
              <a:effectLst/>
              <a:ea typeface="Arial" panose="020B0604020202020204" pitchFamily="34" charset="0"/>
            </a:endParaRPr>
          </a:p>
          <a:p>
            <a:pPr marL="0" indent="0">
              <a:buNone/>
            </a:pPr>
            <a:r>
              <a:rPr lang="en-GB" sz="1600" dirty="0">
                <a:effectLst/>
                <a:ea typeface="Arial" panose="020B0604020202020204" pitchFamily="34" charset="0"/>
              </a:rPr>
              <a:t>'depression', 'psychosocial support', 'women' and 'UK' were searched for studies relevant to adult women suffering from depression. Only studies between 2013-2022 were indexed. </a:t>
            </a:r>
            <a:endParaRPr lang="en-GB" sz="1600" dirty="0"/>
          </a:p>
          <a:p>
            <a:pPr marL="0" indent="0">
              <a:buNone/>
            </a:pPr>
            <a:r>
              <a:rPr lang="en-GB" sz="1600" b="1" dirty="0"/>
              <a:t>Themes</a:t>
            </a:r>
            <a:endParaRPr lang="en-GB" sz="1600" b="1" dirty="0">
              <a:effectLst/>
              <a:ea typeface="Arial" panose="020B0604020202020204" pitchFamily="34" charset="0"/>
            </a:endParaRPr>
          </a:p>
          <a:p>
            <a:r>
              <a:rPr lang="en-US" sz="1600" b="1" dirty="0">
                <a:effectLst/>
                <a:ea typeface="Arial" panose="020B0604020202020204" pitchFamily="34" charset="0"/>
              </a:rPr>
              <a:t>Theme 1: </a:t>
            </a:r>
            <a:r>
              <a:rPr lang="en-US" sz="1600" dirty="0">
                <a:effectLst/>
                <a:ea typeface="Arial" panose="020B0604020202020204" pitchFamily="34" charset="0"/>
              </a:rPr>
              <a:t>Combination of </a:t>
            </a:r>
            <a:r>
              <a:rPr lang="en-US" sz="1600" dirty="0" err="1">
                <a:effectLst/>
                <a:ea typeface="Arial" panose="020B0604020202020204" pitchFamily="34" charset="0"/>
              </a:rPr>
              <a:t>behavioural</a:t>
            </a:r>
            <a:r>
              <a:rPr lang="en-US" sz="1600" dirty="0">
                <a:effectLst/>
                <a:ea typeface="Arial" panose="020B0604020202020204" pitchFamily="34" charset="0"/>
              </a:rPr>
              <a:t> and talking treatment interventions</a:t>
            </a:r>
            <a:endParaRPr lang="en-GB" sz="1600" dirty="0">
              <a:effectLst/>
              <a:ea typeface="Arial" panose="020B0604020202020204" pitchFamily="34" charset="0"/>
            </a:endParaRPr>
          </a:p>
          <a:p>
            <a:r>
              <a:rPr lang="en-US" sz="1600" b="1" dirty="0">
                <a:effectLst/>
                <a:ea typeface="Arial" panose="020B0604020202020204" pitchFamily="34" charset="0"/>
              </a:rPr>
              <a:t>Theme 2  </a:t>
            </a:r>
            <a:r>
              <a:rPr lang="en-US" sz="1600" dirty="0">
                <a:effectLst/>
                <a:ea typeface="Arial" panose="020B0604020202020204" pitchFamily="34" charset="0"/>
              </a:rPr>
              <a:t>Cultural sensitivity in psychosocial support </a:t>
            </a:r>
            <a:r>
              <a:rPr lang="en-US" sz="1600" b="1" dirty="0">
                <a:effectLst/>
                <a:ea typeface="Arial" panose="020B0604020202020204" pitchFamily="34" charset="0"/>
              </a:rPr>
              <a:t> </a:t>
            </a:r>
            <a:endParaRPr lang="en-GB" sz="1600" dirty="0">
              <a:effectLst/>
              <a:ea typeface="Arial" panose="020B0604020202020204" pitchFamily="34" charset="0"/>
            </a:endParaRPr>
          </a:p>
          <a:p>
            <a:r>
              <a:rPr lang="en-US" sz="1600" b="1" dirty="0">
                <a:effectLst/>
                <a:ea typeface="Arial" panose="020B0604020202020204" pitchFamily="34" charset="0"/>
              </a:rPr>
              <a:t>Theme 3: </a:t>
            </a:r>
            <a:r>
              <a:rPr lang="en-US" sz="1600" dirty="0">
                <a:effectLst/>
                <a:ea typeface="Arial" panose="020B0604020202020204" pitchFamily="34" charset="0"/>
              </a:rPr>
              <a:t>Cognitive emotional regulation, Interpersonal relationships and physical exercise</a:t>
            </a:r>
            <a:endParaRPr lang="en-GB" sz="1600" dirty="0">
              <a:effectLst/>
              <a:ea typeface="Arial" panose="020B0604020202020204" pitchFamily="34" charset="0"/>
            </a:endParaRPr>
          </a:p>
          <a:p>
            <a:pPr marL="0" indent="0">
              <a:buNone/>
            </a:pPr>
            <a:endParaRPr lang="en-GB" sz="1800" dirty="0"/>
          </a:p>
          <a:p>
            <a:pPr marL="0" indent="0">
              <a:buNone/>
            </a:pPr>
            <a:endParaRPr lang="en-GB" sz="1800" dirty="0"/>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184472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9007F6D-FFF7-A7D0-3570-C6C474C75B8D}"/>
              </a:ext>
            </a:extLst>
          </p:cNvPr>
          <p:cNvSpPr>
            <a:spLocks noGrp="1"/>
          </p:cNvSpPr>
          <p:nvPr>
            <p:ph type="title"/>
          </p:nvPr>
        </p:nvSpPr>
        <p:spPr>
          <a:xfrm>
            <a:off x="1490145" y="2376862"/>
            <a:ext cx="2640646" cy="2104273"/>
          </a:xfrm>
          <a:noFill/>
        </p:spPr>
        <p:txBody>
          <a:bodyPr>
            <a:normAutofit/>
          </a:bodyPr>
          <a:lstStyle/>
          <a:p>
            <a:pPr algn="ctr"/>
            <a:r>
              <a:rPr lang="en-GB" sz="3000" dirty="0">
                <a:solidFill>
                  <a:srgbClr val="FFFFFF"/>
                </a:solidFill>
              </a:rPr>
              <a:t>Results and discussions </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9DE862D-6867-2EDC-94CB-33DA3B9D7209}"/>
              </a:ext>
            </a:extLst>
          </p:cNvPr>
          <p:cNvSpPr>
            <a:spLocks noGrp="1"/>
          </p:cNvSpPr>
          <p:nvPr>
            <p:ph idx="1"/>
          </p:nvPr>
        </p:nvSpPr>
        <p:spPr>
          <a:xfrm>
            <a:off x="6081089" y="725394"/>
            <a:ext cx="5142658" cy="5407212"/>
          </a:xfrm>
        </p:spPr>
        <p:txBody>
          <a:bodyPr anchor="ctr">
            <a:normAutofit/>
          </a:bodyPr>
          <a:lstStyle/>
          <a:p>
            <a:pPr marL="0" indent="0">
              <a:buNone/>
            </a:pPr>
            <a:r>
              <a:rPr lang="en-GB" sz="1600" b="1" dirty="0"/>
              <a:t>Findings</a:t>
            </a:r>
          </a:p>
          <a:p>
            <a:pPr marL="0" indent="0">
              <a:buNone/>
            </a:pPr>
            <a:r>
              <a:rPr lang="en-GB" sz="1600" dirty="0"/>
              <a:t>The findings adequately answer the broad and specific research questions. This dissertation examined the literature on adult women living with depression in the UK and recommended how health and social care professionals can improve psychosocial support for adult women. The objectives were achieved through the themes. </a:t>
            </a:r>
          </a:p>
          <a:p>
            <a:pPr marL="0" indent="0">
              <a:buNone/>
            </a:pPr>
            <a:r>
              <a:rPr lang="en-GB" sz="1600" b="1" dirty="0"/>
              <a:t>Strengths of the research</a:t>
            </a:r>
          </a:p>
          <a:p>
            <a:pPr marL="0" indent="0">
              <a:buNone/>
            </a:pPr>
            <a:r>
              <a:rPr lang="en-GB" sz="1600" dirty="0"/>
              <a:t>The research skills used while working on this dissertation, such as searching for research papers, reading and paraphrasing text, and evaluating the quality of research articles, will be useful in future academic and non-academic research initiatives.</a:t>
            </a:r>
          </a:p>
        </p:txBody>
      </p:sp>
    </p:spTree>
    <p:extLst>
      <p:ext uri="{BB962C8B-B14F-4D97-AF65-F5344CB8AC3E}">
        <p14:creationId xmlns:p14="http://schemas.microsoft.com/office/powerpoint/2010/main" val="2847459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close-up of a cigarette&#10;&#10;Description automatically generated with low confidence">
            <a:extLst>
              <a:ext uri="{FF2B5EF4-FFF2-40B4-BE49-F238E27FC236}">
                <a16:creationId xmlns:a16="http://schemas.microsoft.com/office/drawing/2014/main" id="{527A0245-499C-6ED2-049D-75007590611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
          <a:stretch/>
        </p:blipFill>
        <p:spPr>
          <a:xfrm>
            <a:off x="1060704" y="1682496"/>
            <a:ext cx="3502152" cy="3502152"/>
          </a:xfrm>
          <a:custGeom>
            <a:avLst/>
            <a:gdLst/>
            <a:ahLst/>
            <a:cxnLst/>
            <a:rect l="l" t="t" r="r" b="b"/>
            <a:pathLst>
              <a:path w="3502152" h="3502152">
                <a:moveTo>
                  <a:pt x="1751076" y="196996"/>
                </a:moveTo>
                <a:cubicBezTo>
                  <a:pt x="2609371" y="196996"/>
                  <a:pt x="3305156" y="892781"/>
                  <a:pt x="3305156" y="1751076"/>
                </a:cubicBezTo>
                <a:cubicBezTo>
                  <a:pt x="3305156" y="2609371"/>
                  <a:pt x="2609371" y="3305156"/>
                  <a:pt x="1751076" y="3305156"/>
                </a:cubicBezTo>
                <a:cubicBezTo>
                  <a:pt x="892781" y="3305156"/>
                  <a:pt x="196996" y="2609371"/>
                  <a:pt x="196996" y="1751076"/>
                </a:cubicBezTo>
                <a:cubicBezTo>
                  <a:pt x="196996" y="892781"/>
                  <a:pt x="892781" y="196996"/>
                  <a:pt x="1751076" y="196996"/>
                </a:cubicBezTo>
                <a:close/>
                <a:moveTo>
                  <a:pt x="1751076" y="153219"/>
                </a:moveTo>
                <a:cubicBezTo>
                  <a:pt x="868604" y="153219"/>
                  <a:pt x="153219" y="868604"/>
                  <a:pt x="153219" y="1751076"/>
                </a:cubicBezTo>
                <a:cubicBezTo>
                  <a:pt x="153219" y="2633548"/>
                  <a:pt x="868604" y="3348933"/>
                  <a:pt x="1751076" y="3348933"/>
                </a:cubicBezTo>
                <a:cubicBezTo>
                  <a:pt x="2633548" y="3348933"/>
                  <a:pt x="3348933" y="2633548"/>
                  <a:pt x="3348933" y="1751076"/>
                </a:cubicBezTo>
                <a:cubicBezTo>
                  <a:pt x="3348933" y="868604"/>
                  <a:pt x="2633548" y="153219"/>
                  <a:pt x="1751076" y="153219"/>
                </a:cubicBezTo>
                <a:close/>
                <a:moveTo>
                  <a:pt x="1751076" y="0"/>
                </a:moveTo>
                <a:cubicBezTo>
                  <a:pt x="2718169" y="0"/>
                  <a:pt x="3502152" y="783984"/>
                  <a:pt x="3502152" y="1751076"/>
                </a:cubicBezTo>
                <a:cubicBezTo>
                  <a:pt x="3502152" y="2718169"/>
                  <a:pt x="2718169" y="3502152"/>
                  <a:pt x="1751076" y="3502152"/>
                </a:cubicBezTo>
                <a:cubicBezTo>
                  <a:pt x="783983" y="3502152"/>
                  <a:pt x="0" y="2718169"/>
                  <a:pt x="0" y="1751076"/>
                </a:cubicBezTo>
                <a:cubicBezTo>
                  <a:pt x="0" y="783984"/>
                  <a:pt x="783983" y="0"/>
                  <a:pt x="1751076" y="0"/>
                </a:cubicBezTo>
                <a:close/>
              </a:path>
            </a:pathLst>
          </a:custGeom>
        </p:spPr>
      </p:pic>
      <p:sp>
        <p:nvSpPr>
          <p:cNvPr id="12" name="Freeform: Shape 11">
            <a:extLst>
              <a:ext uri="{FF2B5EF4-FFF2-40B4-BE49-F238E27FC236}">
                <a16:creationId xmlns:a16="http://schemas.microsoft.com/office/drawing/2014/main" id="{89F78725-8B4F-43D3-B767-EB7DB0C02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391" y="1682496"/>
            <a:ext cx="3502152" cy="350215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92A6CE7-242C-BD64-E7BD-8BF617C4A83B}"/>
              </a:ext>
            </a:extLst>
          </p:cNvPr>
          <p:cNvSpPr>
            <a:spLocks noGrp="1"/>
          </p:cNvSpPr>
          <p:nvPr>
            <p:ph idx="1"/>
          </p:nvPr>
        </p:nvSpPr>
        <p:spPr>
          <a:xfrm>
            <a:off x="5939624" y="1422400"/>
            <a:ext cx="5188624" cy="4749799"/>
          </a:xfrm>
        </p:spPr>
        <p:txBody>
          <a:bodyPr>
            <a:normAutofit/>
          </a:bodyPr>
          <a:lstStyle/>
          <a:p>
            <a:pPr marL="0" indent="0">
              <a:buNone/>
            </a:pPr>
            <a:r>
              <a:rPr lang="en-GB" sz="1800" b="1" dirty="0"/>
              <a:t>Limitations</a:t>
            </a:r>
          </a:p>
          <a:p>
            <a:pPr marL="0" indent="0">
              <a:buNone/>
            </a:pPr>
            <a:r>
              <a:rPr lang="en-GB" sz="1800" dirty="0"/>
              <a:t>Further research is needed before applying this study's results to the UK population. Advanced researchers report and organise study results better than beginner researchers, who may submit inadequate reports. Since this research focused on maternal depression, it should be extended cautiously to COVID-1, cancer and domestic violence.</a:t>
            </a:r>
          </a:p>
          <a:p>
            <a:pPr marL="0" indent="0">
              <a:buNone/>
            </a:pPr>
            <a:r>
              <a:rPr lang="en-GB" sz="1800" b="1" dirty="0"/>
              <a:t>Reflection</a:t>
            </a:r>
          </a:p>
          <a:p>
            <a:pPr marL="0" indent="0">
              <a:buNone/>
            </a:pPr>
            <a:r>
              <a:rPr lang="en-GB" sz="1800" dirty="0"/>
              <a:t>Based on the content of the ten articles chosen, the results satisfactorily fulfil both the general and specific research questions. Although the chosen studies produced the three themes, the research investigations had more to examine. </a:t>
            </a:r>
            <a:endParaRPr lang="en-GB" sz="1400" dirty="0"/>
          </a:p>
        </p:txBody>
      </p:sp>
      <p:grpSp>
        <p:nvGrpSpPr>
          <p:cNvPr id="16" name="Group 15">
            <a:extLst>
              <a:ext uri="{FF2B5EF4-FFF2-40B4-BE49-F238E27FC236}">
                <a16:creationId xmlns:a16="http://schemas.microsoft.com/office/drawing/2014/main" id="{7381F52A-25D7-415C-8E15-66BFB3F7B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F31CC467-05B2-44CA-A28C-2018F5094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8" name="Oval 17">
              <a:extLst>
                <a:ext uri="{FF2B5EF4-FFF2-40B4-BE49-F238E27FC236}">
                  <a16:creationId xmlns:a16="http://schemas.microsoft.com/office/drawing/2014/main" id="{DF3A2CCB-9C68-497B-AFC1-78E993152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687144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7A0CE-1DD9-5C91-1A42-3EC6FE55875A}"/>
              </a:ext>
            </a:extLst>
          </p:cNvPr>
          <p:cNvSpPr>
            <a:spLocks noGrp="1"/>
          </p:cNvSpPr>
          <p:nvPr>
            <p:ph type="title"/>
          </p:nvPr>
        </p:nvSpPr>
        <p:spPr>
          <a:xfrm>
            <a:off x="643467" y="643466"/>
            <a:ext cx="3682969" cy="5580353"/>
          </a:xfrm>
        </p:spPr>
        <p:txBody>
          <a:bodyPr>
            <a:normAutofit/>
          </a:bodyPr>
          <a:lstStyle/>
          <a:p>
            <a:pPr algn="r"/>
            <a:r>
              <a:rPr lang="en-GB" sz="3200" dirty="0">
                <a:solidFill>
                  <a:srgbClr val="FFFFFF"/>
                </a:solidFill>
              </a:rPr>
              <a:t>Chapter 5: Recommendations and Conclusion</a:t>
            </a:r>
          </a:p>
        </p:txBody>
      </p:sp>
      <p:sp>
        <p:nvSpPr>
          <p:cNvPr id="3" name="Content Placeholder 2">
            <a:extLst>
              <a:ext uri="{FF2B5EF4-FFF2-40B4-BE49-F238E27FC236}">
                <a16:creationId xmlns:a16="http://schemas.microsoft.com/office/drawing/2014/main" id="{C7B92856-DD7E-72CC-A12E-EF133244E261}"/>
              </a:ext>
            </a:extLst>
          </p:cNvPr>
          <p:cNvSpPr>
            <a:spLocks noGrp="1"/>
          </p:cNvSpPr>
          <p:nvPr>
            <p:ph idx="1"/>
          </p:nvPr>
        </p:nvSpPr>
        <p:spPr>
          <a:xfrm>
            <a:off x="4932557" y="643466"/>
            <a:ext cx="6630177" cy="5528734"/>
          </a:xfrm>
        </p:spPr>
        <p:txBody>
          <a:bodyPr anchor="ctr">
            <a:normAutofit/>
          </a:bodyPr>
          <a:lstStyle/>
          <a:p>
            <a:pPr marL="0" indent="0">
              <a:buNone/>
            </a:pPr>
            <a:r>
              <a:rPr lang="en-GB" sz="1800" b="1" dirty="0"/>
              <a:t>Recommendation</a:t>
            </a:r>
          </a:p>
          <a:p>
            <a:pPr marL="0" indent="0">
              <a:buNone/>
            </a:pPr>
            <a:r>
              <a:rPr lang="en-GB" sz="1800" dirty="0"/>
              <a:t>Funding is needed to conduct research and implement projects that will create a sustainable impact on improving women’s lives with mental health issues. Women are more prone to living with depression and every effort to improve their well-being is crucial. The NHS and other care agencies face budgetary constraints, but funds are needed to do so.</a:t>
            </a:r>
          </a:p>
          <a:p>
            <a:pPr marL="0" indent="0">
              <a:buNone/>
            </a:pPr>
            <a:endParaRPr lang="en-GB" sz="1800" dirty="0"/>
          </a:p>
          <a:p>
            <a:pPr marL="0" indent="0">
              <a:buNone/>
            </a:pPr>
            <a:r>
              <a:rPr lang="en-GB" sz="1800" b="1" dirty="0"/>
              <a:t>Conclusion</a:t>
            </a:r>
          </a:p>
          <a:p>
            <a:pPr marL="0" indent="0">
              <a:buNone/>
            </a:pPr>
            <a:r>
              <a:rPr lang="en-US" sz="1800" dirty="0">
                <a:effectLst/>
                <a:ea typeface="Arial" panose="020B0604020202020204" pitchFamily="34" charset="0"/>
              </a:rPr>
              <a:t>Reflecting on the content within the selected articles, the findings adequately answer the broad and specific research questions. Although the selected studies produced </a:t>
            </a:r>
            <a:r>
              <a:rPr lang="en-US" sz="1800" dirty="0">
                <a:ea typeface="Arial" panose="020B0604020202020204" pitchFamily="34" charset="0"/>
              </a:rPr>
              <a:t>three </a:t>
            </a:r>
            <a:r>
              <a:rPr lang="en-US" sz="1800" dirty="0">
                <a:effectLst/>
                <a:ea typeface="Arial" panose="020B0604020202020204" pitchFamily="34" charset="0"/>
              </a:rPr>
              <a:t>themes, the research studies had more to consider. </a:t>
            </a:r>
            <a:endParaRPr lang="en-GB" sz="1800" dirty="0">
              <a:effectLst/>
              <a:ea typeface="Arial" panose="020B0604020202020204" pitchFamily="34" charset="0"/>
            </a:endParaRPr>
          </a:p>
          <a:p>
            <a:pPr marL="0" indent="0">
              <a:buNone/>
            </a:pPr>
            <a:endParaRPr lang="en-GB" sz="1800" dirty="0">
              <a:effectLst/>
              <a:ea typeface="Arial" panose="020B0604020202020204" pitchFamily="34" charset="0"/>
            </a:endParaRPr>
          </a:p>
          <a:p>
            <a:pPr marL="0" indent="0">
              <a:buNone/>
            </a:pPr>
            <a:endParaRPr lang="en-GB" sz="1800" dirty="0"/>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2225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6AFC2-DE2E-179A-30E8-FA2E101C8B7A}"/>
              </a:ext>
            </a:extLst>
          </p:cNvPr>
          <p:cNvSpPr>
            <a:spLocks noGrp="1"/>
          </p:cNvSpPr>
          <p:nvPr>
            <p:ph type="title"/>
          </p:nvPr>
        </p:nvSpPr>
        <p:spPr>
          <a:xfrm>
            <a:off x="1069848" y="246743"/>
            <a:ext cx="10058400" cy="1001486"/>
          </a:xfrm>
        </p:spPr>
        <p:txBody>
          <a:bodyPr>
            <a:normAutofit/>
          </a:bodyPr>
          <a:lstStyle/>
          <a:p>
            <a:r>
              <a:rPr lang="en-GB" sz="2000" dirty="0">
                <a:latin typeface="+mn-lt"/>
              </a:rPr>
              <a:t>references</a:t>
            </a:r>
          </a:p>
        </p:txBody>
      </p:sp>
      <p:sp>
        <p:nvSpPr>
          <p:cNvPr id="3" name="Content Placeholder 2">
            <a:extLst>
              <a:ext uri="{FF2B5EF4-FFF2-40B4-BE49-F238E27FC236}">
                <a16:creationId xmlns:a16="http://schemas.microsoft.com/office/drawing/2014/main" id="{A07C06D1-D064-A7A6-6CA4-D0F1983C55DF}"/>
              </a:ext>
            </a:extLst>
          </p:cNvPr>
          <p:cNvSpPr>
            <a:spLocks noGrp="1"/>
          </p:cNvSpPr>
          <p:nvPr>
            <p:ph idx="1"/>
          </p:nvPr>
        </p:nvSpPr>
        <p:spPr>
          <a:xfrm>
            <a:off x="1069848" y="1248229"/>
            <a:ext cx="10058400" cy="4923971"/>
          </a:xfrm>
        </p:spPr>
        <p:txBody>
          <a:bodyPr>
            <a:normAutofit/>
          </a:bodyPr>
          <a:lstStyle/>
          <a:p>
            <a:pPr marL="0" indent="0">
              <a:buNone/>
            </a:pPr>
            <a:r>
              <a:rPr lang="en-US" sz="1600" dirty="0">
                <a:solidFill>
                  <a:srgbClr val="080808"/>
                </a:solidFill>
                <a:effectLst/>
                <a:highlight>
                  <a:srgbClr val="FFFFFF"/>
                </a:highlight>
                <a:ea typeface="Arial" panose="020B0604020202020204" pitchFamily="34" charset="0"/>
              </a:rPr>
              <a:t>Beck, A. et al. (1979) </a:t>
            </a:r>
            <a:r>
              <a:rPr lang="en-US" sz="1600" i="1" dirty="0">
                <a:solidFill>
                  <a:srgbClr val="080808"/>
                </a:solidFill>
                <a:effectLst/>
                <a:highlight>
                  <a:srgbClr val="FFFFFF"/>
                </a:highlight>
                <a:ea typeface="Arial" panose="020B0604020202020204" pitchFamily="34" charset="0"/>
              </a:rPr>
              <a:t>Cognitive Therapy of Depression</a:t>
            </a:r>
            <a:r>
              <a:rPr lang="en-US" sz="1600" dirty="0">
                <a:solidFill>
                  <a:srgbClr val="080808"/>
                </a:solidFill>
                <a:effectLst/>
                <a:highlight>
                  <a:srgbClr val="FFFFFF"/>
                </a:highlight>
                <a:ea typeface="Arial" panose="020B0604020202020204" pitchFamily="34" charset="0"/>
              </a:rPr>
              <a:t>. New York: The Guilford Press.</a:t>
            </a:r>
          </a:p>
          <a:p>
            <a:pPr marL="0" indent="0">
              <a:buNone/>
            </a:pPr>
            <a:r>
              <a:rPr lang="en-US" sz="1600" dirty="0">
                <a:effectLst/>
                <a:ea typeface="Arial" panose="020B0604020202020204" pitchFamily="34" charset="0"/>
              </a:rPr>
              <a:t>Daly, M. et al. (2020) ‘Longitudinal changes in mental health and the COVID-19 pandemic: Evidence from the UK Household Longitudinal Study’, </a:t>
            </a:r>
            <a:r>
              <a:rPr lang="en-US" sz="1600" i="1" dirty="0">
                <a:effectLst/>
                <a:ea typeface="Arial" panose="020B0604020202020204" pitchFamily="34" charset="0"/>
              </a:rPr>
              <a:t>Psychological Medicine</a:t>
            </a:r>
            <a:r>
              <a:rPr lang="en-US" sz="1600" dirty="0">
                <a:effectLst/>
                <a:ea typeface="Arial" panose="020B0604020202020204" pitchFamily="34" charset="0"/>
              </a:rPr>
              <a:t>, pp.1–37. doi:10.1017/s0033291720004432.</a:t>
            </a:r>
            <a:endParaRPr lang="en-US" sz="1600" dirty="0">
              <a:solidFill>
                <a:srgbClr val="080808"/>
              </a:solidFill>
              <a:effectLst/>
              <a:highlight>
                <a:srgbClr val="FFFFFF"/>
              </a:highlight>
              <a:ea typeface="Arial" panose="020B0604020202020204" pitchFamily="34" charset="0"/>
            </a:endParaRPr>
          </a:p>
          <a:p>
            <a:pPr marL="0" indent="0">
              <a:buNone/>
            </a:pPr>
            <a:r>
              <a:rPr lang="en-US" sz="1600" dirty="0" err="1">
                <a:solidFill>
                  <a:srgbClr val="080808"/>
                </a:solidFill>
                <a:effectLst/>
                <a:highlight>
                  <a:srgbClr val="FFFFFF"/>
                </a:highlight>
                <a:ea typeface="Arial" panose="020B0604020202020204" pitchFamily="34" charset="0"/>
              </a:rPr>
              <a:t>Faria</a:t>
            </a:r>
            <a:r>
              <a:rPr lang="en-US" sz="1600" dirty="0">
                <a:solidFill>
                  <a:srgbClr val="080808"/>
                </a:solidFill>
                <a:effectLst/>
                <a:highlight>
                  <a:srgbClr val="FFFFFF"/>
                </a:highlight>
                <a:ea typeface="Arial" panose="020B0604020202020204" pitchFamily="34" charset="0"/>
              </a:rPr>
              <a:t>, M. (2013) ‘Violence, mental illness, and the brain - A brief history of psychosurgery: Part 1 - From trephination to lobotomy’, </a:t>
            </a:r>
            <a:r>
              <a:rPr lang="en-US" sz="1600" i="1" dirty="0">
                <a:solidFill>
                  <a:srgbClr val="080808"/>
                </a:solidFill>
                <a:effectLst/>
                <a:highlight>
                  <a:srgbClr val="FFFFFF"/>
                </a:highlight>
                <a:ea typeface="Arial" panose="020B0604020202020204" pitchFamily="34" charset="0"/>
              </a:rPr>
              <a:t>Surgical  Neurology  International</a:t>
            </a:r>
            <a:r>
              <a:rPr lang="en-US" sz="1600" dirty="0">
                <a:solidFill>
                  <a:srgbClr val="080808"/>
                </a:solidFill>
                <a:effectLst/>
                <a:highlight>
                  <a:srgbClr val="FFFFFF"/>
                </a:highlight>
                <a:ea typeface="Arial" panose="020B0604020202020204" pitchFamily="34" charset="0"/>
              </a:rPr>
              <a:t>, 4 (49). doi:10.4103/2152-7806.110146</a:t>
            </a:r>
            <a:endParaRPr lang="en-GB" sz="1600" dirty="0">
              <a:effectLst/>
              <a:ea typeface="Arial" panose="020B0604020202020204" pitchFamily="34" charset="0"/>
            </a:endParaRPr>
          </a:p>
          <a:p>
            <a:pPr marL="0" indent="0">
              <a:buNone/>
            </a:pPr>
            <a:r>
              <a:rPr lang="en-US" sz="1600" dirty="0" err="1">
                <a:effectLst/>
                <a:ea typeface="Arial" panose="020B0604020202020204" pitchFamily="34" charset="0"/>
              </a:rPr>
              <a:t>Filippetti</a:t>
            </a:r>
            <a:r>
              <a:rPr lang="en-US" sz="1600" dirty="0">
                <a:effectLst/>
                <a:ea typeface="Arial" panose="020B0604020202020204" pitchFamily="34" charset="0"/>
              </a:rPr>
              <a:t>, M. et al. (2022) ‘The mental health crisis of expectant women in the UK: effects of the COVID-19 pandemic on prenatal mental health, antenatal attachment and social support’, </a:t>
            </a:r>
            <a:r>
              <a:rPr lang="en-US" sz="1600" i="1" dirty="0">
                <a:effectLst/>
                <a:ea typeface="Arial" panose="020B0604020202020204" pitchFamily="34" charset="0"/>
              </a:rPr>
              <a:t>BMC Pregnancy and Childbirth</a:t>
            </a:r>
            <a:r>
              <a:rPr lang="en-US" sz="1600" dirty="0">
                <a:effectLst/>
                <a:ea typeface="Arial" panose="020B0604020202020204" pitchFamily="34" charset="0"/>
              </a:rPr>
              <a:t>, 22(1). doi:10.1186/s12884-022-04387-7.</a:t>
            </a:r>
          </a:p>
          <a:p>
            <a:pPr marL="0" indent="0">
              <a:buNone/>
            </a:pPr>
            <a:r>
              <a:rPr lang="en-US" sz="1600" dirty="0">
                <a:solidFill>
                  <a:srgbClr val="080808"/>
                </a:solidFill>
                <a:effectLst/>
                <a:highlight>
                  <a:srgbClr val="FFFFFF"/>
                </a:highlight>
                <a:ea typeface="Arial" panose="020B0604020202020204" pitchFamily="34" charset="0"/>
              </a:rPr>
              <a:t>James, S. et al. (2018) ‘Global, regional, and national incidence, prevalence, and years lived with disability for 354 Diseases and Injuries for 195 countries and territories, 1990-2017: A systematic analysis for the Global Burden of Disease Study 2017’, </a:t>
            </a:r>
            <a:r>
              <a:rPr lang="en-US" sz="1600" i="1" dirty="0">
                <a:solidFill>
                  <a:srgbClr val="080808"/>
                </a:solidFill>
                <a:effectLst/>
                <a:highlight>
                  <a:srgbClr val="FFFFFF"/>
                </a:highlight>
                <a:ea typeface="Arial" panose="020B0604020202020204" pitchFamily="34" charset="0"/>
              </a:rPr>
              <a:t>Lancet</a:t>
            </a:r>
            <a:r>
              <a:rPr lang="en-US" sz="1600" dirty="0">
                <a:solidFill>
                  <a:srgbClr val="080808"/>
                </a:solidFill>
                <a:effectLst/>
                <a:highlight>
                  <a:srgbClr val="FFFFFF"/>
                </a:highlight>
                <a:ea typeface="Arial" panose="020B0604020202020204" pitchFamily="34" charset="0"/>
              </a:rPr>
              <a:t>, 392(10159), pp:1789–858.</a:t>
            </a:r>
            <a:endParaRPr lang="en-GB" sz="1600" dirty="0">
              <a:effectLst/>
              <a:ea typeface="Arial" panose="020B0604020202020204" pitchFamily="34" charset="0"/>
            </a:endParaRPr>
          </a:p>
          <a:p>
            <a:pPr marL="0" indent="0">
              <a:buNone/>
            </a:pPr>
            <a:r>
              <a:rPr lang="en-US" sz="1600" dirty="0">
                <a:effectLst/>
                <a:ea typeface="Arial" panose="020B0604020202020204" pitchFamily="34" charset="0"/>
              </a:rPr>
              <a:t>National Institute of Health and Care Excellence (NICE) (2022) Depression in adults: treatment and management (NG222). Available at:</a:t>
            </a:r>
            <a:r>
              <a:rPr lang="en-US" sz="1600" u="none" strike="noStrike" dirty="0">
                <a:solidFill>
                  <a:srgbClr val="0000FF"/>
                </a:solidFill>
                <a:effectLst/>
                <a:ea typeface="Arial" panose="020B0604020202020204" pitchFamily="34" charset="0"/>
                <a:hlinkClick r:id="rId2"/>
              </a:rPr>
              <a:t> </a:t>
            </a:r>
            <a:r>
              <a:rPr lang="en-US" sz="1600" u="sng" dirty="0">
                <a:solidFill>
                  <a:srgbClr val="0000FF"/>
                </a:solidFill>
                <a:effectLst/>
                <a:ea typeface="Arial" panose="020B0604020202020204" pitchFamily="34" charset="0"/>
                <a:hlinkClick r:id="rId2"/>
              </a:rPr>
              <a:t>https://www.nice.org.uk/guidance/ng222</a:t>
            </a:r>
            <a:r>
              <a:rPr lang="en-US" sz="1600" dirty="0">
                <a:effectLst/>
                <a:ea typeface="Arial" panose="020B0604020202020204" pitchFamily="34" charset="0"/>
              </a:rPr>
              <a:t> (Accessed: 12 December 2022).</a:t>
            </a:r>
            <a:endParaRPr lang="en-GB" sz="1600" dirty="0">
              <a:effectLst/>
              <a:ea typeface="Arial" panose="020B0604020202020204" pitchFamily="34" charset="0"/>
            </a:endParaRPr>
          </a:p>
          <a:p>
            <a:pPr marL="0" indent="0">
              <a:buNone/>
            </a:pPr>
            <a:r>
              <a:rPr lang="en-US" sz="1600" dirty="0">
                <a:effectLst/>
                <a:ea typeface="Arial" panose="020B0604020202020204" pitchFamily="34" charset="0"/>
              </a:rPr>
              <a:t>National Institute of Mental Health (2022) </a:t>
            </a:r>
            <a:r>
              <a:rPr lang="en-US" sz="1600" i="1" dirty="0">
                <a:effectLst/>
                <a:ea typeface="Arial" panose="020B0604020202020204" pitchFamily="34" charset="0"/>
              </a:rPr>
              <a:t>Major Depression</a:t>
            </a:r>
            <a:r>
              <a:rPr lang="en-US" sz="1600" dirty="0">
                <a:effectLst/>
                <a:ea typeface="Arial" panose="020B0604020202020204" pitchFamily="34" charset="0"/>
              </a:rPr>
              <a:t>. Available at:</a:t>
            </a:r>
            <a:r>
              <a:rPr lang="en-US" sz="1600" u="none" strike="noStrike" dirty="0">
                <a:solidFill>
                  <a:srgbClr val="0000FF"/>
                </a:solidFill>
                <a:effectLst/>
                <a:ea typeface="Arial" panose="020B0604020202020204" pitchFamily="34" charset="0"/>
                <a:hlinkClick r:id="rId3"/>
              </a:rPr>
              <a:t> https://www.nimh.nih.gov/health/statistics/major-depression</a:t>
            </a:r>
            <a:r>
              <a:rPr lang="en-US" sz="1600" dirty="0">
                <a:effectLst/>
                <a:ea typeface="Arial" panose="020B0604020202020204" pitchFamily="34" charset="0"/>
              </a:rPr>
              <a:t> . (Accessed: 15 November 2022).</a:t>
            </a:r>
          </a:p>
          <a:p>
            <a:pPr marL="0" indent="0">
              <a:buNone/>
            </a:pPr>
            <a:endParaRPr lang="en-GB" sz="1600" dirty="0">
              <a:effectLst/>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98954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AB75-5698-8358-072D-8AC7BEB9FA56}"/>
              </a:ext>
            </a:extLst>
          </p:cNvPr>
          <p:cNvSpPr>
            <a:spLocks noGrp="1"/>
          </p:cNvSpPr>
          <p:nvPr>
            <p:ph type="title"/>
          </p:nvPr>
        </p:nvSpPr>
        <p:spPr>
          <a:xfrm>
            <a:off x="1079500" y="520700"/>
            <a:ext cx="10048748" cy="673100"/>
          </a:xfrm>
        </p:spPr>
        <p:txBody>
          <a:bodyPr>
            <a:normAutofit/>
          </a:bodyPr>
          <a:lstStyle/>
          <a:p>
            <a:r>
              <a:rPr lang="en-GB" sz="2000" dirty="0">
                <a:latin typeface="+mn-lt"/>
              </a:rPr>
              <a:t>References </a:t>
            </a:r>
          </a:p>
        </p:txBody>
      </p:sp>
      <p:sp>
        <p:nvSpPr>
          <p:cNvPr id="3" name="Content Placeholder 2">
            <a:extLst>
              <a:ext uri="{FF2B5EF4-FFF2-40B4-BE49-F238E27FC236}">
                <a16:creationId xmlns:a16="http://schemas.microsoft.com/office/drawing/2014/main" id="{3FB641FF-8BE8-B572-4A3D-24CD34FEB808}"/>
              </a:ext>
            </a:extLst>
          </p:cNvPr>
          <p:cNvSpPr>
            <a:spLocks noGrp="1"/>
          </p:cNvSpPr>
          <p:nvPr>
            <p:ph idx="1"/>
          </p:nvPr>
        </p:nvSpPr>
        <p:spPr>
          <a:xfrm>
            <a:off x="1069848" y="1193800"/>
            <a:ext cx="10058400" cy="4978400"/>
          </a:xfrm>
        </p:spPr>
        <p:txBody>
          <a:bodyPr>
            <a:normAutofit fontScale="70000" lnSpcReduction="20000"/>
          </a:bodyPr>
          <a:lstStyle/>
          <a:p>
            <a:pPr marL="0" indent="0">
              <a:buNone/>
            </a:pPr>
            <a:endParaRPr lang="en-US" sz="1700" dirty="0">
              <a:effectLst/>
              <a:latin typeface="Arial" panose="020B0604020202020204" pitchFamily="34" charset="0"/>
              <a:ea typeface="Arial" panose="020B0604020202020204" pitchFamily="34" charset="0"/>
            </a:endParaRPr>
          </a:p>
          <a:p>
            <a:pPr marL="0" indent="0">
              <a:buNone/>
            </a:pPr>
            <a:r>
              <a:rPr lang="en-US" sz="2300" dirty="0">
                <a:effectLst/>
                <a:ea typeface="Arial" panose="020B0604020202020204" pitchFamily="34" charset="0"/>
              </a:rPr>
              <a:t>NHS (2018) </a:t>
            </a:r>
            <a:r>
              <a:rPr lang="en-US" sz="2300" i="1" dirty="0">
                <a:effectLst/>
                <a:ea typeface="Arial" panose="020B0604020202020204" pitchFamily="34" charset="0"/>
              </a:rPr>
              <a:t>Introduction to care and support</a:t>
            </a:r>
            <a:r>
              <a:rPr lang="en-US" sz="2300" dirty="0">
                <a:effectLst/>
                <a:ea typeface="Arial" panose="020B0604020202020204" pitchFamily="34" charset="0"/>
              </a:rPr>
              <a:t>. Available at:</a:t>
            </a:r>
            <a:r>
              <a:rPr lang="en-US" sz="2300" u="none" strike="noStrike" dirty="0">
                <a:solidFill>
                  <a:srgbClr val="0000FF"/>
                </a:solidFill>
                <a:effectLst/>
                <a:ea typeface="Arial" panose="020B0604020202020204" pitchFamily="34" charset="0"/>
                <a:hlinkClick r:id="rId2"/>
              </a:rPr>
              <a:t> https://www.nhs.uk/conditions/social-care-and-support-guide/introduction-to-care-and-support/</a:t>
            </a:r>
            <a:r>
              <a:rPr lang="en-US" sz="2300" dirty="0">
                <a:effectLst/>
                <a:ea typeface="Arial" panose="020B0604020202020204" pitchFamily="34" charset="0"/>
              </a:rPr>
              <a:t>. (Accessed: 17 November 2022</a:t>
            </a:r>
            <a:endParaRPr lang="en-GB" sz="2300" dirty="0">
              <a:effectLst/>
              <a:ea typeface="Arial" panose="020B0604020202020204" pitchFamily="34" charset="0"/>
            </a:endParaRPr>
          </a:p>
          <a:p>
            <a:pPr marL="0" indent="0">
              <a:buNone/>
            </a:pPr>
            <a:endParaRPr lang="en-GB" sz="2300" dirty="0">
              <a:effectLst/>
              <a:ea typeface="Arial" panose="020B0604020202020204" pitchFamily="34" charset="0"/>
            </a:endParaRPr>
          </a:p>
          <a:p>
            <a:pPr marL="0" indent="0" algn="just">
              <a:lnSpc>
                <a:spcPct val="150000"/>
              </a:lnSpc>
              <a:spcBef>
                <a:spcPts val="1200"/>
              </a:spcBef>
              <a:spcAft>
                <a:spcPts val="1200"/>
              </a:spcAft>
              <a:buNone/>
            </a:pPr>
            <a:r>
              <a:rPr lang="en-US" sz="2300" dirty="0">
                <a:effectLst/>
                <a:ea typeface="Arial" panose="020B0604020202020204" pitchFamily="34" charset="0"/>
              </a:rPr>
              <a:t>Office for National Statistics (2021). </a:t>
            </a:r>
            <a:r>
              <a:rPr lang="en-US" sz="2300" i="1" dirty="0">
                <a:effectLst/>
                <a:ea typeface="Arial" panose="020B0604020202020204" pitchFamily="34" charset="0"/>
              </a:rPr>
              <a:t>Coronavirus and depression in adults, Great Britain - Office for National Statistics</a:t>
            </a:r>
            <a:r>
              <a:rPr lang="en-US" sz="2300" dirty="0">
                <a:effectLst/>
                <a:ea typeface="Arial" panose="020B0604020202020204" pitchFamily="34" charset="0"/>
              </a:rPr>
              <a:t>. Available at:</a:t>
            </a:r>
            <a:r>
              <a:rPr lang="en-US" sz="2300" u="none" strike="noStrike" dirty="0">
                <a:solidFill>
                  <a:srgbClr val="0000FF"/>
                </a:solidFill>
                <a:effectLst/>
                <a:ea typeface="Arial" panose="020B0604020202020204" pitchFamily="34" charset="0"/>
                <a:hlinkClick r:id="rId3"/>
              </a:rPr>
              <a:t> </a:t>
            </a:r>
            <a:r>
              <a:rPr lang="en-US" sz="2300" u="sng" dirty="0">
                <a:solidFill>
                  <a:srgbClr val="0000FF"/>
                </a:solidFill>
                <a:effectLst/>
                <a:ea typeface="Arial" panose="020B0604020202020204" pitchFamily="34" charset="0"/>
                <a:hlinkClick r:id="rId3"/>
              </a:rPr>
              <a:t>https://www.ons.gov.uk/peoplepopulationandcommunity/wellbeing/articles/coronavirusanddepressioninadultsgreatbritain/januarytomarch2021</a:t>
            </a:r>
            <a:r>
              <a:rPr lang="en-US" sz="2300" dirty="0">
                <a:effectLst/>
                <a:ea typeface="Arial" panose="020B0604020202020204" pitchFamily="34" charset="0"/>
              </a:rPr>
              <a:t>. (Accessed: 19 November 2022).</a:t>
            </a:r>
            <a:endParaRPr lang="en-GB" sz="2300" dirty="0">
              <a:effectLst/>
              <a:ea typeface="Arial" panose="020B0604020202020204" pitchFamily="34" charset="0"/>
            </a:endParaRPr>
          </a:p>
          <a:p>
            <a:pPr marL="0" indent="0" algn="just">
              <a:lnSpc>
                <a:spcPct val="150000"/>
              </a:lnSpc>
              <a:spcAft>
                <a:spcPts val="1200"/>
              </a:spcAft>
              <a:buNone/>
            </a:pPr>
            <a:r>
              <a:rPr lang="en-US" sz="2300" dirty="0">
                <a:solidFill>
                  <a:srgbClr val="080808"/>
                </a:solidFill>
                <a:effectLst/>
                <a:highlight>
                  <a:srgbClr val="FFFFFF"/>
                </a:highlight>
                <a:ea typeface="Arial" panose="020B0604020202020204" pitchFamily="34" charset="0"/>
              </a:rPr>
              <a:t>WHO (2019) </a:t>
            </a:r>
            <a:r>
              <a:rPr lang="en-US" sz="2300" i="1" dirty="0">
                <a:solidFill>
                  <a:srgbClr val="080808"/>
                </a:solidFill>
                <a:effectLst/>
                <a:highlight>
                  <a:srgbClr val="FFFFFF"/>
                </a:highlight>
                <a:ea typeface="Arial" panose="020B0604020202020204" pitchFamily="34" charset="0"/>
              </a:rPr>
              <a:t>International Classification of Diseases, Eleventh Revision</a:t>
            </a:r>
            <a:r>
              <a:rPr lang="en-US" sz="2300" dirty="0">
                <a:solidFill>
                  <a:srgbClr val="080808"/>
                </a:solidFill>
                <a:effectLst/>
                <a:highlight>
                  <a:srgbClr val="FFFFFF"/>
                </a:highlight>
                <a:ea typeface="Arial" panose="020B0604020202020204" pitchFamily="34" charset="0"/>
              </a:rPr>
              <a:t> (ICD-11) Available at: https://icd.who.int/browse11/l-m/en#/http://id.who.int/icd/entity/1563440232. (Accessed: 19 July 2022) </a:t>
            </a:r>
            <a:endParaRPr lang="en-GB" sz="2300" dirty="0">
              <a:effectLst/>
              <a:ea typeface="Arial" panose="020B0604020202020204" pitchFamily="34" charset="0"/>
            </a:endParaRPr>
          </a:p>
          <a:p>
            <a:pPr marL="0" indent="0" algn="just">
              <a:lnSpc>
                <a:spcPct val="150000"/>
              </a:lnSpc>
              <a:spcAft>
                <a:spcPts val="1200"/>
              </a:spcAft>
              <a:buNone/>
            </a:pPr>
            <a:r>
              <a:rPr lang="en-US" sz="2300" dirty="0">
                <a:effectLst/>
                <a:ea typeface="Arial" panose="020B0604020202020204" pitchFamily="34" charset="0"/>
              </a:rPr>
              <a:t>Zeigler-Hill, V. and Myers, E.M. (2011) ‘An Implicit Theory of Self-Esteem: The Consequences of Perceived Self-Esteem for Romantic Desirability’, </a:t>
            </a:r>
            <a:r>
              <a:rPr lang="en-US" sz="2300" i="1" dirty="0">
                <a:effectLst/>
                <a:ea typeface="Arial" panose="020B0604020202020204" pitchFamily="34" charset="0"/>
              </a:rPr>
              <a:t>Evolutionary Psychology</a:t>
            </a:r>
            <a:r>
              <a:rPr lang="en-US" sz="2300" dirty="0">
                <a:effectLst/>
                <a:ea typeface="Arial" panose="020B0604020202020204" pitchFamily="34" charset="0"/>
              </a:rPr>
              <a:t>, 9(2), p.147470491100900. doi:10.1177/147470491100900202.</a:t>
            </a:r>
            <a:endParaRPr lang="en-GB" sz="2300" dirty="0">
              <a:effectLst/>
              <a:ea typeface="Arial" panose="020B0604020202020204" pitchFamily="34" charset="0"/>
            </a:endParaRPr>
          </a:p>
          <a:p>
            <a:pPr marL="0" indent="0" algn="just">
              <a:lnSpc>
                <a:spcPct val="150000"/>
              </a:lnSpc>
              <a:spcBef>
                <a:spcPts val="1200"/>
              </a:spcBef>
              <a:spcAft>
                <a:spcPts val="1200"/>
              </a:spcAft>
              <a:buNone/>
            </a:pPr>
            <a:endParaRPr lang="en-GB" sz="2100" dirty="0">
              <a:effectLst/>
              <a:ea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8656226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2106</TotalTime>
  <Words>1827</Words>
  <Application>Microsoft Office PowerPoint</Application>
  <PresentationFormat>Widescreen</PresentationFormat>
  <Paragraphs>85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Wood Type</vt:lpstr>
      <vt:lpstr>PSYCHOSOCIAL SUPPORT FOR WOMEN LIVING WITH DEPRESSION IN THE UK   </vt:lpstr>
      <vt:lpstr>Chapter 1: Introduction</vt:lpstr>
      <vt:lpstr>PowerPoint Presentation</vt:lpstr>
      <vt:lpstr>Chapter 2: Background</vt:lpstr>
      <vt:lpstr>PowerPoint Presentation</vt:lpstr>
      <vt:lpstr>Chapter 3: Methods</vt:lpstr>
      <vt:lpstr>PowerPoint Presentation</vt:lpstr>
      <vt:lpstr>Chapter 4: Results and Discussion</vt:lpstr>
      <vt:lpstr>Results and discussions </vt:lpstr>
      <vt:lpstr>PowerPoint Presentation</vt:lpstr>
      <vt:lpstr>Chapter 5: Recommendations and Conclusion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SUPPORT FOR WOMEN LIVING WITH DEPRESSION IN THE UK   </dc:title>
  <dc:creator>Stranger Danger</dc:creator>
  <cp:lastModifiedBy>jainaba jum</cp:lastModifiedBy>
  <cp:revision>32</cp:revision>
  <dcterms:created xsi:type="dcterms:W3CDTF">2023-01-11T12:06:49Z</dcterms:created>
  <dcterms:modified xsi:type="dcterms:W3CDTF">2023-01-13T11:17:02Z</dcterms:modified>
</cp:coreProperties>
</file>