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15"/>
  </p:notesMasterIdLst>
  <p:handoutMasterIdLst>
    <p:handoutMasterId r:id="rId16"/>
  </p:handoutMasterIdLst>
  <p:sldIdLst>
    <p:sldId id="308" r:id="rId2"/>
    <p:sldId id="338" r:id="rId3"/>
    <p:sldId id="345" r:id="rId4"/>
    <p:sldId id="342" r:id="rId5"/>
    <p:sldId id="340" r:id="rId6"/>
    <p:sldId id="343" r:id="rId7"/>
    <p:sldId id="348" r:id="rId8"/>
    <p:sldId id="349" r:id="rId9"/>
    <p:sldId id="347" r:id="rId10"/>
    <p:sldId id="351" r:id="rId11"/>
    <p:sldId id="350" r:id="rId12"/>
    <p:sldId id="352" r:id="rId13"/>
    <p:sldId id="336" r:id="rId1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322D"/>
    <a:srgbClr val="360000"/>
    <a:srgbClr val="500000"/>
    <a:srgbClr val="054F53"/>
    <a:srgbClr val="032B21"/>
    <a:srgbClr val="054333"/>
    <a:srgbClr val="420000"/>
    <a:srgbClr val="663300"/>
    <a:srgbClr val="0029AC"/>
    <a:srgbClr val="0D7A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442" autoAdjust="0"/>
    <p:restoredTop sz="96357" autoAdjust="0"/>
  </p:normalViewPr>
  <p:slideViewPr>
    <p:cSldViewPr>
      <p:cViewPr varScale="1">
        <p:scale>
          <a:sx n="107" d="100"/>
          <a:sy n="107" d="100"/>
        </p:scale>
        <p:origin x="954" y="78"/>
      </p:cViewPr>
      <p:guideLst>
        <p:guide orient="horz" pos="2160"/>
        <p:guide pos="384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Wright" userId="c92157ca-efaa-4ac9-82aa-821539b397b5" providerId="ADAL" clId="{08FAC807-6F04-4088-BF7B-BC059E003469}"/>
    <pc:docChg chg="custSel delSld modSld">
      <pc:chgData name="Paul Wright" userId="c92157ca-efaa-4ac9-82aa-821539b397b5" providerId="ADAL" clId="{08FAC807-6F04-4088-BF7B-BC059E003469}" dt="2026-08-06T08:47:34.863" v="101" actId="2696"/>
      <pc:docMkLst>
        <pc:docMk/>
      </pc:docMkLst>
      <pc:sldChg chg="delSp modSp mod">
        <pc:chgData name="Paul Wright" userId="c92157ca-efaa-4ac9-82aa-821539b397b5" providerId="ADAL" clId="{08FAC807-6F04-4088-BF7B-BC059E003469}" dt="2026-08-06T08:44:32.729" v="94"/>
        <pc:sldMkLst>
          <pc:docMk/>
          <pc:sldMk cId="2816374596" sldId="308"/>
        </pc:sldMkLst>
        <pc:spChg chg="mod">
          <ac:chgData name="Paul Wright" userId="c92157ca-efaa-4ac9-82aa-821539b397b5" providerId="ADAL" clId="{08FAC807-6F04-4088-BF7B-BC059E003469}" dt="2026-08-06T08:44:21.629" v="91" actId="27636"/>
          <ac:spMkLst>
            <pc:docMk/>
            <pc:sldMk cId="2816374596" sldId="308"/>
            <ac:spMk id="2" creationId="{DA313FE6-0857-4FFF-AD06-1AABF1DB017D}"/>
          </ac:spMkLst>
        </pc:spChg>
        <pc:spChg chg="del mod">
          <ac:chgData name="Paul Wright" userId="c92157ca-efaa-4ac9-82aa-821539b397b5" providerId="ADAL" clId="{08FAC807-6F04-4088-BF7B-BC059E003469}" dt="2026-08-06T08:44:32.729" v="94"/>
          <ac:spMkLst>
            <pc:docMk/>
            <pc:sldMk cId="2816374596" sldId="308"/>
            <ac:spMk id="10" creationId="{5BFDE0A0-C07F-41AB-8971-6FB609DC2A75}"/>
          </ac:spMkLst>
        </pc:spChg>
      </pc:sldChg>
      <pc:sldChg chg="del">
        <pc:chgData name="Paul Wright" userId="c92157ca-efaa-4ac9-82aa-821539b397b5" providerId="ADAL" clId="{08FAC807-6F04-4088-BF7B-BC059E003469}" dt="2026-08-06T08:44:36.819" v="95" actId="2696"/>
        <pc:sldMkLst>
          <pc:docMk/>
          <pc:sldMk cId="2153887851" sldId="337"/>
        </pc:sldMkLst>
      </pc:sldChg>
      <pc:sldChg chg="delSp modSp mod">
        <pc:chgData name="Paul Wright" userId="c92157ca-efaa-4ac9-82aa-821539b397b5" providerId="ADAL" clId="{08FAC807-6F04-4088-BF7B-BC059E003469}" dt="2026-08-06T08:45:01.619" v="98"/>
        <pc:sldMkLst>
          <pc:docMk/>
          <pc:sldMk cId="1873688940" sldId="338"/>
        </pc:sldMkLst>
        <pc:spChg chg="del mod">
          <ac:chgData name="Paul Wright" userId="c92157ca-efaa-4ac9-82aa-821539b397b5" providerId="ADAL" clId="{08FAC807-6F04-4088-BF7B-BC059E003469}" dt="2026-08-06T08:45:01.619" v="98"/>
          <ac:spMkLst>
            <pc:docMk/>
            <pc:sldMk cId="1873688940" sldId="338"/>
            <ac:spMk id="10" creationId="{3E592463-E9CC-428F-BB78-E9CD8A4F69E4}"/>
          </ac:spMkLst>
        </pc:spChg>
      </pc:sldChg>
      <pc:sldChg chg="del">
        <pc:chgData name="Paul Wright" userId="c92157ca-efaa-4ac9-82aa-821539b397b5" providerId="ADAL" clId="{08FAC807-6F04-4088-BF7B-BC059E003469}" dt="2026-08-06T08:46:04.100" v="99" actId="2696"/>
        <pc:sldMkLst>
          <pc:docMk/>
          <pc:sldMk cId="1691981396" sldId="341"/>
        </pc:sldMkLst>
      </pc:sldChg>
      <pc:sldChg chg="del">
        <pc:chgData name="Paul Wright" userId="c92157ca-efaa-4ac9-82aa-821539b397b5" providerId="ADAL" clId="{08FAC807-6F04-4088-BF7B-BC059E003469}" dt="2026-08-06T08:47:34.863" v="101" actId="2696"/>
        <pc:sldMkLst>
          <pc:docMk/>
          <pc:sldMk cId="3507646387" sldId="344"/>
        </pc:sldMkLst>
      </pc:sldChg>
      <pc:sldChg chg="del">
        <pc:chgData name="Paul Wright" userId="c92157ca-efaa-4ac9-82aa-821539b397b5" providerId="ADAL" clId="{08FAC807-6F04-4088-BF7B-BC059E003469}" dt="2026-08-06T08:46:16.050" v="100" actId="2696"/>
        <pc:sldMkLst>
          <pc:docMk/>
          <pc:sldMk cId="1962412710" sldId="34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36FFB849-7F70-4A0D-93E1-189BEB683C9E}" type="datetimeFigureOut">
              <a:rPr lang="en-GB" smtClean="0"/>
              <a:pPr/>
              <a:t>06/08/2026</a:t>
            </a:fld>
            <a:endParaRPr lang="en-GB" dirty="0"/>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68CD7D07-1FB9-4CF0-A32D-43BF7841150A}" type="slidenum">
              <a:rPr lang="en-GB" smtClean="0"/>
              <a:pPr/>
              <a:t>‹#›</a:t>
            </a:fld>
            <a:endParaRPr lang="en-GB" dirty="0"/>
          </a:p>
        </p:txBody>
      </p:sp>
    </p:spTree>
    <p:extLst>
      <p:ext uri="{BB962C8B-B14F-4D97-AF65-F5344CB8AC3E}">
        <p14:creationId xmlns:p14="http://schemas.microsoft.com/office/powerpoint/2010/main" val="4727349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EB94752-3182-4E62-B85E-DD79C2A265D0}" type="datetimeFigureOut">
              <a:rPr lang="en-GB" smtClean="0"/>
              <a:t>06/08/2026</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E99F1D13-A0AF-4F6A-A5B7-176957C9024B}" type="slidenum">
              <a:rPr lang="en-GB" smtClean="0"/>
              <a:t>‹#›</a:t>
            </a:fld>
            <a:endParaRPr lang="en-GB" dirty="0"/>
          </a:p>
        </p:txBody>
      </p:sp>
    </p:spTree>
    <p:extLst>
      <p:ext uri="{BB962C8B-B14F-4D97-AF65-F5344CB8AC3E}">
        <p14:creationId xmlns:p14="http://schemas.microsoft.com/office/powerpoint/2010/main" val="661855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9F1D13-A0AF-4F6A-A5B7-176957C9024B}" type="slidenum">
              <a:rPr lang="en-GB" smtClean="0"/>
              <a:t>7</a:t>
            </a:fld>
            <a:endParaRPr lang="en-GB" dirty="0"/>
          </a:p>
        </p:txBody>
      </p:sp>
    </p:spTree>
    <p:extLst>
      <p:ext uri="{BB962C8B-B14F-4D97-AF65-F5344CB8AC3E}">
        <p14:creationId xmlns:p14="http://schemas.microsoft.com/office/powerpoint/2010/main" val="26635461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bwMode="ltGray">
          <a:xfrm>
            <a:off x="1" y="0"/>
            <a:ext cx="12191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Title 1"/>
          <p:cNvSpPr>
            <a:spLocks noGrp="1"/>
          </p:cNvSpPr>
          <p:nvPr>
            <p:ph type="ctrTitle"/>
          </p:nvPr>
        </p:nvSpPr>
        <p:spPr>
          <a:xfrm>
            <a:off x="914400" y="3355848"/>
            <a:ext cx="107696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a:t>Click to edit Master title style</a:t>
            </a:r>
          </a:p>
        </p:txBody>
      </p:sp>
      <p:sp>
        <p:nvSpPr>
          <p:cNvPr id="3" name="Subtitle 2"/>
          <p:cNvSpPr>
            <a:spLocks noGrp="1"/>
          </p:cNvSpPr>
          <p:nvPr>
            <p:ph type="subTitle" idx="1"/>
          </p:nvPr>
        </p:nvSpPr>
        <p:spPr>
          <a:xfrm>
            <a:off x="914400" y="1828800"/>
            <a:ext cx="107696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a:t>Click to edit Master subtitle style</a:t>
            </a:r>
          </a:p>
        </p:txBody>
      </p:sp>
      <p:sp>
        <p:nvSpPr>
          <p:cNvPr id="4" name="Date Placeholder 3"/>
          <p:cNvSpPr>
            <a:spLocks noGrp="1"/>
          </p:cNvSpPr>
          <p:nvPr>
            <p:ph type="dt" sz="half" idx="10"/>
          </p:nvPr>
        </p:nvSpPr>
        <p:spPr/>
        <p:txBody>
          <a:bodyPr/>
          <a:lstStyle/>
          <a:p>
            <a:fld id="{A15A15A7-251F-483B-A5FD-D73E062179C9}" type="datetimeFigureOut">
              <a:rPr lang="en-GB" smtClean="0"/>
              <a:pPr/>
              <a:t>06/08/2026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
        <p:nvSpPr>
          <p:cNvPr id="10" name="Rectangle 9"/>
          <p:cNvSpPr/>
          <p:nvPr/>
        </p:nvSpPr>
        <p:spPr bwMode="invGray">
          <a:xfrm>
            <a:off x="0" y="5128334"/>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5448"/>
            <a:ext cx="109728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5A15A7-251F-483B-A5FD-D73E062179C9}" type="datetimeFigureOut">
              <a:rPr lang="en-GB" smtClean="0"/>
              <a:pPr/>
              <a:t>06/08/2026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bwMode="ltGray">
          <a:xfrm>
            <a:off x="0" y="1"/>
            <a:ext cx="12192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12" name="Rectangle 11"/>
          <p:cNvSpPr/>
          <p:nvPr/>
        </p:nvSpPr>
        <p:spPr bwMode="invGray">
          <a:xfrm>
            <a:off x="0" y="2602520"/>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Title 1"/>
          <p:cNvSpPr>
            <a:spLocks noGrp="1"/>
          </p:cNvSpPr>
          <p:nvPr>
            <p:ph type="title"/>
          </p:nvPr>
        </p:nvSpPr>
        <p:spPr>
          <a:xfrm>
            <a:off x="999744" y="118872"/>
            <a:ext cx="10684256"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a:t>Click to edit Master title style</a:t>
            </a:r>
          </a:p>
        </p:txBody>
      </p:sp>
      <p:sp>
        <p:nvSpPr>
          <p:cNvPr id="3" name="Text Placeholder 2"/>
          <p:cNvSpPr>
            <a:spLocks noGrp="1"/>
          </p:cNvSpPr>
          <p:nvPr>
            <p:ph type="body" idx="1"/>
          </p:nvPr>
        </p:nvSpPr>
        <p:spPr>
          <a:xfrm>
            <a:off x="987552" y="1828800"/>
            <a:ext cx="10696448"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A15A15A7-251F-483B-A5FD-D73E062179C9}" type="datetimeFigureOut">
              <a:rPr lang="en-GB" smtClean="0"/>
              <a:pPr/>
              <a:t>06/08/2026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609600" y="1773936"/>
            <a:ext cx="53848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773936"/>
            <a:ext cx="53848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15A15A7-251F-483B-A5FD-D73E062179C9}" type="datetimeFigureOut">
              <a:rPr lang="en-GB" smtClean="0"/>
              <a:pPr/>
              <a:t>06/08/2026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609600" y="1698988"/>
            <a:ext cx="5386917"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609600" y="2449512"/>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6193368" y="1698988"/>
            <a:ext cx="5389033"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449512"/>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15A15A7-251F-483B-A5FD-D73E062179C9}" type="datetimeFigureOut">
              <a:rPr lang="en-GB" smtClean="0"/>
              <a:pPr/>
              <a:t>06/08/2026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A15A15A7-251F-483B-A5FD-D73E062179C9}" type="datetimeFigureOut">
              <a:rPr lang="en-GB" smtClean="0"/>
              <a:pPr/>
              <a:t>06/08/2026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5A15A7-251F-483B-A5FD-D73E062179C9}" type="datetimeFigureOut">
              <a:rPr lang="en-GB" smtClean="0"/>
              <a:pPr/>
              <a:t>06/08/2026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3784" y="152400"/>
            <a:ext cx="3364992"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4025837" y="1743134"/>
            <a:ext cx="7894188"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223784" y="1730018"/>
            <a:ext cx="329184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A15A15A7-251F-483B-A5FD-D73E062179C9}" type="datetimeFigureOut">
              <a:rPr lang="en-GB" smtClean="0"/>
              <a:pPr/>
              <a:t>06/08/2026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CE325C-99EB-41B2-8FEA-F9AC7927B7EB}" type="slidenum">
              <a:rPr lang="en-GB" smtClean="0"/>
              <a:pPr/>
              <a:t>‹#›</a:t>
            </a:fld>
            <a:endParaRPr lang="en-GB" dirty="0"/>
          </a:p>
        </p:txBody>
      </p:sp>
      <p:sp>
        <p:nvSpPr>
          <p:cNvPr id="12" name="Rectangle 11"/>
          <p:cNvSpPr/>
          <p:nvPr/>
        </p:nvSpPr>
        <p:spPr bwMode="invGray">
          <a:xfrm>
            <a:off x="3807649" y="0"/>
            <a:ext cx="6096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9" name="Rectangle 8"/>
          <p:cNvSpPr/>
          <p:nvPr/>
        </p:nvSpPr>
        <p:spPr bwMode="invGray">
          <a:xfrm>
            <a:off x="3807649" y="0"/>
            <a:ext cx="6096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155448"/>
            <a:ext cx="3366867"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3871741" y="1484808"/>
            <a:ext cx="8329863"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dirty="0"/>
              <a:t>Click icon to add picture</a:t>
            </a:r>
          </a:p>
        </p:txBody>
      </p:sp>
      <p:sp>
        <p:nvSpPr>
          <p:cNvPr id="4" name="Text Placeholder 3"/>
          <p:cNvSpPr>
            <a:spLocks noGrp="1"/>
          </p:cNvSpPr>
          <p:nvPr>
            <p:ph type="body" sz="half" idx="2"/>
          </p:nvPr>
        </p:nvSpPr>
        <p:spPr>
          <a:xfrm>
            <a:off x="219456" y="1728216"/>
            <a:ext cx="329184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219456" y="1170432"/>
            <a:ext cx="3364992" cy="201168"/>
          </a:xfrm>
        </p:spPr>
        <p:txBody>
          <a:bodyPr/>
          <a:lstStyle/>
          <a:p>
            <a:fld id="{A15A15A7-251F-483B-A5FD-D73E062179C9}" type="datetimeFigureOut">
              <a:rPr lang="en-GB" smtClean="0"/>
              <a:pPr/>
              <a:t>06/08/2026</a:t>
            </a:fld>
            <a:endParaRPr lang="en-GB" dirty="0"/>
          </a:p>
        </p:txBody>
      </p:sp>
      <p:sp>
        <p:nvSpPr>
          <p:cNvPr id="11" name="Rectangle 10"/>
          <p:cNvSpPr/>
          <p:nvPr/>
        </p:nvSpPr>
        <p:spPr>
          <a:xfrm>
            <a:off x="3807649" y="0"/>
            <a:ext cx="6096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9" name="Rectangle 8"/>
          <p:cNvSpPr/>
          <p:nvPr/>
        </p:nvSpPr>
        <p:spPr bwMode="invGray">
          <a:xfrm>
            <a:off x="3807649" y="0"/>
            <a:ext cx="6096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6" name="Footer Placeholder 5"/>
          <p:cNvSpPr>
            <a:spLocks noGrp="1"/>
          </p:cNvSpPr>
          <p:nvPr>
            <p:ph type="ftr" sz="quarter" idx="11"/>
          </p:nvPr>
        </p:nvSpPr>
        <p:spPr>
          <a:xfrm>
            <a:off x="4047744" y="1170432"/>
            <a:ext cx="6925056" cy="201168"/>
          </a:xfrm>
        </p:spPr>
        <p:txBody>
          <a:bodyPr/>
          <a:lstStyle>
            <a:lvl1pPr>
              <a:defRPr>
                <a:solidFill>
                  <a:schemeClr val="bg1">
                    <a:shade val="50000"/>
                  </a:schemeClr>
                </a:solidFill>
              </a:defRPr>
            </a:lvl1pPr>
          </a:lstStyle>
          <a:p>
            <a:endParaRPr lang="en-GB" dirty="0"/>
          </a:p>
        </p:txBody>
      </p:sp>
      <p:sp>
        <p:nvSpPr>
          <p:cNvPr id="7" name="Slide Number Placeholder 6"/>
          <p:cNvSpPr>
            <a:spLocks noGrp="1"/>
          </p:cNvSpPr>
          <p:nvPr>
            <p:ph type="sldNum" sz="quarter" idx="12"/>
          </p:nvPr>
        </p:nvSpPr>
        <p:spPr>
          <a:xfrm>
            <a:off x="11119104" y="1170432"/>
            <a:ext cx="978485" cy="201168"/>
          </a:xfrm>
        </p:spPr>
        <p:txBody>
          <a:bodyPr/>
          <a:lstStyle/>
          <a:p>
            <a:fld id="{7FCE325C-99EB-41B2-8FEA-F9AC7927B7EB}" type="slidenum">
              <a:rPr lang="en-GB" smtClean="0"/>
              <a:pPr/>
              <a:t>‹#›</a:t>
            </a:fld>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5A15A7-251F-483B-A5FD-D73E062179C9}" type="datetimeFigureOut">
              <a:rPr lang="en-GB" smtClean="0"/>
              <a:pPr/>
              <a:t>06/08/2026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8798560" y="0"/>
            <a:ext cx="6096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8" name="Rectangle 7"/>
          <p:cNvSpPr/>
          <p:nvPr/>
        </p:nvSpPr>
        <p:spPr bwMode="ltGray">
          <a:xfrm>
            <a:off x="8863584" y="0"/>
            <a:ext cx="33528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Vertical Title 1"/>
          <p:cNvSpPr>
            <a:spLocks noGrp="1"/>
          </p:cNvSpPr>
          <p:nvPr>
            <p:ph type="title" orient="vert"/>
          </p:nvPr>
        </p:nvSpPr>
        <p:spPr>
          <a:xfrm>
            <a:off x="9042400" y="274641"/>
            <a:ext cx="25400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304801"/>
            <a:ext cx="8026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5A15A7-251F-483B-A5FD-D73E062179C9}" type="datetimeFigureOut">
              <a:rPr lang="en-GB" smtClean="0"/>
              <a:pPr/>
              <a:t>06/08/2026</a:t>
            </a:fld>
            <a:endParaRPr lang="en-GB" dirty="0"/>
          </a:p>
        </p:txBody>
      </p:sp>
      <p:sp>
        <p:nvSpPr>
          <p:cNvPr id="5" name="Footer Placeholder 4"/>
          <p:cNvSpPr>
            <a:spLocks noGrp="1"/>
          </p:cNvSpPr>
          <p:nvPr>
            <p:ph type="ftr" sz="quarter" idx="11"/>
          </p:nvPr>
        </p:nvSpPr>
        <p:spPr>
          <a:xfrm>
            <a:off x="3520796" y="6377460"/>
            <a:ext cx="5115205" cy="365125"/>
          </a:xfrm>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4322D"/>
        </a:solidFill>
        <a:effectLst/>
      </p:bgPr>
    </p:bg>
    <p:spTree>
      <p:nvGrpSpPr>
        <p:cNvPr id="1" name=""/>
        <p:cNvGrpSpPr/>
        <p:nvPr/>
      </p:nvGrpSpPr>
      <p:grpSpPr>
        <a:xfrm>
          <a:off x="0" y="0"/>
          <a:ext cx="0" cy="0"/>
          <a:chOff x="0" y="0"/>
          <a:chExt cx="0" cy="0"/>
        </a:xfrm>
      </p:grpSpPr>
      <p:sp>
        <p:nvSpPr>
          <p:cNvPr id="10" name="Rectangle 9"/>
          <p:cNvSpPr/>
          <p:nvPr/>
        </p:nvSpPr>
        <p:spPr bwMode="invGray">
          <a:xfrm>
            <a:off x="0" y="1435895"/>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7" name="Rectangle 6"/>
          <p:cNvSpPr/>
          <p:nvPr/>
        </p:nvSpPr>
        <p:spPr bwMode="ltGray">
          <a:xfrm>
            <a:off x="1" y="1"/>
            <a:ext cx="12191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Title Placeholder 1"/>
          <p:cNvSpPr>
            <a:spLocks noGrp="1"/>
          </p:cNvSpPr>
          <p:nvPr>
            <p:ph type="title"/>
          </p:nvPr>
        </p:nvSpPr>
        <p:spPr>
          <a:xfrm>
            <a:off x="609600" y="152400"/>
            <a:ext cx="109728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609600" y="1775192"/>
            <a:ext cx="109728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4" name="Date Placeholder 3"/>
          <p:cNvSpPr>
            <a:spLocks noGrp="1"/>
          </p:cNvSpPr>
          <p:nvPr>
            <p:ph type="dt" sz="half" idx="2"/>
          </p:nvPr>
        </p:nvSpPr>
        <p:spPr>
          <a:xfrm>
            <a:off x="609600" y="6476999"/>
            <a:ext cx="28448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A15A15A7-251F-483B-A5FD-D73E062179C9}" type="datetimeFigureOut">
              <a:rPr lang="en-GB" smtClean="0"/>
              <a:pPr/>
              <a:t>06/08/2026</a:t>
            </a:fld>
            <a:endParaRPr lang="en-GB" dirty="0"/>
          </a:p>
        </p:txBody>
      </p:sp>
      <p:sp>
        <p:nvSpPr>
          <p:cNvPr id="5" name="Footer Placeholder 4"/>
          <p:cNvSpPr>
            <a:spLocks noGrp="1"/>
          </p:cNvSpPr>
          <p:nvPr>
            <p:ph type="ftr" sz="quarter" idx="3"/>
          </p:nvPr>
        </p:nvSpPr>
        <p:spPr>
          <a:xfrm>
            <a:off x="3520796" y="6476999"/>
            <a:ext cx="7343625"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GB" dirty="0"/>
          </a:p>
        </p:txBody>
      </p:sp>
      <p:sp>
        <p:nvSpPr>
          <p:cNvPr id="6" name="Slide Number Placeholder 5"/>
          <p:cNvSpPr>
            <a:spLocks noGrp="1"/>
          </p:cNvSpPr>
          <p:nvPr>
            <p:ph type="sldNum" sz="quarter" idx="4"/>
          </p:nvPr>
        </p:nvSpPr>
        <p:spPr>
          <a:xfrm>
            <a:off x="10939195" y="6476999"/>
            <a:ext cx="978485"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7FCE325C-99EB-41B2-8FEA-F9AC7927B7EB}"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13FE6-0857-4FFF-AD06-1AABF1DB017D}"/>
              </a:ext>
            </a:extLst>
          </p:cNvPr>
          <p:cNvSpPr>
            <a:spLocks noGrp="1"/>
          </p:cNvSpPr>
          <p:nvPr>
            <p:ph type="title"/>
          </p:nvPr>
        </p:nvSpPr>
        <p:spPr>
          <a:xfrm>
            <a:off x="0" y="116632"/>
            <a:ext cx="11208568" cy="692846"/>
          </a:xfrm>
        </p:spPr>
        <p:txBody>
          <a:bodyPr>
            <a:normAutofit fontScale="90000"/>
          </a:bodyPr>
          <a:lstStyle/>
          <a:p>
            <a:pPr marL="118872" algn="r"/>
            <a:r>
              <a:rPr lang="en-GB" sz="2800" dirty="0">
                <a:solidFill>
                  <a:schemeClr val="bg2">
                    <a:lumMod val="75000"/>
                  </a:schemeClr>
                </a:solidFill>
              </a:rPr>
              <a:t>HPEN5/6034 Glancingly from the side: Writing the Short story </a:t>
            </a:r>
          </a:p>
        </p:txBody>
      </p:sp>
      <p:pic>
        <p:nvPicPr>
          <p:cNvPr id="7" name="Content Placeholder 6" descr="A picture containing text, book&#10;&#10;Description automatically generated">
            <a:extLst>
              <a:ext uri="{FF2B5EF4-FFF2-40B4-BE49-F238E27FC236}">
                <a16:creationId xmlns:a16="http://schemas.microsoft.com/office/drawing/2014/main" id="{5F0F4C70-1DC2-4C56-A6A7-BAA8FDF1C728}"/>
              </a:ext>
            </a:extLst>
          </p:cNvPr>
          <p:cNvPicPr>
            <a:picLocks noGrp="1" noChangeAspect="1"/>
          </p:cNvPicPr>
          <p:nvPr>
            <p:ph idx="1"/>
          </p:nvPr>
        </p:nvPicPr>
        <p:blipFill>
          <a:blip r:embed="rId2">
            <a:duotone>
              <a:prstClr val="black"/>
              <a:schemeClr val="accent2">
                <a:tint val="45000"/>
                <a:satMod val="400000"/>
              </a:schemeClr>
            </a:duotone>
            <a:extLst>
              <a:ext uri="{BEBA8EAE-BF5A-486C-A8C5-ECC9F3942E4B}">
                <a14:imgProps xmlns:a14="http://schemas.microsoft.com/office/drawing/2010/main">
                  <a14:imgLayer r:embed="rId3">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991544" y="862232"/>
            <a:ext cx="7129239" cy="3119041"/>
          </a:xfrm>
        </p:spPr>
      </p:pic>
      <p:sp>
        <p:nvSpPr>
          <p:cNvPr id="8" name="TextBox 7">
            <a:extLst>
              <a:ext uri="{FF2B5EF4-FFF2-40B4-BE49-F238E27FC236}">
                <a16:creationId xmlns:a16="http://schemas.microsoft.com/office/drawing/2014/main" id="{ECDCB8A8-892B-4DA5-9722-5A9652628169}"/>
              </a:ext>
            </a:extLst>
          </p:cNvPr>
          <p:cNvSpPr txBox="1"/>
          <p:nvPr/>
        </p:nvSpPr>
        <p:spPr>
          <a:xfrm>
            <a:off x="410961" y="3717032"/>
            <a:ext cx="6096000" cy="369332"/>
          </a:xfrm>
          <a:prstGeom prst="rect">
            <a:avLst/>
          </a:prstGeom>
          <a:noFill/>
        </p:spPr>
        <p:txBody>
          <a:bodyPr wrap="square">
            <a:spAutoFit/>
          </a:bodyPr>
          <a:lstStyle/>
          <a:p>
            <a:r>
              <a:rPr lang="en-GB" b="0" i="0" dirty="0">
                <a:solidFill>
                  <a:srgbClr val="111111"/>
                </a:solidFill>
                <a:effectLst/>
                <a:latin typeface="Alegreya Sans"/>
              </a:rPr>
              <a:t>.</a:t>
            </a:r>
            <a:endParaRPr lang="en-GB" dirty="0"/>
          </a:p>
        </p:txBody>
      </p:sp>
    </p:spTree>
    <p:extLst>
      <p:ext uri="{BB962C8B-B14F-4D97-AF65-F5344CB8AC3E}">
        <p14:creationId xmlns:p14="http://schemas.microsoft.com/office/powerpoint/2010/main" val="2816374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8ECA3-3538-49CB-AED2-4F316E8F413E}"/>
              </a:ext>
            </a:extLst>
          </p:cNvPr>
          <p:cNvSpPr>
            <a:spLocks noGrp="1"/>
          </p:cNvSpPr>
          <p:nvPr>
            <p:ph type="title"/>
          </p:nvPr>
        </p:nvSpPr>
        <p:spPr>
          <a:xfrm>
            <a:off x="609600" y="155448"/>
            <a:ext cx="10972800" cy="897288"/>
          </a:xfrm>
        </p:spPr>
        <p:txBody>
          <a:bodyPr>
            <a:noAutofit/>
          </a:bodyPr>
          <a:lstStyle/>
          <a:p>
            <a:r>
              <a:rPr lang="en-GB" sz="3200" dirty="0">
                <a:solidFill>
                  <a:schemeClr val="bg2">
                    <a:lumMod val="75000"/>
                  </a:schemeClr>
                </a:solidFill>
              </a:rPr>
              <a:t>the </a:t>
            </a:r>
            <a:r>
              <a:rPr lang="en-GB" sz="3200" dirty="0">
                <a:solidFill>
                  <a:srgbClr val="FFC000"/>
                </a:solidFill>
              </a:rPr>
              <a:t>provenance</a:t>
            </a:r>
            <a:r>
              <a:rPr lang="en-GB" sz="3200" dirty="0">
                <a:solidFill>
                  <a:schemeClr val="bg2">
                    <a:lumMod val="75000"/>
                  </a:schemeClr>
                </a:solidFill>
              </a:rPr>
              <a:t> </a:t>
            </a:r>
            <a:r>
              <a:rPr lang="en-GB" sz="3200" dirty="0">
                <a:solidFill>
                  <a:srgbClr val="FFC000"/>
                </a:solidFill>
              </a:rPr>
              <a:t>&amp; meaning </a:t>
            </a:r>
            <a:r>
              <a:rPr lang="en-GB" sz="3200" dirty="0">
                <a:solidFill>
                  <a:schemeClr val="bg2">
                    <a:lumMod val="75000"/>
                  </a:schemeClr>
                </a:solidFill>
              </a:rPr>
              <a:t>of the short story </a:t>
            </a:r>
          </a:p>
        </p:txBody>
      </p:sp>
      <p:sp>
        <p:nvSpPr>
          <p:cNvPr id="3" name="Content Placeholder 2">
            <a:extLst>
              <a:ext uri="{FF2B5EF4-FFF2-40B4-BE49-F238E27FC236}">
                <a16:creationId xmlns:a16="http://schemas.microsoft.com/office/drawing/2014/main" id="{A2693B0D-B009-498F-BFAF-31EF40221032}"/>
              </a:ext>
            </a:extLst>
          </p:cNvPr>
          <p:cNvSpPr>
            <a:spLocks noGrp="1"/>
          </p:cNvSpPr>
          <p:nvPr>
            <p:ph idx="1"/>
          </p:nvPr>
        </p:nvSpPr>
        <p:spPr>
          <a:xfrm>
            <a:off x="839416" y="1405811"/>
            <a:ext cx="4190256" cy="3763770"/>
          </a:xfrm>
        </p:spPr>
        <p:txBody>
          <a:bodyPr>
            <a:normAutofit/>
          </a:bodyPr>
          <a:lstStyle/>
          <a:p>
            <a:pPr marL="118872" indent="0">
              <a:buNone/>
            </a:pPr>
            <a:r>
              <a:rPr lang="en-GB" sz="2400" dirty="0">
                <a:solidFill>
                  <a:schemeClr val="bg1"/>
                </a:solidFill>
              </a:rPr>
              <a:t>- </a:t>
            </a:r>
            <a:r>
              <a:rPr lang="en-GB" sz="2600" dirty="0">
                <a:solidFill>
                  <a:schemeClr val="bg1"/>
                </a:solidFill>
              </a:rPr>
              <a:t>The folk tale</a:t>
            </a:r>
          </a:p>
          <a:p>
            <a:pPr marL="118872" indent="0">
              <a:buNone/>
            </a:pPr>
            <a:r>
              <a:rPr lang="en-GB" sz="2600" dirty="0">
                <a:solidFill>
                  <a:schemeClr val="bg1"/>
                </a:solidFill>
              </a:rPr>
              <a:t>- The fairy story</a:t>
            </a:r>
          </a:p>
          <a:p>
            <a:pPr marL="118872" indent="0">
              <a:buNone/>
            </a:pPr>
            <a:r>
              <a:rPr lang="en-GB" sz="2400" dirty="0">
                <a:solidFill>
                  <a:schemeClr val="bg2">
                    <a:lumMod val="75000"/>
                  </a:schemeClr>
                </a:solidFill>
              </a:rPr>
              <a:t>Oral /communal/ </a:t>
            </a:r>
          </a:p>
          <a:p>
            <a:pPr marL="118872" indent="0">
              <a:buNone/>
            </a:pPr>
            <a:r>
              <a:rPr lang="en-GB" sz="2400" dirty="0">
                <a:solidFill>
                  <a:schemeClr val="bg2">
                    <a:lumMod val="75000"/>
                  </a:schemeClr>
                </a:solidFill>
              </a:rPr>
              <a:t>archetypes /moral</a:t>
            </a:r>
          </a:p>
          <a:p>
            <a:endParaRPr lang="en-GB" sz="2400" dirty="0">
              <a:solidFill>
                <a:schemeClr val="bg1"/>
              </a:solidFill>
            </a:endParaRPr>
          </a:p>
          <a:p>
            <a:pPr marL="118872" indent="0">
              <a:buNone/>
            </a:pPr>
            <a:r>
              <a:rPr lang="en-GB" sz="2400" dirty="0">
                <a:solidFill>
                  <a:schemeClr val="bg1"/>
                </a:solidFill>
              </a:rPr>
              <a:t>- </a:t>
            </a:r>
            <a:r>
              <a:rPr lang="en-GB" sz="2600" dirty="0">
                <a:solidFill>
                  <a:schemeClr val="bg1"/>
                </a:solidFill>
              </a:rPr>
              <a:t>The novella </a:t>
            </a:r>
          </a:p>
          <a:p>
            <a:pPr marL="118872" indent="0">
              <a:buNone/>
            </a:pPr>
            <a:r>
              <a:rPr lang="en-GB" sz="2600" dirty="0">
                <a:solidFill>
                  <a:schemeClr val="bg1"/>
                </a:solidFill>
              </a:rPr>
              <a:t>- The short story</a:t>
            </a:r>
          </a:p>
          <a:p>
            <a:pPr marL="118872" indent="0">
              <a:buNone/>
            </a:pPr>
            <a:r>
              <a:rPr lang="en-GB" sz="2400" dirty="0">
                <a:solidFill>
                  <a:schemeClr val="bg2">
                    <a:lumMod val="75000"/>
                  </a:schemeClr>
                </a:solidFill>
              </a:rPr>
              <a:t>Written/ individual/ </a:t>
            </a:r>
          </a:p>
          <a:p>
            <a:pPr marL="118872" indent="0">
              <a:buNone/>
            </a:pPr>
            <a:r>
              <a:rPr lang="en-GB" sz="2400" dirty="0">
                <a:solidFill>
                  <a:schemeClr val="bg2">
                    <a:lumMod val="75000"/>
                  </a:schemeClr>
                </a:solidFill>
              </a:rPr>
              <a:t>the marginalised/ the unfair</a:t>
            </a:r>
          </a:p>
        </p:txBody>
      </p:sp>
      <p:sp>
        <p:nvSpPr>
          <p:cNvPr id="4" name="Content Placeholder 2">
            <a:extLst>
              <a:ext uri="{FF2B5EF4-FFF2-40B4-BE49-F238E27FC236}">
                <a16:creationId xmlns:a16="http://schemas.microsoft.com/office/drawing/2014/main" id="{EF120327-4B31-4BEE-8ABF-928FF16F939F}"/>
              </a:ext>
            </a:extLst>
          </p:cNvPr>
          <p:cNvSpPr txBox="1">
            <a:spLocks/>
          </p:cNvSpPr>
          <p:nvPr/>
        </p:nvSpPr>
        <p:spPr>
          <a:xfrm>
            <a:off x="6672064" y="1405811"/>
            <a:ext cx="4190256" cy="3763770"/>
          </a:xfrm>
          <a:prstGeom prst="rect">
            <a:avLst/>
          </a:prstGeom>
        </p:spPr>
        <p:txBody>
          <a:bodyPr vert="horz" lIns="54864" tIns="91440" rtlCol="0">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buNone/>
            </a:pPr>
            <a:r>
              <a:rPr lang="en-GB" sz="2600" dirty="0">
                <a:solidFill>
                  <a:schemeClr val="bg1"/>
                </a:solidFill>
              </a:rPr>
              <a:t>- The epic</a:t>
            </a:r>
          </a:p>
          <a:p>
            <a:pPr marL="118872" indent="0">
              <a:buNone/>
            </a:pPr>
            <a:r>
              <a:rPr lang="en-GB" sz="2600" dirty="0">
                <a:solidFill>
                  <a:schemeClr val="bg1"/>
                </a:solidFill>
              </a:rPr>
              <a:t>- the lyric</a:t>
            </a:r>
          </a:p>
          <a:p>
            <a:pPr marL="118872" indent="0">
              <a:buNone/>
            </a:pPr>
            <a:r>
              <a:rPr lang="en-GB" sz="2400" dirty="0">
                <a:solidFill>
                  <a:schemeClr val="bg2">
                    <a:lumMod val="75000"/>
                  </a:schemeClr>
                </a:solidFill>
              </a:rPr>
              <a:t>Written/ class/</a:t>
            </a:r>
          </a:p>
          <a:p>
            <a:pPr marL="118872" indent="0">
              <a:buNone/>
            </a:pPr>
            <a:r>
              <a:rPr lang="en-GB" sz="2400" dirty="0">
                <a:solidFill>
                  <a:schemeClr val="bg2">
                    <a:lumMod val="75000"/>
                  </a:schemeClr>
                </a:solidFill>
              </a:rPr>
              <a:t>archetypes /moral</a:t>
            </a:r>
          </a:p>
          <a:p>
            <a:pPr marL="118872" indent="0">
              <a:buNone/>
            </a:pPr>
            <a:endParaRPr lang="en-GB" sz="2600" dirty="0">
              <a:solidFill>
                <a:schemeClr val="bg1"/>
              </a:solidFill>
            </a:endParaRPr>
          </a:p>
          <a:p>
            <a:pPr marL="118872" indent="0">
              <a:buNone/>
            </a:pPr>
            <a:r>
              <a:rPr lang="en-GB" sz="2600" dirty="0">
                <a:solidFill>
                  <a:schemeClr val="bg1"/>
                </a:solidFill>
              </a:rPr>
              <a:t>- The novel</a:t>
            </a:r>
          </a:p>
          <a:p>
            <a:pPr marL="118872" indent="0">
              <a:buNone/>
            </a:pPr>
            <a:r>
              <a:rPr lang="en-GB" sz="2600" dirty="0">
                <a:solidFill>
                  <a:schemeClr val="bg1"/>
                </a:solidFill>
              </a:rPr>
              <a:t>- The essay</a:t>
            </a:r>
          </a:p>
          <a:p>
            <a:pPr marL="118872" indent="0">
              <a:buNone/>
            </a:pPr>
            <a:r>
              <a:rPr lang="en-GB" sz="2400" dirty="0">
                <a:solidFill>
                  <a:schemeClr val="bg2">
                    <a:lumMod val="75000"/>
                  </a:schemeClr>
                </a:solidFill>
              </a:rPr>
              <a:t>Written/ individual/ </a:t>
            </a:r>
          </a:p>
          <a:p>
            <a:pPr marL="118872" indent="0">
              <a:buNone/>
            </a:pPr>
            <a:r>
              <a:rPr lang="en-GB" sz="2400" dirty="0">
                <a:solidFill>
                  <a:schemeClr val="bg2">
                    <a:lumMod val="75000"/>
                  </a:schemeClr>
                </a:solidFill>
              </a:rPr>
              <a:t>the marginalised/ the unfair</a:t>
            </a:r>
          </a:p>
          <a:p>
            <a:pPr marL="118872" indent="0">
              <a:buNone/>
            </a:pPr>
            <a:endParaRPr lang="en-GB" sz="2600" dirty="0">
              <a:solidFill>
                <a:schemeClr val="bg1"/>
              </a:solidFill>
            </a:endParaRPr>
          </a:p>
          <a:p>
            <a:pPr marL="118872" indent="0">
              <a:buNone/>
            </a:pPr>
            <a:endParaRPr lang="en-GB" sz="2400" dirty="0">
              <a:solidFill>
                <a:schemeClr val="bg1"/>
              </a:solidFill>
            </a:endParaRPr>
          </a:p>
        </p:txBody>
      </p:sp>
    </p:spTree>
    <p:extLst>
      <p:ext uri="{BB962C8B-B14F-4D97-AF65-F5344CB8AC3E}">
        <p14:creationId xmlns:p14="http://schemas.microsoft.com/office/powerpoint/2010/main" val="1873688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A1AA9-8193-4560-84BE-678953E6126E}"/>
              </a:ext>
            </a:extLst>
          </p:cNvPr>
          <p:cNvSpPr>
            <a:spLocks noGrp="1"/>
          </p:cNvSpPr>
          <p:nvPr>
            <p:ph type="title"/>
          </p:nvPr>
        </p:nvSpPr>
        <p:spPr>
          <a:xfrm>
            <a:off x="5375920" y="6093296"/>
            <a:ext cx="6422504" cy="643472"/>
          </a:xfrm>
        </p:spPr>
        <p:txBody>
          <a:bodyPr>
            <a:normAutofit/>
          </a:bodyPr>
          <a:lstStyle/>
          <a:p>
            <a:r>
              <a:rPr lang="en-GB" sz="2400" dirty="0">
                <a:solidFill>
                  <a:schemeClr val="bg2">
                    <a:lumMod val="75000"/>
                  </a:schemeClr>
                </a:solidFill>
              </a:rPr>
              <a:t>FRANK O’CONNOR, THE LONELY VOICE</a:t>
            </a:r>
          </a:p>
        </p:txBody>
      </p:sp>
      <p:sp>
        <p:nvSpPr>
          <p:cNvPr id="3" name="Content Placeholder 2">
            <a:extLst>
              <a:ext uri="{FF2B5EF4-FFF2-40B4-BE49-F238E27FC236}">
                <a16:creationId xmlns:a16="http://schemas.microsoft.com/office/drawing/2014/main" id="{5871B45A-F430-4A18-9139-5CE2752BF342}"/>
              </a:ext>
            </a:extLst>
          </p:cNvPr>
          <p:cNvSpPr>
            <a:spLocks noGrp="1"/>
          </p:cNvSpPr>
          <p:nvPr>
            <p:ph idx="1"/>
          </p:nvPr>
        </p:nvSpPr>
        <p:spPr>
          <a:xfrm>
            <a:off x="479376" y="2732700"/>
            <a:ext cx="10828784" cy="3168352"/>
          </a:xfrm>
        </p:spPr>
        <p:txBody>
          <a:bodyPr>
            <a:normAutofit lnSpcReduction="10000"/>
          </a:bodyPr>
          <a:lstStyle/>
          <a:p>
            <a:pPr marL="118872" indent="0">
              <a:buNone/>
            </a:pPr>
            <a:r>
              <a:rPr lang="en-GB" sz="2400" dirty="0">
                <a:solidFill>
                  <a:schemeClr val="bg1"/>
                </a:solidFill>
                <a:effectLst/>
                <a:ea typeface="Perpetua" panose="02020502060401020303" pitchFamily="18" charset="0"/>
                <a:cs typeface="Times New Roman" panose="02020603050405020304" pitchFamily="18" charset="0"/>
              </a:rPr>
              <a:t>One can put this crudely by saying that the form of the novel is given by the length; in the short story the length his given by the form… </a:t>
            </a:r>
            <a:r>
              <a:rPr lang="en-GB" sz="2400" dirty="0">
                <a:solidFill>
                  <a:schemeClr val="bg2">
                    <a:lumMod val="75000"/>
                  </a:schemeClr>
                </a:solidFill>
                <a:effectLst/>
                <a:ea typeface="Perpetua" panose="02020502060401020303" pitchFamily="18" charset="0"/>
                <a:cs typeface="Times New Roman" panose="02020603050405020304" pitchFamily="18" charset="0"/>
              </a:rPr>
              <a:t>A great short story is not necessarily short at all, and the conception of the short story as a miniature art is inherently false.</a:t>
            </a:r>
            <a:r>
              <a:rPr lang="en-GB" sz="2400" dirty="0">
                <a:solidFill>
                  <a:schemeClr val="bg1"/>
                </a:solidFill>
                <a:effectLst/>
                <a:ea typeface="Perpetua" panose="02020502060401020303" pitchFamily="18" charset="0"/>
                <a:cs typeface="Times New Roman" panose="02020603050405020304" pitchFamily="18" charset="0"/>
              </a:rPr>
              <a:t> Basically the difference between the short story and the novel is not one of length. It is </a:t>
            </a:r>
            <a:r>
              <a:rPr lang="en-GB" sz="2400" dirty="0">
                <a:solidFill>
                  <a:schemeClr val="bg2">
                    <a:lumMod val="75000"/>
                  </a:schemeClr>
                </a:solidFill>
                <a:effectLst/>
                <a:ea typeface="Perpetua" panose="02020502060401020303" pitchFamily="18" charset="0"/>
                <a:cs typeface="Times New Roman" panose="02020603050405020304" pitchFamily="18" charset="0"/>
              </a:rPr>
              <a:t>a difference between pure and applied storytelling,</a:t>
            </a:r>
            <a:r>
              <a:rPr lang="en-GB" sz="2400" dirty="0">
                <a:solidFill>
                  <a:schemeClr val="bg1"/>
                </a:solidFill>
                <a:effectLst/>
                <a:ea typeface="Perpetua" panose="02020502060401020303" pitchFamily="18" charset="0"/>
                <a:cs typeface="Times New Roman" panose="02020603050405020304" pitchFamily="18" charset="0"/>
              </a:rPr>
              <a:t> and in case someone has still failed to get the point, I am not trying to decry applied storytelling. Pure storytelling is more artistic, that is all, and in storytelling I am not sure how much art is preferable to nature. (26)</a:t>
            </a:r>
          </a:p>
        </p:txBody>
      </p:sp>
      <p:sp>
        <p:nvSpPr>
          <p:cNvPr id="4" name="Content Placeholder 2">
            <a:extLst>
              <a:ext uri="{FF2B5EF4-FFF2-40B4-BE49-F238E27FC236}">
                <a16:creationId xmlns:a16="http://schemas.microsoft.com/office/drawing/2014/main" id="{EB61B697-6A0F-4676-B879-1F6DEE40F1A0}"/>
              </a:ext>
            </a:extLst>
          </p:cNvPr>
          <p:cNvSpPr txBox="1">
            <a:spLocks/>
          </p:cNvSpPr>
          <p:nvPr/>
        </p:nvSpPr>
        <p:spPr>
          <a:xfrm>
            <a:off x="479376" y="260648"/>
            <a:ext cx="10972800" cy="2445896"/>
          </a:xfrm>
          <a:prstGeom prst="rect">
            <a:avLst/>
          </a:prstGeom>
        </p:spPr>
        <p:txBody>
          <a:bodyPr vert="horz" lIns="54864" tIns="91440" rtlCol="0">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buFont typeface="Wingdings 2"/>
              <a:buNone/>
            </a:pPr>
            <a:r>
              <a:rPr lang="en-GB" sz="2400" u="sng" dirty="0">
                <a:solidFill>
                  <a:schemeClr val="bg1"/>
                </a:solidFill>
                <a:ea typeface="Perpetua" panose="02020502060401020303" pitchFamily="18" charset="0"/>
                <a:cs typeface="Times New Roman" panose="02020603050405020304" pitchFamily="18" charset="0"/>
              </a:rPr>
              <a:t>The novel </a:t>
            </a:r>
            <a:r>
              <a:rPr lang="en-GB" sz="2400" dirty="0">
                <a:solidFill>
                  <a:schemeClr val="bg1"/>
                </a:solidFill>
                <a:ea typeface="Perpetua" panose="02020502060401020303" pitchFamily="18" charset="0"/>
                <a:cs typeface="Times New Roman" panose="02020603050405020304" pitchFamily="18" charset="0"/>
              </a:rPr>
              <a:t>can still adhere to the </a:t>
            </a:r>
            <a:r>
              <a:rPr lang="en-GB" sz="2400" dirty="0">
                <a:solidFill>
                  <a:schemeClr val="bg2">
                    <a:lumMod val="75000"/>
                  </a:schemeClr>
                </a:solidFill>
                <a:ea typeface="Perpetua" panose="02020502060401020303" pitchFamily="18" charset="0"/>
                <a:cs typeface="Times New Roman" panose="02020603050405020304" pitchFamily="18" charset="0"/>
              </a:rPr>
              <a:t>classical concept of civilised society</a:t>
            </a:r>
            <a:r>
              <a:rPr lang="en-GB" sz="2400" dirty="0">
                <a:solidFill>
                  <a:schemeClr val="bg1"/>
                </a:solidFill>
                <a:ea typeface="Perpetua" panose="02020502060401020303" pitchFamily="18" charset="0"/>
                <a:cs typeface="Times New Roman" panose="02020603050405020304" pitchFamily="18" charset="0"/>
              </a:rPr>
              <a:t>, of man as </a:t>
            </a:r>
            <a:r>
              <a:rPr lang="en-GB" sz="2400" dirty="0">
                <a:solidFill>
                  <a:schemeClr val="bg2">
                    <a:lumMod val="75000"/>
                  </a:schemeClr>
                </a:solidFill>
                <a:ea typeface="Perpetua" panose="02020502060401020303" pitchFamily="18" charset="0"/>
                <a:cs typeface="Times New Roman" panose="02020603050405020304" pitchFamily="18" charset="0"/>
              </a:rPr>
              <a:t>an animal who lives in a community</a:t>
            </a:r>
            <a:r>
              <a:rPr lang="en-GB" sz="2400" dirty="0">
                <a:solidFill>
                  <a:schemeClr val="bg1"/>
                </a:solidFill>
                <a:ea typeface="Perpetua" panose="02020502060401020303" pitchFamily="18" charset="0"/>
                <a:cs typeface="Times New Roman" panose="02020603050405020304" pitchFamily="18" charset="0"/>
              </a:rPr>
              <a:t>, as in Jane Austen and Trollope it obviously does;  but </a:t>
            </a:r>
            <a:r>
              <a:rPr lang="en-GB" sz="2400" u="sng" dirty="0">
                <a:solidFill>
                  <a:schemeClr val="bg1"/>
                </a:solidFill>
                <a:ea typeface="Perpetua" panose="02020502060401020303" pitchFamily="18" charset="0"/>
                <a:cs typeface="Times New Roman" panose="02020603050405020304" pitchFamily="18" charset="0"/>
              </a:rPr>
              <a:t>the short story </a:t>
            </a:r>
            <a:r>
              <a:rPr lang="en-GB" sz="2400" dirty="0">
                <a:solidFill>
                  <a:schemeClr val="bg2">
                    <a:lumMod val="75000"/>
                  </a:schemeClr>
                </a:solidFill>
                <a:ea typeface="Perpetua" panose="02020502060401020303" pitchFamily="18" charset="0"/>
                <a:cs typeface="Times New Roman" panose="02020603050405020304" pitchFamily="18" charset="0"/>
              </a:rPr>
              <a:t>remains by its very nature remote from the community – romantic, individualistic, and intransigent</a:t>
            </a:r>
            <a:r>
              <a:rPr lang="en-GB" sz="2400" dirty="0">
                <a:solidFill>
                  <a:schemeClr val="bg1"/>
                </a:solidFill>
                <a:ea typeface="Perpetua" panose="02020502060401020303" pitchFamily="18" charset="0"/>
                <a:cs typeface="Times New Roman" panose="02020603050405020304" pitchFamily="18" charset="0"/>
              </a:rPr>
              <a:t>. (20)</a:t>
            </a:r>
            <a:endParaRPr lang="en-GB" sz="4000" dirty="0">
              <a:solidFill>
                <a:schemeClr val="bg1"/>
              </a:solidFill>
            </a:endParaRPr>
          </a:p>
        </p:txBody>
      </p:sp>
    </p:spTree>
    <p:extLst>
      <p:ext uri="{BB962C8B-B14F-4D97-AF65-F5344CB8AC3E}">
        <p14:creationId xmlns:p14="http://schemas.microsoft.com/office/powerpoint/2010/main" val="88101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01F00-E371-43CA-B00E-81FDEAEE382D}"/>
              </a:ext>
            </a:extLst>
          </p:cNvPr>
          <p:cNvSpPr>
            <a:spLocks noGrp="1"/>
          </p:cNvSpPr>
          <p:nvPr>
            <p:ph type="title"/>
          </p:nvPr>
        </p:nvSpPr>
        <p:spPr/>
        <p:txBody>
          <a:bodyPr/>
          <a:lstStyle/>
          <a:p>
            <a:r>
              <a:rPr lang="en-GB" dirty="0">
                <a:solidFill>
                  <a:schemeClr val="bg2">
                    <a:lumMod val="75000"/>
                  </a:schemeClr>
                </a:solidFill>
              </a:rPr>
              <a:t>  </a:t>
            </a:r>
          </a:p>
        </p:txBody>
      </p:sp>
      <p:sp>
        <p:nvSpPr>
          <p:cNvPr id="3" name="Content Placeholder 2">
            <a:extLst>
              <a:ext uri="{FF2B5EF4-FFF2-40B4-BE49-F238E27FC236}">
                <a16:creationId xmlns:a16="http://schemas.microsoft.com/office/drawing/2014/main" id="{25158911-DD1F-412C-B314-242A7FA1C84A}"/>
              </a:ext>
            </a:extLst>
          </p:cNvPr>
          <p:cNvSpPr>
            <a:spLocks noGrp="1"/>
          </p:cNvSpPr>
          <p:nvPr>
            <p:ph idx="1"/>
          </p:nvPr>
        </p:nvSpPr>
        <p:spPr>
          <a:xfrm>
            <a:off x="479376" y="332656"/>
            <a:ext cx="11305256" cy="6369896"/>
          </a:xfrm>
        </p:spPr>
        <p:txBody>
          <a:bodyPr>
            <a:normAutofit fontScale="62500" lnSpcReduction="20000"/>
          </a:bodyPr>
          <a:lstStyle/>
          <a:p>
            <a:pPr marL="118872" indent="0">
              <a:lnSpc>
                <a:spcPct val="120000"/>
              </a:lnSpc>
              <a:buNone/>
            </a:pPr>
            <a:r>
              <a:rPr lang="en-GB" sz="3700" dirty="0">
                <a:solidFill>
                  <a:schemeClr val="bg1"/>
                </a:solidFill>
              </a:rPr>
              <a:t>There is no form of society to which any character in it could possibly attach himself and regard as normal. In discussions of the modern novel we have come to talk of … the novel without a hero.  In fact, </a:t>
            </a:r>
            <a:r>
              <a:rPr lang="en-GB" sz="3700" dirty="0">
                <a:solidFill>
                  <a:schemeClr val="bg2">
                    <a:lumMod val="75000"/>
                  </a:schemeClr>
                </a:solidFill>
              </a:rPr>
              <a:t>the short story has never had a hero. What it has instead is a submerged population group…</a:t>
            </a:r>
            <a:r>
              <a:rPr lang="en-GB" sz="3700" dirty="0">
                <a:solidFill>
                  <a:schemeClr val="bg1"/>
                </a:solidFill>
              </a:rPr>
              <a:t> That submerged population changes its character from writer to writer, from generation to generation. It may be Gogol’s officials, Turgenev’s serfs, Maupassant’s prostitutes, Chekhov’s doctors and teachers, Sherwood Anderson’s provincials, always dreaming of escape</a:t>
            </a:r>
            <a:r>
              <a:rPr lang="en-GB" sz="3500" dirty="0">
                <a:solidFill>
                  <a:schemeClr val="bg1"/>
                </a:solidFill>
              </a:rPr>
              <a:t>.</a:t>
            </a:r>
          </a:p>
          <a:p>
            <a:pPr marL="118872" indent="0">
              <a:lnSpc>
                <a:spcPct val="120000"/>
              </a:lnSpc>
              <a:buNone/>
            </a:pPr>
            <a:endParaRPr lang="en-GB" sz="1700" dirty="0">
              <a:solidFill>
                <a:schemeClr val="bg1"/>
              </a:solidFill>
            </a:endParaRPr>
          </a:p>
          <a:p>
            <a:pPr marL="118872" indent="0">
              <a:lnSpc>
                <a:spcPct val="120000"/>
              </a:lnSpc>
              <a:buNone/>
            </a:pPr>
            <a:r>
              <a:rPr lang="en-GB" sz="1900" dirty="0">
                <a:solidFill>
                  <a:schemeClr val="bg1"/>
                </a:solidFill>
              </a:rPr>
              <a:t>…</a:t>
            </a:r>
          </a:p>
          <a:p>
            <a:pPr marL="118872" indent="0">
              <a:lnSpc>
                <a:spcPct val="120000"/>
              </a:lnSpc>
              <a:buNone/>
            </a:pPr>
            <a:endParaRPr lang="en-GB" sz="1900" dirty="0">
              <a:solidFill>
                <a:schemeClr val="bg1"/>
              </a:solidFill>
            </a:endParaRPr>
          </a:p>
          <a:p>
            <a:pPr marL="118872" indent="0">
              <a:lnSpc>
                <a:spcPct val="120000"/>
              </a:lnSpc>
              <a:buNone/>
            </a:pPr>
            <a:r>
              <a:rPr lang="en-GB" sz="3700" dirty="0">
                <a:solidFill>
                  <a:schemeClr val="bg2">
                    <a:lumMod val="75000"/>
                  </a:schemeClr>
                </a:solidFill>
              </a:rPr>
              <a:t>Always in the short story there is this sense of outlawed figures wandering about on the fringes of society</a:t>
            </a:r>
            <a:r>
              <a:rPr lang="en-GB" sz="3700" dirty="0">
                <a:solidFill>
                  <a:schemeClr val="bg1"/>
                </a:solidFill>
              </a:rPr>
              <a:t>, superimposed sometimes on symbolic figures whom they caricature and echo – Christ, Socrates, Moses… </a:t>
            </a:r>
            <a:r>
              <a:rPr lang="en-GB" sz="3700" dirty="0">
                <a:solidFill>
                  <a:schemeClr val="bg2">
                    <a:lumMod val="75000"/>
                  </a:schemeClr>
                </a:solidFill>
              </a:rPr>
              <a:t>As a result there is in the short story at its most characteristic something we do not often find in the novel – and intense awareness of human loneliness. . </a:t>
            </a:r>
            <a:r>
              <a:rPr lang="en-GB" sz="3700" dirty="0">
                <a:solidFill>
                  <a:schemeClr val="bg1"/>
                </a:solidFill>
              </a:rPr>
              <a:t>Indeed, it might be truer to say that while we often read a familiar novel again from companionship, we approach the short story in a very different mood. It is more akin to the mood of Pascal’s saying: </a:t>
            </a:r>
            <a:r>
              <a:rPr lang="en-GB" sz="3700" i="1" dirty="0">
                <a:solidFill>
                  <a:schemeClr val="bg1"/>
                </a:solidFill>
              </a:rPr>
              <a:t>Le silence </a:t>
            </a:r>
            <a:r>
              <a:rPr lang="en-GB" sz="3700" i="1" dirty="0" err="1">
                <a:solidFill>
                  <a:schemeClr val="bg1"/>
                </a:solidFill>
              </a:rPr>
              <a:t>éternel</a:t>
            </a:r>
            <a:r>
              <a:rPr lang="en-GB" sz="3700" i="1" dirty="0">
                <a:solidFill>
                  <a:schemeClr val="bg1"/>
                </a:solidFill>
              </a:rPr>
              <a:t> de </a:t>
            </a:r>
            <a:r>
              <a:rPr lang="en-GB" sz="3700" i="1" dirty="0" err="1">
                <a:solidFill>
                  <a:schemeClr val="bg1"/>
                </a:solidFill>
              </a:rPr>
              <a:t>ces</a:t>
            </a:r>
            <a:r>
              <a:rPr lang="en-GB" sz="3700" i="1" dirty="0">
                <a:solidFill>
                  <a:schemeClr val="bg1"/>
                </a:solidFill>
              </a:rPr>
              <a:t> </a:t>
            </a:r>
            <a:r>
              <a:rPr lang="en-GB" sz="3700" i="1" dirty="0" err="1">
                <a:solidFill>
                  <a:schemeClr val="bg1"/>
                </a:solidFill>
              </a:rPr>
              <a:t>espaces</a:t>
            </a:r>
            <a:r>
              <a:rPr lang="en-GB" sz="3700" i="1" dirty="0">
                <a:solidFill>
                  <a:schemeClr val="bg1"/>
                </a:solidFill>
              </a:rPr>
              <a:t> </a:t>
            </a:r>
            <a:r>
              <a:rPr lang="en-GB" sz="3700" i="1" dirty="0" err="1">
                <a:solidFill>
                  <a:schemeClr val="bg1"/>
                </a:solidFill>
              </a:rPr>
              <a:t>infinis</a:t>
            </a:r>
            <a:r>
              <a:rPr lang="en-GB" sz="3700" i="1" dirty="0">
                <a:solidFill>
                  <a:schemeClr val="bg1"/>
                </a:solidFill>
              </a:rPr>
              <a:t> </a:t>
            </a:r>
            <a:r>
              <a:rPr lang="en-GB" sz="3700" i="1" dirty="0" err="1">
                <a:solidFill>
                  <a:schemeClr val="bg1"/>
                </a:solidFill>
              </a:rPr>
              <a:t>m’effraie</a:t>
            </a:r>
            <a:r>
              <a:rPr lang="en-GB" sz="3700" i="1" dirty="0">
                <a:solidFill>
                  <a:schemeClr val="bg1"/>
                </a:solidFill>
              </a:rPr>
              <a:t> 		</a:t>
            </a:r>
            <a:r>
              <a:rPr lang="en-GB" sz="3600" dirty="0">
                <a:solidFill>
                  <a:schemeClr val="bg1"/>
                </a:solidFill>
              </a:rPr>
              <a:t>(</a:t>
            </a:r>
            <a:r>
              <a:rPr lang="en-GB" sz="3600" i="1" dirty="0">
                <a:solidFill>
                  <a:schemeClr val="bg1"/>
                </a:solidFill>
              </a:rPr>
              <a:t>Lonely Voice</a:t>
            </a:r>
            <a:r>
              <a:rPr lang="en-GB" sz="3600" dirty="0">
                <a:solidFill>
                  <a:schemeClr val="bg1"/>
                </a:solidFill>
              </a:rPr>
              <a:t>, </a:t>
            </a:r>
            <a:r>
              <a:rPr lang="en-GB" sz="3500" dirty="0">
                <a:solidFill>
                  <a:schemeClr val="bg1"/>
                </a:solidFill>
              </a:rPr>
              <a:t>17-19)</a:t>
            </a:r>
          </a:p>
          <a:p>
            <a:pPr marL="118872" indent="0">
              <a:buNone/>
            </a:pPr>
            <a:endParaRPr lang="en-GB" dirty="0">
              <a:solidFill>
                <a:schemeClr val="bg1"/>
              </a:solidFill>
            </a:endParaRPr>
          </a:p>
        </p:txBody>
      </p:sp>
    </p:spTree>
    <p:extLst>
      <p:ext uri="{BB962C8B-B14F-4D97-AF65-F5344CB8AC3E}">
        <p14:creationId xmlns:p14="http://schemas.microsoft.com/office/powerpoint/2010/main" val="17871446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01F00-E371-43CA-B00E-81FDEAEE382D}"/>
              </a:ext>
            </a:extLst>
          </p:cNvPr>
          <p:cNvSpPr>
            <a:spLocks noGrp="1"/>
          </p:cNvSpPr>
          <p:nvPr>
            <p:ph type="title"/>
          </p:nvPr>
        </p:nvSpPr>
        <p:spPr/>
        <p:txBody>
          <a:bodyPr/>
          <a:lstStyle/>
          <a:p>
            <a:r>
              <a:rPr lang="en-GB" dirty="0">
                <a:solidFill>
                  <a:schemeClr val="bg2">
                    <a:lumMod val="75000"/>
                  </a:schemeClr>
                </a:solidFill>
              </a:rPr>
              <a:t>  </a:t>
            </a:r>
          </a:p>
        </p:txBody>
      </p:sp>
      <p:sp>
        <p:nvSpPr>
          <p:cNvPr id="3" name="Content Placeholder 2">
            <a:extLst>
              <a:ext uri="{FF2B5EF4-FFF2-40B4-BE49-F238E27FC236}">
                <a16:creationId xmlns:a16="http://schemas.microsoft.com/office/drawing/2014/main" id="{25158911-DD1F-412C-B314-242A7FA1C84A}"/>
              </a:ext>
            </a:extLst>
          </p:cNvPr>
          <p:cNvSpPr>
            <a:spLocks noGrp="1"/>
          </p:cNvSpPr>
          <p:nvPr>
            <p:ph idx="1"/>
          </p:nvPr>
        </p:nvSpPr>
        <p:spPr>
          <a:xfrm>
            <a:off x="1055440" y="260648"/>
            <a:ext cx="10670976" cy="5544615"/>
          </a:xfrm>
        </p:spPr>
        <p:txBody>
          <a:bodyPr>
            <a:noAutofit/>
          </a:bodyPr>
          <a:lstStyle/>
          <a:p>
            <a:pPr marL="118872" indent="0">
              <a:lnSpc>
                <a:spcPct val="120000"/>
              </a:lnSpc>
              <a:buNone/>
            </a:pPr>
            <a:r>
              <a:rPr lang="en-GB" sz="2400" dirty="0">
                <a:solidFill>
                  <a:schemeClr val="bg1"/>
                </a:solidFill>
              </a:rPr>
              <a:t>..the product of a critical, scientific age, and we recognize the merits of a short story much as we recognize the merits of a novel – in terms of plausibility. By this I do not mean verisimilitude – that we can get from a newspaper report – but an ideal action worked out in terms of verisimilitude. As we shall see, there are dozens of ways of expressing verisimilitude – as many as there are great writers – but no way of explaining its absence, no way of saying, ‘At this point the character’s behaviour becomes completely inexplicable.’ </a:t>
            </a:r>
            <a:r>
              <a:rPr lang="en-GB" sz="2400" dirty="0">
                <a:solidFill>
                  <a:schemeClr val="bg2">
                    <a:lumMod val="75000"/>
                  </a:schemeClr>
                </a:solidFill>
              </a:rPr>
              <a:t>Almost from its beginnings the </a:t>
            </a:r>
            <a:r>
              <a:rPr lang="en-GB" sz="2400" u="sng" dirty="0">
                <a:solidFill>
                  <a:schemeClr val="bg2">
                    <a:lumMod val="75000"/>
                  </a:schemeClr>
                </a:solidFill>
              </a:rPr>
              <a:t>short story, like the novel, </a:t>
            </a:r>
            <a:r>
              <a:rPr lang="en-GB" sz="2400" dirty="0">
                <a:solidFill>
                  <a:schemeClr val="bg2">
                    <a:lumMod val="75000"/>
                  </a:schemeClr>
                </a:solidFill>
              </a:rPr>
              <a:t>abandoned devices of a public art in which the storyteller assumed the mass assent of an audience to his wildest improvisations</a:t>
            </a:r>
            <a:r>
              <a:rPr lang="en-GB" sz="2400" dirty="0">
                <a:solidFill>
                  <a:schemeClr val="bg1"/>
                </a:solidFill>
              </a:rPr>
              <a:t>… It began and continues to function as a private art intended to satisfy the standards of the individual, solitary, critical reader. </a:t>
            </a:r>
          </a:p>
          <a:p>
            <a:pPr marL="118872" indent="0">
              <a:lnSpc>
                <a:spcPct val="120000"/>
              </a:lnSpc>
              <a:buNone/>
            </a:pPr>
            <a:endParaRPr lang="en-GB" sz="2400" dirty="0">
              <a:solidFill>
                <a:schemeClr val="bg1"/>
              </a:solidFill>
            </a:endParaRPr>
          </a:p>
          <a:p>
            <a:pPr marL="118872" indent="0">
              <a:lnSpc>
                <a:spcPct val="120000"/>
              </a:lnSpc>
              <a:buNone/>
            </a:pPr>
            <a:r>
              <a:rPr lang="en-GB" sz="2400" dirty="0">
                <a:solidFill>
                  <a:schemeClr val="bg1"/>
                </a:solidFill>
              </a:rPr>
              <a:t>						(</a:t>
            </a:r>
            <a:r>
              <a:rPr lang="en-GB" sz="2400" i="1" dirty="0">
                <a:solidFill>
                  <a:schemeClr val="bg1"/>
                </a:solidFill>
              </a:rPr>
              <a:t>Lonely Voice</a:t>
            </a:r>
            <a:r>
              <a:rPr lang="en-GB" sz="2400" dirty="0">
                <a:solidFill>
                  <a:schemeClr val="bg1"/>
                </a:solidFill>
              </a:rPr>
              <a:t>, 13-14)</a:t>
            </a:r>
          </a:p>
        </p:txBody>
      </p:sp>
    </p:spTree>
    <p:extLst>
      <p:ext uri="{BB962C8B-B14F-4D97-AF65-F5344CB8AC3E}">
        <p14:creationId xmlns:p14="http://schemas.microsoft.com/office/powerpoint/2010/main" val="27000550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rgbClr val="36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01F00-E371-43CA-B00E-81FDEAEE382D}"/>
              </a:ext>
            </a:extLst>
          </p:cNvPr>
          <p:cNvSpPr>
            <a:spLocks noGrp="1"/>
          </p:cNvSpPr>
          <p:nvPr>
            <p:ph type="title"/>
          </p:nvPr>
        </p:nvSpPr>
        <p:spPr/>
        <p:txBody>
          <a:bodyPr/>
          <a:lstStyle/>
          <a:p>
            <a:r>
              <a:rPr lang="en-GB" dirty="0">
                <a:solidFill>
                  <a:schemeClr val="bg2">
                    <a:lumMod val="75000"/>
                  </a:schemeClr>
                </a:solidFill>
              </a:rPr>
              <a:t>  </a:t>
            </a:r>
          </a:p>
        </p:txBody>
      </p:sp>
      <p:sp>
        <p:nvSpPr>
          <p:cNvPr id="3" name="Content Placeholder 2">
            <a:extLst>
              <a:ext uri="{FF2B5EF4-FFF2-40B4-BE49-F238E27FC236}">
                <a16:creationId xmlns:a16="http://schemas.microsoft.com/office/drawing/2014/main" id="{25158911-DD1F-412C-B314-242A7FA1C84A}"/>
              </a:ext>
            </a:extLst>
          </p:cNvPr>
          <p:cNvSpPr>
            <a:spLocks noGrp="1"/>
          </p:cNvSpPr>
          <p:nvPr>
            <p:ph idx="1"/>
          </p:nvPr>
        </p:nvSpPr>
        <p:spPr>
          <a:xfrm>
            <a:off x="609600" y="692696"/>
            <a:ext cx="10972800" cy="5708105"/>
          </a:xfrm>
        </p:spPr>
        <p:txBody>
          <a:bodyPr>
            <a:normAutofit/>
          </a:bodyPr>
          <a:lstStyle/>
          <a:p>
            <a:pPr marL="118872" indent="0">
              <a:buNone/>
            </a:pPr>
            <a:r>
              <a:rPr lang="en-GB" sz="2400" dirty="0">
                <a:solidFill>
                  <a:schemeClr val="bg1"/>
                </a:solidFill>
              </a:rPr>
              <a:t>There would be no one to live for during those coming years; she would live for herself. There would be no powerful will bending hers in that blind persistence with which men and women believe they have a right to impose a private will upon a fellow-creature. </a:t>
            </a:r>
            <a:r>
              <a:rPr lang="en-GB" sz="2400" dirty="0">
                <a:solidFill>
                  <a:schemeClr val="bg2">
                    <a:lumMod val="75000"/>
                  </a:schemeClr>
                </a:solidFill>
              </a:rPr>
              <a:t>A kind intention or a cruel intention made the act seem no less a crime as she looked upon it in that brief moment of illumination.</a:t>
            </a:r>
          </a:p>
          <a:p>
            <a:pPr marL="118872" indent="0">
              <a:buNone/>
            </a:pPr>
            <a:endParaRPr lang="en-GB" sz="2400" dirty="0">
              <a:solidFill>
                <a:schemeClr val="bg1"/>
              </a:solidFill>
            </a:endParaRPr>
          </a:p>
          <a:p>
            <a:pPr marL="118872" indent="0">
              <a:buNone/>
            </a:pPr>
            <a:r>
              <a:rPr lang="en-GB" sz="2400" dirty="0">
                <a:solidFill>
                  <a:schemeClr val="bg1"/>
                </a:solidFill>
              </a:rPr>
              <a:t>And yet she had loved him--sometimes. Often she had not. What did it matter! What could love, the unsolved mystery, count for in the face of this possession of self-assertion which she suddenly recognized as the strongest impulse of her being!</a:t>
            </a:r>
          </a:p>
          <a:p>
            <a:pPr marL="118872" indent="0">
              <a:buNone/>
            </a:pPr>
            <a:endParaRPr lang="en-GB" sz="2400" dirty="0">
              <a:solidFill>
                <a:schemeClr val="bg1"/>
              </a:solidFill>
            </a:endParaRPr>
          </a:p>
          <a:p>
            <a:pPr marL="118872" indent="0">
              <a:buNone/>
            </a:pPr>
            <a:r>
              <a:rPr lang="en-GB" sz="2400" dirty="0">
                <a:solidFill>
                  <a:schemeClr val="bg1"/>
                </a:solidFill>
              </a:rPr>
              <a:t>"Free! Body and soul free!" she kept whispering.</a:t>
            </a:r>
          </a:p>
          <a:p>
            <a:pPr marL="118872" indent="0">
              <a:buNone/>
            </a:pPr>
            <a:endParaRPr lang="en-GB" sz="1800" dirty="0">
              <a:solidFill>
                <a:schemeClr val="bg1"/>
              </a:solidFill>
              <a:effectLst/>
              <a:latin typeface="Perpetua" panose="02020502060401020303" pitchFamily="18" charset="0"/>
              <a:ea typeface="Perpetua" panose="02020502060401020303" pitchFamily="18" charset="0"/>
              <a:cs typeface="Times New Roman" panose="02020603050405020304" pitchFamily="18" charset="0"/>
            </a:endParaRPr>
          </a:p>
          <a:p>
            <a:pPr marL="118872" indent="0">
              <a:buNone/>
            </a:pPr>
            <a:r>
              <a:rPr lang="en-GB" sz="2000" dirty="0">
                <a:solidFill>
                  <a:schemeClr val="bg1"/>
                </a:solidFill>
              </a:rPr>
              <a:t>				</a:t>
            </a:r>
            <a:r>
              <a:rPr lang="en-GB" sz="2000" dirty="0">
                <a:solidFill>
                  <a:srgbClr val="FFC000"/>
                </a:solidFill>
              </a:rPr>
              <a:t>Kate Chopin, ‘The Story of An Hour’ (1894)</a:t>
            </a:r>
          </a:p>
          <a:p>
            <a:pPr marL="118872" indent="0">
              <a:buNone/>
            </a:pPr>
            <a:endParaRPr lang="en-GB" dirty="0">
              <a:solidFill>
                <a:schemeClr val="bg1"/>
              </a:solidFill>
            </a:endParaRPr>
          </a:p>
        </p:txBody>
      </p:sp>
    </p:spTree>
    <p:extLst>
      <p:ext uri="{BB962C8B-B14F-4D97-AF65-F5344CB8AC3E}">
        <p14:creationId xmlns:p14="http://schemas.microsoft.com/office/powerpoint/2010/main" val="1186815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E94F0D-C2C9-4B90-83C6-4A3D44BA66FE}"/>
              </a:ext>
            </a:extLst>
          </p:cNvPr>
          <p:cNvSpPr>
            <a:spLocks noGrp="1"/>
          </p:cNvSpPr>
          <p:nvPr>
            <p:ph idx="1"/>
          </p:nvPr>
        </p:nvSpPr>
        <p:spPr>
          <a:xfrm>
            <a:off x="335360" y="1268760"/>
            <a:ext cx="10801200" cy="3165975"/>
          </a:xfrm>
        </p:spPr>
        <p:txBody>
          <a:bodyPr>
            <a:normAutofit fontScale="77500" lnSpcReduction="20000"/>
          </a:bodyPr>
          <a:lstStyle/>
          <a:p>
            <a:pPr marL="118872" indent="0">
              <a:lnSpc>
                <a:spcPct val="120000"/>
              </a:lnSpc>
              <a:buNone/>
            </a:pPr>
            <a:r>
              <a:rPr lang="en-GB" dirty="0">
                <a:solidFill>
                  <a:schemeClr val="bg1"/>
                </a:solidFill>
              </a:rPr>
              <a:t>All else that’s come before it has its root in myth or history or theology or (in the case of Boccaccio), as we get closer to our own age, what we might identify as anthropology or sociology or psychology. These older tales and stories seem to have an end other than the satisfaction of pure aesthetics—whether it is to prove a point about morality or history or the lives of city people trapped in a country setting during a time of plague.  (</a:t>
            </a:r>
            <a:r>
              <a:rPr lang="en-GB" dirty="0" err="1">
                <a:solidFill>
                  <a:schemeClr val="bg1"/>
                </a:solidFill>
              </a:rPr>
              <a:t>Cheuse</a:t>
            </a:r>
            <a:r>
              <a:rPr lang="en-GB" dirty="0">
                <a:solidFill>
                  <a:schemeClr val="bg1"/>
                </a:solidFill>
              </a:rPr>
              <a:t>)</a:t>
            </a:r>
          </a:p>
          <a:p>
            <a:pPr marL="118872" indent="0" algn="ctr">
              <a:lnSpc>
                <a:spcPct val="120000"/>
              </a:lnSpc>
              <a:buNone/>
            </a:pPr>
            <a:r>
              <a:rPr lang="en-GB" dirty="0">
                <a:solidFill>
                  <a:schemeClr val="bg1"/>
                </a:solidFill>
              </a:rPr>
              <a:t> ---------</a:t>
            </a:r>
          </a:p>
          <a:p>
            <a:pPr marL="118872" indent="0">
              <a:lnSpc>
                <a:spcPct val="120000"/>
              </a:lnSpc>
              <a:buNone/>
            </a:pPr>
            <a:endParaRPr lang="en-GB" dirty="0">
              <a:solidFill>
                <a:schemeClr val="bg1"/>
              </a:solidFill>
            </a:endParaRPr>
          </a:p>
          <a:p>
            <a:pPr marL="118872" indent="0">
              <a:lnSpc>
                <a:spcPct val="120000"/>
              </a:lnSpc>
              <a:buNone/>
            </a:pPr>
            <a:endParaRPr lang="en-GB" dirty="0">
              <a:solidFill>
                <a:schemeClr val="bg1"/>
              </a:solidFill>
            </a:endParaRPr>
          </a:p>
          <a:p>
            <a:pPr marL="118872" indent="0">
              <a:lnSpc>
                <a:spcPct val="120000"/>
              </a:lnSpc>
              <a:buNone/>
            </a:pPr>
            <a:endParaRPr lang="en-GB" dirty="0"/>
          </a:p>
          <a:p>
            <a:pPr marL="118872" indent="0">
              <a:lnSpc>
                <a:spcPct val="120000"/>
              </a:lnSpc>
              <a:buNone/>
            </a:pPr>
            <a:endParaRPr lang="en-GB" dirty="0"/>
          </a:p>
          <a:p>
            <a:pPr marL="118872" indent="0">
              <a:lnSpc>
                <a:spcPct val="120000"/>
              </a:lnSpc>
              <a:buNone/>
            </a:pPr>
            <a:endParaRPr lang="en-GB" dirty="0"/>
          </a:p>
        </p:txBody>
      </p:sp>
      <p:sp>
        <p:nvSpPr>
          <p:cNvPr id="5" name="Content Placeholder 2">
            <a:extLst>
              <a:ext uri="{FF2B5EF4-FFF2-40B4-BE49-F238E27FC236}">
                <a16:creationId xmlns:a16="http://schemas.microsoft.com/office/drawing/2014/main" id="{8A3CBEAB-B855-4CC7-83F5-3957F17DFB6C}"/>
              </a:ext>
            </a:extLst>
          </p:cNvPr>
          <p:cNvSpPr txBox="1">
            <a:spLocks/>
          </p:cNvSpPr>
          <p:nvPr/>
        </p:nvSpPr>
        <p:spPr>
          <a:xfrm>
            <a:off x="609600" y="4434735"/>
            <a:ext cx="10972800" cy="1966066"/>
          </a:xfrm>
          <a:prstGeom prst="rect">
            <a:avLst/>
          </a:prstGeom>
        </p:spPr>
        <p:txBody>
          <a:bodyPr vert="horz" lIns="54864" tIns="91440" rtlCol="0">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lnSpc>
                <a:spcPct val="120000"/>
              </a:lnSpc>
              <a:buFont typeface="Wingdings 2"/>
              <a:buNone/>
            </a:pPr>
            <a:r>
              <a:rPr lang="en-GB" sz="2400" dirty="0">
                <a:solidFill>
                  <a:schemeClr val="bg1"/>
                </a:solidFill>
              </a:rPr>
              <a:t>The short story emerged in a blitzkrieg of 19th-century magazine publishing, reached its apotheosis with Chekhov, and became one of the great 20th-century art forms.  </a:t>
            </a:r>
          </a:p>
          <a:p>
            <a:pPr marL="118872" indent="0">
              <a:lnSpc>
                <a:spcPct val="120000"/>
              </a:lnSpc>
              <a:buFont typeface="Wingdings 2"/>
              <a:buNone/>
            </a:pPr>
            <a:r>
              <a:rPr lang="en-GB" sz="2400" dirty="0">
                <a:solidFill>
                  <a:schemeClr val="bg1"/>
                </a:solidFill>
              </a:rPr>
              <a:t>                                                                            William Boyd</a:t>
            </a:r>
            <a:endParaRPr lang="en-GB" sz="2400" dirty="0"/>
          </a:p>
        </p:txBody>
      </p:sp>
      <p:sp>
        <p:nvSpPr>
          <p:cNvPr id="7" name="Title 6">
            <a:extLst>
              <a:ext uri="{FF2B5EF4-FFF2-40B4-BE49-F238E27FC236}">
                <a16:creationId xmlns:a16="http://schemas.microsoft.com/office/drawing/2014/main" id="{A74FA315-3077-47C6-A5F7-8E5DCFD86BF6}"/>
              </a:ext>
            </a:extLst>
          </p:cNvPr>
          <p:cNvSpPr>
            <a:spLocks noGrp="1"/>
          </p:cNvSpPr>
          <p:nvPr>
            <p:ph type="title"/>
          </p:nvPr>
        </p:nvSpPr>
        <p:spPr>
          <a:xfrm>
            <a:off x="609440" y="337512"/>
            <a:ext cx="10972800" cy="854384"/>
          </a:xfrm>
        </p:spPr>
        <p:txBody>
          <a:bodyPr>
            <a:noAutofit/>
          </a:bodyPr>
          <a:lstStyle/>
          <a:p>
            <a:r>
              <a:rPr lang="en-GB" sz="3200" dirty="0">
                <a:solidFill>
                  <a:schemeClr val="tx2">
                    <a:lumMod val="40000"/>
                    <a:lumOff val="60000"/>
                  </a:schemeClr>
                </a:solidFill>
              </a:rPr>
              <a:t>Where does the short story come from?</a:t>
            </a:r>
          </a:p>
        </p:txBody>
      </p:sp>
    </p:spTree>
    <p:extLst>
      <p:ext uri="{BB962C8B-B14F-4D97-AF65-F5344CB8AC3E}">
        <p14:creationId xmlns:p14="http://schemas.microsoft.com/office/powerpoint/2010/main" val="18584139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4322D"/>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2D3F92-8173-41CD-AB83-C904D05F543F}"/>
              </a:ext>
            </a:extLst>
          </p:cNvPr>
          <p:cNvSpPr>
            <a:spLocks noGrp="1"/>
          </p:cNvSpPr>
          <p:nvPr>
            <p:ph idx="1"/>
          </p:nvPr>
        </p:nvSpPr>
        <p:spPr>
          <a:xfrm>
            <a:off x="335360" y="332656"/>
            <a:ext cx="11233248" cy="6408712"/>
          </a:xfrm>
        </p:spPr>
        <p:txBody>
          <a:bodyPr>
            <a:normAutofit fontScale="70000" lnSpcReduction="20000"/>
          </a:bodyPr>
          <a:lstStyle/>
          <a:p>
            <a:pPr marL="118872" indent="0">
              <a:lnSpc>
                <a:spcPct val="120000"/>
              </a:lnSpc>
              <a:buNone/>
            </a:pPr>
            <a:r>
              <a:rPr lang="en-GB" dirty="0">
                <a:solidFill>
                  <a:schemeClr val="bg1"/>
                </a:solidFill>
              </a:rPr>
              <a:t>…you can easily sense </a:t>
            </a:r>
            <a:r>
              <a:rPr lang="en-GB" dirty="0">
                <a:solidFill>
                  <a:schemeClr val="bg2">
                    <a:lumMod val="75000"/>
                  </a:schemeClr>
                </a:solidFill>
              </a:rPr>
              <a:t>the shape and form of the short story that has come down to the current generation of fiction writers over all the generations from Hemingway and Joyce and Chekhov. </a:t>
            </a:r>
            <a:r>
              <a:rPr lang="en-GB" dirty="0">
                <a:solidFill>
                  <a:schemeClr val="bg1"/>
                </a:solidFill>
              </a:rPr>
              <a:t>Even if some of the writers have not read any of these writers—difficult to imagine but always possible—they have read, and clearly will have found use in, the work of writers who have. I know this sounds tautological, but the freedom of the contemporary short story evolved in much the same way that modern Western political revolutions evolved—if not directly from the American Revolution, then from subsequent revolutions, such as the French Revolution, that looked to the American event as epoch-making. That’s how I see the Hemingway </a:t>
            </a:r>
            <a:r>
              <a:rPr lang="en-GB" sz="3100" dirty="0">
                <a:solidFill>
                  <a:schemeClr val="bg1"/>
                </a:solidFill>
              </a:rPr>
              <a:t>short story, as epoch-making, with, to use Ezra Pound’s valuable paradigm from his </a:t>
            </a:r>
            <a:r>
              <a:rPr lang="en-GB" sz="3100" i="1" dirty="0">
                <a:solidFill>
                  <a:schemeClr val="bg1"/>
                </a:solidFill>
              </a:rPr>
              <a:t>ABC of Reading</a:t>
            </a:r>
            <a:r>
              <a:rPr lang="en-GB" sz="3100" dirty="0">
                <a:solidFill>
                  <a:schemeClr val="bg1"/>
                </a:solidFill>
              </a:rPr>
              <a:t>, Chekhov  as the inventor and Hemingway as the master of the form. The shock wave of Hemingway’s mastery reverberating around the world, with undertones and deep resonances of Chekhov, has brought us to where we stand today, as readers and writers alike. </a:t>
            </a:r>
          </a:p>
          <a:p>
            <a:pPr marL="118872" indent="0">
              <a:lnSpc>
                <a:spcPct val="120000"/>
              </a:lnSpc>
              <a:buNone/>
            </a:pPr>
            <a:endParaRPr lang="en-GB" sz="3100" dirty="0">
              <a:solidFill>
                <a:schemeClr val="bg1"/>
              </a:solidFill>
            </a:endParaRPr>
          </a:p>
          <a:p>
            <a:pPr marL="118872" indent="0">
              <a:lnSpc>
                <a:spcPct val="120000"/>
              </a:lnSpc>
              <a:buNone/>
            </a:pPr>
            <a:r>
              <a:rPr lang="en-GB" sz="3100" dirty="0">
                <a:solidFill>
                  <a:schemeClr val="bg2">
                    <a:lumMod val="75000"/>
                  </a:schemeClr>
                </a:solidFill>
              </a:rPr>
              <a:t>		Alan </a:t>
            </a:r>
            <a:r>
              <a:rPr lang="en-GB" sz="3100" dirty="0" err="1">
                <a:solidFill>
                  <a:schemeClr val="bg2">
                    <a:lumMod val="75000"/>
                  </a:schemeClr>
                </a:solidFill>
              </a:rPr>
              <a:t>Cheuse</a:t>
            </a:r>
            <a:r>
              <a:rPr lang="en-GB" sz="3100" dirty="0">
                <a:solidFill>
                  <a:schemeClr val="bg2">
                    <a:lumMod val="75000"/>
                  </a:schemeClr>
                </a:solidFill>
              </a:rPr>
              <a:t>, ‘The Form Read Round the World: American Short Fiction 			and World’ </a:t>
            </a:r>
          </a:p>
          <a:p>
            <a:pPr marL="118872" indent="0">
              <a:lnSpc>
                <a:spcPct val="120000"/>
              </a:lnSpc>
              <a:buNone/>
            </a:pPr>
            <a:endParaRPr lang="en-GB" sz="3100" dirty="0">
              <a:solidFill>
                <a:schemeClr val="bg2">
                  <a:lumMod val="75000"/>
                </a:schemeClr>
              </a:solidFill>
            </a:endParaRPr>
          </a:p>
          <a:p>
            <a:pPr marL="118872" indent="0">
              <a:lnSpc>
                <a:spcPct val="120000"/>
              </a:lnSpc>
              <a:buNone/>
            </a:pPr>
            <a:endParaRPr lang="en-GB" sz="3100" dirty="0">
              <a:solidFill>
                <a:schemeClr val="bg1"/>
              </a:solidFill>
            </a:endParaRPr>
          </a:p>
        </p:txBody>
      </p:sp>
    </p:spTree>
    <p:extLst>
      <p:ext uri="{BB962C8B-B14F-4D97-AF65-F5344CB8AC3E}">
        <p14:creationId xmlns:p14="http://schemas.microsoft.com/office/powerpoint/2010/main" val="1584321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C04D58-9393-4B48-849E-920A354078B8}"/>
              </a:ext>
            </a:extLst>
          </p:cNvPr>
          <p:cNvSpPr>
            <a:spLocks noGrp="1"/>
          </p:cNvSpPr>
          <p:nvPr>
            <p:ph idx="1"/>
          </p:nvPr>
        </p:nvSpPr>
        <p:spPr>
          <a:xfrm>
            <a:off x="609600" y="188640"/>
            <a:ext cx="10972800" cy="6858000"/>
          </a:xfrm>
        </p:spPr>
        <p:txBody>
          <a:bodyPr>
            <a:normAutofit fontScale="47500" lnSpcReduction="20000"/>
          </a:bodyPr>
          <a:lstStyle/>
          <a:p>
            <a:pPr marL="118872" indent="0">
              <a:lnSpc>
                <a:spcPct val="120000"/>
              </a:lnSpc>
              <a:buNone/>
            </a:pPr>
            <a:r>
              <a:rPr lang="en-GB" sz="4200" dirty="0">
                <a:solidFill>
                  <a:schemeClr val="bg1"/>
                </a:solidFill>
              </a:rPr>
              <a:t>it might be wise to stop for a moment and meditate on </a:t>
            </a:r>
            <a:r>
              <a:rPr lang="en-GB" sz="4200" dirty="0">
                <a:solidFill>
                  <a:schemeClr val="bg2">
                    <a:lumMod val="75000"/>
                  </a:schemeClr>
                </a:solidFill>
              </a:rPr>
              <a:t>the brevity of the history of the modern story. </a:t>
            </a:r>
            <a:r>
              <a:rPr lang="en-GB" sz="4200" dirty="0">
                <a:solidFill>
                  <a:schemeClr val="bg1"/>
                </a:solidFill>
              </a:rPr>
              <a:t>It’s a blink of the eye compared to the long gaze of the epic. Ever since the advent of the Homeric epics with their anecdotes and tale-like narratives within the larger poem, what we call “tales”—</a:t>
            </a:r>
            <a:r>
              <a:rPr lang="en-GB" sz="4200" dirty="0">
                <a:solidFill>
                  <a:schemeClr val="bg2">
                    <a:lumMod val="75000"/>
                  </a:schemeClr>
                </a:solidFill>
              </a:rPr>
              <a:t>accounts or brief narratives of an event, sometimes delivered with imaginative flair—as opposed to stories, have been in plentiful supply, from the Bible to Chaucer to Boccaccio</a:t>
            </a:r>
            <a:r>
              <a:rPr lang="en-GB" sz="4200" dirty="0">
                <a:solidFill>
                  <a:schemeClr val="bg1"/>
                </a:solidFill>
              </a:rPr>
              <a:t>. In those brief narratives embedded in narrative poems, the source remains self-evident—all belong to the overall narration. In Boccaccio, we read tales recounted to us by the narrator. Folk tales come to us out of that great mist we think of, because it is easy to do so, as the popular culture of the time. </a:t>
            </a:r>
          </a:p>
          <a:p>
            <a:pPr marL="118872" indent="0">
              <a:lnSpc>
                <a:spcPct val="120000"/>
              </a:lnSpc>
              <a:buNone/>
            </a:pPr>
            <a:endParaRPr lang="en-GB" sz="4200" dirty="0">
              <a:solidFill>
                <a:schemeClr val="bg1"/>
              </a:solidFill>
            </a:endParaRPr>
          </a:p>
          <a:p>
            <a:pPr marL="118872" indent="0">
              <a:lnSpc>
                <a:spcPct val="120000"/>
              </a:lnSpc>
              <a:buNone/>
            </a:pPr>
            <a:r>
              <a:rPr lang="en-GB" sz="4200" dirty="0">
                <a:solidFill>
                  <a:schemeClr val="bg1"/>
                </a:solidFill>
              </a:rPr>
              <a:t>What distinguishes all </a:t>
            </a:r>
            <a:r>
              <a:rPr lang="en-GB" sz="4200" dirty="0">
                <a:solidFill>
                  <a:schemeClr val="bg2">
                    <a:lumMod val="75000"/>
                  </a:schemeClr>
                </a:solidFill>
              </a:rPr>
              <a:t>this traditional short fictional narrative from the modern short story? </a:t>
            </a:r>
            <a:r>
              <a:rPr lang="en-GB" sz="4200" dirty="0">
                <a:solidFill>
                  <a:schemeClr val="bg1"/>
                </a:solidFill>
              </a:rPr>
              <a:t>The nature of the art work itself. The anecdote, the fable, the folk tale—all would entertain us and, ultimately, call our attention to some moral problem or founding event in what we take to be the world of gods and history. The modern story writer, from Poe onward, seeks to create a work of short fiction that, like a lyric poem, has no immediate tie to the culture in which the writer works or to the history of his or her time. All reference to the everyday world comes by way of analogy only. The art story, as I would like to call it from here on out, is a discrete creation that possesses its own aesthetic, by which it stands or falls. We connect it to actual life in the same way we do a poem or a painting—as I mentioned, by analogy.</a:t>
            </a:r>
          </a:p>
          <a:p>
            <a:pPr marL="118872" indent="0">
              <a:lnSpc>
                <a:spcPct val="120000"/>
              </a:lnSpc>
              <a:buNone/>
            </a:pPr>
            <a:endParaRPr lang="en-GB" dirty="0">
              <a:solidFill>
                <a:schemeClr val="bg1"/>
              </a:solidFill>
            </a:endParaRPr>
          </a:p>
          <a:p>
            <a:pPr marL="118872" indent="0">
              <a:lnSpc>
                <a:spcPct val="107000"/>
              </a:lnSpc>
              <a:spcAft>
                <a:spcPts val="800"/>
              </a:spcAft>
              <a:buNone/>
            </a:pPr>
            <a:r>
              <a:rPr lang="en-GB" sz="3300" dirty="0">
                <a:solidFill>
                  <a:schemeClr val="bg1"/>
                </a:solidFill>
              </a:rPr>
              <a:t>	Florence </a:t>
            </a:r>
            <a:r>
              <a:rPr lang="en-GB" sz="3300" dirty="0" err="1">
                <a:solidFill>
                  <a:schemeClr val="bg1"/>
                </a:solidFill>
              </a:rPr>
              <a:t>Goyet</a:t>
            </a:r>
            <a:r>
              <a:rPr lang="en-GB" sz="3300" dirty="0">
                <a:solidFill>
                  <a:schemeClr val="bg1"/>
                </a:solidFill>
              </a:rPr>
              <a:t>,  </a:t>
            </a:r>
            <a:r>
              <a:rPr lang="en-GB" sz="3300" i="1" dirty="0">
                <a:solidFill>
                  <a:schemeClr val="bg1"/>
                </a:solidFill>
              </a:rPr>
              <a:t>The Classic Short Story, 1870-1925: Theory of a Genre, </a:t>
            </a:r>
            <a:r>
              <a:rPr lang="en-GB" sz="3300" dirty="0">
                <a:solidFill>
                  <a:schemeClr val="bg1"/>
                </a:solidFill>
              </a:rPr>
              <a:t>Open Book 			Publishers, 2014</a:t>
            </a:r>
          </a:p>
        </p:txBody>
      </p:sp>
    </p:spTree>
    <p:extLst>
      <p:ext uri="{BB962C8B-B14F-4D97-AF65-F5344CB8AC3E}">
        <p14:creationId xmlns:p14="http://schemas.microsoft.com/office/powerpoint/2010/main" val="5917099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60000"/>
        </a:solid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D3B054D-F33B-40FE-A2E9-24D4AFD535D8}"/>
              </a:ext>
            </a:extLst>
          </p:cNvPr>
          <p:cNvSpPr>
            <a:spLocks noGrp="1"/>
          </p:cNvSpPr>
          <p:nvPr>
            <p:ph idx="1"/>
          </p:nvPr>
        </p:nvSpPr>
        <p:spPr>
          <a:xfrm>
            <a:off x="479376" y="836712"/>
            <a:ext cx="10972800" cy="4625609"/>
          </a:xfrm>
        </p:spPr>
        <p:txBody>
          <a:bodyPr>
            <a:normAutofit/>
          </a:bodyPr>
          <a:lstStyle/>
          <a:p>
            <a:pPr marL="118872" indent="0" algn="just">
              <a:buNone/>
            </a:pPr>
            <a:r>
              <a:rPr lang="en-GB" sz="2400" b="0" i="0" dirty="0">
                <a:solidFill>
                  <a:schemeClr val="bg1"/>
                </a:solidFill>
                <a:effectLst/>
                <a:latin typeface="Palatino Linotype" panose="02040502050505030304" pitchFamily="18" charset="0"/>
              </a:rPr>
              <a:t>I lingered before her stall, though I knew my stay was useless, to make my interest in her wares seem the more real. Then I turned away slowly and walked down the middle of the bazaar. I allowed the two pennies to fall against the sixpence in my pocket. I heard a voice call from one end of the gallery that the light was out. The upper part of the hall was now completely dark.</a:t>
            </a:r>
          </a:p>
          <a:p>
            <a:pPr marL="118872" indent="0" algn="just">
              <a:buNone/>
            </a:pPr>
            <a:r>
              <a:rPr lang="en-GB" sz="2400" b="0" i="0" dirty="0">
                <a:solidFill>
                  <a:schemeClr val="bg1"/>
                </a:solidFill>
                <a:effectLst/>
                <a:latin typeface="Palatino Linotype" panose="02040502050505030304" pitchFamily="18" charset="0"/>
              </a:rPr>
              <a:t>Gazing up into the darkness I saw myself as a creature driven and derided by vanity; and my eyes burned with anguish and anger.</a:t>
            </a:r>
          </a:p>
          <a:p>
            <a:pPr marL="118872" indent="0" algn="just">
              <a:buNone/>
            </a:pPr>
            <a:endParaRPr lang="en-GB" sz="2400" b="0" i="0" dirty="0">
              <a:solidFill>
                <a:schemeClr val="bg1"/>
              </a:solidFill>
              <a:effectLst/>
              <a:latin typeface="Palatino Linotype" panose="02040502050505030304" pitchFamily="18" charset="0"/>
            </a:endParaRPr>
          </a:p>
          <a:p>
            <a:pPr marL="118872" indent="0" algn="just">
              <a:buNone/>
            </a:pPr>
            <a:r>
              <a:rPr lang="en-GB" sz="2400" dirty="0">
                <a:solidFill>
                  <a:schemeClr val="bg1"/>
                </a:solidFill>
                <a:latin typeface="Palatino Linotype" panose="02040502050505030304" pitchFamily="18" charset="0"/>
              </a:rPr>
              <a:t>				</a:t>
            </a:r>
            <a:r>
              <a:rPr lang="en-GB" sz="2400" dirty="0">
                <a:solidFill>
                  <a:srgbClr val="FFC000"/>
                </a:solidFill>
                <a:latin typeface="Palatino Linotype" panose="02040502050505030304" pitchFamily="18" charset="0"/>
              </a:rPr>
              <a:t>James Joyce, ‘</a:t>
            </a:r>
            <a:r>
              <a:rPr lang="en-GB" sz="2400" dirty="0" err="1">
                <a:solidFill>
                  <a:srgbClr val="FFC000"/>
                </a:solidFill>
                <a:latin typeface="Palatino Linotype" panose="02040502050505030304" pitchFamily="18" charset="0"/>
              </a:rPr>
              <a:t>Araby</a:t>
            </a:r>
            <a:r>
              <a:rPr lang="en-GB" sz="2400" dirty="0">
                <a:solidFill>
                  <a:srgbClr val="FFC000"/>
                </a:solidFill>
                <a:latin typeface="Palatino Linotype" panose="02040502050505030304" pitchFamily="18" charset="0"/>
              </a:rPr>
              <a:t>’,  </a:t>
            </a:r>
            <a:r>
              <a:rPr lang="en-GB" sz="2400" i="1" dirty="0">
                <a:solidFill>
                  <a:srgbClr val="FFC000"/>
                </a:solidFill>
                <a:latin typeface="Palatino Linotype" panose="02040502050505030304" pitchFamily="18" charset="0"/>
              </a:rPr>
              <a:t>Dubliners</a:t>
            </a:r>
            <a:endParaRPr lang="en-GB" sz="2400" b="0" i="1" dirty="0">
              <a:solidFill>
                <a:srgbClr val="FFC000"/>
              </a:solidFill>
              <a:effectLst/>
              <a:latin typeface="Palatino Linotype" panose="02040502050505030304" pitchFamily="18" charset="0"/>
            </a:endParaRPr>
          </a:p>
          <a:p>
            <a:pPr marL="118872" indent="0">
              <a:buNone/>
            </a:pPr>
            <a:endParaRPr lang="en-GB" dirty="0">
              <a:solidFill>
                <a:schemeClr val="bg1"/>
              </a:solidFill>
            </a:endParaRPr>
          </a:p>
        </p:txBody>
      </p:sp>
    </p:spTree>
    <p:extLst>
      <p:ext uri="{BB962C8B-B14F-4D97-AF65-F5344CB8AC3E}">
        <p14:creationId xmlns:p14="http://schemas.microsoft.com/office/powerpoint/2010/main" val="14815596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8E74DC-3B3D-4AD4-846A-EDE82E5F687F}"/>
              </a:ext>
            </a:extLst>
          </p:cNvPr>
          <p:cNvSpPr>
            <a:spLocks noGrp="1"/>
          </p:cNvSpPr>
          <p:nvPr>
            <p:ph idx="1"/>
          </p:nvPr>
        </p:nvSpPr>
        <p:spPr>
          <a:xfrm>
            <a:off x="263352" y="188640"/>
            <a:ext cx="11175032" cy="6768752"/>
          </a:xfrm>
        </p:spPr>
        <p:txBody>
          <a:bodyPr>
            <a:noAutofit/>
          </a:bodyPr>
          <a:lstStyle/>
          <a:p>
            <a:pPr marL="118872" indent="0">
              <a:buNone/>
            </a:pPr>
            <a:r>
              <a:rPr lang="en-GB" sz="2400" u="sng" dirty="0">
                <a:solidFill>
                  <a:schemeClr val="bg2">
                    <a:lumMod val="75000"/>
                  </a:schemeClr>
                </a:solidFill>
              </a:rPr>
              <a:t>Edgar Allan Poe defined [ </a:t>
            </a:r>
            <a:r>
              <a:rPr lang="en-GB" sz="2400" dirty="0">
                <a:solidFill>
                  <a:schemeClr val="bg1"/>
                </a:solidFill>
              </a:rPr>
              <a:t>the short story] through its effect on the reader , stressing the necessity of both the unity and the intensity of this artificial product of human art. The end of the 19th century, to the contrary, proclaims its essential simplicity. Critics, theoreticians and writers (often one and the same) insist firmly that the short story should renounce all artifice, and that it should sell simple things simply.  ( .The Classic Short Story., p.14 )</a:t>
            </a:r>
          </a:p>
          <a:p>
            <a:pPr marL="118872" indent="0">
              <a:buNone/>
            </a:pPr>
            <a:endParaRPr lang="en-GB" sz="2400" dirty="0">
              <a:solidFill>
                <a:schemeClr val="bg1"/>
              </a:solidFill>
            </a:endParaRPr>
          </a:p>
          <a:p>
            <a:pPr marL="118872" indent="0">
              <a:buNone/>
            </a:pPr>
            <a:r>
              <a:rPr lang="en-GB" sz="2400" dirty="0">
                <a:solidFill>
                  <a:schemeClr val="bg2">
                    <a:lumMod val="75000"/>
                  </a:schemeClr>
                </a:solidFill>
              </a:rPr>
              <a:t>The short story format is particularly suited to the fantastic</a:t>
            </a:r>
            <a:r>
              <a:rPr lang="en-GB" sz="2400" dirty="0">
                <a:solidFill>
                  <a:schemeClr val="bg1"/>
                </a:solidFill>
              </a:rPr>
              <a:t>. In the whole course of this book, we shall see that fantastic storeys and storeys of madness make a peculiar use of the features of the short story, and in many ways deconstruct the very system of the genre. ... In the realist story, every feature is pushed to its extreme to the point where it becomes almost abstract. </a:t>
            </a:r>
            <a:r>
              <a:rPr lang="en-GB" sz="2400" dirty="0">
                <a:solidFill>
                  <a:schemeClr val="bg2">
                    <a:lumMod val="75000"/>
                  </a:schemeClr>
                </a:solidFill>
              </a:rPr>
              <a:t>Characters are prodigiously what they are, to the extent that they are boarding on the prodigy. </a:t>
            </a:r>
            <a:r>
              <a:rPr lang="en-GB" sz="2400" dirty="0">
                <a:solidFill>
                  <a:schemeClr val="bg1"/>
                </a:solidFill>
              </a:rPr>
              <a:t>In the fantastic story, the high intensity descriptions will cross that border. Here </a:t>
            </a:r>
            <a:r>
              <a:rPr lang="en-GB" sz="2400" b="1" dirty="0">
                <a:solidFill>
                  <a:schemeClr val="bg2">
                    <a:lumMod val="75000"/>
                  </a:schemeClr>
                </a:solidFill>
              </a:rPr>
              <a:t>the subject will be not so much the characters in themselves, but rather the sensations and emotions they feel </a:t>
            </a:r>
          </a:p>
          <a:p>
            <a:pPr marL="118872" indent="0">
              <a:buNone/>
            </a:pPr>
            <a:r>
              <a:rPr lang="en-GB" sz="2400" dirty="0">
                <a:solidFill>
                  <a:schemeClr val="bg2">
                    <a:lumMod val="75000"/>
                  </a:schemeClr>
                </a:solidFill>
              </a:rPr>
              <a:t> (</a:t>
            </a:r>
            <a:r>
              <a:rPr lang="en-GB" sz="2400" dirty="0" err="1">
                <a:solidFill>
                  <a:schemeClr val="bg2">
                    <a:lumMod val="75000"/>
                  </a:schemeClr>
                </a:solidFill>
              </a:rPr>
              <a:t>Goyet</a:t>
            </a:r>
            <a:r>
              <a:rPr lang="en-GB" sz="2400" dirty="0">
                <a:solidFill>
                  <a:schemeClr val="bg2">
                    <a:lumMod val="75000"/>
                  </a:schemeClr>
                </a:solidFill>
              </a:rPr>
              <a:t>)</a:t>
            </a:r>
          </a:p>
          <a:p>
            <a:pPr marL="118872" indent="0">
              <a:buNone/>
            </a:pPr>
            <a:endParaRPr lang="en-GB" sz="2400" b="1" dirty="0">
              <a:solidFill>
                <a:schemeClr val="bg2">
                  <a:lumMod val="75000"/>
                </a:schemeClr>
              </a:solidFill>
            </a:endParaRPr>
          </a:p>
          <a:p>
            <a:pPr marL="118872" indent="0">
              <a:buNone/>
            </a:pPr>
            <a:r>
              <a:rPr lang="en-GB" sz="2400" b="1" dirty="0">
                <a:solidFill>
                  <a:schemeClr val="bg2">
                    <a:lumMod val="75000"/>
                  </a:schemeClr>
                </a:solidFill>
              </a:rPr>
              <a:t> 									</a:t>
            </a:r>
            <a:r>
              <a:rPr lang="en-GB" sz="2400" dirty="0">
                <a:solidFill>
                  <a:schemeClr val="bg2">
                    <a:lumMod val="75000"/>
                  </a:schemeClr>
                </a:solidFill>
              </a:rPr>
              <a:t> ,</a:t>
            </a:r>
            <a:endParaRPr lang="en-GB" sz="2400" b="1" dirty="0">
              <a:solidFill>
                <a:schemeClr val="bg2">
                  <a:lumMod val="75000"/>
                </a:schemeClr>
              </a:solidFill>
            </a:endParaRPr>
          </a:p>
        </p:txBody>
      </p:sp>
    </p:spTree>
    <p:extLst>
      <p:ext uri="{BB962C8B-B14F-4D97-AF65-F5344CB8AC3E}">
        <p14:creationId xmlns:p14="http://schemas.microsoft.com/office/powerpoint/2010/main" val="96972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60000"/>
        </a:solid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D3B054D-F33B-40FE-A2E9-24D4AFD535D8}"/>
              </a:ext>
            </a:extLst>
          </p:cNvPr>
          <p:cNvSpPr>
            <a:spLocks noGrp="1"/>
          </p:cNvSpPr>
          <p:nvPr>
            <p:ph idx="1"/>
          </p:nvPr>
        </p:nvSpPr>
        <p:spPr>
          <a:xfrm>
            <a:off x="335360" y="116632"/>
            <a:ext cx="11521280" cy="6741368"/>
          </a:xfrm>
        </p:spPr>
        <p:txBody>
          <a:bodyPr>
            <a:normAutofit/>
          </a:bodyPr>
          <a:lstStyle/>
          <a:p>
            <a:pPr marL="118872" indent="0" algn="just">
              <a:lnSpc>
                <a:spcPct val="120000"/>
              </a:lnSpc>
              <a:buNone/>
            </a:pPr>
            <a:r>
              <a:rPr lang="en-GB" sz="1600" dirty="0">
                <a:solidFill>
                  <a:schemeClr val="bg1"/>
                </a:solidFill>
              </a:rPr>
              <a:t>ALTHOUGH Bertha Young was thirty she still had moments like this when she wanted to run instead of walk, to take dancing steps on and off the pavement, to bowl a hoop, to throw something up in the air and catch it again, or to stand still and </a:t>
            </a:r>
            <a:r>
              <a:rPr lang="en-GB" sz="1600" dirty="0" err="1">
                <a:solidFill>
                  <a:schemeClr val="bg1"/>
                </a:solidFill>
              </a:rPr>
              <a:t>llaugh</a:t>
            </a:r>
            <a:r>
              <a:rPr lang="en-GB" sz="1600" dirty="0">
                <a:solidFill>
                  <a:schemeClr val="bg1"/>
                </a:solidFill>
              </a:rPr>
              <a:t> at -nothing, - at  nothing  simply. </a:t>
            </a:r>
          </a:p>
          <a:p>
            <a:pPr marL="118872" indent="0" algn="just">
              <a:lnSpc>
                <a:spcPct val="120000"/>
              </a:lnSpc>
              <a:buNone/>
            </a:pPr>
            <a:r>
              <a:rPr lang="en-GB" sz="1600" dirty="0">
                <a:solidFill>
                  <a:schemeClr val="bg1"/>
                </a:solidFill>
              </a:rPr>
              <a:t>What can you do if you are thirty and, turning the corner of your own street, you are overcome, suddenly by a feeling of bliss swallowed a bright piece of that late afternoon </a:t>
            </a:r>
            <a:r>
              <a:rPr lang="en-GB" sz="1600" dirty="0" err="1">
                <a:solidFill>
                  <a:schemeClr val="bg1"/>
                </a:solidFill>
              </a:rPr>
              <a:t>sunn</a:t>
            </a:r>
            <a:r>
              <a:rPr lang="en-GB" sz="1600" dirty="0">
                <a:solidFill>
                  <a:schemeClr val="bg1"/>
                </a:solidFill>
              </a:rPr>
              <a:t> and it burned  in your bosom, sending out a little shower of sparks into every particle, into every finger and toe? . . . </a:t>
            </a:r>
          </a:p>
          <a:p>
            <a:pPr marL="118872" indent="0" algn="just">
              <a:lnSpc>
                <a:spcPct val="120000"/>
              </a:lnSpc>
              <a:buNone/>
            </a:pPr>
            <a:r>
              <a:rPr lang="en-GB" sz="1600" dirty="0">
                <a:solidFill>
                  <a:schemeClr val="bg1"/>
                </a:solidFill>
              </a:rPr>
              <a:t>Oh, is there no way you can express it without being "drunk and disorderly" ? How idiotic civilisation is! Why be given a body if </a:t>
            </a:r>
            <a:r>
              <a:rPr lang="en-GB" sz="1600" dirty="0" err="1">
                <a:solidFill>
                  <a:schemeClr val="bg1"/>
                </a:solidFill>
              </a:rPr>
              <a:t>yo</a:t>
            </a:r>
            <a:r>
              <a:rPr lang="en-GB" sz="1600" dirty="0">
                <a:solidFill>
                  <a:schemeClr val="bg1"/>
                </a:solidFill>
              </a:rPr>
              <a:t> u have to keep it shut up in a case like a rare, rare fiddle? </a:t>
            </a:r>
          </a:p>
          <a:p>
            <a:pPr marL="118872" indent="0" algn="just">
              <a:lnSpc>
                <a:spcPct val="120000"/>
              </a:lnSpc>
              <a:buNone/>
            </a:pPr>
            <a:r>
              <a:rPr lang="en-GB" sz="1600" dirty="0">
                <a:solidFill>
                  <a:schemeClr val="bg1"/>
                </a:solidFill>
              </a:rPr>
              <a:t>"No, that about the fiddle is not quite what I mean," she thought, running up the steps and feeling in her bag for the key – she’d forgotten it -, as usual – and rattling the letter box. It’s not what I mean, because– “</a:t>
            </a:r>
          </a:p>
          <a:p>
            <a:pPr marL="118872" indent="0" algn="just">
              <a:lnSpc>
                <a:spcPct val="120000"/>
              </a:lnSpc>
              <a:buNone/>
            </a:pPr>
            <a:r>
              <a:rPr lang="en-GB" sz="1600" dirty="0">
                <a:solidFill>
                  <a:schemeClr val="bg1"/>
                </a:solidFill>
              </a:rPr>
              <a:t>” Thank you Mary,” and she went into the hall. “ Is nurse back?”</a:t>
            </a:r>
          </a:p>
          <a:p>
            <a:pPr marL="118872" indent="0" algn="just">
              <a:lnSpc>
                <a:spcPct val="120000"/>
              </a:lnSpc>
              <a:buNone/>
            </a:pPr>
            <a:r>
              <a:rPr lang="en-GB" sz="1600" dirty="0">
                <a:solidFill>
                  <a:schemeClr val="bg1"/>
                </a:solidFill>
              </a:rPr>
              <a:t>Yes, </a:t>
            </a:r>
            <a:r>
              <a:rPr lang="en-GB" sz="1600" dirty="0" err="1">
                <a:solidFill>
                  <a:schemeClr val="bg1"/>
                </a:solidFill>
              </a:rPr>
              <a:t>M'm</a:t>
            </a:r>
            <a:r>
              <a:rPr lang="en-GB" sz="1600" dirty="0">
                <a:solidFill>
                  <a:schemeClr val="bg1"/>
                </a:solidFill>
              </a:rPr>
              <a:t>." </a:t>
            </a:r>
          </a:p>
          <a:p>
            <a:pPr marL="118872" indent="0" algn="just">
              <a:lnSpc>
                <a:spcPct val="120000"/>
              </a:lnSpc>
              <a:buNone/>
            </a:pPr>
            <a:r>
              <a:rPr lang="en-GB" sz="1600" dirty="0">
                <a:solidFill>
                  <a:schemeClr val="bg1"/>
                </a:solidFill>
              </a:rPr>
              <a:t>"And has the fruit come?" </a:t>
            </a:r>
          </a:p>
          <a:p>
            <a:pPr marL="118872" indent="0" algn="just">
              <a:lnSpc>
                <a:spcPct val="120000"/>
              </a:lnSpc>
              <a:buNone/>
            </a:pPr>
            <a:r>
              <a:rPr lang="en-GB" sz="1600" dirty="0">
                <a:solidFill>
                  <a:schemeClr val="bg1"/>
                </a:solidFill>
              </a:rPr>
              <a:t>"Yes, </a:t>
            </a:r>
            <a:r>
              <a:rPr lang="en-GB" sz="1600" dirty="0" err="1">
                <a:solidFill>
                  <a:schemeClr val="bg1"/>
                </a:solidFill>
              </a:rPr>
              <a:t>M'm</a:t>
            </a:r>
            <a:r>
              <a:rPr lang="en-GB" sz="1600" dirty="0">
                <a:solidFill>
                  <a:schemeClr val="bg1"/>
                </a:solidFill>
              </a:rPr>
              <a:t>. Everything's come."</a:t>
            </a:r>
          </a:p>
          <a:p>
            <a:pPr marL="118872" indent="0" algn="just">
              <a:lnSpc>
                <a:spcPct val="120000"/>
              </a:lnSpc>
              <a:buNone/>
            </a:pPr>
            <a:r>
              <a:rPr lang="en-GB" sz="1600" dirty="0">
                <a:solidFill>
                  <a:schemeClr val="bg1"/>
                </a:solidFill>
              </a:rPr>
              <a:t>"Bring the fruit up to the dining-room, Ill arrange it before I go upstairs.”</a:t>
            </a:r>
          </a:p>
          <a:p>
            <a:pPr marL="118872" indent="0" algn="just">
              <a:lnSpc>
                <a:spcPct val="120000"/>
              </a:lnSpc>
              <a:buNone/>
            </a:pPr>
            <a:r>
              <a:rPr lang="en-GB" sz="1600" dirty="0">
                <a:solidFill>
                  <a:schemeClr val="bg1"/>
                </a:solidFill>
              </a:rPr>
              <a:t> It was dusky in the dining coat; she could not bear the tight clasp of it another moment, and the cold air fell on her arms. </a:t>
            </a:r>
          </a:p>
          <a:p>
            <a:pPr marL="118872" indent="0" algn="just">
              <a:lnSpc>
                <a:spcPct val="120000"/>
              </a:lnSpc>
              <a:buNone/>
            </a:pPr>
            <a:r>
              <a:rPr lang="en-GB" sz="1600" dirty="0">
                <a:solidFill>
                  <a:schemeClr val="bg1"/>
                </a:solidFill>
              </a:rPr>
              <a:t>But in her bosom there was still that bright glowing place, that shower of little sparks coming from it. It was almost unbearable. She hardly dared to breathe for fear of fanning it higher, and yet she breathed deeply, deeply. She hardly dared to look into the cold mirror–but she did look, and it gave her back a woman, radiant, with smiling lips, with big, dark eyes and an air of listening, waiting for something . . . divine to happen . . . that she knew must happen . . . infallibly. </a:t>
            </a:r>
          </a:p>
          <a:p>
            <a:pPr marL="118872" indent="0" algn="just">
              <a:lnSpc>
                <a:spcPct val="120000"/>
              </a:lnSpc>
              <a:buNone/>
            </a:pPr>
            <a:r>
              <a:rPr lang="en-GB" sz="1600" dirty="0">
                <a:solidFill>
                  <a:schemeClr val="bg1"/>
                </a:solidFill>
              </a:rPr>
              <a:t>Mary brought in the fruit on a tray and with it a glass bowl, and a blue dish, very lovely, with a strange sheen on it as though it had been dipped in milk.  </a:t>
            </a:r>
            <a:r>
              <a:rPr lang="en-GB" sz="1400" dirty="0">
                <a:solidFill>
                  <a:schemeClr val="bg1"/>
                </a:solidFill>
              </a:rPr>
              <a:t>		</a:t>
            </a:r>
            <a:endParaRPr lang="en-GB" dirty="0">
              <a:solidFill>
                <a:srgbClr val="FFC000"/>
              </a:solidFill>
            </a:endParaRPr>
          </a:p>
        </p:txBody>
      </p:sp>
      <p:sp>
        <p:nvSpPr>
          <p:cNvPr id="4" name="TextBox 3">
            <a:extLst>
              <a:ext uri="{FF2B5EF4-FFF2-40B4-BE49-F238E27FC236}">
                <a16:creationId xmlns:a16="http://schemas.microsoft.com/office/drawing/2014/main" id="{E4CFB8A4-F949-4766-A4F0-661AF4EBC438}"/>
              </a:ext>
            </a:extLst>
          </p:cNvPr>
          <p:cNvSpPr txBox="1"/>
          <p:nvPr/>
        </p:nvSpPr>
        <p:spPr>
          <a:xfrm>
            <a:off x="7176120" y="3645024"/>
            <a:ext cx="3672408" cy="400110"/>
          </a:xfrm>
          <a:prstGeom prst="rect">
            <a:avLst/>
          </a:prstGeom>
          <a:noFill/>
        </p:spPr>
        <p:txBody>
          <a:bodyPr wrap="square">
            <a:spAutoFit/>
          </a:bodyPr>
          <a:lstStyle/>
          <a:p>
            <a:r>
              <a:rPr lang="en-GB" sz="2000" dirty="0">
                <a:solidFill>
                  <a:srgbClr val="FFC000"/>
                </a:solidFill>
              </a:rPr>
              <a:t>Katharine Mansfield , ‘Bliss’</a:t>
            </a:r>
            <a:endParaRPr lang="en-GB" sz="2000" dirty="0"/>
          </a:p>
        </p:txBody>
      </p:sp>
    </p:spTree>
    <p:extLst>
      <p:ext uri="{BB962C8B-B14F-4D97-AF65-F5344CB8AC3E}">
        <p14:creationId xmlns:p14="http://schemas.microsoft.com/office/powerpoint/2010/main" val="172428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5BBFC4-C75D-4996-BF1C-43BFC2F9D2AF}"/>
              </a:ext>
            </a:extLst>
          </p:cNvPr>
          <p:cNvSpPr>
            <a:spLocks noGrp="1"/>
          </p:cNvSpPr>
          <p:nvPr>
            <p:ph idx="1"/>
          </p:nvPr>
        </p:nvSpPr>
        <p:spPr>
          <a:xfrm>
            <a:off x="479376" y="2204864"/>
            <a:ext cx="10972800" cy="1368152"/>
          </a:xfrm>
        </p:spPr>
        <p:txBody>
          <a:bodyPr/>
          <a:lstStyle/>
          <a:p>
            <a:pPr marL="118872" indent="0" algn="ctr">
              <a:buNone/>
            </a:pPr>
            <a:r>
              <a:rPr lang="en-GB" dirty="0">
                <a:solidFill>
                  <a:schemeClr val="bg1"/>
                </a:solidFill>
                <a:latin typeface="+mj-lt"/>
              </a:rPr>
              <a:t>discussion</a:t>
            </a:r>
          </a:p>
        </p:txBody>
      </p:sp>
    </p:spTree>
    <p:extLst>
      <p:ext uri="{BB962C8B-B14F-4D97-AF65-F5344CB8AC3E}">
        <p14:creationId xmlns:p14="http://schemas.microsoft.com/office/powerpoint/2010/main" val="17040171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Custom 2">
      <a:majorFont>
        <a:latin typeface="Felix Titling"/>
        <a:ea typeface=""/>
        <a:cs typeface=""/>
      </a:majorFont>
      <a:minorFont>
        <a:latin typeface="Palatino Linotype"/>
        <a:ea typeface=""/>
        <a:cs typeface=""/>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3775</TotalTime>
  <Words>2382</Words>
  <Application>Microsoft Office PowerPoint</Application>
  <PresentationFormat>Widescreen</PresentationFormat>
  <Paragraphs>83</Paragraphs>
  <Slides>13</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Alegreya Sans</vt:lpstr>
      <vt:lpstr>Arial</vt:lpstr>
      <vt:lpstr>Calibri</vt:lpstr>
      <vt:lpstr>Felix Titling</vt:lpstr>
      <vt:lpstr>Palatino Linotype</vt:lpstr>
      <vt:lpstr>Perpetua</vt:lpstr>
      <vt:lpstr>Wingdings</vt:lpstr>
      <vt:lpstr>Wingdings 2</vt:lpstr>
      <vt:lpstr>Wingdings 3</vt:lpstr>
      <vt:lpstr>Module</vt:lpstr>
      <vt:lpstr>HPEN5/6034 Glancingly from the side: Writing the Short story </vt:lpstr>
      <vt:lpstr>the provenance &amp; meaning of the short story </vt:lpstr>
      <vt:lpstr>FRANK O’CONNOR, THE LONELY VOICE</vt:lpstr>
      <vt:lpstr>  </vt:lpstr>
      <vt:lpstr>  </vt:lpstr>
      <vt:lpstr>  </vt:lpstr>
      <vt:lpstr>Where does the short story come from?</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CSEN 4011:WAYS OF READING</dc:title>
  <dc:creator>sh095</dc:creator>
  <cp:lastModifiedBy>Paul Wright</cp:lastModifiedBy>
  <cp:revision>158</cp:revision>
  <dcterms:created xsi:type="dcterms:W3CDTF">2013-10-15T14:59:08Z</dcterms:created>
  <dcterms:modified xsi:type="dcterms:W3CDTF">2026-08-06T08:47:45Z</dcterms:modified>
</cp:coreProperties>
</file>