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sldIdLst>
    <p:sldId id="256" r:id="rId2"/>
    <p:sldId id="260" r:id="rId3"/>
    <p:sldId id="261" r:id="rId4"/>
    <p:sldId id="262" r:id="rId5"/>
    <p:sldId id="269" r:id="rId6"/>
    <p:sldId id="265" r:id="rId7"/>
    <p:sldId id="267" r:id="rId8"/>
    <p:sldId id="266" r:id="rId9"/>
    <p:sldId id="268" r:id="rId10"/>
    <p:sldId id="259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BAD55E-0348-D576-D5B4-A9012FC5394A}" v="735" dt="2026-02-23T22:46:02.1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784DA-E3E0-4099-8BC4-1813584CD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415" y="800100"/>
            <a:ext cx="8447314" cy="3314694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BD63B-9405-4E42-9E2F-07573F9B1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415" y="4909459"/>
            <a:ext cx="8292874" cy="914395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8D03A-9A11-476C-B52A-593F3C019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A0168-EB40-45AF-89A1-87DE0A55FFC6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50CD1-7906-4885-9A4D-B764220DD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ECA96-1AD5-41FE-AB5C-68ABD6522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09E39A-DA3F-4BDC-A89A-6545C1DD3721}"/>
              </a:ext>
            </a:extLst>
          </p:cNvPr>
          <p:cNvCxnSpPr>
            <a:cxnSpLocks/>
          </p:cNvCxnSpPr>
          <p:nvPr/>
        </p:nvCxnSpPr>
        <p:spPr>
          <a:xfrm>
            <a:off x="360154" y="460266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500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BEE8-2E4A-4A4A-833E-89D8D794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CFDA-CDBF-4B24-9EC3-827F540F7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108595"/>
            <a:ext cx="9527275" cy="36439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5871D-4A14-4A17-A0ED-7DDA7752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BD654-899B-4DAF-93B9-1CBCAB5F6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F7FCA-B968-443D-90A7-E0F3C6D64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7F5CC56-CBE8-4152-AD5E-982DD286AA28}"/>
              </a:ext>
            </a:extLst>
          </p:cNvPr>
          <p:cNvCxnSpPr>
            <a:cxnSpLocks/>
          </p:cNvCxnSpPr>
          <p:nvPr/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3447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895B8-786F-418B-9367-52B195268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3426"/>
            <a:ext cx="8840344" cy="348904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CF574-9044-4964-B6AE-A3983D595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818488"/>
            <a:ext cx="8840344" cy="900772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2A109-E9F9-428E-858A-38375BF1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05506-6815-4E0E-B1DE-ECA35C2016DF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9BA6F-665B-4D62-84D1-23E03428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1A2D7-4390-4B51-90D4-900EAAB13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017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166EE-5127-48B4-A6F6-F5F6B38DB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7828"/>
            <a:ext cx="9578683" cy="990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7B8A9-5914-49F9-8E0E-C8723C5339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57407"/>
            <a:ext cx="4318906" cy="37251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7D0C2-CAEA-4E31-8FA6-D866315DF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9577" y="2057407"/>
            <a:ext cx="4405746" cy="3725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E5DE2-0BD6-45B3-BDB1-675BA058B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85F7-A724-48A4-9D33-CEBC5174E865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622B7-97C1-4C72-BCA9-290DC716F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7BEE3-B3AE-45B6-924A-08ABC9518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610397D-8A25-4307-B58D-8DE617EFD26D}"/>
              </a:ext>
            </a:extLst>
          </p:cNvPr>
          <p:cNvCxnSpPr>
            <a:cxnSpLocks/>
          </p:cNvCxnSpPr>
          <p:nvPr/>
        </p:nvCxnSpPr>
        <p:spPr>
          <a:xfrm>
            <a:off x="375523" y="176040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B747697-5C57-4DA6-8ED6-CAB14CDD220A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0935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2296-2B01-4044-AD7B-497BAC8AE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09600"/>
            <a:ext cx="10515600" cy="951491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08880-DE5D-4299-BAC3-D45377C49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89859"/>
            <a:ext cx="4381644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A655D-7A3A-4BA5-B82A-744276BE2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713126"/>
            <a:ext cx="4381644" cy="31213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37933-BDAC-4317-9B7E-E30CF0B42E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0530" y="1989859"/>
            <a:ext cx="4487137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A5878F-AE56-4F8C-A84A-A8534180D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0531" y="2713127"/>
            <a:ext cx="4487136" cy="31213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FF249A-9D93-4A8E-9284-5AB19AC0A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6E7A-BDD3-46A3-BEE2-EB821F9236B4}" type="datetime1">
              <a:rPr lang="en-US" smtClean="0"/>
              <a:t>2/23/2026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63883-9438-44C9-877E-EC771D1B3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5ED3CC-D7BA-43BD-973A-B09921FED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4B03ADF-AEED-49C1-9CF7-7749387E2A4F}"/>
              </a:ext>
            </a:extLst>
          </p:cNvPr>
          <p:cNvCxnSpPr>
            <a:cxnSpLocks/>
          </p:cNvCxnSpPr>
          <p:nvPr/>
        </p:nvCxnSpPr>
        <p:spPr>
          <a:xfrm>
            <a:off x="378503" y="17526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B5345CA-2FC8-42B9-85F7-84F77724D011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6619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8770-E2EE-4C9B-9F89-128DAC66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16" y="703687"/>
            <a:ext cx="9406190" cy="172258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CE391-8E22-4716-8A8B-C39BA61A7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40C-9440-4E7A-B71A-BEFEE06869E3}" type="datetime1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C042F-179F-4DBC-80B7-34B89EA27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386EA4-4BE5-4D17-A1DC-196FEA972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27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649B6B-2C1C-452D-9F93-BD9A6F2B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8DDB-88AC-4039-B59C-B05DC4C9C16C}" type="datetime1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CA8ED-78AC-4474-8874-E4C424297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0B764-0B68-4801-ADE7-931059129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417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717A-ED7D-43FE-881F-9407FF220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97476"/>
            <a:ext cx="3932237" cy="169371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FE954-332E-4D66-AFFD-A15389A76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597475"/>
            <a:ext cx="5140180" cy="526357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15CDA-9FC3-4F17-963C-DD9E226EC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91194"/>
            <a:ext cx="3932237" cy="357779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C30BE-8EE8-4A41-B20E-ACEFC980C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ABFB-60E7-4BA1-866A-7059F058065B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B6719-F550-42EF-B377-8E41A46D0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A6636-5EF9-499C-A3A0-3021812D0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009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38CB-27F1-47CF-B05A-CC0688301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59822"/>
            <a:ext cx="3932237" cy="165215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9C67EA-3155-4708-9B86-D7B2B54FC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03687"/>
            <a:ext cx="5212917" cy="49690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434F1-C813-4E9B-98A4-B0B372CE2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26277"/>
            <a:ext cx="3932237" cy="324642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22A0B8-75E7-465D-84CB-BC9C3FB2F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112F-55F4-4776-A323-7418930321C8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879C9-B751-43BD-8B27-FA18290E1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1998FB-27B9-46E5-90E3-09B108B0E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58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B4882-AC48-4F1E-837D-E154BEEDC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613106" cy="128288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D34B7-C335-425E-BF89-DB1A0C2353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914525"/>
            <a:ext cx="9613106" cy="3883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63754-C885-4DC6-962D-C861267B6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A68F-747D-436A-B5BB-2EBC3ED499E4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C9693-03CD-4EBD-A3D7-BE310CD5F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BBD01-5E50-4FF1-A1D6-B24B7B75E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081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EA1D39-AB23-4CEE-BBAA-55B29415D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78644"/>
            <a:ext cx="1912144" cy="52720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20688-FA9B-4ABD-9E9E-C7EADE949A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2" y="578643"/>
            <a:ext cx="7943848" cy="52720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B1A6B-AE19-4BD4-AE49-43E78CC0B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8DC11-9E39-40A0-B3DC-E3F2AD04A616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62144-27EE-4CE0-B167-F5DBA41B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A40B2-EFB0-47EA-878B-6405E1DC1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714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FBA68A5-A7C7-4D91-AB95-6E0B6FFD87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F93EBF-655A-4373-ADBE-9606BFA94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485160" cy="1282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F2994-4D2E-43BB-9D9B-117ED94ABD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91757"/>
            <a:ext cx="9485163" cy="3706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28926-9DF1-4A3E-8B81-2191D6F75E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300" baseline="0">
                <a:solidFill>
                  <a:schemeClr val="accent1"/>
                </a:solidFill>
              </a:defRPr>
            </a:lvl1pPr>
          </a:lstStyle>
          <a:p>
            <a:fld id="{CFBEA57F-793F-4683-BD8A-741FD4B89154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1BD4F-CE83-48A3-9683-19CF03C0A5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1" cap="all" spc="300" baseline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94939-09B3-4A6E-88F8-4D923A56D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4051E3-92B2-42FC-BB3D-372E4A614439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425084-C97A-4C25-AE47-DDECF2DD3ABC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A478A1-0B34-4F2B-88FA-CF47551E5DF9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9357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77" r:id="rId6"/>
    <p:sldLayoutId id="2147483773" r:id="rId7"/>
    <p:sldLayoutId id="2147483774" r:id="rId8"/>
    <p:sldLayoutId id="2147483775" r:id="rId9"/>
    <p:sldLayoutId id="2147483776" r:id="rId10"/>
    <p:sldLayoutId id="2147483778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9/jchc.21.09.0094" TargetMode="External"/><Relationship Id="rId2" Type="http://schemas.openxmlformats.org/officeDocument/2006/relationships/hyperlink" Target="https://doi.org/10.1177/203228442412502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statistics/hmpps-offender-equalities-annual-report-2023-to-2024/hmpps-offender-equalities-report-202324" TargetMode="External"/><Relationship Id="rId5" Type="http://schemas.openxmlformats.org/officeDocument/2006/relationships/hyperlink" Target="https://www.legislation.gov.uk/ukpga/2026/2/enacted" TargetMode="External"/><Relationship Id="rId4" Type="http://schemas.openxmlformats.org/officeDocument/2006/relationships/hyperlink" Target="https://www.gov.uk/government/publications/annual-statement-on-prison-capacity-2025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scotland-64796926" TargetMode="External"/><Relationship Id="rId7" Type="http://schemas.openxmlformats.org/officeDocument/2006/relationships/hyperlink" Target="https://www.standout.org.uk/blog/charlie-taylor" TargetMode="External"/><Relationship Id="rId2" Type="http://schemas.openxmlformats.org/officeDocument/2006/relationships/hyperlink" Target="https://www.catch-22.org.uk/resources/the-challenges-of-being-transgender-in-pris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rimeandjustice.org.uk/creation-mixed-sex-prisons-stealth" TargetMode="External"/><Relationship Id="rId5" Type="http://schemas.openxmlformats.org/officeDocument/2006/relationships/hyperlink" Target="https://www.independent.co.uk/news/world/americas/us-politics/trump-lgbtq-executive-order-sexes-b2684396.html" TargetMode="External"/><Relationship Id="rId4" Type="http://schemas.openxmlformats.org/officeDocument/2006/relationships/hyperlink" Target="https://www.theguardian.com/uk-news/2023/jan/26/trans-woman-isla-bryson-found-guilty-rape-not-be-held-in-womens-prison-sturge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7468962-6189-43AD-BB02-A6F88AD0E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BF2E68D-E9CA-4A00-AE2B-17BCDFABC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EB84E4A2-6974-BD4E-3607-6E4ED97CA30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r="-2" b="14791"/>
          <a:stretch>
            <a:fillRect/>
          </a:stretch>
        </p:blipFill>
        <p:spPr>
          <a:xfrm>
            <a:off x="20" y="-4069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2" y="2400301"/>
            <a:ext cx="8412384" cy="3222578"/>
          </a:xfrm>
        </p:spPr>
        <p:txBody>
          <a:bodyPr anchor="b">
            <a:normAutofit/>
          </a:bodyPr>
          <a:lstStyle/>
          <a:p>
            <a:r>
              <a:rPr lang="en-US" b="1">
                <a:latin typeface="Times New Roman"/>
                <a:cs typeface="Arial"/>
              </a:rPr>
              <a:t>What are the challenges faced by transgender individuals within the prison system and how can these be addressed.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662744"/>
            <a:ext cx="8708409" cy="870450"/>
          </a:xfrm>
        </p:spPr>
        <p:txBody>
          <a:bodyPr anchor="ctr">
            <a:normAutofit/>
          </a:bodyPr>
          <a:lstStyle/>
          <a:p>
            <a:r>
              <a:rPr lang="en-US"/>
              <a:t>Gender, race, religion, and crime 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E1304CE-399E-4EFB-AC6F-CA3ABE76C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0B346787-55AA-410B-9763-FB4DF19D5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74228F0-C94A-49D1-98AF-F8C229FF0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C5F0E5C-AB75-49D9-8D9B-727A524E4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FAF2D-7470-2DFC-0B16-6BD36CF65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Prison estate in England and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E67ED-08A4-5737-E212-636D21EA8E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From 29th September 2025 prison population was 87,021</a:t>
            </a:r>
          </a:p>
          <a:p>
            <a:r>
              <a:rPr lang="en-US"/>
              <a:t>83,517 were male and 3,504 were female </a:t>
            </a:r>
          </a:p>
          <a:p>
            <a:r>
              <a:rPr lang="en-US"/>
              <a:t>Useable capacity was 88,931 </a:t>
            </a:r>
          </a:p>
          <a:p>
            <a:r>
              <a:rPr lang="en-US"/>
              <a:t>Predicted to rise between 92,400 and 100,000 by November 2032</a:t>
            </a:r>
          </a:p>
          <a:p>
            <a:r>
              <a:rPr lang="en-US"/>
              <a:t>(Ministry of Justice, 2026).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EAE3E-255E-C1C1-9623-8AA3046A1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965F99-0983-EB1D-0252-F54D6CB86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5B276D-647F-687F-8198-60AFE9F16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580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81C9E-148F-764D-8B44-A3B3B730A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Transgender individuals within the England and Wales prison estate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0DC02-0230-7B16-61E8-D5D10B159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295 prisoners were transgender in March 2024</a:t>
            </a:r>
          </a:p>
          <a:p>
            <a:r>
              <a:rPr lang="en-US"/>
              <a:t>This was an increase from a total of 268 in 2023</a:t>
            </a:r>
          </a:p>
          <a:p>
            <a:r>
              <a:rPr lang="en-US"/>
              <a:t>84 out of the 123 prisons in England and Wales said they had 1 or more transgender individuals in custody</a:t>
            </a:r>
          </a:p>
          <a:p>
            <a:r>
              <a:rPr lang="en-US"/>
              <a:t>10 out of the 295 prisoners had gender recognition certificates which was less than 2023</a:t>
            </a:r>
          </a:p>
          <a:p>
            <a:r>
              <a:rPr lang="en-US"/>
              <a:t>(Ministry of Justice, 2024).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E70B9-64F0-9CAD-6311-B1749BF53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464A9D-4F7D-DB4A-447C-AD7C58C6D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87CFD-9930-C941-2098-4109E95CB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428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22CFF-4996-298E-BC79-DA54697B1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General challenges faced by transgender individuals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E6638-96ED-4328-9D89-1D6D6ED22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915800"/>
            <a:ext cx="9527275" cy="393771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1400"/>
              <a:t>Family rejection                                                                   </a:t>
            </a:r>
          </a:p>
          <a:p>
            <a:r>
              <a:rPr lang="en-US" sz="1400"/>
              <a:t>Discrimination </a:t>
            </a:r>
          </a:p>
          <a:p>
            <a:r>
              <a:rPr lang="en-US" sz="1400"/>
              <a:t>Social exclusion and stigma due to their gender identity</a:t>
            </a:r>
          </a:p>
          <a:p>
            <a:r>
              <a:rPr lang="en-US" sz="1400"/>
              <a:t>Violations of education rights </a:t>
            </a:r>
          </a:p>
          <a:p>
            <a:r>
              <a:rPr lang="en-US" sz="1400"/>
              <a:t>Sexual and physical violence </a:t>
            </a:r>
          </a:p>
          <a:p>
            <a:r>
              <a:rPr lang="en-US" sz="1400"/>
              <a:t>Criminalization</a:t>
            </a:r>
          </a:p>
          <a:p>
            <a:r>
              <a:rPr lang="en-US" sz="1400"/>
              <a:t>Vulnerability to sexually transmitted diseases</a:t>
            </a:r>
          </a:p>
          <a:p>
            <a:r>
              <a:rPr lang="en-US" sz="1400"/>
              <a:t>Homelessness and poverty</a:t>
            </a:r>
          </a:p>
          <a:p>
            <a:r>
              <a:rPr lang="en-US" sz="1400"/>
              <a:t>Stress due to these challenges places them at risk of stress-sensitive mental health conditions </a:t>
            </a:r>
          </a:p>
          <a:p>
            <a:r>
              <a:rPr lang="en-US" sz="1400"/>
              <a:t>(Jacobs, 2024) (Murphy, 2022).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336E6A-9CEC-7AD6-DA22-14DCB3EEE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BF83D-559D-EE74-E891-8B5E6117B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9471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82C7-A9D3-72E1-7152-9AC69E2DD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Challenges faced by individuals in prison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66D32-A7A2-9E3E-B3CE-717FD1BD0E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Prison overcrowding </a:t>
            </a:r>
          </a:p>
          <a:p>
            <a:r>
              <a:rPr lang="en-GB"/>
              <a:t>Activity within prison</a:t>
            </a:r>
          </a:p>
          <a:p>
            <a:r>
              <a:rPr lang="en-GB"/>
              <a:t>Drugs </a:t>
            </a:r>
          </a:p>
          <a:p>
            <a:r>
              <a:rPr lang="en-GB"/>
              <a:t>Mental health</a:t>
            </a:r>
            <a:endParaRPr lang="en-GB" dirty="0"/>
          </a:p>
          <a:p>
            <a:r>
              <a:rPr lang="en-GB"/>
              <a:t>Violence </a:t>
            </a:r>
            <a:endParaRPr lang="en-GB" dirty="0"/>
          </a:p>
          <a:p>
            <a:r>
              <a:rPr lang="en-GB"/>
              <a:t>Support upon release</a:t>
            </a:r>
            <a:endParaRPr lang="en-GB" dirty="0"/>
          </a:p>
          <a:p>
            <a:r>
              <a:rPr lang="en-GB"/>
              <a:t>(Taylor, 2024).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58C02-939D-8DAC-8246-81E4A77AC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BD1EE4-2FE9-32A7-FEC8-5A147290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D03B08-AFD8-3FC8-D804-EB94FB95B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891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1B0CC-0E16-C4AE-65C4-632989E13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4275"/>
            <a:ext cx="9527275" cy="124194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/>
              <a:t>Current policy for placing transgender individuals in prison UK</a:t>
            </a:r>
            <a:endParaRPr lang="en-US" sz="3600">
              <a:solidFill>
                <a:srgbClr val="ED625F"/>
              </a:solidFill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F435B-EAFB-5BCF-B1A4-D6EA36DDA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In 2023 the Ministry Of Justice developed a new policy </a:t>
            </a:r>
          </a:p>
          <a:p>
            <a:r>
              <a:rPr lang="en-US" dirty="0"/>
              <a:t>States that transgender women with male </a:t>
            </a:r>
            <a:r>
              <a:rPr lang="en-US"/>
              <a:t>genitalia</a:t>
            </a:r>
            <a:r>
              <a:rPr lang="en-US" dirty="0"/>
              <a:t> are not to be held in women's prisons</a:t>
            </a:r>
          </a:p>
          <a:p>
            <a:r>
              <a:rPr lang="en-US"/>
              <a:t>Guidance applies to all even those with a gender recognition certificate </a:t>
            </a:r>
          </a:p>
          <a:p>
            <a:r>
              <a:rPr lang="en-US"/>
              <a:t>Transgender women who cannot be held safely in a male prison can be imprisoned in a specialist unit </a:t>
            </a:r>
          </a:p>
          <a:p>
            <a:r>
              <a:rPr lang="en-US"/>
              <a:t>(Catch22, 2024).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4CDC9-A1FA-6106-C31D-D2CE07D1D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0ADDDB-F153-1A47-FDC2-F9084C7E4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91C67D-80C8-EA52-2CCF-FE6E1C27A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87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CC242-D8E8-5EDD-1CAC-30F0170B0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American Policy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7316B-EFF1-F190-BAD6-66E29480F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President Trump ordered the federal government and agencies to define individual's gender as their sex at birth and to reject their </a:t>
            </a:r>
            <a:r>
              <a:rPr lang="en-GB"/>
              <a:t>preferred pronouns </a:t>
            </a:r>
          </a:p>
          <a:p>
            <a:r>
              <a:rPr lang="en-GB" dirty="0"/>
              <a:t>Revokes </a:t>
            </a:r>
            <a:r>
              <a:rPr lang="en-GB"/>
              <a:t>protections for transgender, non-binary, intersex, and cisgender individuals </a:t>
            </a:r>
          </a:p>
          <a:p>
            <a:r>
              <a:rPr lang="en-GB" dirty="0"/>
              <a:t>Transgender individuals cannot obtain passports, visas, or global entry cards that reflect their gender </a:t>
            </a:r>
            <a:r>
              <a:rPr lang="en-GB"/>
              <a:t>identity</a:t>
            </a:r>
          </a:p>
          <a:p>
            <a:r>
              <a:rPr lang="en-GB" dirty="0"/>
              <a:t>Trump </a:t>
            </a:r>
            <a:r>
              <a:rPr lang="en-GB"/>
              <a:t>asked federal agencies disregard the Bostock v Clayton (2020) decision</a:t>
            </a:r>
          </a:p>
          <a:p>
            <a:r>
              <a:rPr lang="en-GB"/>
              <a:t>(Baio, 2025).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D204D-7E42-3296-9CCD-EDE7EE322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C577E8-156E-0173-AB90-85F6E45E6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A5D56-0F3D-05C3-BB3E-704CF24DF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6986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5416D-E808-ECD9-5FF9-5B44E1153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Isla Bryson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2AD17-6BA3-DC6A-9584-6966C221D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Raped two women in Clydebank and Glasgow 2016 &amp; 2019  when known as Adam Graham </a:t>
            </a:r>
          </a:p>
          <a:p>
            <a:r>
              <a:rPr lang="en-GB"/>
              <a:t>At first when found guilty Bryson was placed in a women's prison but was then moved to a male prison</a:t>
            </a:r>
          </a:p>
          <a:p>
            <a:r>
              <a:rPr lang="en-GB"/>
              <a:t>This was due to concerns for the safety of existing female inmates </a:t>
            </a:r>
          </a:p>
          <a:p>
            <a:r>
              <a:rPr lang="en-GB"/>
              <a:t>(Bews, 2023) </a:t>
            </a:r>
          </a:p>
          <a:p>
            <a:r>
              <a:rPr lang="en-GB" sz="1600">
                <a:latin typeface="Univers Condensed"/>
                <a:cs typeface="Times New Roman"/>
              </a:rPr>
              <a:t>(Brooks, Carrell and correspondent, 2023).</a:t>
            </a:r>
            <a:endParaRPr lang="en-GB">
              <a:latin typeface="Univers Condensed"/>
            </a:endParaRP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27113B-9C72-E8A1-F759-673265646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09BF5-54F8-98C0-11D9-D9A9CA519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896C3-6E5E-E7BE-C6CB-E72B017C5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106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4AA7F-B658-F8EB-01F5-BE4434D8E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The 1823 Gaol Act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F0E81-431D-C63B-560B-022B3B9D7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Aim was to </a:t>
            </a:r>
            <a:r>
              <a:rPr lang="en-GB"/>
              <a:t>house inmates of the same gender </a:t>
            </a:r>
            <a:endParaRPr lang="en-GB" dirty="0"/>
          </a:p>
          <a:p>
            <a:r>
              <a:rPr lang="en-GB"/>
              <a:t>Until 1982 staff of the opposite sex working in prisons was rare </a:t>
            </a:r>
          </a:p>
          <a:p>
            <a:r>
              <a:rPr lang="en-GB" dirty="0"/>
              <a:t>Aim of the act was to reduce challenges that were caused by mixed-sex prisons such as pregnancies and sexual </a:t>
            </a:r>
            <a:r>
              <a:rPr lang="en-GB"/>
              <a:t>violence</a:t>
            </a:r>
          </a:p>
          <a:p>
            <a:r>
              <a:rPr lang="en-GB"/>
              <a:t>Act was abolished in 1995</a:t>
            </a:r>
          </a:p>
          <a:p>
            <a:r>
              <a:rPr lang="en-GB"/>
              <a:t>(Phoenix, 2023).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EB3FE-6098-956D-DAA6-D89E0566C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25F47-1572-82D1-68FF-099D54C47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DB1B9F-3875-9B07-F027-EEBAF18B6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852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18B1E-CD0D-0438-A5FB-74391CE92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700282"/>
          </a:xfrm>
        </p:spPr>
        <p:txBody>
          <a:bodyPr/>
          <a:lstStyle/>
          <a:p>
            <a:pPr algn="ctr"/>
            <a:r>
              <a:rPr lang="en-US">
                <a:latin typeface="Times New Roman"/>
                <a:cs typeface="Times New Roman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5C561-CDF5-1B8A-BDC3-7503A5AE7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952523"/>
            <a:ext cx="9527275" cy="3946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Jacobs, P. (2024). Transgender behind bars. The transgender pains of imprisonment in the light of the emerging and advancement of human rights protection for transgender prisoners within the Council of Europe context. </a:t>
            </a:r>
            <a:r>
              <a:rPr lang="en-US" sz="1200" i="1">
                <a:latin typeface="Times New Roman"/>
                <a:cs typeface="Times New Roman"/>
              </a:rPr>
              <a:t>New Journal of European Criminal Law/New journal of European criminal law</a:t>
            </a:r>
            <a:r>
              <a:rPr lang="en-US" sz="1200">
                <a:latin typeface="Times New Roman"/>
                <a:cs typeface="Times New Roman"/>
              </a:rPr>
              <a:t>, 15(2).Available at: </a:t>
            </a:r>
            <a:r>
              <a:rPr lang="en-US" sz="1200">
                <a:latin typeface="Times New Roman"/>
                <a:cs typeface="Times New Roman"/>
                <a:hlinkClick r:id="rId2"/>
              </a:rPr>
              <a:t>https://doi.org/10.1177/20322844241250222</a:t>
            </a:r>
            <a:r>
              <a:rPr lang="en-US" sz="1200">
                <a:latin typeface="Times New Roman"/>
                <a:cs typeface="Times New Roman"/>
              </a:rPr>
              <a:t>. Accessed: (17/02/2026).</a:t>
            </a:r>
            <a:endParaRPr lang="en-US"/>
          </a:p>
          <a:p>
            <a:r>
              <a:rPr lang="en-US" sz="1200">
                <a:latin typeface="Times New Roman"/>
                <a:cs typeface="Times New Roman"/>
              </a:rPr>
              <a:t>Murphy, M., Rogers, B.G., Streed, C., </a:t>
            </a:r>
            <a:r>
              <a:rPr lang="en-US" sz="1200" err="1">
                <a:latin typeface="Times New Roman"/>
                <a:cs typeface="Times New Roman"/>
              </a:rPr>
              <a:t>Hughto</a:t>
            </a:r>
            <a:r>
              <a:rPr lang="en-US" sz="1200">
                <a:latin typeface="Times New Roman"/>
                <a:cs typeface="Times New Roman"/>
              </a:rPr>
              <a:t>, J.M.W., Radix, A., Galipeau, D., Napoleon, S., Scott, T., Noh, M., Sutten Coats, C., Hubbard, L., Chan, P.A., Nunn, A. and Berk, J. (2022). Implementing Gender-Affirming Care in Correctional Settings: A Review of Key Barriers and Action Steps for Change. </a:t>
            </a:r>
            <a:r>
              <a:rPr lang="en-US" sz="1200" i="1">
                <a:latin typeface="Times New Roman"/>
                <a:cs typeface="Times New Roman"/>
              </a:rPr>
              <a:t>Journal of Correctional Health Care</a:t>
            </a:r>
            <a:r>
              <a:rPr lang="en-US" sz="1200">
                <a:latin typeface="Times New Roman"/>
                <a:cs typeface="Times New Roman"/>
              </a:rPr>
              <a:t>, 29(1). Available at: </a:t>
            </a:r>
            <a:r>
              <a:rPr lang="en-US" sz="1200">
                <a:latin typeface="Times New Roman"/>
                <a:cs typeface="Times New Roman"/>
                <a:hlinkClick r:id="rId3"/>
              </a:rPr>
              <a:t>https://doi.org/10.1089/jchc.21.09.0094</a:t>
            </a:r>
            <a:r>
              <a:rPr lang="en-US" sz="1200">
                <a:latin typeface="Times New Roman"/>
                <a:cs typeface="Times New Roman"/>
              </a:rPr>
              <a:t>. Accessed: (17/02/2026).</a:t>
            </a:r>
          </a:p>
          <a:p>
            <a:r>
              <a:rPr lang="en-US" sz="1200">
                <a:latin typeface="Times New Roman"/>
                <a:cs typeface="Times New Roman"/>
              </a:rPr>
              <a:t>Justice, M. of (2026). </a:t>
            </a:r>
            <a:r>
              <a:rPr lang="en-US" sz="1200" i="1">
                <a:latin typeface="Times New Roman"/>
                <a:cs typeface="Times New Roman"/>
              </a:rPr>
              <a:t>Annual Statement on Prison Capacity: 2025</a:t>
            </a:r>
            <a:r>
              <a:rPr lang="en-US" sz="1200">
                <a:latin typeface="Times New Roman"/>
                <a:cs typeface="Times New Roman"/>
              </a:rPr>
              <a:t>. [online] UK Government . Available at: </a:t>
            </a:r>
            <a:r>
              <a:rPr lang="en-US" sz="1200">
                <a:latin typeface="Times New Roman"/>
                <a:cs typeface="Times New Roman"/>
                <a:hlinkClick r:id="rId4"/>
              </a:rPr>
              <a:t>https://www.gov.uk/government/publications/annual-statement-on-prison-capacity-2025</a:t>
            </a:r>
            <a:r>
              <a:rPr lang="en-US" sz="1200">
                <a:latin typeface="Times New Roman"/>
                <a:cs typeface="Times New Roman"/>
              </a:rPr>
              <a:t> Accessed: (18/02/2026).</a:t>
            </a:r>
          </a:p>
          <a:p>
            <a:r>
              <a:rPr lang="en-US" sz="1200">
                <a:latin typeface="Times New Roman"/>
                <a:cs typeface="Times New Roman"/>
              </a:rPr>
              <a:t>Legislation.gov.uk. (2026). </a:t>
            </a:r>
            <a:r>
              <a:rPr lang="en-US" sz="1200" i="1">
                <a:latin typeface="Times New Roman"/>
                <a:cs typeface="Times New Roman"/>
              </a:rPr>
              <a:t>Sentencing Act 2026</a:t>
            </a:r>
            <a:r>
              <a:rPr lang="en-US" sz="1200">
                <a:latin typeface="Times New Roman"/>
                <a:cs typeface="Times New Roman"/>
              </a:rPr>
              <a:t>. [online] Available at: </a:t>
            </a:r>
            <a:r>
              <a:rPr lang="en-US" sz="1200">
                <a:latin typeface="Times New Roman"/>
                <a:cs typeface="Times New Roman"/>
                <a:hlinkClick r:id="rId5"/>
              </a:rPr>
              <a:t>https://www.legislation.gov.uk/ukpga/2026/2/enacted</a:t>
            </a:r>
            <a:r>
              <a:rPr lang="en-US" sz="1200">
                <a:latin typeface="Times New Roman"/>
                <a:cs typeface="Times New Roman"/>
              </a:rPr>
              <a:t>. Accessed: (18/02/2026).</a:t>
            </a:r>
          </a:p>
          <a:p>
            <a:r>
              <a:rPr lang="en-US" sz="1200">
                <a:latin typeface="Times New Roman"/>
                <a:cs typeface="Times New Roman"/>
              </a:rPr>
              <a:t>Ministry of Justice (2024). </a:t>
            </a:r>
            <a:r>
              <a:rPr lang="en-US" sz="1200" i="1">
                <a:latin typeface="Times New Roman"/>
                <a:cs typeface="Times New Roman"/>
              </a:rPr>
              <a:t>HMPPS Offender Equalities Report 2023/24</a:t>
            </a:r>
            <a:r>
              <a:rPr lang="en-US" sz="1200">
                <a:latin typeface="Times New Roman"/>
                <a:cs typeface="Times New Roman"/>
              </a:rPr>
              <a:t>. [online] UK Government . Available at: </a:t>
            </a:r>
            <a:r>
              <a:rPr lang="en-US" sz="1200">
                <a:latin typeface="Times New Roman"/>
                <a:cs typeface="Times New Roman"/>
                <a:hlinkClick r:id="rId6"/>
              </a:rPr>
              <a:t>https://www.gov.uk/government/statistics/hmpps-offender-equalities-annual-report-2023-to-2024/hmpps-offender-equalities-report-202324</a:t>
            </a:r>
            <a:r>
              <a:rPr lang="en-US" sz="1200">
                <a:latin typeface="Times New Roman"/>
                <a:cs typeface="Times New Roman"/>
              </a:rPr>
              <a:t>. Accessed: (18/02/2026).</a:t>
            </a: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>
              <a:latin typeface="Univers Condensed"/>
              <a:cs typeface="Times New Roman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7A036-A84F-3955-8F22-D420C7CB3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2DBBD-405A-3D01-D198-9ABD7AB93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1D944-3551-FB6C-DE95-99196388E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084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8B169A-261B-AE54-9135-94711D8ED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8DDB-88AC-4039-B59C-B05DC4C9C16C}" type="datetime1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1C4196-AF98-B2AD-0750-DE0E0C356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C8C422-393C-C155-DB3D-264EDC785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11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84638D-53E3-36A0-935B-2DF2C1DEBEBB}"/>
              </a:ext>
            </a:extLst>
          </p:cNvPr>
          <p:cNvSpPr txBox="1"/>
          <p:nvPr/>
        </p:nvSpPr>
        <p:spPr>
          <a:xfrm>
            <a:off x="491289" y="481263"/>
            <a:ext cx="10126578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rgbClr val="000000"/>
                </a:solidFill>
                <a:latin typeface="Times New Roman"/>
                <a:cs typeface="Times New Roman"/>
              </a:rPr>
              <a:t>Catch22. (2024). </a:t>
            </a:r>
            <a:r>
              <a:rPr lang="en-US" sz="1200" i="1">
                <a:solidFill>
                  <a:srgbClr val="000000"/>
                </a:solidFill>
                <a:latin typeface="Times New Roman"/>
                <a:cs typeface="Times New Roman"/>
              </a:rPr>
              <a:t>The challenges of being transgender in prison</a:t>
            </a:r>
            <a:r>
              <a:rPr lang="en-US" sz="1200">
                <a:solidFill>
                  <a:srgbClr val="000000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US" sz="1200" dirty="0">
                <a:solidFill>
                  <a:srgbClr val="000000"/>
                </a:solidFill>
                <a:latin typeface="Times New Roman"/>
                <a:cs typeface="Times New Roman"/>
                <a:hlinkClick r:id="rId2"/>
              </a:rPr>
              <a:t>https://www.catch-22.org.uk/resources/the-challenges-of-being-transgender-in-prison/</a:t>
            </a:r>
            <a:r>
              <a:rPr lang="en-US" sz="1200">
                <a:solidFill>
                  <a:srgbClr val="000000"/>
                </a:solidFill>
                <a:latin typeface="Times New Roman"/>
                <a:cs typeface="Times New Roman"/>
              </a:rPr>
              <a:t>. Accessed: (18/02/2026).</a:t>
            </a:r>
            <a:endParaRPr lang="en-US">
              <a:solidFill>
                <a:srgbClr val="000000"/>
              </a:solidFill>
            </a:endParaRPr>
          </a:p>
          <a:p>
            <a:pPr algn="l"/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Bews, L. (2023). Isla Bryson: Transgender rapist jailed for eight years. </a:t>
            </a:r>
            <a:r>
              <a:rPr lang="en-US" sz="1200" i="1">
                <a:latin typeface="Times New Roman"/>
                <a:cs typeface="Times New Roman"/>
              </a:rPr>
              <a:t>BBC News</a:t>
            </a:r>
            <a:r>
              <a:rPr lang="en-US" sz="1200">
                <a:latin typeface="Times New Roman"/>
                <a:cs typeface="Times New Roman"/>
              </a:rPr>
              <a:t>. [online] 28 Feb. Available at: </a:t>
            </a:r>
            <a:r>
              <a:rPr lang="en-US" sz="1200" dirty="0">
                <a:latin typeface="Times New Roman"/>
                <a:cs typeface="Times New Roman"/>
                <a:hlinkClick r:id="rId3"/>
              </a:rPr>
              <a:t>https://www.bbc.co.uk/news/uk-scotland-64796926</a:t>
            </a:r>
            <a:r>
              <a:rPr lang="en-US" sz="1200">
                <a:latin typeface="Times New Roman"/>
                <a:cs typeface="Times New Roman"/>
              </a:rPr>
              <a:t>. Accessed: (19/02/2026).</a:t>
            </a:r>
            <a:endParaRPr lang="en-US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 dirty="0">
                <a:latin typeface="Times New Roman"/>
                <a:cs typeface="Times New Roman"/>
              </a:rPr>
              <a:t>Brooks, L., Carrell, S. and correspondent, L.B.S. (2023). Trans woman found guilty of rape moved to men’s prison. </a:t>
            </a:r>
            <a:r>
              <a:rPr lang="en-US" sz="1200" i="1" dirty="0">
                <a:latin typeface="Times New Roman"/>
                <a:cs typeface="Times New Roman"/>
              </a:rPr>
              <a:t>The Guardian</a:t>
            </a:r>
            <a:r>
              <a:rPr lang="en-US" sz="1200" dirty="0">
                <a:latin typeface="Times New Roman"/>
                <a:cs typeface="Times New Roman"/>
              </a:rPr>
              <a:t>. [online] 26 Jan. Available at: </a:t>
            </a:r>
            <a:r>
              <a:rPr lang="en-US" sz="1200" dirty="0">
                <a:latin typeface="Times New Roman"/>
                <a:cs typeface="Times New Roman"/>
                <a:hlinkClick r:id="rId4"/>
              </a:rPr>
              <a:t>https://www.theguardian.com/uk-news/2023/jan/26/trans-woman-isla-bryson-found-guilty-rape-not-be-held-in-womens-prison-sturgeon</a:t>
            </a:r>
            <a:r>
              <a:rPr lang="en-US" sz="1200" dirty="0">
                <a:latin typeface="Times New Roman"/>
                <a:cs typeface="Times New Roman"/>
              </a:rPr>
              <a:t>. Accessed: (19/02/2026).</a:t>
            </a:r>
            <a:endParaRPr lang="en-US" dirty="0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Baio, A. (2025). </a:t>
            </a:r>
            <a:r>
              <a:rPr lang="en-US" sz="1200" i="1">
                <a:latin typeface="Times New Roman"/>
                <a:cs typeface="Times New Roman"/>
              </a:rPr>
              <a:t>Trump executive order: What will the ‘two sexes’ policy change for LGBTQ+</a:t>
            </a:r>
            <a:r>
              <a:rPr lang="en-US" sz="1200">
                <a:latin typeface="Times New Roman"/>
                <a:cs typeface="Times New Roman"/>
              </a:rPr>
              <a:t>. [online] The Independent. Available at: </a:t>
            </a:r>
            <a:r>
              <a:rPr lang="en-US" sz="1200" dirty="0">
                <a:latin typeface="Times New Roman"/>
                <a:cs typeface="Times New Roman"/>
                <a:hlinkClick r:id="rId5"/>
              </a:rPr>
              <a:t>https://www.independent.co.uk/news/world/americas/us-politics/trump-lgbtq-executive-order-sexes-b2684396.html</a:t>
            </a:r>
            <a:r>
              <a:rPr lang="en-US" sz="1200">
                <a:latin typeface="Times New Roman"/>
                <a:cs typeface="Times New Roman"/>
              </a:rPr>
              <a:t>. Accessed: (19/02/2026).</a:t>
            </a:r>
            <a:endParaRPr lang="en-US"/>
          </a:p>
          <a:p>
            <a:endParaRPr lang="en-US" sz="1200" dirty="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Phoenix, J. (2023). </a:t>
            </a:r>
            <a:r>
              <a:rPr lang="en-US" sz="1200" i="1">
                <a:latin typeface="Times New Roman"/>
                <a:cs typeface="Times New Roman"/>
              </a:rPr>
              <a:t>The creation of mixed-sex prisons by stealth | Centre for Crime and Justice Studies</a:t>
            </a:r>
            <a:r>
              <a:rPr lang="en-US" sz="1200">
                <a:latin typeface="Times New Roman"/>
                <a:cs typeface="Times New Roman"/>
              </a:rPr>
              <a:t>. [online] Crimeandjustice.org.uk. Available at: </a:t>
            </a:r>
            <a:r>
              <a:rPr lang="en-US" sz="1200" dirty="0">
                <a:latin typeface="Times New Roman"/>
                <a:cs typeface="Times New Roman"/>
                <a:hlinkClick r:id="rId6"/>
              </a:rPr>
              <a:t>https://www.crimeandjustice.org.uk/creation-mixed-sex-prisons-stealth</a:t>
            </a:r>
            <a:r>
              <a:rPr lang="en-US" sz="1200">
                <a:latin typeface="Times New Roman"/>
                <a:cs typeface="Times New Roman"/>
              </a:rPr>
              <a:t>. Accessed: (23/02/2026).</a:t>
            </a:r>
            <a:endParaRPr lang="en-US"/>
          </a:p>
          <a:p>
            <a:endParaRPr lang="en-US" sz="1200" dirty="0">
              <a:latin typeface="Times New Roman"/>
              <a:cs typeface="Times New Roman"/>
            </a:endParaRPr>
          </a:p>
          <a:p>
            <a:r>
              <a:rPr lang="en-US" sz="1200" dirty="0">
                <a:latin typeface="Times New Roman"/>
                <a:cs typeface="Times New Roman"/>
              </a:rPr>
              <a:t>Taylor, C. (2024). </a:t>
            </a:r>
            <a:r>
              <a:rPr lang="en-US" sz="1200" i="1" dirty="0" err="1">
                <a:latin typeface="Times New Roman"/>
                <a:cs typeface="Times New Roman"/>
              </a:rPr>
              <a:t>StandOut</a:t>
            </a:r>
            <a:r>
              <a:rPr lang="en-US" sz="1200" dirty="0">
                <a:latin typeface="Times New Roman"/>
                <a:cs typeface="Times New Roman"/>
              </a:rPr>
              <a:t>. [online] </a:t>
            </a:r>
            <a:r>
              <a:rPr lang="en-US" sz="1200" dirty="0" err="1">
                <a:latin typeface="Times New Roman"/>
                <a:cs typeface="Times New Roman"/>
              </a:rPr>
              <a:t>StandOut</a:t>
            </a:r>
            <a:r>
              <a:rPr lang="en-US" sz="1200" dirty="0">
                <a:latin typeface="Times New Roman"/>
                <a:cs typeface="Times New Roman"/>
              </a:rPr>
              <a:t>. Available at: </a:t>
            </a:r>
            <a:r>
              <a:rPr lang="en-US" sz="1200" dirty="0">
                <a:latin typeface="Times New Roman"/>
                <a:cs typeface="Times New Roman"/>
                <a:hlinkClick r:id="rId7"/>
              </a:rPr>
              <a:t>https://www.standout.org.uk/blog/charlie-taylor</a:t>
            </a:r>
            <a:r>
              <a:rPr lang="en-US" sz="1200" dirty="0">
                <a:latin typeface="Times New Roman"/>
                <a:cs typeface="Times New Roman"/>
              </a:rPr>
              <a:t>. Accessed: (23/02/2026).</a:t>
            </a:r>
            <a:endParaRPr lang="en-US" dirty="0"/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sz="1200" dirty="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Need to put in ai acknowledgement statement and order references once finished </a:t>
            </a: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>
              <a:latin typeface="Univers Condensed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11385545"/>
      </p:ext>
    </p:extLst>
  </p:cSld>
  <p:clrMapOvr>
    <a:masterClrMapping/>
  </p:clrMapOvr>
</p:sld>
</file>

<file path=ppt/theme/theme1.xml><?xml version="1.0" encoding="utf-8"?>
<a:theme xmlns:a="http://schemas.openxmlformats.org/drawingml/2006/main" name="MemoVTI">
  <a:themeElements>
    <a:clrScheme name="Custom 73">
      <a:dk1>
        <a:sysClr val="windowText" lastClr="000000"/>
      </a:dk1>
      <a:lt1>
        <a:sysClr val="window" lastClr="FFFFFF"/>
      </a:lt1>
      <a:dk2>
        <a:srgbClr val="192033"/>
      </a:dk2>
      <a:lt2>
        <a:srgbClr val="F3EAD9"/>
      </a:lt2>
      <a:accent1>
        <a:srgbClr val="ED625F"/>
      </a:accent1>
      <a:accent2>
        <a:srgbClr val="2F4FA7"/>
      </a:accent2>
      <a:accent3>
        <a:srgbClr val="76A899"/>
      </a:accent3>
      <a:accent4>
        <a:srgbClr val="D4669D"/>
      </a:accent4>
      <a:accent5>
        <a:srgbClr val="F2855A"/>
      </a:accent5>
      <a:accent6>
        <a:srgbClr val="C44732"/>
      </a:accent6>
      <a:hlink>
        <a:srgbClr val="3F7AAF"/>
      </a:hlink>
      <a:folHlink>
        <a:srgbClr val="9E4687"/>
      </a:folHlink>
    </a:clrScheme>
    <a:fontScheme name="Elephant Univers Condensed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moVTI" id="{DF30D94D-D909-45F8-8565-C675708280D4}" vid="{636A8D8B-0354-48FA-9492-83E81C2616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MemoVTI</vt:lpstr>
      <vt:lpstr>What are the challenges faced by transgender individuals within the prison system and how can these be addressed.</vt:lpstr>
      <vt:lpstr>Prison estate in England and Wales</vt:lpstr>
      <vt:lpstr>Transgender individuals within the England and Wales prison estate</vt:lpstr>
      <vt:lpstr>General challenges faced by transgender individuals </vt:lpstr>
      <vt:lpstr>Challenges faced by individuals in prison</vt:lpstr>
      <vt:lpstr>Current policy for placing transgender individuals in prison UK </vt:lpstr>
      <vt:lpstr>American Policy</vt:lpstr>
      <vt:lpstr>Isla Bryson </vt:lpstr>
      <vt:lpstr>The 1823 Gaol Act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139</cp:revision>
  <dcterms:created xsi:type="dcterms:W3CDTF">2026-02-15T21:33:42Z</dcterms:created>
  <dcterms:modified xsi:type="dcterms:W3CDTF">2026-02-23T22:50:38Z</dcterms:modified>
</cp:coreProperties>
</file>