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70" d="100"/>
          <a:sy n="170" d="100"/>
        </p:scale>
        <p:origin x="5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45339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47319" y="552450"/>
            <a:ext cx="8001000" cy="2274243"/>
          </a:xfrm>
          <a:prstGeom prst="rect">
            <a:avLst/>
          </a:prstGeom>
          <a:solidFill>
            <a:srgbClr val="D9EAF7"/>
          </a:solidFill>
          <a:ln w="19050">
            <a:solidFill>
              <a:srgbClr val="1F4E79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1"/>
          <p:cNvSpPr/>
          <p:nvPr/>
        </p:nvSpPr>
        <p:spPr>
          <a:xfrm>
            <a:off x="781050" y="997893"/>
            <a:ext cx="7733538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295"/>
              </a:lnSpc>
              <a:buNone/>
            </a:pPr>
            <a:r>
              <a:rPr lang="en-US" sz="2550" b="1" dirty="0">
                <a:solidFill>
                  <a:srgbClr val="1F4E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Portfolio Reflection</a:t>
            </a:r>
            <a:endParaRPr lang="en-US" sz="2550" dirty="0"/>
          </a:p>
        </p:txBody>
      </p:sp>
      <p:sp>
        <p:nvSpPr>
          <p:cNvPr id="5" name="Text 2"/>
          <p:cNvSpPr/>
          <p:nvPr/>
        </p:nvSpPr>
        <p:spPr>
          <a:xfrm>
            <a:off x="781050" y="1588443"/>
            <a:ext cx="7733538" cy="31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75"/>
              </a:lnSpc>
              <a:buNone/>
            </a:pPr>
            <a:r>
              <a:rPr lang="en-US" sz="1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Module:</a:t>
            </a:r>
            <a:r>
              <a:rPr lang="en-US" sz="1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LCLM4002 Digital Skills</a:t>
            </a:r>
            <a:endParaRPr lang="en-US" sz="1650" dirty="0"/>
          </a:p>
        </p:txBody>
      </p:sp>
      <p:sp>
        <p:nvSpPr>
          <p:cNvPr id="6" name="Text 3"/>
          <p:cNvSpPr/>
          <p:nvPr/>
        </p:nvSpPr>
        <p:spPr>
          <a:xfrm>
            <a:off x="781050" y="2112318"/>
            <a:ext cx="7733538" cy="31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75"/>
              </a:lnSpc>
            </a:pPr>
            <a:r>
              <a:rPr lang="en-GB" b="1" dirty="0"/>
              <a:t>Name and student ID: </a:t>
            </a:r>
            <a:r>
              <a:rPr lang="en-GB" dirty="0"/>
              <a:t>Muhammad Amir Amanat - 2539423</a:t>
            </a:r>
          </a:p>
          <a:p>
            <a:pPr marL="0" indent="0">
              <a:lnSpc>
                <a:spcPts val="2475"/>
              </a:lnSpc>
              <a:buNone/>
            </a:pPr>
            <a:endParaRPr lang="en-US" sz="1650" dirty="0"/>
          </a:p>
        </p:txBody>
      </p:sp>
      <p:sp>
        <p:nvSpPr>
          <p:cNvPr id="7" name="Text 4"/>
          <p:cNvSpPr/>
          <p:nvPr/>
        </p:nvSpPr>
        <p:spPr>
          <a:xfrm>
            <a:off x="571500" y="3226743"/>
            <a:ext cx="8001000" cy="6286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475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presentation explains what my portfolio shows, the work I selected, the skills I used, and how I improved during the module.</a:t>
            </a:r>
            <a:endParaRPr lang="en-US" sz="16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D19C8D-613A-935E-D2F8-11BA483E0AAD}"/>
              </a:ext>
            </a:extLst>
          </p:cNvPr>
          <p:cNvSpPr txBox="1"/>
          <p:nvPr/>
        </p:nvSpPr>
        <p:spPr>
          <a:xfrm>
            <a:off x="682051" y="457201"/>
            <a:ext cx="7862341" cy="32701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500"/>
              </a:spcAft>
              <a:buNone/>
            </a:pPr>
            <a:r>
              <a:rPr lang="en-GB" b="1" i="0" dirty="0">
                <a:solidFill>
                  <a:srgbClr val="1F4E79"/>
                </a:solidFill>
                <a:effectLst/>
                <a:latin typeface="Arial" panose="020B0604020202020204" pitchFamily="34" charset="0"/>
              </a:rPr>
              <a:t>What my portfolio shows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My portfolio shows the progress I made during the Digital Skills module.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It shows how I improved my organisation, research, writing, and editing skills.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It also shows that I became more confident using digital tools for study tasks.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portfolio demonstrates both my learning and my development over time.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3C19AC2-0F1D-6B2D-FAA7-8584CC9014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8985757"/>
              </p:ext>
            </p:extLst>
          </p:nvPr>
        </p:nvGraphicFramePr>
        <p:xfrm>
          <a:off x="352269" y="1109272"/>
          <a:ext cx="8079698" cy="3546174"/>
        </p:xfrm>
        <a:graphic>
          <a:graphicData uri="http://schemas.openxmlformats.org/drawingml/2006/table">
            <a:tbl>
              <a:tblPr/>
              <a:tblGrid>
                <a:gridCol w="4039849">
                  <a:extLst>
                    <a:ext uri="{9D8B030D-6E8A-4147-A177-3AD203B41FA5}">
                      <a16:colId xmlns:a16="http://schemas.microsoft.com/office/drawing/2014/main" val="3059606071"/>
                    </a:ext>
                  </a:extLst>
                </a:gridCol>
                <a:gridCol w="4039849">
                  <a:extLst>
                    <a:ext uri="{9D8B030D-6E8A-4147-A177-3AD203B41FA5}">
                      <a16:colId xmlns:a16="http://schemas.microsoft.com/office/drawing/2014/main" val="2487618602"/>
                    </a:ext>
                  </a:extLst>
                </a:gridCol>
              </a:tblGrid>
              <a:tr h="329677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Week</a:t>
                      </a:r>
                    </a:p>
                  </a:txBody>
                  <a:tcPr marL="62353" marR="62353" marT="62353" marB="6235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A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Piece of Work</a:t>
                      </a:r>
                    </a:p>
                  </a:txBody>
                  <a:tcPr marL="62353" marR="62353" marT="62353" marB="6235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A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4559303"/>
                  </a:ext>
                </a:extLst>
              </a:tr>
              <a:tr h="72170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Week 2</a:t>
                      </a:r>
                    </a:p>
                  </a:txBody>
                  <a:tcPr marL="62353" marR="62353" marT="62353" marB="6235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Planning assessments, deadlines, LinkedIn, and reading organisation</a:t>
                      </a:r>
                    </a:p>
                  </a:txBody>
                  <a:tcPr marL="62353" marR="62353" marT="62353" marB="6235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3832369"/>
                  </a:ext>
                </a:extLst>
              </a:tr>
              <a:tr h="52569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Week 3</a:t>
                      </a:r>
                    </a:p>
                  </a:txBody>
                  <a:tcPr marL="62353" marR="62353" marT="62353" marB="6235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Finding and evaluating business information</a:t>
                      </a:r>
                    </a:p>
                  </a:txBody>
                  <a:tcPr marL="62353" marR="62353" marT="62353" marB="6235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6628910"/>
                  </a:ext>
                </a:extLst>
              </a:tr>
              <a:tr h="72170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Week 4</a:t>
                      </a:r>
                    </a:p>
                  </a:txBody>
                  <a:tcPr marL="62353" marR="62353" marT="62353" marB="6235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Formatting Word documents and improving clarity</a:t>
                      </a:r>
                    </a:p>
                  </a:txBody>
                  <a:tcPr marL="62353" marR="62353" marT="62353" marB="6235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6827719"/>
                  </a:ext>
                </a:extLst>
              </a:tr>
              <a:tr h="52569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Week 5</a:t>
                      </a:r>
                    </a:p>
                  </a:txBody>
                  <a:tcPr marL="62353" marR="62353" marT="62353" marB="6235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Referencing, integrity, copyright, and safe use of AI</a:t>
                      </a:r>
                    </a:p>
                  </a:txBody>
                  <a:tcPr marL="62353" marR="62353" marT="62353" marB="6235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8542543"/>
                  </a:ext>
                </a:extLst>
              </a:tr>
              <a:tr h="72170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>
                          <a:effectLst/>
                        </a:rPr>
                        <a:t>Week 6</a:t>
                      </a:r>
                    </a:p>
                  </a:txBody>
                  <a:tcPr marL="62353" marR="62353" marT="62353" marB="6235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200" dirty="0">
                          <a:effectLst/>
                        </a:rPr>
                        <a:t>Editing documents in Word using comments and Track Changes</a:t>
                      </a:r>
                    </a:p>
                  </a:txBody>
                  <a:tcPr marL="62353" marR="62353" marT="62353" marB="62353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759866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830B4E9-FA1C-8842-7860-3A3FFE1BE7D2}"/>
              </a:ext>
            </a:extLst>
          </p:cNvPr>
          <p:cNvSpPr txBox="1"/>
          <p:nvPr/>
        </p:nvSpPr>
        <p:spPr>
          <a:xfrm>
            <a:off x="2203554" y="48805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500"/>
              </a:spcAft>
              <a:buNone/>
            </a:pPr>
            <a:r>
              <a:rPr lang="en-GB" b="1" i="0" dirty="0">
                <a:solidFill>
                  <a:srgbClr val="1F4E79"/>
                </a:solidFill>
                <a:effectLst/>
                <a:latin typeface="Arial" panose="020B0604020202020204" pitchFamily="34" charset="0"/>
              </a:rPr>
              <a:t>The 5 pieces of work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F4EB12-3C23-7E23-454B-640E66CC62E7}"/>
              </a:ext>
            </a:extLst>
          </p:cNvPr>
          <p:cNvSpPr txBox="1"/>
          <p:nvPr/>
        </p:nvSpPr>
        <p:spPr>
          <a:xfrm>
            <a:off x="712033" y="337878"/>
            <a:ext cx="7674964" cy="29084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500"/>
              </a:spcAft>
              <a:buNone/>
            </a:pPr>
            <a:r>
              <a:rPr lang="en-GB" b="1" i="0" dirty="0">
                <a:solidFill>
                  <a:srgbClr val="1F4E79"/>
                </a:solidFill>
                <a:effectLst/>
                <a:latin typeface="Arial" panose="020B0604020202020204" pitchFamily="34" charset="0"/>
              </a:rPr>
              <a:t>Skills I used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 used planning and organisation skills to manage deadlines and tasks.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 used research skills to search for better information and check sources.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 used writing skills to format documents and improve clarity.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 used editing skills to make my work easier to read.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 also used digital judgement when working with referencing and AI tools.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76A981-91A3-B979-7812-057249A9979D}"/>
              </a:ext>
            </a:extLst>
          </p:cNvPr>
          <p:cNvSpPr txBox="1"/>
          <p:nvPr/>
        </p:nvSpPr>
        <p:spPr>
          <a:xfrm>
            <a:off x="149901" y="380197"/>
            <a:ext cx="8851691" cy="33778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500"/>
              </a:spcAft>
              <a:buNone/>
            </a:pPr>
            <a:r>
              <a:rPr lang="en-GB" b="1" i="0" dirty="0">
                <a:solidFill>
                  <a:srgbClr val="1F4E79"/>
                </a:solidFill>
                <a:effectLst/>
                <a:latin typeface="Arial" panose="020B0604020202020204" pitchFamily="34" charset="0"/>
              </a:rPr>
              <a:t>Tools I can use now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Moodle to find tasks and deadlines.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Outlook or To Do to organise my work.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LinkedIn for professional development.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Word for formatting, editing, and improving documents.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Library search, Google, and reading logs to find and record sources.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AI tools more carefully with human checking.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FE5629-9D94-86B2-66BC-0FB59E30EA9F}"/>
              </a:ext>
            </a:extLst>
          </p:cNvPr>
          <p:cNvSpPr txBox="1"/>
          <p:nvPr/>
        </p:nvSpPr>
        <p:spPr>
          <a:xfrm>
            <a:off x="247338" y="427819"/>
            <a:ext cx="8649324" cy="29084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500"/>
              </a:spcAft>
              <a:buNone/>
            </a:pPr>
            <a:r>
              <a:rPr lang="en-GB" b="1" i="0" dirty="0">
                <a:solidFill>
                  <a:srgbClr val="1F4E79"/>
                </a:solidFill>
                <a:effectLst/>
                <a:latin typeface="Arial" panose="020B0604020202020204" pitchFamily="34" charset="0"/>
              </a:rPr>
              <a:t>What was hard at the start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At the beginning, it was hard to manage deadlines properly.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 also found it difficult to search for better sources and judge if they were reliable.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Referencing online information correctly was another challenge.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It was sometimes difficult to edit writing without changing the meaning too much.</a:t>
            </a:r>
          </a:p>
          <a:p>
            <a:pPr algn="l">
              <a:spcBef>
                <a:spcPts val="1500"/>
              </a:spcBef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Now I can do these tasks more independently and with more confidence.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531FD9-4FD4-4C78-C3C2-928D1F778F54}"/>
              </a:ext>
            </a:extLst>
          </p:cNvPr>
          <p:cNvSpPr txBox="1"/>
          <p:nvPr/>
        </p:nvSpPr>
        <p:spPr>
          <a:xfrm>
            <a:off x="314793" y="957278"/>
            <a:ext cx="8461948" cy="28854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500"/>
              </a:spcAft>
              <a:buNone/>
            </a:pPr>
            <a:r>
              <a:rPr lang="en-GB" b="1" i="0" dirty="0">
                <a:solidFill>
                  <a:srgbClr val="1F4E79"/>
                </a:solidFill>
                <a:effectLst/>
                <a:latin typeface="Arial" panose="020B0604020202020204" pitchFamily="34" charset="0"/>
              </a:rPr>
              <a:t>Simple reflection</a:t>
            </a:r>
          </a:p>
          <a:p>
            <a:pPr algn="l">
              <a:spcAft>
                <a:spcPts val="1500"/>
              </a:spcAft>
              <a:buNone/>
            </a:pPr>
            <a:endParaRPr lang="en-GB" b="1" i="0" dirty="0">
              <a:solidFill>
                <a:srgbClr val="1F4E79"/>
              </a:solidFill>
              <a:effectLst/>
              <a:latin typeface="Arial" panose="020B0604020202020204" pitchFamily="34" charset="0"/>
            </a:endParaRPr>
          </a:p>
          <a:p>
            <a:pPr algn="l">
              <a:spcAft>
                <a:spcPts val="1500"/>
              </a:spcAft>
              <a:buNone/>
            </a:pPr>
            <a:endParaRPr lang="en-GB" b="1" i="0" dirty="0">
              <a:solidFill>
                <a:srgbClr val="1F4E79"/>
              </a:solidFill>
              <a:effectLst/>
              <a:latin typeface="Arial" panose="020B0604020202020204" pitchFamily="34" charset="0"/>
            </a:endParaRPr>
          </a:p>
          <a:p>
            <a:pPr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These skills help me in both study and work because they make me more organised, more careful with information, and more confident using digital tools.</a:t>
            </a:r>
          </a:p>
          <a:p>
            <a:pPr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 can now complete tasks more independently and present my work in a clearer and more professional way.</a:t>
            </a:r>
          </a:p>
          <a:p>
            <a:pPr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Overall, this module helped me improve my digital skills step by step.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426</Words>
  <Application>Microsoft Macintosh PowerPoint</Application>
  <PresentationFormat>On-screen Show (16:9)</PresentationFormat>
  <Paragraphs>54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Giuliano Catania (2242264)</cp:lastModifiedBy>
  <cp:revision>2</cp:revision>
  <dcterms:created xsi:type="dcterms:W3CDTF">2026-06-19T11:25:08Z</dcterms:created>
  <dcterms:modified xsi:type="dcterms:W3CDTF">2026-06-19T11:36:29Z</dcterms:modified>
</cp:coreProperties>
</file>