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p:cViewPr varScale="1">
        <p:scale>
          <a:sx n="107" d="100"/>
          <a:sy n="107" d="100"/>
        </p:scale>
        <p:origin x="176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286AC37-64B8-44D9-B170-03A9A0E23A50}" type="datetimeFigureOut">
              <a:rPr lang="en-US" smtClean="0"/>
              <a:t>7/14/20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37A04F-3865-4F14-A3E2-E93F8C75CC5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Cardigan coast has been chosen as a tourist destination to establish the Welsh coastal town and a relevant marketing plan is going to be discussed as well in the presentation (showmewales.co.uk, 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Marketing channel alignment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marketing channel defines the people, organisations and necessary actions that need to transfer the dominion of any item from production to the consumption and the alignment among them are bonded to each other. The marketing channel alignment depends on mainly two facts that are quality and quantity, which refer the strength of the organisation to deal with the service that they are going to provide in this tourism case of Cardigan coast (</a:t>
            </a:r>
            <a:r>
              <a:rPr lang="en-GB" sz="1200" kern="1200" dirty="0" err="1">
                <a:solidFill>
                  <a:schemeClr val="tx1"/>
                </a:solidFill>
                <a:latin typeface="+mn-lt"/>
                <a:ea typeface="+mn-ea"/>
                <a:cs typeface="+mn-cs"/>
              </a:rPr>
              <a:t>Hennerberg</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Innovate visitor’s experience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Visitors always remind a place keeping the attractiveness and the uniqueness in mind and tourism industry should create innovation to develop the Welsh coastal town like Cardigan coast to make it more attractive to the travellers and thus their experience will be spread to other people and that will retain more tourists to the place(Reporter, 2020).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Strength:</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General awareness with appointed new acts are high</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Interdisciplinary alignment among different sectors present at Wales.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Weakness: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People live away from the centre shop place in the town</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Communication gap</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Opportunity:</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Appropriate redevelopment scheme like re-use of empty buildings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Railway and Eden Cafe can grab more visitors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Threat:</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Lack of funding</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Trend to down market retail brands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coastal areas are very sensitive places due to the dynamic character and the biodiversity also play important role for any new establishment. All PESTEL facts are audited to establish Welsh coastal town at Cardigan Bay coast area (Anton,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market will include the business travellers, different tour groups and individual tourists to provide services.</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will use</a:t>
            </a:r>
            <a:r>
              <a:rPr lang="en-GB" sz="1200" kern="1200" baseline="0" dirty="0">
                <a:solidFill>
                  <a:schemeClr val="tx1"/>
                </a:solidFill>
                <a:latin typeface="+mn-lt"/>
                <a:ea typeface="+mn-ea"/>
                <a:cs typeface="+mn-cs"/>
              </a:rPr>
              <a:t> demographic </a:t>
            </a:r>
            <a:r>
              <a:rPr lang="en-GB" sz="1200" kern="1200" dirty="0">
                <a:solidFill>
                  <a:schemeClr val="tx1"/>
                </a:solidFill>
                <a:latin typeface="+mn-lt"/>
                <a:ea typeface="+mn-ea"/>
                <a:cs typeface="+mn-cs"/>
              </a:rPr>
              <a:t>segmentation to serve people as tourists</a:t>
            </a:r>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Among brand, customer and budget alignment marketing communication, the Welsh costal town will focus on the “customer alignment’</a:t>
            </a:r>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intend to adopt both the direct and indirect marketing communication mix using 4p.</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assignment of marketing essentials for developing the Welsh costal town at the Cardigan Bay coast is showing the appropriate marketing plan to execute performance.</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237A04F-3865-4F14-A3E2-E93F8C75CC5F}"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AA42056-57D0-4302-9203-A310999376DC}" type="datetimeFigureOut">
              <a:rPr lang="en-US" smtClean="0"/>
              <a:t>7/14/20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A42056-57D0-4302-9203-A310999376DC}" type="datetimeFigureOut">
              <a:rPr lang="en-US" smtClean="0"/>
              <a:t>7/14/20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A42056-57D0-4302-9203-A310999376DC}" type="datetimeFigureOut">
              <a:rPr lang="en-US" smtClean="0"/>
              <a:t>7/14/20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A42056-57D0-4302-9203-A310999376DC}" type="datetimeFigureOut">
              <a:rPr lang="en-US" smtClean="0"/>
              <a:t>7/14/20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A42056-57D0-4302-9203-A310999376DC}" type="datetimeFigureOut">
              <a:rPr lang="en-US" smtClean="0"/>
              <a:t>7/14/20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A42056-57D0-4302-9203-A310999376DC}" type="datetimeFigureOut">
              <a:rPr lang="en-US" smtClean="0"/>
              <a:t>7/14/20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A42056-57D0-4302-9203-A310999376DC}" type="datetimeFigureOut">
              <a:rPr lang="en-US" smtClean="0"/>
              <a:t>7/14/20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A42056-57D0-4302-9203-A310999376DC}" type="datetimeFigureOut">
              <a:rPr lang="en-US" smtClean="0"/>
              <a:t>7/14/20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A42056-57D0-4302-9203-A310999376DC}" type="datetimeFigureOut">
              <a:rPr lang="en-US" smtClean="0"/>
              <a:t>7/14/20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A42056-57D0-4302-9203-A310999376DC}" type="datetimeFigureOut">
              <a:rPr lang="en-US" smtClean="0"/>
              <a:t>7/14/20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A42056-57D0-4302-9203-A310999376DC}" type="datetimeFigureOut">
              <a:rPr lang="en-US" smtClean="0"/>
              <a:t>7/14/20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1F661-857F-4860-9216-BC1E7D6A4DB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6000"/>
            <a:lum/>
          </a:blip>
          <a:srcRect/>
          <a:stretch>
            <a:fillRect l="-22000" r="-2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A42056-57D0-4302-9203-A310999376DC}" type="datetimeFigureOut">
              <a:rPr lang="en-US" smtClean="0"/>
              <a:t>7/14/20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91F661-857F-4860-9216-BC1E7D6A4DB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lum/>
          </a:blip>
          <a:srcRect/>
          <a:stretch>
            <a:fillRect l="-3000" r="-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514600"/>
            <a:ext cx="7772400" cy="1470025"/>
          </a:xfrm>
        </p:spPr>
        <p:txBody>
          <a:bodyPr/>
          <a:lstStyle/>
          <a:p>
            <a:r>
              <a:rPr lang="en-GB">
                <a:latin typeface="Times New Roman" pitchFamily="18" charset="0"/>
                <a:cs typeface="Times New Roman" pitchFamily="18" charset="0"/>
              </a:rPr>
              <a:t>Marketing essential</a:t>
            </a:r>
            <a:br>
              <a:rPr lang="en-GB">
                <a:latin typeface="Times New Roman" pitchFamily="18" charset="0"/>
                <a:cs typeface="Times New Roman" pitchFamily="18" charset="0"/>
              </a:rPr>
            </a:br>
            <a:r>
              <a:rPr lang="en-GB">
                <a:latin typeface="Times New Roman" pitchFamily="18" charset="0"/>
                <a:cs typeface="Times New Roman" pitchFamily="18" charset="0"/>
              </a:rPr>
              <a:t>AFJAL HUSSAIN</a:t>
            </a:r>
            <a:endParaRPr lang="en-GB"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itchFamily="18" charset="0"/>
                <a:cs typeface="Times New Roman" pitchFamily="18" charset="0"/>
              </a:rPr>
              <a:t>Introduction</a:t>
            </a:r>
            <a:r>
              <a:rPr lang="en-GB" dirty="0"/>
              <a:t> </a:t>
            </a: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Cardigan Bay Coast </a:t>
            </a:r>
            <a:r>
              <a:rPr lang="en-GB" dirty="0"/>
              <a:t>Large inlet of Irish Sea</a:t>
            </a:r>
          </a:p>
          <a:p>
            <a:r>
              <a:rPr lang="en-GB" dirty="0"/>
              <a:t>Rich heritage</a:t>
            </a:r>
          </a:p>
          <a:p>
            <a:r>
              <a:rPr lang="en-GB" dirty="0">
                <a:latin typeface="Times New Roman" pitchFamily="18" charset="0"/>
                <a:cs typeface="Times New Roman" pitchFamily="18" charset="0"/>
              </a:rPr>
              <a:t>Best  to establish Welsh coastal town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Marketing plan</a:t>
            </a:r>
            <a:br>
              <a:rPr lang="en-US" dirty="0"/>
            </a:br>
            <a:endParaRPr lang="en-GB" dirty="0"/>
          </a:p>
        </p:txBody>
      </p:sp>
      <p:sp>
        <p:nvSpPr>
          <p:cNvPr id="3" name="Content Placeholder 2"/>
          <p:cNvSpPr>
            <a:spLocks noGrp="1"/>
          </p:cNvSpPr>
          <p:nvPr>
            <p:ph idx="1"/>
          </p:nvPr>
        </p:nvSpPr>
        <p:spPr>
          <a:xfrm>
            <a:off x="457200" y="1600200"/>
            <a:ext cx="3733800" cy="4525963"/>
          </a:xfrm>
        </p:spPr>
        <p:txBody>
          <a:bodyPr/>
          <a:lstStyle/>
          <a:p>
            <a:pPr lvl="0"/>
            <a:r>
              <a:rPr lang="en-GB" dirty="0">
                <a:latin typeface="Times New Roman" pitchFamily="18" charset="0"/>
                <a:cs typeface="Times New Roman" pitchFamily="18" charset="0"/>
              </a:rPr>
              <a:t>Marketing channel alignment(</a:t>
            </a:r>
            <a:r>
              <a:rPr lang="en-GB" dirty="0" err="1">
                <a:latin typeface="Times New Roman" pitchFamily="18" charset="0"/>
                <a:cs typeface="Times New Roman" pitchFamily="18" charset="0"/>
              </a:rPr>
              <a:t>Hennerberg</a:t>
            </a:r>
            <a:r>
              <a:rPr lang="en-GB" dirty="0">
                <a:latin typeface="Times New Roman" pitchFamily="18" charset="0"/>
                <a:cs typeface="Times New Roman" pitchFamily="18" charset="0"/>
              </a:rPr>
              <a:t>, 2020)</a:t>
            </a:r>
            <a:endParaRPr lang="en-US" dirty="0">
              <a:latin typeface="Times New Roman" pitchFamily="18" charset="0"/>
              <a:cs typeface="Times New Roman" pitchFamily="18" charset="0"/>
            </a:endParaRPr>
          </a:p>
          <a:p>
            <a:pPr lvl="0"/>
            <a:r>
              <a:rPr lang="en-GB" dirty="0">
                <a:latin typeface="Times New Roman" pitchFamily="18" charset="0"/>
                <a:cs typeface="Times New Roman" pitchFamily="18" charset="0"/>
              </a:rPr>
              <a:t>Innovate visitor’s experience- </a:t>
            </a:r>
            <a:r>
              <a:rPr lang="en-GB" dirty="0" err="1">
                <a:latin typeface="Times New Roman" pitchFamily="18" charset="0"/>
                <a:cs typeface="Times New Roman" pitchFamily="18" charset="0"/>
              </a:rPr>
              <a:t>Hritage</a:t>
            </a:r>
            <a:r>
              <a:rPr lang="en-GB" dirty="0">
                <a:latin typeface="Times New Roman" pitchFamily="18" charset="0"/>
                <a:cs typeface="Times New Roman" pitchFamily="18" charset="0"/>
              </a:rPr>
              <a:t> building (Reporter, 2020)</a:t>
            </a:r>
            <a:endParaRPr lang="en-US" dirty="0">
              <a:latin typeface="Times New Roman" pitchFamily="18" charset="0"/>
              <a:cs typeface="Times New Roman" pitchFamily="18" charset="0"/>
            </a:endParaRPr>
          </a:p>
          <a:p>
            <a:endParaRPr lang="en-GB" dirty="0"/>
          </a:p>
        </p:txBody>
      </p:sp>
      <p:pic>
        <p:nvPicPr>
          <p:cNvPr id="4" name="Picture 3" descr="images (3).jpg"/>
          <p:cNvPicPr>
            <a:picLocks noChangeAspect="1"/>
          </p:cNvPicPr>
          <p:nvPr/>
        </p:nvPicPr>
        <p:blipFill>
          <a:blip r:embed="rId3"/>
          <a:stretch>
            <a:fillRect/>
          </a:stretch>
        </p:blipFill>
        <p:spPr>
          <a:xfrm>
            <a:off x="4191000" y="1828800"/>
            <a:ext cx="4953000" cy="4572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Business environment audit</a:t>
            </a:r>
            <a:br>
              <a:rPr lang="en-US"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SWOT – Awareness, communication gap, funding</a:t>
            </a:r>
          </a:p>
          <a:p>
            <a:pPr lvl="0"/>
            <a:endParaRPr lang="en-US" dirty="0">
              <a:latin typeface="Times New Roman" pitchFamily="18" charset="0"/>
              <a:cs typeface="Times New Roman" pitchFamily="18" charset="0"/>
            </a:endParaRPr>
          </a:p>
          <a:p>
            <a:pPr lvl="0"/>
            <a:r>
              <a:rPr lang="en-GB" dirty="0">
                <a:latin typeface="Times New Roman" pitchFamily="18" charset="0"/>
                <a:cs typeface="Times New Roman" pitchFamily="18" charset="0"/>
              </a:rPr>
              <a:t>PESTLE – Biodiversity, dynamic nature(Anton,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2020)</a:t>
            </a:r>
            <a:endParaRPr lang="en-US" dirty="0">
              <a:latin typeface="Times New Roman" pitchFamily="18" charset="0"/>
              <a:cs typeface="Times New Roman" pitchFamily="18" charset="0"/>
            </a:endParaRP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Target market</a:t>
            </a:r>
            <a:br>
              <a:rPr lang="en-US"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1066800" y="1600200"/>
            <a:ext cx="8229600" cy="4525963"/>
          </a:xfrm>
        </p:spPr>
        <p:txBody>
          <a:bodyPr/>
          <a:lstStyle/>
          <a:p>
            <a:pPr lvl="0"/>
            <a:r>
              <a:rPr lang="en-GB" dirty="0">
                <a:latin typeface="Times New Roman" pitchFamily="18" charset="0"/>
                <a:cs typeface="Times New Roman" pitchFamily="18" charset="0"/>
              </a:rPr>
              <a:t>Business traveller</a:t>
            </a:r>
            <a:endParaRPr lang="en-US" dirty="0">
              <a:latin typeface="Times New Roman" pitchFamily="18" charset="0"/>
              <a:cs typeface="Times New Roman" pitchFamily="18" charset="0"/>
            </a:endParaRPr>
          </a:p>
          <a:p>
            <a:pPr lvl="0"/>
            <a:r>
              <a:rPr lang="en-GB" dirty="0">
                <a:latin typeface="Times New Roman" pitchFamily="18" charset="0"/>
                <a:cs typeface="Times New Roman" pitchFamily="18" charset="0"/>
              </a:rPr>
              <a:t>Tourists </a:t>
            </a:r>
            <a:endParaRPr lang="en-US" dirty="0">
              <a:latin typeface="Times New Roman" pitchFamily="18" charset="0"/>
              <a:cs typeface="Times New Roman" pitchFamily="18" charset="0"/>
            </a:endParaRPr>
          </a:p>
          <a:p>
            <a:endParaRPr lang="en-GB" dirty="0"/>
          </a:p>
        </p:txBody>
      </p:sp>
      <p:pic>
        <p:nvPicPr>
          <p:cNvPr id="17410" name="Picture 2" descr="Tourism target marketing"/>
          <p:cNvPicPr>
            <a:picLocks noChangeAspect="1" noChangeArrowheads="1"/>
          </p:cNvPicPr>
          <p:nvPr/>
        </p:nvPicPr>
        <p:blipFill>
          <a:blip r:embed="rId3"/>
          <a:srcRect/>
          <a:stretch>
            <a:fillRect/>
          </a:stretch>
        </p:blipFill>
        <p:spPr bwMode="auto">
          <a:xfrm>
            <a:off x="1524000" y="3200400"/>
            <a:ext cx="6076950" cy="36576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Market segment</a:t>
            </a:r>
            <a:br>
              <a:rPr lang="en-US"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Demographic segmentation will be used</a:t>
            </a:r>
            <a:endParaRPr lang="en-US" dirty="0">
              <a:latin typeface="Times New Roman" pitchFamily="18" charset="0"/>
              <a:cs typeface="Times New Roman" pitchFamily="18" charset="0"/>
            </a:endParaRPr>
          </a:p>
        </p:txBody>
      </p:sp>
      <p:sp>
        <p:nvSpPr>
          <p:cNvPr id="16386" name="AutoShape 2" descr="Travel Marketing Segmentation - Dawning Dig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6388" name="AutoShape 4" descr="Travel Marketing Segmentation - Dawning Dig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6390" name="AutoShape 6" descr="Travel Marketing Segmentation - Dawning Dig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6" descr="market-segmentation.png"/>
          <p:cNvPicPr>
            <a:picLocks noChangeAspect="1"/>
          </p:cNvPicPr>
          <p:nvPr/>
        </p:nvPicPr>
        <p:blipFill>
          <a:blip r:embed="rId3"/>
          <a:stretch>
            <a:fillRect/>
          </a:stretch>
        </p:blipFill>
        <p:spPr>
          <a:xfrm>
            <a:off x="914400" y="2624663"/>
            <a:ext cx="7391400" cy="42333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itchFamily="18" charset="0"/>
                <a:cs typeface="Times New Roman" pitchFamily="18" charset="0"/>
              </a:rPr>
              <a:t>Communication mix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Customer alignment purposely used various options</a:t>
            </a:r>
            <a:endParaRPr lang="en-US" dirty="0">
              <a:latin typeface="Times New Roman" pitchFamily="18" charset="0"/>
              <a:cs typeface="Times New Roman" pitchFamily="18" charset="0"/>
            </a:endParaRPr>
          </a:p>
          <a:p>
            <a:endParaRPr lang="en-GB" dirty="0"/>
          </a:p>
        </p:txBody>
      </p:sp>
      <p:sp>
        <p:nvSpPr>
          <p:cNvPr id="15362" name="AutoShape 2" descr="Communication instruments in the tourism industry | Downloa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 name="Picture 4" descr="Communication-instruments-in-the-tourism-industry.png"/>
          <p:cNvPicPr>
            <a:picLocks noChangeAspect="1"/>
          </p:cNvPicPr>
          <p:nvPr/>
        </p:nvPicPr>
        <p:blipFill>
          <a:blip r:embed="rId3"/>
          <a:stretch>
            <a:fillRect/>
          </a:stretch>
        </p:blipFill>
        <p:spPr>
          <a:xfrm>
            <a:off x="1143000" y="4038600"/>
            <a:ext cx="6781800" cy="25298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Marketing of communication mix</a:t>
            </a:r>
            <a:br>
              <a:rPr lang="en-US"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304800" y="2971800"/>
            <a:ext cx="2286000" cy="4525963"/>
          </a:xfrm>
        </p:spPr>
        <p:txBody>
          <a:bodyPr/>
          <a:lstStyle/>
          <a:p>
            <a:r>
              <a:rPr lang="en-GB" dirty="0">
                <a:latin typeface="Times New Roman" pitchFamily="18" charset="0"/>
                <a:cs typeface="Times New Roman" pitchFamily="18" charset="0"/>
              </a:rPr>
              <a:t>Direct marketing</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Indirect marketing</a:t>
            </a:r>
            <a:endParaRPr lang="en-US" dirty="0">
              <a:latin typeface="Times New Roman" pitchFamily="18" charset="0"/>
              <a:cs typeface="Times New Roman" pitchFamily="18" charset="0"/>
            </a:endParaRPr>
          </a:p>
          <a:p>
            <a:endParaRPr lang="en-GB" dirty="0"/>
          </a:p>
        </p:txBody>
      </p:sp>
      <p:pic>
        <p:nvPicPr>
          <p:cNvPr id="4" name="Picture 3" descr="market_mix.jpg"/>
          <p:cNvPicPr>
            <a:picLocks noChangeAspect="1"/>
          </p:cNvPicPr>
          <p:nvPr/>
        </p:nvPicPr>
        <p:blipFill>
          <a:blip r:embed="rId3"/>
          <a:stretch>
            <a:fillRect/>
          </a:stretch>
        </p:blipFill>
        <p:spPr>
          <a:xfrm>
            <a:off x="2895600" y="2514600"/>
            <a:ext cx="5715798" cy="405821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Budget </a:t>
            </a:r>
            <a:br>
              <a:rPr lang="en-US" dirty="0"/>
            </a:br>
            <a:endParaRPr lang="en-GB" dirty="0"/>
          </a:p>
        </p:txBody>
      </p:sp>
      <p:pic>
        <p:nvPicPr>
          <p:cNvPr id="4" name="Content Placeholder 3"/>
          <p:cNvPicPr>
            <a:picLocks noGrp="1"/>
          </p:cNvPicPr>
          <p:nvPr>
            <p:ph idx="1"/>
          </p:nvPr>
        </p:nvPicPr>
        <p:blipFill>
          <a:blip r:embed="rId3"/>
          <a:srcRect/>
          <a:stretch>
            <a:fillRect/>
          </a:stretch>
        </p:blipFill>
        <p:spPr bwMode="auto">
          <a:xfrm>
            <a:off x="1371600" y="3276600"/>
            <a:ext cx="6629400" cy="31242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itchFamily="18" charset="0"/>
                <a:cs typeface="Times New Roman" pitchFamily="18" charset="0"/>
              </a:rPr>
              <a:t>Conclusion</a:t>
            </a: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Marketing plan assessed</a:t>
            </a:r>
          </a:p>
          <a:p>
            <a:r>
              <a:rPr lang="en-GB" dirty="0">
                <a:latin typeface="Times New Roman" pitchFamily="18" charset="0"/>
                <a:cs typeface="Times New Roman" pitchFamily="18" charset="0"/>
              </a:rPr>
              <a:t>Good for tourist spot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itchFamily="18" charset="0"/>
                <a:cs typeface="Times New Roman" pitchFamily="18" charset="0"/>
              </a:rPr>
              <a:t>Reference </a:t>
            </a:r>
          </a:p>
        </p:txBody>
      </p:sp>
      <p:sp>
        <p:nvSpPr>
          <p:cNvPr id="3" name="Content Placeholder 2"/>
          <p:cNvSpPr>
            <a:spLocks noGrp="1"/>
          </p:cNvSpPr>
          <p:nvPr>
            <p:ph idx="1"/>
          </p:nvPr>
        </p:nvSpPr>
        <p:spPr/>
        <p:txBody>
          <a:bodyPr>
            <a:normAutofit fontScale="70000" lnSpcReduction="20000"/>
          </a:bodyPr>
          <a:lstStyle/>
          <a:p>
            <a:r>
              <a:rPr lang="en-GB" dirty="0">
                <a:latin typeface="Times New Roman" pitchFamily="18" charset="0"/>
                <a:cs typeface="Times New Roman" pitchFamily="18" charset="0"/>
              </a:rPr>
              <a:t>Anton, C. et al., 2020, "Implementation of a Coastal Management Model at </a:t>
            </a:r>
            <a:r>
              <a:rPr lang="en-GB" dirty="0" err="1">
                <a:latin typeface="Times New Roman" pitchFamily="18" charset="0"/>
                <a:cs typeface="Times New Roman" pitchFamily="18" charset="0"/>
              </a:rPr>
              <a:t>Kinvara</a:t>
            </a:r>
            <a:r>
              <a:rPr lang="en-GB" dirty="0">
                <a:latin typeface="Times New Roman" pitchFamily="18" charset="0"/>
                <a:cs typeface="Times New Roman" pitchFamily="18" charset="0"/>
              </a:rPr>
              <a:t> Bay in the North Atlantic Ocean", Journal of Marine Science and Engineering, 8(2), p. 71. </a:t>
            </a:r>
            <a:r>
              <a:rPr lang="en-GB" dirty="0" err="1">
                <a:latin typeface="Times New Roman" pitchFamily="18" charset="0"/>
                <a:cs typeface="Times New Roman" pitchFamily="18" charset="0"/>
              </a:rPr>
              <a:t>doi</a:t>
            </a:r>
            <a:r>
              <a:rPr lang="en-GB" dirty="0">
                <a:latin typeface="Times New Roman" pitchFamily="18" charset="0"/>
                <a:cs typeface="Times New Roman" pitchFamily="18" charset="0"/>
              </a:rPr>
              <a:t>: 10.3390/jmse8020071.</a:t>
            </a:r>
            <a:endParaRPr lang="en-US" dirty="0">
              <a:latin typeface="Times New Roman" pitchFamily="18" charset="0"/>
              <a:cs typeface="Times New Roman" pitchFamily="18" charset="0"/>
            </a:endParaRPr>
          </a:p>
          <a:p>
            <a:r>
              <a:rPr lang="en-GB" dirty="0" err="1">
                <a:latin typeface="Times New Roman" pitchFamily="18" charset="0"/>
                <a:cs typeface="Times New Roman" pitchFamily="18" charset="0"/>
              </a:rPr>
              <a:t>Hennerberg</a:t>
            </a:r>
            <a:r>
              <a:rPr lang="en-GB" dirty="0">
                <a:latin typeface="Times New Roman" pitchFamily="18" charset="0"/>
                <a:cs typeface="Times New Roman" pitchFamily="18" charset="0"/>
              </a:rPr>
              <a:t>, G., 2020, 6 Factors to Align Direct Marketing Channels With Your Customers, Target Marketing. Available at: https://www.targetmarketingmag.com/post/6-factors-align-direct-marketing-channels-with-your-customers/ (Accessed: 13 July 2020).</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Reporter, O., 2020, “Now is the time for innovation in our tourism industry” says Welsh Government Minister, Tenby Observer. Available at: https://www.tenby-today.co.uk/article.cfm?id=127801&amp;headline=%E2%80%9CNow%20is%20the%20time%20for%20innovation%20in%20our%20tourism%20industry%E2%80%9D%20says%20Welsh%20Government%20Minister&amp;sectionIs=news&amp;searchyear=2020 (Accessed: 13 July 2020).</a:t>
            </a:r>
            <a:endParaRPr lang="en-US" dirty="0">
              <a:latin typeface="Times New Roman" pitchFamily="18" charset="0"/>
              <a:cs typeface="Times New Roman" pitchFamily="18"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6000"/>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166</TotalTime>
  <Words>690</Words>
  <Application>Microsoft Macintosh PowerPoint</Application>
  <PresentationFormat>On-screen Show (4:3)</PresentationFormat>
  <Paragraphs>63</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Marketing essential AFJAL HUSSAIN</vt:lpstr>
      <vt:lpstr>Introduction </vt:lpstr>
      <vt:lpstr>Marketing plan </vt:lpstr>
      <vt:lpstr>Business environment audit </vt:lpstr>
      <vt:lpstr>Target market </vt:lpstr>
      <vt:lpstr>Market segment </vt:lpstr>
      <vt:lpstr>Communication mix </vt:lpstr>
      <vt:lpstr>Marketing of communication mix </vt:lpstr>
      <vt:lpstr>Budget  </vt:lpstr>
      <vt:lpstr>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dc:title>
  <dc:creator>User</dc:creator>
  <cp:lastModifiedBy>Farhana Tasneem</cp:lastModifiedBy>
  <cp:revision>39</cp:revision>
  <dcterms:created xsi:type="dcterms:W3CDTF">2020-07-13T11:18:00Z</dcterms:created>
  <dcterms:modified xsi:type="dcterms:W3CDTF">2020-07-14T17:51:50Z</dcterms:modified>
</cp:coreProperties>
</file>