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966" r:id="rId1"/>
  </p:sldMasterIdLst>
  <p:notesMasterIdLst>
    <p:notesMasterId r:id="rId14"/>
  </p:notesMasterIdLst>
  <p:sldIdLst>
    <p:sldId id="278" r:id="rId2"/>
    <p:sldId id="256" r:id="rId3"/>
    <p:sldId id="279" r:id="rId4"/>
    <p:sldId id="280" r:id="rId5"/>
    <p:sldId id="257" r:id="rId6"/>
    <p:sldId id="258" r:id="rId7"/>
    <p:sldId id="271" r:id="rId8"/>
    <p:sldId id="261" r:id="rId9"/>
    <p:sldId id="262" r:id="rId10"/>
    <p:sldId id="275" r:id="rId11"/>
    <p:sldId id="281" r:id="rId12"/>
    <p:sldId id="273" r:id="rId13"/>
  </p:sldIdLst>
  <p:sldSz cx="14630400" cy="8229600"/>
  <p:notesSz cx="8229600" cy="14630400"/>
  <p:custDataLst>
    <p:tags r:id="rId1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061" autoAdjust="0"/>
  </p:normalViewPr>
  <p:slideViewPr>
    <p:cSldViewPr snapToGrid="0" snapToObjects="1">
      <p:cViewPr varScale="1">
        <p:scale>
          <a:sx n="50" d="100"/>
          <a:sy n="50" d="100"/>
        </p:scale>
        <p:origin x="87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FA93F5-31A9-4BFD-B709-F8B40C4C3EEA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1043B38-13D2-4C4B-9A92-74868FA06293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None/>
          </a:pPr>
          <a:r>
            <a:rPr lang="en-US" sz="2200" spc="-38" dirty="0">
              <a:latin typeface="+mn-lt"/>
              <a:cs typeface="Times New Roman" panose="02020603050405020304" pitchFamily="18" charset="0"/>
            </a:rPr>
            <a:t>The chosen theme for this presentation is industry response for shocks and recovery. The hospitality sector was one of the industries which the global health crisis COVID-19 pandemic struck hardest, with widespread closures, reduced travel and changing customer behaviour.</a:t>
          </a:r>
          <a:endParaRPr lang="en-US" sz="2200" dirty="0">
            <a:latin typeface="+mn-lt"/>
            <a:cs typeface="Times New Roman" panose="02020603050405020304" pitchFamily="18" charset="0"/>
          </a:endParaRPr>
        </a:p>
      </dgm:t>
    </dgm:pt>
    <dgm:pt modelId="{423A46F0-0571-44F6-931A-418E53948F02}" type="parTrans" cxnId="{E0066042-2C88-405D-B34C-15950B95415B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547E1-9D80-42AF-A4EA-2CE0E175B98C}" type="sibTrans" cxnId="{E0066042-2C88-405D-B34C-15950B95415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1E04C6-1375-45F1-9A28-176D9355C06E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v"/>
          </a:pPr>
          <a:r>
            <a:rPr lang="en-US" sz="2200" spc="-38" dirty="0">
              <a:latin typeface="+mn-lt"/>
              <a:cs typeface="Times New Roman" panose="02020603050405020304" pitchFamily="18" charset="0"/>
            </a:rPr>
            <a:t>At the beginning of the pandemic, hotels in the UK experienced an 95% drop in bookings (Statista, 2024)</a:t>
          </a:r>
          <a:endParaRPr lang="en-US" sz="2200" dirty="0">
            <a:latin typeface="+mn-lt"/>
            <a:cs typeface="Times New Roman" panose="02020603050405020304" pitchFamily="18" charset="0"/>
          </a:endParaRPr>
        </a:p>
      </dgm:t>
    </dgm:pt>
    <dgm:pt modelId="{F3B8AA7E-AE68-4A9D-9074-0DF24F6E178C}" type="parTrans" cxnId="{45813788-45E1-45C6-9ED0-CDBF7548BD8F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3A6ED-2181-4BDF-81EF-6741A362C909}" type="sibTrans" cxnId="{45813788-45E1-45C6-9ED0-CDBF7548BD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B0FED6-1288-4258-9838-FA5C9AC89F23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"/>
          </a:pPr>
          <a:r>
            <a:rPr lang="en-GB" sz="2200" dirty="0">
              <a:latin typeface="+mn-lt"/>
            </a:rPr>
            <a:t>These challenges highlighted the importance of effective recovery strategies of the industry to foster long-term resilience.</a:t>
          </a:r>
          <a:endParaRPr lang="en-US" sz="2200" dirty="0">
            <a:latin typeface="+mn-lt"/>
            <a:cs typeface="Times New Roman" panose="02020603050405020304" pitchFamily="18" charset="0"/>
          </a:endParaRPr>
        </a:p>
      </dgm:t>
    </dgm:pt>
    <dgm:pt modelId="{3BA549E3-77C6-4F4B-AF14-9C7F3E785F41}" type="parTrans" cxnId="{C8336B6E-D753-42D8-95DF-4F390EA124CB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3C7EB-3A04-4017-8975-65B4724FEE95}" type="sibTrans" cxnId="{C8336B6E-D753-42D8-95DF-4F390EA124C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C294AE-4729-48ED-8ED5-047C85082B37}" type="pres">
      <dgm:prSet presAssocID="{4BFA93F5-31A9-4BFD-B709-F8B40C4C3EEA}" presName="vert0" presStyleCnt="0">
        <dgm:presLayoutVars>
          <dgm:dir/>
          <dgm:animOne val="branch"/>
          <dgm:animLvl val="lvl"/>
        </dgm:presLayoutVars>
      </dgm:prSet>
      <dgm:spPr/>
    </dgm:pt>
    <dgm:pt modelId="{6DA4609E-950C-419F-BF08-DCD374DF3B98}" type="pres">
      <dgm:prSet presAssocID="{51043B38-13D2-4C4B-9A92-74868FA06293}" presName="thickLine" presStyleLbl="alignNode1" presStyleIdx="0" presStyleCnt="3"/>
      <dgm:spPr/>
    </dgm:pt>
    <dgm:pt modelId="{BBE7137D-DF79-4218-A14A-5C6558F1A132}" type="pres">
      <dgm:prSet presAssocID="{51043B38-13D2-4C4B-9A92-74868FA06293}" presName="horz1" presStyleCnt="0"/>
      <dgm:spPr/>
    </dgm:pt>
    <dgm:pt modelId="{5E185962-F2BD-45AF-9EC5-6644E9AEBC1A}" type="pres">
      <dgm:prSet presAssocID="{51043B38-13D2-4C4B-9A92-74868FA06293}" presName="tx1" presStyleLbl="revTx" presStyleIdx="0" presStyleCnt="3"/>
      <dgm:spPr/>
    </dgm:pt>
    <dgm:pt modelId="{0858AE79-FBEE-4159-920C-4E68EAE79F32}" type="pres">
      <dgm:prSet presAssocID="{51043B38-13D2-4C4B-9A92-74868FA06293}" presName="vert1" presStyleCnt="0"/>
      <dgm:spPr/>
    </dgm:pt>
    <dgm:pt modelId="{05DE4024-8E0D-48ED-9F7F-D592EF5E5932}" type="pres">
      <dgm:prSet presAssocID="{3F1E04C6-1375-45F1-9A28-176D9355C06E}" presName="thickLine" presStyleLbl="alignNode1" presStyleIdx="1" presStyleCnt="3"/>
      <dgm:spPr/>
    </dgm:pt>
    <dgm:pt modelId="{D3B4B57B-D067-4843-A97D-B3399BBBE61F}" type="pres">
      <dgm:prSet presAssocID="{3F1E04C6-1375-45F1-9A28-176D9355C06E}" presName="horz1" presStyleCnt="0"/>
      <dgm:spPr/>
    </dgm:pt>
    <dgm:pt modelId="{0613CADA-A921-4761-AA16-6DDF2A9EADFE}" type="pres">
      <dgm:prSet presAssocID="{3F1E04C6-1375-45F1-9A28-176D9355C06E}" presName="tx1" presStyleLbl="revTx" presStyleIdx="1" presStyleCnt="3"/>
      <dgm:spPr/>
    </dgm:pt>
    <dgm:pt modelId="{3EC88F87-4C84-41A6-8048-B2894F0B0ADA}" type="pres">
      <dgm:prSet presAssocID="{3F1E04C6-1375-45F1-9A28-176D9355C06E}" presName="vert1" presStyleCnt="0"/>
      <dgm:spPr/>
    </dgm:pt>
    <dgm:pt modelId="{6CD8065B-E308-44F8-A92E-3AECDB416AF0}" type="pres">
      <dgm:prSet presAssocID="{15B0FED6-1288-4258-9838-FA5C9AC89F23}" presName="thickLine" presStyleLbl="alignNode1" presStyleIdx="2" presStyleCnt="3"/>
      <dgm:spPr/>
    </dgm:pt>
    <dgm:pt modelId="{397695E7-623A-4FE8-AEB1-DBC03E8965E2}" type="pres">
      <dgm:prSet presAssocID="{15B0FED6-1288-4258-9838-FA5C9AC89F23}" presName="horz1" presStyleCnt="0"/>
      <dgm:spPr/>
    </dgm:pt>
    <dgm:pt modelId="{D25C4A1E-547A-4A91-A593-C8307BC7D550}" type="pres">
      <dgm:prSet presAssocID="{15B0FED6-1288-4258-9838-FA5C9AC89F23}" presName="tx1" presStyleLbl="revTx" presStyleIdx="2" presStyleCnt="3"/>
      <dgm:spPr/>
    </dgm:pt>
    <dgm:pt modelId="{4ED0881C-CF75-4A4B-87FC-320956D950C7}" type="pres">
      <dgm:prSet presAssocID="{15B0FED6-1288-4258-9838-FA5C9AC89F23}" presName="vert1" presStyleCnt="0"/>
      <dgm:spPr/>
    </dgm:pt>
  </dgm:ptLst>
  <dgm:cxnLst>
    <dgm:cxn modelId="{E0066042-2C88-405D-B34C-15950B95415B}" srcId="{4BFA93F5-31A9-4BFD-B709-F8B40C4C3EEA}" destId="{51043B38-13D2-4C4B-9A92-74868FA06293}" srcOrd="0" destOrd="0" parTransId="{423A46F0-0571-44F6-931A-418E53948F02}" sibTransId="{88A547E1-9D80-42AF-A4EA-2CE0E175B98C}"/>
    <dgm:cxn modelId="{F4F12055-41E9-47E4-8700-FB6CEADA440A}" type="presOf" srcId="{4BFA93F5-31A9-4BFD-B709-F8B40C4C3EEA}" destId="{A1C294AE-4729-48ED-8ED5-047C85082B37}" srcOrd="0" destOrd="0" presId="urn:microsoft.com/office/officeart/2008/layout/LinedList"/>
    <dgm:cxn modelId="{99519857-15A8-476F-BF40-9264BC23A3AE}" type="presOf" srcId="{3F1E04C6-1375-45F1-9A28-176D9355C06E}" destId="{0613CADA-A921-4761-AA16-6DDF2A9EADFE}" srcOrd="0" destOrd="0" presId="urn:microsoft.com/office/officeart/2008/layout/LinedList"/>
    <dgm:cxn modelId="{C8336B6E-D753-42D8-95DF-4F390EA124CB}" srcId="{4BFA93F5-31A9-4BFD-B709-F8B40C4C3EEA}" destId="{15B0FED6-1288-4258-9838-FA5C9AC89F23}" srcOrd="2" destOrd="0" parTransId="{3BA549E3-77C6-4F4B-AF14-9C7F3E785F41}" sibTransId="{23E3C7EB-3A04-4017-8975-65B4724FEE95}"/>
    <dgm:cxn modelId="{45813788-45E1-45C6-9ED0-CDBF7548BD8F}" srcId="{4BFA93F5-31A9-4BFD-B709-F8B40C4C3EEA}" destId="{3F1E04C6-1375-45F1-9A28-176D9355C06E}" srcOrd="1" destOrd="0" parTransId="{F3B8AA7E-AE68-4A9D-9074-0DF24F6E178C}" sibTransId="{A8F3A6ED-2181-4BDF-81EF-6741A362C909}"/>
    <dgm:cxn modelId="{6E88F9B9-3B3A-4AFF-B6FD-5359000A2A52}" type="presOf" srcId="{15B0FED6-1288-4258-9838-FA5C9AC89F23}" destId="{D25C4A1E-547A-4A91-A593-C8307BC7D550}" srcOrd="0" destOrd="0" presId="urn:microsoft.com/office/officeart/2008/layout/LinedList"/>
    <dgm:cxn modelId="{C2E99EE0-B605-4F21-934D-6A8A8F1FDDE4}" type="presOf" srcId="{51043B38-13D2-4C4B-9A92-74868FA06293}" destId="{5E185962-F2BD-45AF-9EC5-6644E9AEBC1A}" srcOrd="0" destOrd="0" presId="urn:microsoft.com/office/officeart/2008/layout/LinedList"/>
    <dgm:cxn modelId="{7E178631-BFC0-42C3-821D-4BC3BBA3F0F1}" type="presParOf" srcId="{A1C294AE-4729-48ED-8ED5-047C85082B37}" destId="{6DA4609E-950C-419F-BF08-DCD374DF3B98}" srcOrd="0" destOrd="0" presId="urn:microsoft.com/office/officeart/2008/layout/LinedList"/>
    <dgm:cxn modelId="{9825A4AC-EA8F-453D-939B-613D79DB9285}" type="presParOf" srcId="{A1C294AE-4729-48ED-8ED5-047C85082B37}" destId="{BBE7137D-DF79-4218-A14A-5C6558F1A132}" srcOrd="1" destOrd="0" presId="urn:microsoft.com/office/officeart/2008/layout/LinedList"/>
    <dgm:cxn modelId="{4202E33A-3DCB-4184-9672-3947805AEFD8}" type="presParOf" srcId="{BBE7137D-DF79-4218-A14A-5C6558F1A132}" destId="{5E185962-F2BD-45AF-9EC5-6644E9AEBC1A}" srcOrd="0" destOrd="0" presId="urn:microsoft.com/office/officeart/2008/layout/LinedList"/>
    <dgm:cxn modelId="{99F02269-15AF-4C27-8DD7-2C9CE0CB97EF}" type="presParOf" srcId="{BBE7137D-DF79-4218-A14A-5C6558F1A132}" destId="{0858AE79-FBEE-4159-920C-4E68EAE79F32}" srcOrd="1" destOrd="0" presId="urn:microsoft.com/office/officeart/2008/layout/LinedList"/>
    <dgm:cxn modelId="{C1DB942F-C321-4510-9E7D-E741AC192A24}" type="presParOf" srcId="{A1C294AE-4729-48ED-8ED5-047C85082B37}" destId="{05DE4024-8E0D-48ED-9F7F-D592EF5E5932}" srcOrd="2" destOrd="0" presId="urn:microsoft.com/office/officeart/2008/layout/LinedList"/>
    <dgm:cxn modelId="{DD82523A-1319-48F7-9AE3-623234275050}" type="presParOf" srcId="{A1C294AE-4729-48ED-8ED5-047C85082B37}" destId="{D3B4B57B-D067-4843-A97D-B3399BBBE61F}" srcOrd="3" destOrd="0" presId="urn:microsoft.com/office/officeart/2008/layout/LinedList"/>
    <dgm:cxn modelId="{4140D1BE-82CC-4CCA-82CF-C786AB8AACE1}" type="presParOf" srcId="{D3B4B57B-D067-4843-A97D-B3399BBBE61F}" destId="{0613CADA-A921-4761-AA16-6DDF2A9EADFE}" srcOrd="0" destOrd="0" presId="urn:microsoft.com/office/officeart/2008/layout/LinedList"/>
    <dgm:cxn modelId="{5BF5090E-39E4-430C-B1F6-E3593633256D}" type="presParOf" srcId="{D3B4B57B-D067-4843-A97D-B3399BBBE61F}" destId="{3EC88F87-4C84-41A6-8048-B2894F0B0ADA}" srcOrd="1" destOrd="0" presId="urn:microsoft.com/office/officeart/2008/layout/LinedList"/>
    <dgm:cxn modelId="{F5A20F42-43FC-4138-B6DF-98F198466FF0}" type="presParOf" srcId="{A1C294AE-4729-48ED-8ED5-047C85082B37}" destId="{6CD8065B-E308-44F8-A92E-3AECDB416AF0}" srcOrd="4" destOrd="0" presId="urn:microsoft.com/office/officeart/2008/layout/LinedList"/>
    <dgm:cxn modelId="{D223DCF1-D194-4050-AC1E-62C0B56C8DC5}" type="presParOf" srcId="{A1C294AE-4729-48ED-8ED5-047C85082B37}" destId="{397695E7-623A-4FE8-AEB1-DBC03E8965E2}" srcOrd="5" destOrd="0" presId="urn:microsoft.com/office/officeart/2008/layout/LinedList"/>
    <dgm:cxn modelId="{B45CE506-B458-4E3C-A63B-A2695AB93A0B}" type="presParOf" srcId="{397695E7-623A-4FE8-AEB1-DBC03E8965E2}" destId="{D25C4A1E-547A-4A91-A593-C8307BC7D550}" srcOrd="0" destOrd="0" presId="urn:microsoft.com/office/officeart/2008/layout/LinedList"/>
    <dgm:cxn modelId="{50E7C336-A04D-4587-98FC-E9639FECD37F}" type="presParOf" srcId="{397695E7-623A-4FE8-AEB1-DBC03E8965E2}" destId="{4ED0881C-CF75-4A4B-87FC-320956D950C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FA93F5-31A9-4BFD-B709-F8B40C4C3EEA}" type="doc">
      <dgm:prSet loTypeId="urn:microsoft.com/office/officeart/2005/8/layout/hList7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043B38-13D2-4C4B-9A92-74868FA06293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v"/>
          </a:pPr>
          <a:r>
            <a:rPr lang="en-US" sz="2200" spc="-38" dirty="0">
              <a:latin typeface="+mj-lt"/>
              <a:ea typeface="Source Sans Pro" pitchFamily="34" charset="-122"/>
              <a:cs typeface="Times New Roman" panose="02020603050405020304" pitchFamily="18" charset="0"/>
            </a:rPr>
            <a:t>The pandemic shut businesses down, crippled revenue and put hygiene and safety at the top of my mind.</a:t>
          </a:r>
          <a:endParaRPr lang="en-US" sz="2200" dirty="0">
            <a:latin typeface="+mj-lt"/>
            <a:cs typeface="Times New Roman" panose="02020603050405020304" pitchFamily="18" charset="0"/>
          </a:endParaRPr>
        </a:p>
      </dgm:t>
    </dgm:pt>
    <dgm:pt modelId="{423A46F0-0571-44F6-931A-418E53948F02}" type="parTrans" cxnId="{E0066042-2C88-405D-B34C-15950B95415B}">
      <dgm:prSet/>
      <dgm:spPr/>
      <dgm:t>
        <a:bodyPr/>
        <a:lstStyle/>
        <a:p>
          <a:pPr algn="just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547E1-9D80-42AF-A4EA-2CE0E175B98C}" type="sibTrans" cxnId="{E0066042-2C88-405D-B34C-15950B95415B}">
      <dgm:prSet/>
      <dgm:spPr/>
      <dgm:t>
        <a:bodyPr/>
        <a:lstStyle/>
        <a:p>
          <a:pPr algn="just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1E04C6-1375-45F1-9A28-176D9355C06E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v"/>
          </a:pPr>
          <a:r>
            <a:rPr lang="en-US" sz="2200" spc="-38" dirty="0">
              <a:latin typeface="+mj-lt"/>
              <a:ea typeface="Source Sans Pro" pitchFamily="34" charset="-122"/>
              <a:cs typeface="Times New Roman" panose="02020603050405020304" pitchFamily="18" charset="0"/>
            </a:rPr>
            <a:t>Consumers began to demand local and socially distanced experiences (Zheng et al., 2020).</a:t>
          </a:r>
          <a:endParaRPr lang="en-US" sz="2200" dirty="0">
            <a:latin typeface="+mj-lt"/>
            <a:cs typeface="Times New Roman" panose="02020603050405020304" pitchFamily="18" charset="0"/>
          </a:endParaRPr>
        </a:p>
      </dgm:t>
    </dgm:pt>
    <dgm:pt modelId="{F3B8AA7E-AE68-4A9D-9074-0DF24F6E178C}" type="parTrans" cxnId="{45813788-45E1-45C6-9ED0-CDBF7548BD8F}">
      <dgm:prSet/>
      <dgm:spPr/>
      <dgm:t>
        <a:bodyPr/>
        <a:lstStyle/>
        <a:p>
          <a:pPr algn="just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3A6ED-2181-4BDF-81EF-6741A362C909}" type="sibTrans" cxnId="{45813788-45E1-45C6-9ED0-CDBF7548BD8F}">
      <dgm:prSet/>
      <dgm:spPr/>
      <dgm:t>
        <a:bodyPr/>
        <a:lstStyle/>
        <a:p>
          <a:pPr algn="just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B0FED6-1288-4258-9838-FA5C9AC89F23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v"/>
          </a:pPr>
          <a:r>
            <a:rPr lang="en-US" sz="2200" spc="-38" dirty="0">
              <a:latin typeface="+mj-lt"/>
              <a:cs typeface="Times New Roman" panose="02020603050405020304" pitchFamily="18" charset="0"/>
            </a:rPr>
            <a:t>As an industry response for recovery, digital adoption surged, with contactless services, mobile apps, and automation becoming mainstream in most industries (Tuomi et al., 2021).</a:t>
          </a:r>
          <a:endParaRPr lang="en-US" sz="2200" dirty="0">
            <a:latin typeface="+mj-lt"/>
            <a:cs typeface="Times New Roman" panose="02020603050405020304" pitchFamily="18" charset="0"/>
          </a:endParaRPr>
        </a:p>
      </dgm:t>
    </dgm:pt>
    <dgm:pt modelId="{3BA549E3-77C6-4F4B-AF14-9C7F3E785F41}" type="parTrans" cxnId="{C8336B6E-D753-42D8-95DF-4F390EA124CB}">
      <dgm:prSet/>
      <dgm:spPr/>
      <dgm:t>
        <a:bodyPr/>
        <a:lstStyle/>
        <a:p>
          <a:pPr algn="just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3C7EB-3A04-4017-8975-65B4724FEE95}" type="sibTrans" cxnId="{C8336B6E-D753-42D8-95DF-4F390EA124CB}">
      <dgm:prSet/>
      <dgm:spPr/>
      <dgm:t>
        <a:bodyPr/>
        <a:lstStyle/>
        <a:p>
          <a:pPr algn="just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C6E42F-526D-4A75-9BA6-15ABBA91AC14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v"/>
          </a:pPr>
          <a:r>
            <a:rPr lang="en-US" sz="2200" spc="-38" dirty="0">
              <a:latin typeface="+mj-lt"/>
              <a:ea typeface="Source Sans Pro" pitchFamily="34" charset="-122"/>
              <a:cs typeface="Times New Roman" panose="02020603050405020304" pitchFamily="18" charset="0"/>
            </a:rPr>
            <a:t>Businesses adapted by pivoting to takeaway services, meal kits, and stringent health protocols to continue operating.</a:t>
          </a:r>
          <a:endParaRPr lang="en-US" sz="2200" dirty="0">
            <a:latin typeface="+mj-lt"/>
            <a:cs typeface="Times New Roman" panose="02020603050405020304" pitchFamily="18" charset="0"/>
          </a:endParaRPr>
        </a:p>
      </dgm:t>
    </dgm:pt>
    <dgm:pt modelId="{AA83C473-D33C-4C65-AC10-D6C0506ABEE0}" type="parTrans" cxnId="{63E9E837-9E9E-40ED-98A5-2A5CB1B33976}">
      <dgm:prSet/>
      <dgm:spPr/>
      <dgm:t>
        <a:bodyPr/>
        <a:lstStyle/>
        <a:p>
          <a:endParaRPr lang="en-US" sz="2400"/>
        </a:p>
      </dgm:t>
    </dgm:pt>
    <dgm:pt modelId="{AD5D2BE3-F8EA-473C-AEE6-2C0C092BB38B}" type="sibTrans" cxnId="{63E9E837-9E9E-40ED-98A5-2A5CB1B33976}">
      <dgm:prSet/>
      <dgm:spPr/>
      <dgm:t>
        <a:bodyPr/>
        <a:lstStyle/>
        <a:p>
          <a:endParaRPr lang="en-US" sz="2400"/>
        </a:p>
      </dgm:t>
    </dgm:pt>
    <dgm:pt modelId="{29C816F4-3F6F-4EAF-9D02-593F213DC699}" type="pres">
      <dgm:prSet presAssocID="{4BFA93F5-31A9-4BFD-B709-F8B40C4C3EEA}" presName="Name0" presStyleCnt="0">
        <dgm:presLayoutVars>
          <dgm:dir/>
          <dgm:resizeHandles val="exact"/>
        </dgm:presLayoutVars>
      </dgm:prSet>
      <dgm:spPr/>
    </dgm:pt>
    <dgm:pt modelId="{EDD39310-7E69-492F-8CB0-77F9544C2853}" type="pres">
      <dgm:prSet presAssocID="{4BFA93F5-31A9-4BFD-B709-F8B40C4C3EEA}" presName="fgShape" presStyleLbl="fgShp" presStyleIdx="0" presStyleCnt="1"/>
      <dgm:spPr/>
    </dgm:pt>
    <dgm:pt modelId="{B7696855-AE5A-4028-90D5-9A7A4042281F}" type="pres">
      <dgm:prSet presAssocID="{4BFA93F5-31A9-4BFD-B709-F8B40C4C3EEA}" presName="linComp" presStyleCnt="0"/>
      <dgm:spPr/>
    </dgm:pt>
    <dgm:pt modelId="{128A18C0-EBF7-4983-9828-D6851BDBAE45}" type="pres">
      <dgm:prSet presAssocID="{51043B38-13D2-4C4B-9A92-74868FA06293}" presName="compNode" presStyleCnt="0"/>
      <dgm:spPr/>
    </dgm:pt>
    <dgm:pt modelId="{F84F2A2C-C433-4F74-97DA-35B82C72A192}" type="pres">
      <dgm:prSet presAssocID="{51043B38-13D2-4C4B-9A92-74868FA06293}" presName="bkgdShape" presStyleLbl="node1" presStyleIdx="0" presStyleCnt="4"/>
      <dgm:spPr/>
    </dgm:pt>
    <dgm:pt modelId="{4C6610DD-DA68-4766-8316-72048423AB3C}" type="pres">
      <dgm:prSet presAssocID="{51043B38-13D2-4C4B-9A92-74868FA06293}" presName="nodeTx" presStyleLbl="node1" presStyleIdx="0" presStyleCnt="4">
        <dgm:presLayoutVars>
          <dgm:bulletEnabled val="1"/>
        </dgm:presLayoutVars>
      </dgm:prSet>
      <dgm:spPr/>
    </dgm:pt>
    <dgm:pt modelId="{C0EE9E22-5D2B-4146-83C3-43F35F986A23}" type="pres">
      <dgm:prSet presAssocID="{51043B38-13D2-4C4B-9A92-74868FA06293}" presName="invisiNode" presStyleLbl="node1" presStyleIdx="0" presStyleCnt="4"/>
      <dgm:spPr/>
    </dgm:pt>
    <dgm:pt modelId="{A776472D-BF97-4FE1-8402-846993FC3B73}" type="pres">
      <dgm:prSet presAssocID="{51043B38-13D2-4C4B-9A92-74868FA06293}" presName="imagNode" presStyleLbl="fgImgPlace1" presStyleIdx="0" presStyleCnt="4"/>
      <dgm:spPr/>
    </dgm:pt>
    <dgm:pt modelId="{011E4E3D-6074-4F82-A954-0288F6857015}" type="pres">
      <dgm:prSet presAssocID="{88A547E1-9D80-42AF-A4EA-2CE0E175B98C}" presName="sibTrans" presStyleLbl="sibTrans2D1" presStyleIdx="0" presStyleCnt="0"/>
      <dgm:spPr/>
    </dgm:pt>
    <dgm:pt modelId="{079FC2D7-96A0-422A-89AA-BEC6259BD5EA}" type="pres">
      <dgm:prSet presAssocID="{3F1E04C6-1375-45F1-9A28-176D9355C06E}" presName="compNode" presStyleCnt="0"/>
      <dgm:spPr/>
    </dgm:pt>
    <dgm:pt modelId="{77E0C242-0843-4F36-BD3F-3E8850F1206E}" type="pres">
      <dgm:prSet presAssocID="{3F1E04C6-1375-45F1-9A28-176D9355C06E}" presName="bkgdShape" presStyleLbl="node1" presStyleIdx="1" presStyleCnt="4"/>
      <dgm:spPr/>
    </dgm:pt>
    <dgm:pt modelId="{415FBABB-78B5-4256-86A5-315A7C7617B0}" type="pres">
      <dgm:prSet presAssocID="{3F1E04C6-1375-45F1-9A28-176D9355C06E}" presName="nodeTx" presStyleLbl="node1" presStyleIdx="1" presStyleCnt="4">
        <dgm:presLayoutVars>
          <dgm:bulletEnabled val="1"/>
        </dgm:presLayoutVars>
      </dgm:prSet>
      <dgm:spPr/>
    </dgm:pt>
    <dgm:pt modelId="{1A88FD62-17C8-484F-89D6-2A38F73B26DC}" type="pres">
      <dgm:prSet presAssocID="{3F1E04C6-1375-45F1-9A28-176D9355C06E}" presName="invisiNode" presStyleLbl="node1" presStyleIdx="1" presStyleCnt="4"/>
      <dgm:spPr/>
    </dgm:pt>
    <dgm:pt modelId="{2566EF02-4FE1-427E-8A91-1CD1DB510531}" type="pres">
      <dgm:prSet presAssocID="{3F1E04C6-1375-45F1-9A28-176D9355C06E}" presName="imagNode" presStyleLbl="fgImgPlace1" presStyleIdx="1" presStyleCnt="4"/>
      <dgm:spPr/>
    </dgm:pt>
    <dgm:pt modelId="{9C112C5F-C026-48C4-9CCE-88C1D56EE577}" type="pres">
      <dgm:prSet presAssocID="{A8F3A6ED-2181-4BDF-81EF-6741A362C909}" presName="sibTrans" presStyleLbl="sibTrans2D1" presStyleIdx="0" presStyleCnt="0"/>
      <dgm:spPr/>
    </dgm:pt>
    <dgm:pt modelId="{A18AC874-F83F-4747-B95D-DD865C5E5642}" type="pres">
      <dgm:prSet presAssocID="{15B0FED6-1288-4258-9838-FA5C9AC89F23}" presName="compNode" presStyleCnt="0"/>
      <dgm:spPr/>
    </dgm:pt>
    <dgm:pt modelId="{0D57936A-78E1-4E86-B31C-E03AC78A3A5D}" type="pres">
      <dgm:prSet presAssocID="{15B0FED6-1288-4258-9838-FA5C9AC89F23}" presName="bkgdShape" presStyleLbl="node1" presStyleIdx="2" presStyleCnt="4"/>
      <dgm:spPr/>
    </dgm:pt>
    <dgm:pt modelId="{AE42317A-9B65-400A-900A-1747320854D6}" type="pres">
      <dgm:prSet presAssocID="{15B0FED6-1288-4258-9838-FA5C9AC89F23}" presName="nodeTx" presStyleLbl="node1" presStyleIdx="2" presStyleCnt="4">
        <dgm:presLayoutVars>
          <dgm:bulletEnabled val="1"/>
        </dgm:presLayoutVars>
      </dgm:prSet>
      <dgm:spPr/>
    </dgm:pt>
    <dgm:pt modelId="{DF8096C2-CC10-49C6-BE83-5EB6BFA1C65F}" type="pres">
      <dgm:prSet presAssocID="{15B0FED6-1288-4258-9838-FA5C9AC89F23}" presName="invisiNode" presStyleLbl="node1" presStyleIdx="2" presStyleCnt="4"/>
      <dgm:spPr/>
    </dgm:pt>
    <dgm:pt modelId="{BE827A05-D22C-40B1-AC65-792614C158BB}" type="pres">
      <dgm:prSet presAssocID="{15B0FED6-1288-4258-9838-FA5C9AC89F23}" presName="imagNode" presStyleLbl="fgImgPlace1" presStyleIdx="2" presStyleCnt="4"/>
      <dgm:spPr/>
    </dgm:pt>
    <dgm:pt modelId="{6B4B745C-F935-4700-AA2A-6B86D3CE8236}" type="pres">
      <dgm:prSet presAssocID="{23E3C7EB-3A04-4017-8975-65B4724FEE95}" presName="sibTrans" presStyleLbl="sibTrans2D1" presStyleIdx="0" presStyleCnt="0"/>
      <dgm:spPr/>
    </dgm:pt>
    <dgm:pt modelId="{B58928AE-4594-427F-8D16-E2F762E08ED7}" type="pres">
      <dgm:prSet presAssocID="{17C6E42F-526D-4A75-9BA6-15ABBA91AC14}" presName="compNode" presStyleCnt="0"/>
      <dgm:spPr/>
    </dgm:pt>
    <dgm:pt modelId="{4AD8A026-0E0F-436A-8836-EC202F7C788C}" type="pres">
      <dgm:prSet presAssocID="{17C6E42F-526D-4A75-9BA6-15ABBA91AC14}" presName="bkgdShape" presStyleLbl="node1" presStyleIdx="3" presStyleCnt="4"/>
      <dgm:spPr/>
    </dgm:pt>
    <dgm:pt modelId="{F58BE283-7AA0-4B29-BCFF-A7AB8DA6B632}" type="pres">
      <dgm:prSet presAssocID="{17C6E42F-526D-4A75-9BA6-15ABBA91AC14}" presName="nodeTx" presStyleLbl="node1" presStyleIdx="3" presStyleCnt="4">
        <dgm:presLayoutVars>
          <dgm:bulletEnabled val="1"/>
        </dgm:presLayoutVars>
      </dgm:prSet>
      <dgm:spPr/>
    </dgm:pt>
    <dgm:pt modelId="{F7BB0A3B-D39E-4EDF-BFC1-7DC203DEC097}" type="pres">
      <dgm:prSet presAssocID="{17C6E42F-526D-4A75-9BA6-15ABBA91AC14}" presName="invisiNode" presStyleLbl="node1" presStyleIdx="3" presStyleCnt="4"/>
      <dgm:spPr/>
    </dgm:pt>
    <dgm:pt modelId="{CB2F2826-1376-46A4-9C46-C35FB249B7A5}" type="pres">
      <dgm:prSet presAssocID="{17C6E42F-526D-4A75-9BA6-15ABBA91AC14}" presName="imagNode" presStyleLbl="fgImgPlace1" presStyleIdx="3" presStyleCnt="4"/>
      <dgm:spPr/>
    </dgm:pt>
  </dgm:ptLst>
  <dgm:cxnLst>
    <dgm:cxn modelId="{F8C74E24-8787-401E-9194-E82610209232}" type="presOf" srcId="{17C6E42F-526D-4A75-9BA6-15ABBA91AC14}" destId="{4AD8A026-0E0F-436A-8836-EC202F7C788C}" srcOrd="0" destOrd="0" presId="urn:microsoft.com/office/officeart/2005/8/layout/hList7"/>
    <dgm:cxn modelId="{63E9E837-9E9E-40ED-98A5-2A5CB1B33976}" srcId="{4BFA93F5-31A9-4BFD-B709-F8B40C4C3EEA}" destId="{17C6E42F-526D-4A75-9BA6-15ABBA91AC14}" srcOrd="3" destOrd="0" parTransId="{AA83C473-D33C-4C65-AC10-D6C0506ABEE0}" sibTransId="{AD5D2BE3-F8EA-473C-AEE6-2C0C092BB38B}"/>
    <dgm:cxn modelId="{15F6BD39-913B-4C74-94C2-F2B6F78D83A7}" type="presOf" srcId="{A8F3A6ED-2181-4BDF-81EF-6741A362C909}" destId="{9C112C5F-C026-48C4-9CCE-88C1D56EE577}" srcOrd="0" destOrd="0" presId="urn:microsoft.com/office/officeart/2005/8/layout/hList7"/>
    <dgm:cxn modelId="{E0066042-2C88-405D-B34C-15950B95415B}" srcId="{4BFA93F5-31A9-4BFD-B709-F8B40C4C3EEA}" destId="{51043B38-13D2-4C4B-9A92-74868FA06293}" srcOrd="0" destOrd="0" parTransId="{423A46F0-0571-44F6-931A-418E53948F02}" sibTransId="{88A547E1-9D80-42AF-A4EA-2CE0E175B98C}"/>
    <dgm:cxn modelId="{9DA8BC45-1DAE-42C4-962C-E1AE11051379}" type="presOf" srcId="{15B0FED6-1288-4258-9838-FA5C9AC89F23}" destId="{0D57936A-78E1-4E86-B31C-E03AC78A3A5D}" srcOrd="0" destOrd="0" presId="urn:microsoft.com/office/officeart/2005/8/layout/hList7"/>
    <dgm:cxn modelId="{63DE2455-E4D3-4636-B5B2-6E39A896A041}" type="presOf" srcId="{4BFA93F5-31A9-4BFD-B709-F8B40C4C3EEA}" destId="{29C816F4-3F6F-4EAF-9D02-593F213DC699}" srcOrd="0" destOrd="0" presId="urn:microsoft.com/office/officeart/2005/8/layout/hList7"/>
    <dgm:cxn modelId="{C8336B6E-D753-42D8-95DF-4F390EA124CB}" srcId="{4BFA93F5-31A9-4BFD-B709-F8B40C4C3EEA}" destId="{15B0FED6-1288-4258-9838-FA5C9AC89F23}" srcOrd="2" destOrd="0" parTransId="{3BA549E3-77C6-4F4B-AF14-9C7F3E785F41}" sibTransId="{23E3C7EB-3A04-4017-8975-65B4724FEE95}"/>
    <dgm:cxn modelId="{DCEBA174-6DBB-465E-8620-A8E72DF40AE0}" type="presOf" srcId="{51043B38-13D2-4C4B-9A92-74868FA06293}" destId="{4C6610DD-DA68-4766-8316-72048423AB3C}" srcOrd="1" destOrd="0" presId="urn:microsoft.com/office/officeart/2005/8/layout/hList7"/>
    <dgm:cxn modelId="{AF827475-9631-44F5-9540-A542676E3EED}" type="presOf" srcId="{23E3C7EB-3A04-4017-8975-65B4724FEE95}" destId="{6B4B745C-F935-4700-AA2A-6B86D3CE8236}" srcOrd="0" destOrd="0" presId="urn:microsoft.com/office/officeart/2005/8/layout/hList7"/>
    <dgm:cxn modelId="{45813788-45E1-45C6-9ED0-CDBF7548BD8F}" srcId="{4BFA93F5-31A9-4BFD-B709-F8B40C4C3EEA}" destId="{3F1E04C6-1375-45F1-9A28-176D9355C06E}" srcOrd="1" destOrd="0" parTransId="{F3B8AA7E-AE68-4A9D-9074-0DF24F6E178C}" sibTransId="{A8F3A6ED-2181-4BDF-81EF-6741A362C909}"/>
    <dgm:cxn modelId="{E0E22C98-9F9C-4874-80AC-8C4181C5A8BE}" type="presOf" srcId="{88A547E1-9D80-42AF-A4EA-2CE0E175B98C}" destId="{011E4E3D-6074-4F82-A954-0288F6857015}" srcOrd="0" destOrd="0" presId="urn:microsoft.com/office/officeart/2005/8/layout/hList7"/>
    <dgm:cxn modelId="{7CEC39C0-23A0-4363-BB40-70D7AB4264DE}" type="presOf" srcId="{51043B38-13D2-4C4B-9A92-74868FA06293}" destId="{F84F2A2C-C433-4F74-97DA-35B82C72A192}" srcOrd="0" destOrd="0" presId="urn:microsoft.com/office/officeart/2005/8/layout/hList7"/>
    <dgm:cxn modelId="{B07E4FC0-4FED-401C-877E-B9565F572624}" type="presOf" srcId="{15B0FED6-1288-4258-9838-FA5C9AC89F23}" destId="{AE42317A-9B65-400A-900A-1747320854D6}" srcOrd="1" destOrd="0" presId="urn:microsoft.com/office/officeart/2005/8/layout/hList7"/>
    <dgm:cxn modelId="{32039CD3-D45E-45B1-8F22-04B1793A4289}" type="presOf" srcId="{3F1E04C6-1375-45F1-9A28-176D9355C06E}" destId="{415FBABB-78B5-4256-86A5-315A7C7617B0}" srcOrd="1" destOrd="0" presId="urn:microsoft.com/office/officeart/2005/8/layout/hList7"/>
    <dgm:cxn modelId="{FAFBC7DF-708F-4779-A552-4A2E4FDE6861}" type="presOf" srcId="{3F1E04C6-1375-45F1-9A28-176D9355C06E}" destId="{77E0C242-0843-4F36-BD3F-3E8850F1206E}" srcOrd="0" destOrd="0" presId="urn:microsoft.com/office/officeart/2005/8/layout/hList7"/>
    <dgm:cxn modelId="{8F19D2F7-3B13-478E-9FF8-3559E4D45DC9}" type="presOf" srcId="{17C6E42F-526D-4A75-9BA6-15ABBA91AC14}" destId="{F58BE283-7AA0-4B29-BCFF-A7AB8DA6B632}" srcOrd="1" destOrd="0" presId="urn:microsoft.com/office/officeart/2005/8/layout/hList7"/>
    <dgm:cxn modelId="{5E23299D-1E88-4E91-A09D-1B02E6A928D6}" type="presParOf" srcId="{29C816F4-3F6F-4EAF-9D02-593F213DC699}" destId="{EDD39310-7E69-492F-8CB0-77F9544C2853}" srcOrd="0" destOrd="0" presId="urn:microsoft.com/office/officeart/2005/8/layout/hList7"/>
    <dgm:cxn modelId="{7DE1B907-036A-4F51-8B87-18110BD4ADD9}" type="presParOf" srcId="{29C816F4-3F6F-4EAF-9D02-593F213DC699}" destId="{B7696855-AE5A-4028-90D5-9A7A4042281F}" srcOrd="1" destOrd="0" presId="urn:microsoft.com/office/officeart/2005/8/layout/hList7"/>
    <dgm:cxn modelId="{6AF5CFDA-F872-4B91-B55C-AA8ED0DC8445}" type="presParOf" srcId="{B7696855-AE5A-4028-90D5-9A7A4042281F}" destId="{128A18C0-EBF7-4983-9828-D6851BDBAE45}" srcOrd="0" destOrd="0" presId="urn:microsoft.com/office/officeart/2005/8/layout/hList7"/>
    <dgm:cxn modelId="{315E85FA-1DFD-4785-8F2F-817EA301E04A}" type="presParOf" srcId="{128A18C0-EBF7-4983-9828-D6851BDBAE45}" destId="{F84F2A2C-C433-4F74-97DA-35B82C72A192}" srcOrd="0" destOrd="0" presId="urn:microsoft.com/office/officeart/2005/8/layout/hList7"/>
    <dgm:cxn modelId="{7AA6C113-C4A6-4BC2-B8E1-C46276EAEDA4}" type="presParOf" srcId="{128A18C0-EBF7-4983-9828-D6851BDBAE45}" destId="{4C6610DD-DA68-4766-8316-72048423AB3C}" srcOrd="1" destOrd="0" presId="urn:microsoft.com/office/officeart/2005/8/layout/hList7"/>
    <dgm:cxn modelId="{198FA008-1C9D-4EF2-B57F-EBECFCD7A93B}" type="presParOf" srcId="{128A18C0-EBF7-4983-9828-D6851BDBAE45}" destId="{C0EE9E22-5D2B-4146-83C3-43F35F986A23}" srcOrd="2" destOrd="0" presId="urn:microsoft.com/office/officeart/2005/8/layout/hList7"/>
    <dgm:cxn modelId="{55213FEE-5F9F-496B-A97C-D50EBA816566}" type="presParOf" srcId="{128A18C0-EBF7-4983-9828-D6851BDBAE45}" destId="{A776472D-BF97-4FE1-8402-846993FC3B73}" srcOrd="3" destOrd="0" presId="urn:microsoft.com/office/officeart/2005/8/layout/hList7"/>
    <dgm:cxn modelId="{27FFE006-A89F-41A6-8947-277712CDAFC1}" type="presParOf" srcId="{B7696855-AE5A-4028-90D5-9A7A4042281F}" destId="{011E4E3D-6074-4F82-A954-0288F6857015}" srcOrd="1" destOrd="0" presId="urn:microsoft.com/office/officeart/2005/8/layout/hList7"/>
    <dgm:cxn modelId="{BB0F1C2D-9434-49EA-A872-E259EFC73E2E}" type="presParOf" srcId="{B7696855-AE5A-4028-90D5-9A7A4042281F}" destId="{079FC2D7-96A0-422A-89AA-BEC6259BD5EA}" srcOrd="2" destOrd="0" presId="urn:microsoft.com/office/officeart/2005/8/layout/hList7"/>
    <dgm:cxn modelId="{67F70E98-96C6-4D56-AD07-2F93520B9F40}" type="presParOf" srcId="{079FC2D7-96A0-422A-89AA-BEC6259BD5EA}" destId="{77E0C242-0843-4F36-BD3F-3E8850F1206E}" srcOrd="0" destOrd="0" presId="urn:microsoft.com/office/officeart/2005/8/layout/hList7"/>
    <dgm:cxn modelId="{D8E5D868-9B08-4C66-8D53-8212CB648ECF}" type="presParOf" srcId="{079FC2D7-96A0-422A-89AA-BEC6259BD5EA}" destId="{415FBABB-78B5-4256-86A5-315A7C7617B0}" srcOrd="1" destOrd="0" presId="urn:microsoft.com/office/officeart/2005/8/layout/hList7"/>
    <dgm:cxn modelId="{5EEAC0D9-62FB-4015-94AC-8DB8D89D0E5A}" type="presParOf" srcId="{079FC2D7-96A0-422A-89AA-BEC6259BD5EA}" destId="{1A88FD62-17C8-484F-89D6-2A38F73B26DC}" srcOrd="2" destOrd="0" presId="urn:microsoft.com/office/officeart/2005/8/layout/hList7"/>
    <dgm:cxn modelId="{D182ED8D-9BC2-4899-B974-8620B56D1A1F}" type="presParOf" srcId="{079FC2D7-96A0-422A-89AA-BEC6259BD5EA}" destId="{2566EF02-4FE1-427E-8A91-1CD1DB510531}" srcOrd="3" destOrd="0" presId="urn:microsoft.com/office/officeart/2005/8/layout/hList7"/>
    <dgm:cxn modelId="{F1EF149E-9CFA-46C1-B139-5CC7296CF923}" type="presParOf" srcId="{B7696855-AE5A-4028-90D5-9A7A4042281F}" destId="{9C112C5F-C026-48C4-9CCE-88C1D56EE577}" srcOrd="3" destOrd="0" presId="urn:microsoft.com/office/officeart/2005/8/layout/hList7"/>
    <dgm:cxn modelId="{A734C552-6A53-44C6-A1E2-F891D6C1EF61}" type="presParOf" srcId="{B7696855-AE5A-4028-90D5-9A7A4042281F}" destId="{A18AC874-F83F-4747-B95D-DD865C5E5642}" srcOrd="4" destOrd="0" presId="urn:microsoft.com/office/officeart/2005/8/layout/hList7"/>
    <dgm:cxn modelId="{E6DAE9DD-8D5F-4395-B9D5-9F8DC928F5B0}" type="presParOf" srcId="{A18AC874-F83F-4747-B95D-DD865C5E5642}" destId="{0D57936A-78E1-4E86-B31C-E03AC78A3A5D}" srcOrd="0" destOrd="0" presId="urn:microsoft.com/office/officeart/2005/8/layout/hList7"/>
    <dgm:cxn modelId="{0E6DB83A-2DE4-4D66-9BEC-76A1F90EDB5E}" type="presParOf" srcId="{A18AC874-F83F-4747-B95D-DD865C5E5642}" destId="{AE42317A-9B65-400A-900A-1747320854D6}" srcOrd="1" destOrd="0" presId="urn:microsoft.com/office/officeart/2005/8/layout/hList7"/>
    <dgm:cxn modelId="{1C77FA8D-AB9A-4BAB-B6D7-B5103A5A7859}" type="presParOf" srcId="{A18AC874-F83F-4747-B95D-DD865C5E5642}" destId="{DF8096C2-CC10-49C6-BE83-5EB6BFA1C65F}" srcOrd="2" destOrd="0" presId="urn:microsoft.com/office/officeart/2005/8/layout/hList7"/>
    <dgm:cxn modelId="{31710E2C-C03F-4967-8ED3-1D2E41BC91FE}" type="presParOf" srcId="{A18AC874-F83F-4747-B95D-DD865C5E5642}" destId="{BE827A05-D22C-40B1-AC65-792614C158BB}" srcOrd="3" destOrd="0" presId="urn:microsoft.com/office/officeart/2005/8/layout/hList7"/>
    <dgm:cxn modelId="{A5CA681C-CD0B-456C-A33C-E968C799089C}" type="presParOf" srcId="{B7696855-AE5A-4028-90D5-9A7A4042281F}" destId="{6B4B745C-F935-4700-AA2A-6B86D3CE8236}" srcOrd="5" destOrd="0" presId="urn:microsoft.com/office/officeart/2005/8/layout/hList7"/>
    <dgm:cxn modelId="{A0ABF16A-EB89-494B-BBFA-A184400266F7}" type="presParOf" srcId="{B7696855-AE5A-4028-90D5-9A7A4042281F}" destId="{B58928AE-4594-427F-8D16-E2F762E08ED7}" srcOrd="6" destOrd="0" presId="urn:microsoft.com/office/officeart/2005/8/layout/hList7"/>
    <dgm:cxn modelId="{CB821750-98C2-484A-AA55-7B16C3D6DE09}" type="presParOf" srcId="{B58928AE-4594-427F-8D16-E2F762E08ED7}" destId="{4AD8A026-0E0F-436A-8836-EC202F7C788C}" srcOrd="0" destOrd="0" presId="urn:microsoft.com/office/officeart/2005/8/layout/hList7"/>
    <dgm:cxn modelId="{CEE2381B-C121-4814-8B8C-D95DE8515C47}" type="presParOf" srcId="{B58928AE-4594-427F-8D16-E2F762E08ED7}" destId="{F58BE283-7AA0-4B29-BCFF-A7AB8DA6B632}" srcOrd="1" destOrd="0" presId="urn:microsoft.com/office/officeart/2005/8/layout/hList7"/>
    <dgm:cxn modelId="{852BDE15-B868-41B9-A621-97DDFC7DAAAC}" type="presParOf" srcId="{B58928AE-4594-427F-8D16-E2F762E08ED7}" destId="{F7BB0A3B-D39E-4EDF-BFC1-7DC203DEC097}" srcOrd="2" destOrd="0" presId="urn:microsoft.com/office/officeart/2005/8/layout/hList7"/>
    <dgm:cxn modelId="{87F44D98-AFA2-4E99-8940-E3E5058F8EB3}" type="presParOf" srcId="{B58928AE-4594-427F-8D16-E2F762E08ED7}" destId="{CB2F2826-1376-46A4-9C46-C35FB249B7A5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943AB8-ED0C-44B7-AFBE-733456847295}" type="doc">
      <dgm:prSet loTypeId="urn:microsoft.com/office/officeart/2005/8/layout/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26FBE0D-F9A1-4FFE-9B34-1E3837E6A867}">
      <dgm:prSet custT="1"/>
      <dgm:spPr/>
      <dgm:t>
        <a:bodyPr/>
        <a:lstStyle/>
        <a:p>
          <a:pPr algn="just"/>
          <a:r>
            <a:rPr lang="en-US" sz="24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Lockdowns and travel restrictions imposed by the Government had a significant impact on hospitality business.</a:t>
          </a:r>
        </a:p>
      </dgm:t>
    </dgm:pt>
    <dgm:pt modelId="{CEBC6577-CC26-4880-8EE8-86356E88E53D}" type="parTrans" cxnId="{9670C6A1-C456-4601-8754-4E66F486B19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A2031-F54B-4A22-BF53-D5ADFAE0E7BC}" type="sibTrans" cxnId="{9670C6A1-C456-4601-8754-4E66F486B19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BBF65D-44AC-4441-9655-87232FB707DF}">
      <dgm:prSet custT="1"/>
      <dgm:spPr/>
      <dgm:t>
        <a:bodyPr/>
        <a:lstStyle/>
        <a:p>
          <a:pPr algn="just"/>
          <a:r>
            <a:rPr lang="en-US" sz="24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They made strides to recover in a state of political uncertainty that complicated their operations.</a:t>
          </a:r>
        </a:p>
      </dgm:t>
    </dgm:pt>
    <dgm:pt modelId="{14E7B1E5-3D06-4E66-8A35-9F9FFD77B236}" type="parTrans" cxnId="{764AA21C-4137-44B4-8869-06C747B140B3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C67CE5-B1DF-4934-AAC3-36AA66FD74ED}" type="sibTrans" cxnId="{764AA21C-4137-44B4-8869-06C747B140B3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1D8A4D-13A2-4D9B-9320-57BEDD6D892E}">
      <dgm:prSet custT="1"/>
      <dgm:spPr/>
      <dgm:t>
        <a:bodyPr/>
        <a:lstStyle/>
        <a:p>
          <a:pPr algn="just"/>
          <a:r>
            <a:rPr lang="en-US" sz="24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Temporary recovery strategies came in the form of government’s hospitality council, like furlough schemes and business grants, which necessitated ongoing adaptation.</a:t>
          </a:r>
        </a:p>
      </dgm:t>
    </dgm:pt>
    <dgm:pt modelId="{AD07895F-2B5A-4E00-8C20-A780B7D835B0}" type="parTrans" cxnId="{A6A4C30E-AF94-4735-BD5D-CE7F4E1EC5F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CB32CC-D560-405A-A73E-65F351B65C7C}" type="sibTrans" cxnId="{A6A4C30E-AF94-4735-BD5D-CE7F4E1EC5F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BB136A-E23D-4E95-977C-F81BEAAC0CEF}" type="pres">
      <dgm:prSet presAssocID="{05943AB8-ED0C-44B7-AFBE-733456847295}" presName="linear" presStyleCnt="0">
        <dgm:presLayoutVars>
          <dgm:dir/>
          <dgm:animLvl val="lvl"/>
          <dgm:resizeHandles val="exact"/>
        </dgm:presLayoutVars>
      </dgm:prSet>
      <dgm:spPr/>
    </dgm:pt>
    <dgm:pt modelId="{BA9D5E73-C2CA-4DFD-918F-D0A38E60F737}" type="pres">
      <dgm:prSet presAssocID="{826FBE0D-F9A1-4FFE-9B34-1E3837E6A867}" presName="parentLin" presStyleCnt="0"/>
      <dgm:spPr/>
    </dgm:pt>
    <dgm:pt modelId="{28A8EAB4-361D-4DCE-A1EF-7E7680D306AD}" type="pres">
      <dgm:prSet presAssocID="{826FBE0D-F9A1-4FFE-9B34-1E3837E6A867}" presName="parentLeftMargin" presStyleLbl="node1" presStyleIdx="0" presStyleCnt="3"/>
      <dgm:spPr/>
    </dgm:pt>
    <dgm:pt modelId="{BF3DFDAF-C280-4F4D-853B-6EE82A1A6B76}" type="pres">
      <dgm:prSet presAssocID="{826FBE0D-F9A1-4FFE-9B34-1E3837E6A867}" presName="parentText" presStyleLbl="node1" presStyleIdx="0" presStyleCnt="3" custScaleY="134368">
        <dgm:presLayoutVars>
          <dgm:chMax val="0"/>
          <dgm:bulletEnabled val="1"/>
        </dgm:presLayoutVars>
      </dgm:prSet>
      <dgm:spPr/>
    </dgm:pt>
    <dgm:pt modelId="{63B08249-DA03-4440-AE57-B0DC5C1C7E92}" type="pres">
      <dgm:prSet presAssocID="{826FBE0D-F9A1-4FFE-9B34-1E3837E6A867}" presName="negativeSpace" presStyleCnt="0"/>
      <dgm:spPr/>
    </dgm:pt>
    <dgm:pt modelId="{57339CBE-669F-46C4-B859-B99360A26A8C}" type="pres">
      <dgm:prSet presAssocID="{826FBE0D-F9A1-4FFE-9B34-1E3837E6A867}" presName="childText" presStyleLbl="conFgAcc1" presStyleIdx="0" presStyleCnt="3">
        <dgm:presLayoutVars>
          <dgm:bulletEnabled val="1"/>
        </dgm:presLayoutVars>
      </dgm:prSet>
      <dgm:spPr/>
    </dgm:pt>
    <dgm:pt modelId="{93730675-6D4B-4E1B-A8BB-6E55353E4654}" type="pres">
      <dgm:prSet presAssocID="{200A2031-F54B-4A22-BF53-D5ADFAE0E7BC}" presName="spaceBetweenRectangles" presStyleCnt="0"/>
      <dgm:spPr/>
    </dgm:pt>
    <dgm:pt modelId="{EA7FB5EA-137B-469C-A02C-8072F37874B1}" type="pres">
      <dgm:prSet presAssocID="{57BBF65D-44AC-4441-9655-87232FB707DF}" presName="parentLin" presStyleCnt="0"/>
      <dgm:spPr/>
    </dgm:pt>
    <dgm:pt modelId="{3DE658F9-CD51-4D16-B046-69F988E6ADEE}" type="pres">
      <dgm:prSet presAssocID="{57BBF65D-44AC-4441-9655-87232FB707DF}" presName="parentLeftMargin" presStyleLbl="node1" presStyleIdx="0" presStyleCnt="3"/>
      <dgm:spPr/>
    </dgm:pt>
    <dgm:pt modelId="{5B28C70B-AADF-41A1-9744-655C7FE33D03}" type="pres">
      <dgm:prSet presAssocID="{57BBF65D-44AC-4441-9655-87232FB707DF}" presName="parentText" presStyleLbl="node1" presStyleIdx="1" presStyleCnt="3" custScaleY="136312">
        <dgm:presLayoutVars>
          <dgm:chMax val="0"/>
          <dgm:bulletEnabled val="1"/>
        </dgm:presLayoutVars>
      </dgm:prSet>
      <dgm:spPr/>
    </dgm:pt>
    <dgm:pt modelId="{6A053809-9024-4E39-91E2-BD59FD375004}" type="pres">
      <dgm:prSet presAssocID="{57BBF65D-44AC-4441-9655-87232FB707DF}" presName="negativeSpace" presStyleCnt="0"/>
      <dgm:spPr/>
    </dgm:pt>
    <dgm:pt modelId="{8926B94E-0503-400D-BFD9-7616B1385DD7}" type="pres">
      <dgm:prSet presAssocID="{57BBF65D-44AC-4441-9655-87232FB707DF}" presName="childText" presStyleLbl="conFgAcc1" presStyleIdx="1" presStyleCnt="3">
        <dgm:presLayoutVars>
          <dgm:bulletEnabled val="1"/>
        </dgm:presLayoutVars>
      </dgm:prSet>
      <dgm:spPr/>
    </dgm:pt>
    <dgm:pt modelId="{ED79DFFA-7F94-4E57-8EC0-0918FDDE91F9}" type="pres">
      <dgm:prSet presAssocID="{BFC67CE5-B1DF-4934-AAC3-36AA66FD74ED}" presName="spaceBetweenRectangles" presStyleCnt="0"/>
      <dgm:spPr/>
    </dgm:pt>
    <dgm:pt modelId="{7CABA6E5-B431-4116-90AA-7233C3F54033}" type="pres">
      <dgm:prSet presAssocID="{B21D8A4D-13A2-4D9B-9320-57BEDD6D892E}" presName="parentLin" presStyleCnt="0"/>
      <dgm:spPr/>
    </dgm:pt>
    <dgm:pt modelId="{517E6D32-8361-4575-AD5B-D908AA48B362}" type="pres">
      <dgm:prSet presAssocID="{B21D8A4D-13A2-4D9B-9320-57BEDD6D892E}" presName="parentLeftMargin" presStyleLbl="node1" presStyleIdx="1" presStyleCnt="3"/>
      <dgm:spPr/>
    </dgm:pt>
    <dgm:pt modelId="{CF860092-2F75-44FB-BC2D-66BB49A6C33A}" type="pres">
      <dgm:prSet presAssocID="{B21D8A4D-13A2-4D9B-9320-57BEDD6D892E}" presName="parentText" presStyleLbl="node1" presStyleIdx="2" presStyleCnt="3" custScaleY="145335">
        <dgm:presLayoutVars>
          <dgm:chMax val="0"/>
          <dgm:bulletEnabled val="1"/>
        </dgm:presLayoutVars>
      </dgm:prSet>
      <dgm:spPr/>
    </dgm:pt>
    <dgm:pt modelId="{67B1DACF-7547-476B-8D3D-D4510E9539D6}" type="pres">
      <dgm:prSet presAssocID="{B21D8A4D-13A2-4D9B-9320-57BEDD6D892E}" presName="negativeSpace" presStyleCnt="0"/>
      <dgm:spPr/>
    </dgm:pt>
    <dgm:pt modelId="{B9BBFB09-7FAC-4158-B587-D6F64AEF13F3}" type="pres">
      <dgm:prSet presAssocID="{B21D8A4D-13A2-4D9B-9320-57BEDD6D892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6A4C30E-AF94-4735-BD5D-CE7F4E1EC5FC}" srcId="{05943AB8-ED0C-44B7-AFBE-733456847295}" destId="{B21D8A4D-13A2-4D9B-9320-57BEDD6D892E}" srcOrd="2" destOrd="0" parTransId="{AD07895F-2B5A-4E00-8C20-A780B7D835B0}" sibTransId="{52CB32CC-D560-405A-A73E-65F351B65C7C}"/>
    <dgm:cxn modelId="{764AA21C-4137-44B4-8869-06C747B140B3}" srcId="{05943AB8-ED0C-44B7-AFBE-733456847295}" destId="{57BBF65D-44AC-4441-9655-87232FB707DF}" srcOrd="1" destOrd="0" parTransId="{14E7B1E5-3D06-4E66-8A35-9F9FFD77B236}" sibTransId="{BFC67CE5-B1DF-4934-AAC3-36AA66FD74ED}"/>
    <dgm:cxn modelId="{4434003B-284E-4509-97CC-0BA2CA2EC93F}" type="presOf" srcId="{57BBF65D-44AC-4441-9655-87232FB707DF}" destId="{3DE658F9-CD51-4D16-B046-69F988E6ADEE}" srcOrd="0" destOrd="0" presId="urn:microsoft.com/office/officeart/2005/8/layout/list1"/>
    <dgm:cxn modelId="{BECD3B41-15C4-4E72-91EE-0B5915305959}" type="presOf" srcId="{B21D8A4D-13A2-4D9B-9320-57BEDD6D892E}" destId="{CF860092-2F75-44FB-BC2D-66BB49A6C33A}" srcOrd="1" destOrd="0" presId="urn:microsoft.com/office/officeart/2005/8/layout/list1"/>
    <dgm:cxn modelId="{61B18745-0C71-44B6-8354-B7FF77C85329}" type="presOf" srcId="{05943AB8-ED0C-44B7-AFBE-733456847295}" destId="{37BB136A-E23D-4E95-977C-F81BEAAC0CEF}" srcOrd="0" destOrd="0" presId="urn:microsoft.com/office/officeart/2005/8/layout/list1"/>
    <dgm:cxn modelId="{FC2E0578-8DF7-44F3-943D-F5885522AE1D}" type="presOf" srcId="{B21D8A4D-13A2-4D9B-9320-57BEDD6D892E}" destId="{517E6D32-8361-4575-AD5B-D908AA48B362}" srcOrd="0" destOrd="0" presId="urn:microsoft.com/office/officeart/2005/8/layout/list1"/>
    <dgm:cxn modelId="{9670C6A1-C456-4601-8754-4E66F486B19F}" srcId="{05943AB8-ED0C-44B7-AFBE-733456847295}" destId="{826FBE0D-F9A1-4FFE-9B34-1E3837E6A867}" srcOrd="0" destOrd="0" parTransId="{CEBC6577-CC26-4880-8EE8-86356E88E53D}" sibTransId="{200A2031-F54B-4A22-BF53-D5ADFAE0E7BC}"/>
    <dgm:cxn modelId="{7401AAA8-7D55-4C5F-8E15-DD7EB1F7FD98}" type="presOf" srcId="{826FBE0D-F9A1-4FFE-9B34-1E3837E6A867}" destId="{BF3DFDAF-C280-4F4D-853B-6EE82A1A6B76}" srcOrd="1" destOrd="0" presId="urn:microsoft.com/office/officeart/2005/8/layout/list1"/>
    <dgm:cxn modelId="{69BB2EC8-68AB-4767-B955-E9752632E7C2}" type="presOf" srcId="{57BBF65D-44AC-4441-9655-87232FB707DF}" destId="{5B28C70B-AADF-41A1-9744-655C7FE33D03}" srcOrd="1" destOrd="0" presId="urn:microsoft.com/office/officeart/2005/8/layout/list1"/>
    <dgm:cxn modelId="{49C0C1C8-B79A-4D3C-B606-72174B29297C}" type="presOf" srcId="{826FBE0D-F9A1-4FFE-9B34-1E3837E6A867}" destId="{28A8EAB4-361D-4DCE-A1EF-7E7680D306AD}" srcOrd="0" destOrd="0" presId="urn:microsoft.com/office/officeart/2005/8/layout/list1"/>
    <dgm:cxn modelId="{D4DD644D-4BBA-4991-93E7-DBCC3F4D9984}" type="presParOf" srcId="{37BB136A-E23D-4E95-977C-F81BEAAC0CEF}" destId="{BA9D5E73-C2CA-4DFD-918F-D0A38E60F737}" srcOrd="0" destOrd="0" presId="urn:microsoft.com/office/officeart/2005/8/layout/list1"/>
    <dgm:cxn modelId="{329BF7B6-1637-4331-9CB9-8A2943677050}" type="presParOf" srcId="{BA9D5E73-C2CA-4DFD-918F-D0A38E60F737}" destId="{28A8EAB4-361D-4DCE-A1EF-7E7680D306AD}" srcOrd="0" destOrd="0" presId="urn:microsoft.com/office/officeart/2005/8/layout/list1"/>
    <dgm:cxn modelId="{A545A3D7-0D0E-41E3-8509-96F32D3D9D96}" type="presParOf" srcId="{BA9D5E73-C2CA-4DFD-918F-D0A38E60F737}" destId="{BF3DFDAF-C280-4F4D-853B-6EE82A1A6B76}" srcOrd="1" destOrd="0" presId="urn:microsoft.com/office/officeart/2005/8/layout/list1"/>
    <dgm:cxn modelId="{D9AE5CE7-F1E7-45AC-8CAE-56DFBC6EB3BC}" type="presParOf" srcId="{37BB136A-E23D-4E95-977C-F81BEAAC0CEF}" destId="{63B08249-DA03-4440-AE57-B0DC5C1C7E92}" srcOrd="1" destOrd="0" presId="urn:microsoft.com/office/officeart/2005/8/layout/list1"/>
    <dgm:cxn modelId="{C2979977-71AA-4847-8B4F-9BB6A40C92EE}" type="presParOf" srcId="{37BB136A-E23D-4E95-977C-F81BEAAC0CEF}" destId="{57339CBE-669F-46C4-B859-B99360A26A8C}" srcOrd="2" destOrd="0" presId="urn:microsoft.com/office/officeart/2005/8/layout/list1"/>
    <dgm:cxn modelId="{4AAA114B-73E7-4B1A-A7BC-2C1C3BABE205}" type="presParOf" srcId="{37BB136A-E23D-4E95-977C-F81BEAAC0CEF}" destId="{93730675-6D4B-4E1B-A8BB-6E55353E4654}" srcOrd="3" destOrd="0" presId="urn:microsoft.com/office/officeart/2005/8/layout/list1"/>
    <dgm:cxn modelId="{C8660A33-3454-4A5B-A02E-05C55528C059}" type="presParOf" srcId="{37BB136A-E23D-4E95-977C-F81BEAAC0CEF}" destId="{EA7FB5EA-137B-469C-A02C-8072F37874B1}" srcOrd="4" destOrd="0" presId="urn:microsoft.com/office/officeart/2005/8/layout/list1"/>
    <dgm:cxn modelId="{E7BB23EB-8D65-4AB1-969A-6A68547A6899}" type="presParOf" srcId="{EA7FB5EA-137B-469C-A02C-8072F37874B1}" destId="{3DE658F9-CD51-4D16-B046-69F988E6ADEE}" srcOrd="0" destOrd="0" presId="urn:microsoft.com/office/officeart/2005/8/layout/list1"/>
    <dgm:cxn modelId="{2B22797B-3A90-492D-B935-9D0EC812C46F}" type="presParOf" srcId="{EA7FB5EA-137B-469C-A02C-8072F37874B1}" destId="{5B28C70B-AADF-41A1-9744-655C7FE33D03}" srcOrd="1" destOrd="0" presId="urn:microsoft.com/office/officeart/2005/8/layout/list1"/>
    <dgm:cxn modelId="{61489A11-0165-421C-A30B-3467E9F25A46}" type="presParOf" srcId="{37BB136A-E23D-4E95-977C-F81BEAAC0CEF}" destId="{6A053809-9024-4E39-91E2-BD59FD375004}" srcOrd="5" destOrd="0" presId="urn:microsoft.com/office/officeart/2005/8/layout/list1"/>
    <dgm:cxn modelId="{18359324-B54E-478B-851F-A98B729A9D86}" type="presParOf" srcId="{37BB136A-E23D-4E95-977C-F81BEAAC0CEF}" destId="{8926B94E-0503-400D-BFD9-7616B1385DD7}" srcOrd="6" destOrd="0" presId="urn:microsoft.com/office/officeart/2005/8/layout/list1"/>
    <dgm:cxn modelId="{5755ACAF-B138-4E77-B0C9-18360A471513}" type="presParOf" srcId="{37BB136A-E23D-4E95-977C-F81BEAAC0CEF}" destId="{ED79DFFA-7F94-4E57-8EC0-0918FDDE91F9}" srcOrd="7" destOrd="0" presId="urn:microsoft.com/office/officeart/2005/8/layout/list1"/>
    <dgm:cxn modelId="{5725C136-ED2F-46BD-9301-9AE6EE72ABB0}" type="presParOf" srcId="{37BB136A-E23D-4E95-977C-F81BEAAC0CEF}" destId="{7CABA6E5-B431-4116-90AA-7233C3F54033}" srcOrd="8" destOrd="0" presId="urn:microsoft.com/office/officeart/2005/8/layout/list1"/>
    <dgm:cxn modelId="{89E59D64-1BBD-4A7B-BF16-27B21E0EB46F}" type="presParOf" srcId="{7CABA6E5-B431-4116-90AA-7233C3F54033}" destId="{517E6D32-8361-4575-AD5B-D908AA48B362}" srcOrd="0" destOrd="0" presId="urn:microsoft.com/office/officeart/2005/8/layout/list1"/>
    <dgm:cxn modelId="{4BFEFA7B-CCA8-4E6A-A7A1-8E64DEA1FC5F}" type="presParOf" srcId="{7CABA6E5-B431-4116-90AA-7233C3F54033}" destId="{CF860092-2F75-44FB-BC2D-66BB49A6C33A}" srcOrd="1" destOrd="0" presId="urn:microsoft.com/office/officeart/2005/8/layout/list1"/>
    <dgm:cxn modelId="{E258E127-6359-4251-88CC-5AD3227175EF}" type="presParOf" srcId="{37BB136A-E23D-4E95-977C-F81BEAAC0CEF}" destId="{67B1DACF-7547-476B-8D3D-D4510E9539D6}" srcOrd="9" destOrd="0" presId="urn:microsoft.com/office/officeart/2005/8/layout/list1"/>
    <dgm:cxn modelId="{3D2FCD35-A8B8-47E7-8E16-57D822CFB617}" type="presParOf" srcId="{37BB136A-E23D-4E95-977C-F81BEAAC0CEF}" destId="{B9BBFB09-7FAC-4158-B587-D6F64AEF13F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943AB8-ED0C-44B7-AFBE-733456847295}" type="doc">
      <dgm:prSet loTypeId="urn:microsoft.com/office/officeart/2005/8/layout/vList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26FBE0D-F9A1-4FFE-9B34-1E3837E6A867}">
      <dgm:prSet custT="1"/>
      <dgm:spPr/>
      <dgm:t>
        <a:bodyPr/>
        <a:lstStyle/>
        <a:p>
          <a:pPr algn="just"/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The economic downturn cut consumer spending on travel, dining , and tourism.</a:t>
          </a:r>
        </a:p>
      </dgm:t>
    </dgm:pt>
    <dgm:pt modelId="{CEBC6577-CC26-4880-8EE8-86356E88E53D}" type="parTrans" cxnId="{9670C6A1-C456-4601-8754-4E66F486B19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A2031-F54B-4A22-BF53-D5ADFAE0E7BC}" type="sibTrans" cxnId="{9670C6A1-C456-4601-8754-4E66F486B19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BBF65D-44AC-4441-9655-87232FB707DF}">
      <dgm:prSet custT="1"/>
      <dgm:spPr/>
      <dgm:t>
        <a:bodyPr/>
        <a:lstStyle/>
        <a:p>
          <a:pPr algn="just"/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The hospitality sector in the UK lost more than 660,000 jobs in 2020 (BBC, 2020). This creates a very unstable workforce and forces a shortage of skills.</a:t>
          </a:r>
        </a:p>
      </dgm:t>
    </dgm:pt>
    <dgm:pt modelId="{14E7B1E5-3D06-4E66-8A35-9F9FFD77B236}" type="parTrans" cxnId="{764AA21C-4137-44B4-8869-06C747B140B3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C67CE5-B1DF-4934-AAC3-36AA66FD74ED}" type="sibTrans" cxnId="{764AA21C-4137-44B4-8869-06C747B140B3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1D8A4D-13A2-4D9B-9320-57BEDD6D892E}">
      <dgm:prSet custT="1"/>
      <dgm:spPr/>
      <dgm:t>
        <a:bodyPr/>
        <a:lstStyle/>
        <a:p>
          <a:pPr algn="just"/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VAT cuts, financial aid, and government interventions had their effects, making it possible for businesses to survive.</a:t>
          </a:r>
        </a:p>
      </dgm:t>
    </dgm:pt>
    <dgm:pt modelId="{AD07895F-2B5A-4E00-8C20-A780B7D835B0}" type="parTrans" cxnId="{A6A4C30E-AF94-4735-BD5D-CE7F4E1EC5F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CB32CC-D560-405A-A73E-65F351B65C7C}" type="sibTrans" cxnId="{A6A4C30E-AF94-4735-BD5D-CE7F4E1EC5F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CD916A-B624-46B1-8AA2-9EC9F812633F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Cost-cutting approaches — from trimming headcount to renegotiated leases to revenue diversification — went mainstream.</a:t>
          </a:r>
        </a:p>
      </dgm:t>
    </dgm:pt>
    <dgm:pt modelId="{9EDFCF5C-F8FA-4872-95A7-18930100A856}" type="parTrans" cxnId="{B4711C06-239C-4DDC-B371-F5BCEAE4E094}">
      <dgm:prSet/>
      <dgm:spPr/>
      <dgm:t>
        <a:bodyPr/>
        <a:lstStyle/>
        <a:p>
          <a:endParaRPr lang="en-US"/>
        </a:p>
      </dgm:t>
    </dgm:pt>
    <dgm:pt modelId="{2D7FAEC1-FEA7-4F59-A41A-550661728A35}" type="sibTrans" cxnId="{B4711C06-239C-4DDC-B371-F5BCEAE4E094}">
      <dgm:prSet/>
      <dgm:spPr/>
      <dgm:t>
        <a:bodyPr/>
        <a:lstStyle/>
        <a:p>
          <a:endParaRPr lang="en-US"/>
        </a:p>
      </dgm:t>
    </dgm:pt>
    <dgm:pt modelId="{359CCDA3-D32D-4FB2-A4D2-44C1EF0CD483}" type="pres">
      <dgm:prSet presAssocID="{05943AB8-ED0C-44B7-AFBE-733456847295}" presName="linear" presStyleCnt="0">
        <dgm:presLayoutVars>
          <dgm:animLvl val="lvl"/>
          <dgm:resizeHandles val="exact"/>
        </dgm:presLayoutVars>
      </dgm:prSet>
      <dgm:spPr/>
    </dgm:pt>
    <dgm:pt modelId="{B6305EF6-3B9C-4992-975A-4B342EBB6632}" type="pres">
      <dgm:prSet presAssocID="{826FBE0D-F9A1-4FFE-9B34-1E3837E6A86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31B9316-7154-4E69-A0BD-5DBA38FF08F4}" type="pres">
      <dgm:prSet presAssocID="{200A2031-F54B-4A22-BF53-D5ADFAE0E7BC}" presName="spacer" presStyleCnt="0"/>
      <dgm:spPr/>
    </dgm:pt>
    <dgm:pt modelId="{EDC47873-17CC-4323-BD94-FF7B469980A9}" type="pres">
      <dgm:prSet presAssocID="{57BBF65D-44AC-4441-9655-87232FB707D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A977410-6E88-49DC-ACC5-6A36D0CFEB0B}" type="pres">
      <dgm:prSet presAssocID="{BFC67CE5-B1DF-4934-AAC3-36AA66FD74ED}" presName="spacer" presStyleCnt="0"/>
      <dgm:spPr/>
    </dgm:pt>
    <dgm:pt modelId="{5742C03A-3247-47B1-9D62-DB94C38004A1}" type="pres">
      <dgm:prSet presAssocID="{B21D8A4D-13A2-4D9B-9320-57BEDD6D892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2433435-0B28-498D-9BFF-FA9A65F7097D}" type="pres">
      <dgm:prSet presAssocID="{52CB32CC-D560-405A-A73E-65F351B65C7C}" presName="spacer" presStyleCnt="0"/>
      <dgm:spPr/>
    </dgm:pt>
    <dgm:pt modelId="{BBE5C31A-CAAC-4B89-9071-047D06E3A55D}" type="pres">
      <dgm:prSet presAssocID="{77CD916A-B624-46B1-8AA2-9EC9F812633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4711C06-239C-4DDC-B371-F5BCEAE4E094}" srcId="{05943AB8-ED0C-44B7-AFBE-733456847295}" destId="{77CD916A-B624-46B1-8AA2-9EC9F812633F}" srcOrd="3" destOrd="0" parTransId="{9EDFCF5C-F8FA-4872-95A7-18930100A856}" sibTransId="{2D7FAEC1-FEA7-4F59-A41A-550661728A35}"/>
    <dgm:cxn modelId="{A6A4C30E-AF94-4735-BD5D-CE7F4E1EC5FC}" srcId="{05943AB8-ED0C-44B7-AFBE-733456847295}" destId="{B21D8A4D-13A2-4D9B-9320-57BEDD6D892E}" srcOrd="2" destOrd="0" parTransId="{AD07895F-2B5A-4E00-8C20-A780B7D835B0}" sibTransId="{52CB32CC-D560-405A-A73E-65F351B65C7C}"/>
    <dgm:cxn modelId="{5C499414-A07C-4096-9ABF-A83BD6E796B1}" type="presOf" srcId="{B21D8A4D-13A2-4D9B-9320-57BEDD6D892E}" destId="{5742C03A-3247-47B1-9D62-DB94C38004A1}" srcOrd="0" destOrd="0" presId="urn:microsoft.com/office/officeart/2005/8/layout/vList2"/>
    <dgm:cxn modelId="{764AA21C-4137-44B4-8869-06C747B140B3}" srcId="{05943AB8-ED0C-44B7-AFBE-733456847295}" destId="{57BBF65D-44AC-4441-9655-87232FB707DF}" srcOrd="1" destOrd="0" parTransId="{14E7B1E5-3D06-4E66-8A35-9F9FFD77B236}" sibTransId="{BFC67CE5-B1DF-4934-AAC3-36AA66FD74ED}"/>
    <dgm:cxn modelId="{2DA9EB3D-87F5-4C28-8423-6AA3B0EE4DD1}" type="presOf" srcId="{05943AB8-ED0C-44B7-AFBE-733456847295}" destId="{359CCDA3-D32D-4FB2-A4D2-44C1EF0CD483}" srcOrd="0" destOrd="0" presId="urn:microsoft.com/office/officeart/2005/8/layout/vList2"/>
    <dgm:cxn modelId="{9670C6A1-C456-4601-8754-4E66F486B19F}" srcId="{05943AB8-ED0C-44B7-AFBE-733456847295}" destId="{826FBE0D-F9A1-4FFE-9B34-1E3837E6A867}" srcOrd="0" destOrd="0" parTransId="{CEBC6577-CC26-4880-8EE8-86356E88E53D}" sibTransId="{200A2031-F54B-4A22-BF53-D5ADFAE0E7BC}"/>
    <dgm:cxn modelId="{DAE570A9-576C-4D7E-87BA-5BA0A2AF211A}" type="presOf" srcId="{826FBE0D-F9A1-4FFE-9B34-1E3837E6A867}" destId="{B6305EF6-3B9C-4992-975A-4B342EBB6632}" srcOrd="0" destOrd="0" presId="urn:microsoft.com/office/officeart/2005/8/layout/vList2"/>
    <dgm:cxn modelId="{5A8B80C4-A435-431F-B748-BDDDA09E4515}" type="presOf" srcId="{57BBF65D-44AC-4441-9655-87232FB707DF}" destId="{EDC47873-17CC-4323-BD94-FF7B469980A9}" srcOrd="0" destOrd="0" presId="urn:microsoft.com/office/officeart/2005/8/layout/vList2"/>
    <dgm:cxn modelId="{110745D0-FCBD-4B1D-9F0E-C5BCC4D6A1D2}" type="presOf" srcId="{77CD916A-B624-46B1-8AA2-9EC9F812633F}" destId="{BBE5C31A-CAAC-4B89-9071-047D06E3A55D}" srcOrd="0" destOrd="0" presId="urn:microsoft.com/office/officeart/2005/8/layout/vList2"/>
    <dgm:cxn modelId="{E98B9888-E8AD-49AD-B081-A1BCE8CB9E47}" type="presParOf" srcId="{359CCDA3-D32D-4FB2-A4D2-44C1EF0CD483}" destId="{B6305EF6-3B9C-4992-975A-4B342EBB6632}" srcOrd="0" destOrd="0" presId="urn:microsoft.com/office/officeart/2005/8/layout/vList2"/>
    <dgm:cxn modelId="{8921A3D0-68C9-4F42-B0B6-3BB9402DC117}" type="presParOf" srcId="{359CCDA3-D32D-4FB2-A4D2-44C1EF0CD483}" destId="{D31B9316-7154-4E69-A0BD-5DBA38FF08F4}" srcOrd="1" destOrd="0" presId="urn:microsoft.com/office/officeart/2005/8/layout/vList2"/>
    <dgm:cxn modelId="{F584D956-3883-4579-882B-8103D85EDAE4}" type="presParOf" srcId="{359CCDA3-D32D-4FB2-A4D2-44C1EF0CD483}" destId="{EDC47873-17CC-4323-BD94-FF7B469980A9}" srcOrd="2" destOrd="0" presId="urn:microsoft.com/office/officeart/2005/8/layout/vList2"/>
    <dgm:cxn modelId="{0A869C8C-9AEA-4ECD-B3A4-F863EF69F045}" type="presParOf" srcId="{359CCDA3-D32D-4FB2-A4D2-44C1EF0CD483}" destId="{FA977410-6E88-49DC-ACC5-6A36D0CFEB0B}" srcOrd="3" destOrd="0" presId="urn:microsoft.com/office/officeart/2005/8/layout/vList2"/>
    <dgm:cxn modelId="{1880C23E-F2D0-4113-8046-A8EE21D6BA90}" type="presParOf" srcId="{359CCDA3-D32D-4FB2-A4D2-44C1EF0CD483}" destId="{5742C03A-3247-47B1-9D62-DB94C38004A1}" srcOrd="4" destOrd="0" presId="urn:microsoft.com/office/officeart/2005/8/layout/vList2"/>
    <dgm:cxn modelId="{DDE15F40-5159-4761-9198-869A22078EE5}" type="presParOf" srcId="{359CCDA3-D32D-4FB2-A4D2-44C1EF0CD483}" destId="{82433435-0B28-498D-9BFF-FA9A65F7097D}" srcOrd="5" destOrd="0" presId="urn:microsoft.com/office/officeart/2005/8/layout/vList2"/>
    <dgm:cxn modelId="{2098FC43-6911-4C9A-B214-902CB23605EE}" type="presParOf" srcId="{359CCDA3-D32D-4FB2-A4D2-44C1EF0CD483}" destId="{BBE5C31A-CAAC-4B89-9071-047D06E3A55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A2B8E23-3359-4AE2-B1EA-24C93A40AC8E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8BDBBB2-36EE-4CCD-BE57-F855F53AD385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en-US" sz="240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Shoppers sought out safety, hygiene and socially distanced environments.</a:t>
          </a:r>
          <a:endParaRPr lang="en-US" sz="24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68D29FB1-F0CE-4A6A-88FE-E819B85C8309}" type="parTrans" cxnId="{9DF6D1F4-8414-4884-BED7-0EE3FC602AD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4C0995-0F94-4E29-9616-E1F2D9214072}" type="sibTrans" cxnId="{9DF6D1F4-8414-4884-BED7-0EE3FC602AD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8A3A0E-1057-4C44-BEFB-C47CDE042C63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Domestic travel, self-drive holidays, and private accommodation came into demand.</a:t>
          </a:r>
        </a:p>
      </dgm:t>
    </dgm:pt>
    <dgm:pt modelId="{DCA7F15F-B85A-4BA1-88F4-1418046D394F}" type="parTrans" cxnId="{D283BBA6-89C9-47EE-864C-633381C5FC49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633371-4710-4F4E-BF61-59F72FE84698}" type="sibTrans" cxnId="{D283BBA6-89C9-47EE-864C-633381C5FC49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7C0CE4-275C-41A9-A2A0-468E6D195CAB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"/>
          </a:pPr>
          <a:r>
            <a:rPr lang="en-US" sz="240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A greater emphasis on wellness and sustainability drove demand for well-being services.</a:t>
          </a:r>
          <a:endParaRPr lang="en-US" sz="24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9C339562-51B0-46A6-9A99-2B00C5B50BE7}" type="parTrans" cxnId="{13A7698B-2740-4139-B56D-8F187EBFDA28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F929C1-21E7-4CC9-AB73-82F1E959721E}" type="sibTrans" cxnId="{13A7698B-2740-4139-B56D-8F187EBFDA28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6DBC4E-DB20-48D0-BC99-FB799BBC9346}" type="pres">
      <dgm:prSet presAssocID="{4A2B8E23-3359-4AE2-B1EA-24C93A40AC8E}" presName="Name0" presStyleCnt="0">
        <dgm:presLayoutVars>
          <dgm:chMax val="7"/>
          <dgm:chPref val="7"/>
          <dgm:dir/>
        </dgm:presLayoutVars>
      </dgm:prSet>
      <dgm:spPr/>
    </dgm:pt>
    <dgm:pt modelId="{9869AB08-A3B0-48EE-8F5E-4C8DA206B77D}" type="pres">
      <dgm:prSet presAssocID="{4A2B8E23-3359-4AE2-B1EA-24C93A40AC8E}" presName="Name1" presStyleCnt="0"/>
      <dgm:spPr/>
    </dgm:pt>
    <dgm:pt modelId="{BDB92A28-B030-4202-9909-1427FEE8A90A}" type="pres">
      <dgm:prSet presAssocID="{4A2B8E23-3359-4AE2-B1EA-24C93A40AC8E}" presName="cycle" presStyleCnt="0"/>
      <dgm:spPr/>
    </dgm:pt>
    <dgm:pt modelId="{480C3107-6425-45D1-AAAF-270DC808469B}" type="pres">
      <dgm:prSet presAssocID="{4A2B8E23-3359-4AE2-B1EA-24C93A40AC8E}" presName="srcNode" presStyleLbl="node1" presStyleIdx="0" presStyleCnt="3"/>
      <dgm:spPr/>
    </dgm:pt>
    <dgm:pt modelId="{122A9557-172C-44E0-8C23-5689EDDB4FDF}" type="pres">
      <dgm:prSet presAssocID="{4A2B8E23-3359-4AE2-B1EA-24C93A40AC8E}" presName="conn" presStyleLbl="parChTrans1D2" presStyleIdx="0" presStyleCnt="1"/>
      <dgm:spPr/>
    </dgm:pt>
    <dgm:pt modelId="{F4449133-E76E-4023-B949-B1C1AFA1C39B}" type="pres">
      <dgm:prSet presAssocID="{4A2B8E23-3359-4AE2-B1EA-24C93A40AC8E}" presName="extraNode" presStyleLbl="node1" presStyleIdx="0" presStyleCnt="3"/>
      <dgm:spPr/>
    </dgm:pt>
    <dgm:pt modelId="{4A660EE9-EA08-45E8-8599-7DD933606D8E}" type="pres">
      <dgm:prSet presAssocID="{4A2B8E23-3359-4AE2-B1EA-24C93A40AC8E}" presName="dstNode" presStyleLbl="node1" presStyleIdx="0" presStyleCnt="3"/>
      <dgm:spPr/>
    </dgm:pt>
    <dgm:pt modelId="{BC7881A5-23C2-4523-8B7E-5F162DBAF3A7}" type="pres">
      <dgm:prSet presAssocID="{28BDBBB2-36EE-4CCD-BE57-F855F53AD385}" presName="text_1" presStyleLbl="node1" presStyleIdx="0" presStyleCnt="3">
        <dgm:presLayoutVars>
          <dgm:bulletEnabled val="1"/>
        </dgm:presLayoutVars>
      </dgm:prSet>
      <dgm:spPr/>
    </dgm:pt>
    <dgm:pt modelId="{DA4B01A0-130A-4BBD-9663-714EEC28C4EF}" type="pres">
      <dgm:prSet presAssocID="{28BDBBB2-36EE-4CCD-BE57-F855F53AD385}" presName="accent_1" presStyleCnt="0"/>
      <dgm:spPr/>
    </dgm:pt>
    <dgm:pt modelId="{4486949D-2C0C-436C-93C2-310DD0064E69}" type="pres">
      <dgm:prSet presAssocID="{28BDBBB2-36EE-4CCD-BE57-F855F53AD385}" presName="accentRepeatNode" presStyleLbl="solidFgAcc1" presStyleIdx="0" presStyleCnt="3"/>
      <dgm:spPr/>
    </dgm:pt>
    <dgm:pt modelId="{7F2E711D-774A-48F0-B258-0A6E7651EC00}" type="pres">
      <dgm:prSet presAssocID="{608A3A0E-1057-4C44-BEFB-C47CDE042C63}" presName="text_2" presStyleLbl="node1" presStyleIdx="1" presStyleCnt="3">
        <dgm:presLayoutVars>
          <dgm:bulletEnabled val="1"/>
        </dgm:presLayoutVars>
      </dgm:prSet>
      <dgm:spPr/>
    </dgm:pt>
    <dgm:pt modelId="{2780AF21-ECC0-4465-8F4A-D274DD2D2958}" type="pres">
      <dgm:prSet presAssocID="{608A3A0E-1057-4C44-BEFB-C47CDE042C63}" presName="accent_2" presStyleCnt="0"/>
      <dgm:spPr/>
    </dgm:pt>
    <dgm:pt modelId="{65BFBF38-3A05-421A-8056-417A2B3807DF}" type="pres">
      <dgm:prSet presAssocID="{608A3A0E-1057-4C44-BEFB-C47CDE042C63}" presName="accentRepeatNode" presStyleLbl="solidFgAcc1" presStyleIdx="1" presStyleCnt="3"/>
      <dgm:spPr/>
    </dgm:pt>
    <dgm:pt modelId="{7168EC0C-AB3D-419F-A187-6E7AEA57C361}" type="pres">
      <dgm:prSet presAssocID="{A77C0CE4-275C-41A9-A2A0-468E6D195CAB}" presName="text_3" presStyleLbl="node1" presStyleIdx="2" presStyleCnt="3">
        <dgm:presLayoutVars>
          <dgm:bulletEnabled val="1"/>
        </dgm:presLayoutVars>
      </dgm:prSet>
      <dgm:spPr/>
    </dgm:pt>
    <dgm:pt modelId="{7DA6E0D5-AE35-4194-AB3F-993165E6C0CF}" type="pres">
      <dgm:prSet presAssocID="{A77C0CE4-275C-41A9-A2A0-468E6D195CAB}" presName="accent_3" presStyleCnt="0"/>
      <dgm:spPr/>
    </dgm:pt>
    <dgm:pt modelId="{CAB52751-9306-420A-9BB5-9249D56E0DF3}" type="pres">
      <dgm:prSet presAssocID="{A77C0CE4-275C-41A9-A2A0-468E6D195CAB}" presName="accentRepeatNode" presStyleLbl="solidFgAcc1" presStyleIdx="2" presStyleCnt="3"/>
      <dgm:spPr/>
    </dgm:pt>
  </dgm:ptLst>
  <dgm:cxnLst>
    <dgm:cxn modelId="{E6CE9F01-D176-4438-9979-8609660C61BE}" type="presOf" srcId="{608A3A0E-1057-4C44-BEFB-C47CDE042C63}" destId="{7F2E711D-774A-48F0-B258-0A6E7651EC00}" srcOrd="0" destOrd="0" presId="urn:microsoft.com/office/officeart/2008/layout/VerticalCurvedList"/>
    <dgm:cxn modelId="{892F8829-FDA2-4F98-828D-D7688FAE4E93}" type="presOf" srcId="{A77C0CE4-275C-41A9-A2A0-468E6D195CAB}" destId="{7168EC0C-AB3D-419F-A187-6E7AEA57C361}" srcOrd="0" destOrd="0" presId="urn:microsoft.com/office/officeart/2008/layout/VerticalCurvedList"/>
    <dgm:cxn modelId="{28FDDE54-926A-494E-B7F8-5F856DFFA8B1}" type="presOf" srcId="{4A2B8E23-3359-4AE2-B1EA-24C93A40AC8E}" destId="{BA6DBC4E-DB20-48D0-BC99-FB799BBC9346}" srcOrd="0" destOrd="0" presId="urn:microsoft.com/office/officeart/2008/layout/VerticalCurvedList"/>
    <dgm:cxn modelId="{13A7698B-2740-4139-B56D-8F187EBFDA28}" srcId="{4A2B8E23-3359-4AE2-B1EA-24C93A40AC8E}" destId="{A77C0CE4-275C-41A9-A2A0-468E6D195CAB}" srcOrd="2" destOrd="0" parTransId="{9C339562-51B0-46A6-9A99-2B00C5B50BE7}" sibTransId="{45F929C1-21E7-4CC9-AB73-82F1E959721E}"/>
    <dgm:cxn modelId="{D283BBA6-89C9-47EE-864C-633381C5FC49}" srcId="{4A2B8E23-3359-4AE2-B1EA-24C93A40AC8E}" destId="{608A3A0E-1057-4C44-BEFB-C47CDE042C63}" srcOrd="1" destOrd="0" parTransId="{DCA7F15F-B85A-4BA1-88F4-1418046D394F}" sibTransId="{63633371-4710-4F4E-BF61-59F72FE84698}"/>
    <dgm:cxn modelId="{0222B5C8-AE8B-42B6-ACDA-DFA7753F1AF7}" type="presOf" srcId="{244C0995-0F94-4E29-9616-E1F2D9214072}" destId="{122A9557-172C-44E0-8C23-5689EDDB4FDF}" srcOrd="0" destOrd="0" presId="urn:microsoft.com/office/officeart/2008/layout/VerticalCurvedList"/>
    <dgm:cxn modelId="{960053CE-CCCA-49A8-B2C0-41BC769FF259}" type="presOf" srcId="{28BDBBB2-36EE-4CCD-BE57-F855F53AD385}" destId="{BC7881A5-23C2-4523-8B7E-5F162DBAF3A7}" srcOrd="0" destOrd="0" presId="urn:microsoft.com/office/officeart/2008/layout/VerticalCurvedList"/>
    <dgm:cxn modelId="{9DF6D1F4-8414-4884-BED7-0EE3FC602AD5}" srcId="{4A2B8E23-3359-4AE2-B1EA-24C93A40AC8E}" destId="{28BDBBB2-36EE-4CCD-BE57-F855F53AD385}" srcOrd="0" destOrd="0" parTransId="{68D29FB1-F0CE-4A6A-88FE-E819B85C8309}" sibTransId="{244C0995-0F94-4E29-9616-E1F2D9214072}"/>
    <dgm:cxn modelId="{612E0709-D969-4C43-8CA7-7EBF4E896060}" type="presParOf" srcId="{BA6DBC4E-DB20-48D0-BC99-FB799BBC9346}" destId="{9869AB08-A3B0-48EE-8F5E-4C8DA206B77D}" srcOrd="0" destOrd="0" presId="urn:microsoft.com/office/officeart/2008/layout/VerticalCurvedList"/>
    <dgm:cxn modelId="{F2B0521A-7D00-48AA-9F21-E3E6ECF04B88}" type="presParOf" srcId="{9869AB08-A3B0-48EE-8F5E-4C8DA206B77D}" destId="{BDB92A28-B030-4202-9909-1427FEE8A90A}" srcOrd="0" destOrd="0" presId="urn:microsoft.com/office/officeart/2008/layout/VerticalCurvedList"/>
    <dgm:cxn modelId="{A99B2739-9845-4933-B6F2-A55402B571BE}" type="presParOf" srcId="{BDB92A28-B030-4202-9909-1427FEE8A90A}" destId="{480C3107-6425-45D1-AAAF-270DC808469B}" srcOrd="0" destOrd="0" presId="urn:microsoft.com/office/officeart/2008/layout/VerticalCurvedList"/>
    <dgm:cxn modelId="{073BC2D2-4403-43A7-9800-6DD0AE955C2C}" type="presParOf" srcId="{BDB92A28-B030-4202-9909-1427FEE8A90A}" destId="{122A9557-172C-44E0-8C23-5689EDDB4FDF}" srcOrd="1" destOrd="0" presId="urn:microsoft.com/office/officeart/2008/layout/VerticalCurvedList"/>
    <dgm:cxn modelId="{C17088CF-DFE7-457E-B6C8-FD4CCBA3A491}" type="presParOf" srcId="{BDB92A28-B030-4202-9909-1427FEE8A90A}" destId="{F4449133-E76E-4023-B949-B1C1AFA1C39B}" srcOrd="2" destOrd="0" presId="urn:microsoft.com/office/officeart/2008/layout/VerticalCurvedList"/>
    <dgm:cxn modelId="{7B3922C6-371A-4EDA-9875-6FFBDF3133D8}" type="presParOf" srcId="{BDB92A28-B030-4202-9909-1427FEE8A90A}" destId="{4A660EE9-EA08-45E8-8599-7DD933606D8E}" srcOrd="3" destOrd="0" presId="urn:microsoft.com/office/officeart/2008/layout/VerticalCurvedList"/>
    <dgm:cxn modelId="{A0E87B27-CB28-42C9-BE9C-67AC34EAB06E}" type="presParOf" srcId="{9869AB08-A3B0-48EE-8F5E-4C8DA206B77D}" destId="{BC7881A5-23C2-4523-8B7E-5F162DBAF3A7}" srcOrd="1" destOrd="0" presId="urn:microsoft.com/office/officeart/2008/layout/VerticalCurvedList"/>
    <dgm:cxn modelId="{175A95F3-A0A6-4148-8686-05BC4BA9569D}" type="presParOf" srcId="{9869AB08-A3B0-48EE-8F5E-4C8DA206B77D}" destId="{DA4B01A0-130A-4BBD-9663-714EEC28C4EF}" srcOrd="2" destOrd="0" presId="urn:microsoft.com/office/officeart/2008/layout/VerticalCurvedList"/>
    <dgm:cxn modelId="{1D7DA4BD-D3F3-4F1D-B092-7E03B88A489B}" type="presParOf" srcId="{DA4B01A0-130A-4BBD-9663-714EEC28C4EF}" destId="{4486949D-2C0C-436C-93C2-310DD0064E69}" srcOrd="0" destOrd="0" presId="urn:microsoft.com/office/officeart/2008/layout/VerticalCurvedList"/>
    <dgm:cxn modelId="{C15E07F1-8810-423F-90CC-FFD755C680C7}" type="presParOf" srcId="{9869AB08-A3B0-48EE-8F5E-4C8DA206B77D}" destId="{7F2E711D-774A-48F0-B258-0A6E7651EC00}" srcOrd="3" destOrd="0" presId="urn:microsoft.com/office/officeart/2008/layout/VerticalCurvedList"/>
    <dgm:cxn modelId="{527AADEB-7A6A-4293-ADB2-5DC8ED9BA1C2}" type="presParOf" srcId="{9869AB08-A3B0-48EE-8F5E-4C8DA206B77D}" destId="{2780AF21-ECC0-4465-8F4A-D274DD2D2958}" srcOrd="4" destOrd="0" presId="urn:microsoft.com/office/officeart/2008/layout/VerticalCurvedList"/>
    <dgm:cxn modelId="{59C3A272-5178-4672-8627-9620FC05D6D6}" type="presParOf" srcId="{2780AF21-ECC0-4465-8F4A-D274DD2D2958}" destId="{65BFBF38-3A05-421A-8056-417A2B3807DF}" srcOrd="0" destOrd="0" presId="urn:microsoft.com/office/officeart/2008/layout/VerticalCurvedList"/>
    <dgm:cxn modelId="{102D82EB-0283-4F4D-992C-9812DE0EA7AD}" type="presParOf" srcId="{9869AB08-A3B0-48EE-8F5E-4C8DA206B77D}" destId="{7168EC0C-AB3D-419F-A187-6E7AEA57C361}" srcOrd="5" destOrd="0" presId="urn:microsoft.com/office/officeart/2008/layout/VerticalCurvedList"/>
    <dgm:cxn modelId="{003997A7-6FB4-47E3-8C83-B4CBD4FF784A}" type="presParOf" srcId="{9869AB08-A3B0-48EE-8F5E-4C8DA206B77D}" destId="{7DA6E0D5-AE35-4194-AB3F-993165E6C0CF}" srcOrd="6" destOrd="0" presId="urn:microsoft.com/office/officeart/2008/layout/VerticalCurvedList"/>
    <dgm:cxn modelId="{6B81E63F-CEF6-46BE-8156-FB8CC0E7AC60}" type="presParOf" srcId="{7DA6E0D5-AE35-4194-AB3F-993165E6C0CF}" destId="{CAB52751-9306-420A-9BB5-9249D56E0DF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02245F-A900-470F-A111-F129F5FA27B1}" type="doc">
      <dgm:prSet loTypeId="urn:microsoft.com/office/officeart/2005/8/layout/venn3" loCatId="relationship" qsTypeId="urn:microsoft.com/office/officeart/2005/8/quickstyle/3d3" qsCatId="3D" csTypeId="urn:microsoft.com/office/officeart/2005/8/colors/colorful4" csCatId="colorful" phldr="1"/>
      <dgm:spPr/>
    </dgm:pt>
    <dgm:pt modelId="{2BBF077A-2ADD-4456-B207-2D69021754B9}">
      <dgm:prSet phldrT="[Text]" custT="1"/>
      <dgm:spPr/>
      <dgm:t>
        <a:bodyPr/>
        <a:lstStyle/>
        <a:p>
          <a:pPr algn="just">
            <a:buNone/>
          </a:pPr>
          <a:r>
            <a:rPr lang="en-US" sz="2400" spc="-38" dirty="0"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Contactless check-ins, mobile ordering, and AI-powered assistants became the new normal."</a:t>
          </a:r>
          <a:endParaRPr lang="en-US" sz="24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6EBC1D4D-38C8-4DF8-8C6F-07E9800776F8}" type="parTrans" cxnId="{C6519179-428A-4C56-AB53-A165316AA486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E3A82A-D7E9-427C-9718-273C374A93AD}" type="sibTrans" cxnId="{C6519179-428A-4C56-AB53-A165316AA486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64322B-AF0B-4150-8DF0-3AA6EAE76BDA}">
      <dgm:prSet phldrT="[Text]" custT="1"/>
      <dgm:spPr/>
      <dgm:t>
        <a:bodyPr/>
        <a:lstStyle/>
        <a:p>
          <a:pPr algn="just">
            <a:buNone/>
          </a:pPr>
          <a:r>
            <a:rPr lang="en-US" sz="2400" spc="-38" dirty="0"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Customer engagement through virtual events, online reservations, and digital marketing became vital as a response from the industry.</a:t>
          </a:r>
          <a:endParaRPr lang="en-US" sz="24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34B2155A-BB31-40EF-9C87-18C51465D576}" type="parTrans" cxnId="{04C5D51B-03BF-4CF7-8828-84DED84E231E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F01604-E78D-4CB4-9A47-D66DCD0844DF}" type="sibTrans" cxnId="{04C5D51B-03BF-4CF7-8828-84DED84E231E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428BE8-4D67-4B0D-86E0-6E019F5E1DC1}">
      <dgm:prSet phldrT="[Text]" custT="1"/>
      <dgm:spPr/>
      <dgm:t>
        <a:bodyPr/>
        <a:lstStyle/>
        <a:p>
          <a:pPr algn="just">
            <a:buNone/>
          </a:pPr>
          <a:r>
            <a:rPr lang="en-US" sz="2400" spc="-38" dirty="0"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Technology helped to drive operational efficiency and improve safety and customer satisfaction.</a:t>
          </a:r>
          <a:endParaRPr lang="en-US" sz="24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F9A0F9FB-5DE7-4FB5-B889-9ADCF98B74D3}" type="parTrans" cxnId="{A35F9BE9-FE7A-4BBA-8C7B-B2BF2D59E21A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682596-A3C5-4C4F-B311-5AE81146E924}" type="sibTrans" cxnId="{A35F9BE9-FE7A-4BBA-8C7B-B2BF2D59E21A}">
      <dgm:prSet/>
      <dgm:spPr/>
      <dgm:t>
        <a:bodyPr/>
        <a:lstStyle/>
        <a:p>
          <a:pPr algn="just"/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34A701-BF89-4894-95E7-E1118D400F02}" type="pres">
      <dgm:prSet presAssocID="{8002245F-A900-470F-A111-F129F5FA27B1}" presName="Name0" presStyleCnt="0">
        <dgm:presLayoutVars>
          <dgm:dir/>
          <dgm:resizeHandles val="exact"/>
        </dgm:presLayoutVars>
      </dgm:prSet>
      <dgm:spPr/>
    </dgm:pt>
    <dgm:pt modelId="{A846F675-308C-4FD7-BD96-DF0C0C091A41}" type="pres">
      <dgm:prSet presAssocID="{2BBF077A-2ADD-4456-B207-2D69021754B9}" presName="Name5" presStyleLbl="vennNode1" presStyleIdx="0" presStyleCnt="3" custScaleX="100643" custScaleY="120108" custLinFactX="-13518" custLinFactNeighborX="-100000" custLinFactNeighborY="3623">
        <dgm:presLayoutVars>
          <dgm:bulletEnabled val="1"/>
        </dgm:presLayoutVars>
      </dgm:prSet>
      <dgm:spPr/>
    </dgm:pt>
    <dgm:pt modelId="{15E76001-2CC8-4BD3-AAE1-168429948B25}" type="pres">
      <dgm:prSet presAssocID="{54E3A82A-D7E9-427C-9718-273C374A93AD}" presName="space" presStyleCnt="0"/>
      <dgm:spPr/>
    </dgm:pt>
    <dgm:pt modelId="{7F6720A3-C68A-4551-B056-EB485786299C}" type="pres">
      <dgm:prSet presAssocID="{7964322B-AF0B-4150-8DF0-3AA6EAE76BDA}" presName="Name5" presStyleLbl="vennNode1" presStyleIdx="1" presStyleCnt="3" custScaleX="129631" custScaleY="93099" custLinFactNeighborX="16661" custLinFactNeighborY="55874">
        <dgm:presLayoutVars>
          <dgm:bulletEnabled val="1"/>
        </dgm:presLayoutVars>
      </dgm:prSet>
      <dgm:spPr/>
    </dgm:pt>
    <dgm:pt modelId="{A9881A6A-1A63-417E-B81C-1FC509D0CFAE}" type="pres">
      <dgm:prSet presAssocID="{01F01604-E78D-4CB4-9A47-D66DCD0844DF}" presName="space" presStyleCnt="0"/>
      <dgm:spPr/>
    </dgm:pt>
    <dgm:pt modelId="{6CE2F641-BBD0-4DBB-B11B-5A3013AAF7CC}" type="pres">
      <dgm:prSet presAssocID="{DD428BE8-4D67-4B0D-86E0-6E019F5E1DC1}" presName="Name5" presStyleLbl="vennNode1" presStyleIdx="2" presStyleCnt="3" custScaleY="125606" custLinFactX="12215" custLinFactNeighborX="100000" custLinFactNeighborY="-2509">
        <dgm:presLayoutVars>
          <dgm:bulletEnabled val="1"/>
        </dgm:presLayoutVars>
      </dgm:prSet>
      <dgm:spPr/>
    </dgm:pt>
  </dgm:ptLst>
  <dgm:cxnLst>
    <dgm:cxn modelId="{2CCE0112-ACF8-4218-AD95-D8044ECB01B3}" type="presOf" srcId="{7964322B-AF0B-4150-8DF0-3AA6EAE76BDA}" destId="{7F6720A3-C68A-4551-B056-EB485786299C}" srcOrd="0" destOrd="0" presId="urn:microsoft.com/office/officeart/2005/8/layout/venn3"/>
    <dgm:cxn modelId="{564C5B15-EE47-4B85-9117-16394AB53ACD}" type="presOf" srcId="{2BBF077A-2ADD-4456-B207-2D69021754B9}" destId="{A846F675-308C-4FD7-BD96-DF0C0C091A41}" srcOrd="0" destOrd="0" presId="urn:microsoft.com/office/officeart/2005/8/layout/venn3"/>
    <dgm:cxn modelId="{04C5D51B-03BF-4CF7-8828-84DED84E231E}" srcId="{8002245F-A900-470F-A111-F129F5FA27B1}" destId="{7964322B-AF0B-4150-8DF0-3AA6EAE76BDA}" srcOrd="1" destOrd="0" parTransId="{34B2155A-BB31-40EF-9C87-18C51465D576}" sibTransId="{01F01604-E78D-4CB4-9A47-D66DCD0844DF}"/>
    <dgm:cxn modelId="{4FD35325-DDA2-4CAD-A7EA-102AEED9928D}" type="presOf" srcId="{DD428BE8-4D67-4B0D-86E0-6E019F5E1DC1}" destId="{6CE2F641-BBD0-4DBB-B11B-5A3013AAF7CC}" srcOrd="0" destOrd="0" presId="urn:microsoft.com/office/officeart/2005/8/layout/venn3"/>
    <dgm:cxn modelId="{C6519179-428A-4C56-AB53-A165316AA486}" srcId="{8002245F-A900-470F-A111-F129F5FA27B1}" destId="{2BBF077A-2ADD-4456-B207-2D69021754B9}" srcOrd="0" destOrd="0" parTransId="{6EBC1D4D-38C8-4DF8-8C6F-07E9800776F8}" sibTransId="{54E3A82A-D7E9-427C-9718-273C374A93AD}"/>
    <dgm:cxn modelId="{A35F9BE9-FE7A-4BBA-8C7B-B2BF2D59E21A}" srcId="{8002245F-A900-470F-A111-F129F5FA27B1}" destId="{DD428BE8-4D67-4B0D-86E0-6E019F5E1DC1}" srcOrd="2" destOrd="0" parTransId="{F9A0F9FB-5DE7-4FB5-B889-9ADCF98B74D3}" sibTransId="{F4682596-A3C5-4C4F-B311-5AE81146E924}"/>
    <dgm:cxn modelId="{D9D03BEE-4406-4E99-82CC-E1DC0788DE7F}" type="presOf" srcId="{8002245F-A900-470F-A111-F129F5FA27B1}" destId="{4F34A701-BF89-4894-95E7-E1118D400F02}" srcOrd="0" destOrd="0" presId="urn:microsoft.com/office/officeart/2005/8/layout/venn3"/>
    <dgm:cxn modelId="{6B003580-436A-4D81-B061-9DDB2143FEFE}" type="presParOf" srcId="{4F34A701-BF89-4894-95E7-E1118D400F02}" destId="{A846F675-308C-4FD7-BD96-DF0C0C091A41}" srcOrd="0" destOrd="0" presId="urn:microsoft.com/office/officeart/2005/8/layout/venn3"/>
    <dgm:cxn modelId="{0017C97D-F3B7-49F1-A0B5-C60F274C8422}" type="presParOf" srcId="{4F34A701-BF89-4894-95E7-E1118D400F02}" destId="{15E76001-2CC8-4BD3-AAE1-168429948B25}" srcOrd="1" destOrd="0" presId="urn:microsoft.com/office/officeart/2005/8/layout/venn3"/>
    <dgm:cxn modelId="{A25DC363-5CB4-49EA-A0C3-412EE25BE8A2}" type="presParOf" srcId="{4F34A701-BF89-4894-95E7-E1118D400F02}" destId="{7F6720A3-C68A-4551-B056-EB485786299C}" srcOrd="2" destOrd="0" presId="urn:microsoft.com/office/officeart/2005/8/layout/venn3"/>
    <dgm:cxn modelId="{BCFF0045-EED6-4698-BB0F-1204F5E0E9BF}" type="presParOf" srcId="{4F34A701-BF89-4894-95E7-E1118D400F02}" destId="{A9881A6A-1A63-417E-B81C-1FC509D0CFAE}" srcOrd="3" destOrd="0" presId="urn:microsoft.com/office/officeart/2005/8/layout/venn3"/>
    <dgm:cxn modelId="{8D8ACCE7-563E-424D-814E-C520777560E9}" type="presParOf" srcId="{4F34A701-BF89-4894-95E7-E1118D400F02}" destId="{6CE2F641-BBD0-4DBB-B11B-5A3013AAF7CC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AD65BFE-3E67-46FC-899A-FEF280213954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AAEEBDA-5279-4F3C-8095-94666F0DF39D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Even businesses had to follow new rules about health and safety, sanitation, and capacity.</a:t>
          </a:r>
        </a:p>
      </dgm:t>
    </dgm:pt>
    <dgm:pt modelId="{A23FC695-1C21-47E8-8942-10E1135AE9A6}" type="parTrans" cxnId="{95145940-AA6B-44CB-8FD5-18DC5708EA1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0B362F-91F3-43ED-8090-F9FB1A7C3045}" type="sibTrans" cxnId="{95145940-AA6B-44CB-8FD5-18DC5708EA15}">
      <dgm:prSet/>
      <dgm:spPr>
        <a:solidFill>
          <a:schemeClr val="accent2"/>
        </a:solidFill>
      </dgm:spPr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961E9C-F3F3-4080-A656-14BAB6577942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	Businesses had to follow new rules about health and safety, sanitation, and capacity.</a:t>
          </a:r>
        </a:p>
      </dgm:t>
    </dgm:pt>
    <dgm:pt modelId="{05DCE139-12EF-4823-B696-E72D56153305}" type="parTrans" cxnId="{0F53C6B6-6DDE-466F-A6FE-9EFEE6DC86EE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1D0646-402B-4ED2-9746-E3E96C1D0A8E}" type="sibTrans" cxnId="{0F53C6B6-6DDE-466F-A6FE-9EFEE6DC86EE}">
      <dgm:prSet custT="1"/>
      <dgm:spPr>
        <a:solidFill>
          <a:schemeClr val="accent3"/>
        </a:solidFill>
      </dgm:spPr>
      <dgm:t>
        <a:bodyPr/>
        <a:lstStyle/>
        <a:p>
          <a:endParaRPr lang="en-US" sz="24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356AE2AE-F396-456A-AF63-D97F663AD74B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Operational changes increased compliance costs and legal complications.</a:t>
          </a:r>
        </a:p>
      </dgm:t>
    </dgm:pt>
    <dgm:pt modelId="{36AB408A-DE7E-47D4-8667-6447604EADFD}" type="parTrans" cxnId="{B02A9165-8283-4B0F-B2C6-2C0117CE3DCB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FAD4D5-8BA4-4510-8530-7554AD4DE87E}" type="sibTrans" cxnId="{B02A9165-8283-4B0F-B2C6-2C0117CE3DCB}">
      <dgm:prSet custT="1"/>
      <dgm:spPr/>
      <dgm:t>
        <a:bodyPr/>
        <a:lstStyle/>
        <a:p>
          <a:endParaRPr lang="en-US" sz="24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42DD930A-2904-4052-B93C-727E80060185}" type="pres">
      <dgm:prSet presAssocID="{FAD65BFE-3E67-46FC-899A-FEF280213954}" presName="Name0" presStyleCnt="0">
        <dgm:presLayoutVars>
          <dgm:dir/>
          <dgm:resizeHandles val="exact"/>
        </dgm:presLayoutVars>
      </dgm:prSet>
      <dgm:spPr/>
    </dgm:pt>
    <dgm:pt modelId="{CC3DE548-A8BF-433A-8C48-959C202A7808}" type="pres">
      <dgm:prSet presAssocID="{89961E9C-F3F3-4080-A656-14BAB6577942}" presName="node" presStyleLbl="node1" presStyleIdx="0" presStyleCnt="3">
        <dgm:presLayoutVars>
          <dgm:bulletEnabled val="1"/>
        </dgm:presLayoutVars>
      </dgm:prSet>
      <dgm:spPr/>
    </dgm:pt>
    <dgm:pt modelId="{1875714E-1081-4689-898F-EAFCAC96AF6A}" type="pres">
      <dgm:prSet presAssocID="{F61D0646-402B-4ED2-9746-E3E96C1D0A8E}" presName="sibTrans" presStyleLbl="sibTrans2D1" presStyleIdx="0" presStyleCnt="2"/>
      <dgm:spPr/>
    </dgm:pt>
    <dgm:pt modelId="{CFD0FB88-B88C-48F7-AB25-1CBA8A73CAB9}" type="pres">
      <dgm:prSet presAssocID="{F61D0646-402B-4ED2-9746-E3E96C1D0A8E}" presName="connectorText" presStyleLbl="sibTrans2D1" presStyleIdx="0" presStyleCnt="2"/>
      <dgm:spPr/>
    </dgm:pt>
    <dgm:pt modelId="{EB2DDBBD-C928-4D00-B526-31464411EE27}" type="pres">
      <dgm:prSet presAssocID="{356AE2AE-F396-456A-AF63-D97F663AD74B}" presName="node" presStyleLbl="node1" presStyleIdx="1" presStyleCnt="3">
        <dgm:presLayoutVars>
          <dgm:bulletEnabled val="1"/>
        </dgm:presLayoutVars>
      </dgm:prSet>
      <dgm:spPr/>
    </dgm:pt>
    <dgm:pt modelId="{AFC952DB-BD31-4C57-9D51-4AB2F3D0A72A}" type="pres">
      <dgm:prSet presAssocID="{96FAD4D5-8BA4-4510-8530-7554AD4DE87E}" presName="sibTrans" presStyleLbl="sibTrans2D1" presStyleIdx="1" presStyleCnt="2"/>
      <dgm:spPr/>
    </dgm:pt>
    <dgm:pt modelId="{4BB5BC77-673F-41BA-B212-12D9B9A7A3B6}" type="pres">
      <dgm:prSet presAssocID="{96FAD4D5-8BA4-4510-8530-7554AD4DE87E}" presName="connectorText" presStyleLbl="sibTrans2D1" presStyleIdx="1" presStyleCnt="2"/>
      <dgm:spPr/>
    </dgm:pt>
    <dgm:pt modelId="{343DED2D-5390-40C0-8E7D-4F5399ADD985}" type="pres">
      <dgm:prSet presAssocID="{DAAEEBDA-5279-4F3C-8095-94666F0DF39D}" presName="node" presStyleLbl="node1" presStyleIdx="2" presStyleCnt="3">
        <dgm:presLayoutVars>
          <dgm:bulletEnabled val="1"/>
        </dgm:presLayoutVars>
      </dgm:prSet>
      <dgm:spPr/>
    </dgm:pt>
  </dgm:ptLst>
  <dgm:cxnLst>
    <dgm:cxn modelId="{3EC2D51D-93A5-4642-ACDD-A76B487173C4}" type="presOf" srcId="{DAAEEBDA-5279-4F3C-8095-94666F0DF39D}" destId="{343DED2D-5390-40C0-8E7D-4F5399ADD985}" srcOrd="0" destOrd="0" presId="urn:microsoft.com/office/officeart/2005/8/layout/process1"/>
    <dgm:cxn modelId="{0265E821-B573-48F7-B3F7-1CC5B346FBF1}" type="presOf" srcId="{89961E9C-F3F3-4080-A656-14BAB6577942}" destId="{CC3DE548-A8BF-433A-8C48-959C202A7808}" srcOrd="0" destOrd="0" presId="urn:microsoft.com/office/officeart/2005/8/layout/process1"/>
    <dgm:cxn modelId="{E4AAA92E-C30B-4483-BFE9-0305C0995612}" type="presOf" srcId="{F61D0646-402B-4ED2-9746-E3E96C1D0A8E}" destId="{CFD0FB88-B88C-48F7-AB25-1CBA8A73CAB9}" srcOrd="1" destOrd="0" presId="urn:microsoft.com/office/officeart/2005/8/layout/process1"/>
    <dgm:cxn modelId="{F738573A-99B4-4E03-A136-D2FE176EA8BD}" type="presOf" srcId="{356AE2AE-F396-456A-AF63-D97F663AD74B}" destId="{EB2DDBBD-C928-4D00-B526-31464411EE27}" srcOrd="0" destOrd="0" presId="urn:microsoft.com/office/officeart/2005/8/layout/process1"/>
    <dgm:cxn modelId="{95145940-AA6B-44CB-8FD5-18DC5708EA15}" srcId="{FAD65BFE-3E67-46FC-899A-FEF280213954}" destId="{DAAEEBDA-5279-4F3C-8095-94666F0DF39D}" srcOrd="2" destOrd="0" parTransId="{A23FC695-1C21-47E8-8942-10E1135AE9A6}" sibTransId="{790B362F-91F3-43ED-8090-F9FB1A7C3045}"/>
    <dgm:cxn modelId="{52288948-9CDB-44DA-80F2-85627A2C75A9}" type="presOf" srcId="{96FAD4D5-8BA4-4510-8530-7554AD4DE87E}" destId="{AFC952DB-BD31-4C57-9D51-4AB2F3D0A72A}" srcOrd="0" destOrd="0" presId="urn:microsoft.com/office/officeart/2005/8/layout/process1"/>
    <dgm:cxn modelId="{B02A9165-8283-4B0F-B2C6-2C0117CE3DCB}" srcId="{FAD65BFE-3E67-46FC-899A-FEF280213954}" destId="{356AE2AE-F396-456A-AF63-D97F663AD74B}" srcOrd="1" destOrd="0" parTransId="{36AB408A-DE7E-47D4-8667-6447604EADFD}" sibTransId="{96FAD4D5-8BA4-4510-8530-7554AD4DE87E}"/>
    <dgm:cxn modelId="{A577327C-4500-4B3E-ABC8-1B3A22C719E6}" type="presOf" srcId="{FAD65BFE-3E67-46FC-899A-FEF280213954}" destId="{42DD930A-2904-4052-B93C-727E80060185}" srcOrd="0" destOrd="0" presId="urn:microsoft.com/office/officeart/2005/8/layout/process1"/>
    <dgm:cxn modelId="{209C6F88-898E-4186-9FAE-F3C28F6A11FD}" type="presOf" srcId="{96FAD4D5-8BA4-4510-8530-7554AD4DE87E}" destId="{4BB5BC77-673F-41BA-B212-12D9B9A7A3B6}" srcOrd="1" destOrd="0" presId="urn:microsoft.com/office/officeart/2005/8/layout/process1"/>
    <dgm:cxn modelId="{0F53C6B6-6DDE-466F-A6FE-9EFEE6DC86EE}" srcId="{FAD65BFE-3E67-46FC-899A-FEF280213954}" destId="{89961E9C-F3F3-4080-A656-14BAB6577942}" srcOrd="0" destOrd="0" parTransId="{05DCE139-12EF-4823-B696-E72D56153305}" sibTransId="{F61D0646-402B-4ED2-9746-E3E96C1D0A8E}"/>
    <dgm:cxn modelId="{1EB438F5-7654-4577-99F2-974F4A671058}" type="presOf" srcId="{F61D0646-402B-4ED2-9746-E3E96C1D0A8E}" destId="{1875714E-1081-4689-898F-EAFCAC96AF6A}" srcOrd="0" destOrd="0" presId="urn:microsoft.com/office/officeart/2005/8/layout/process1"/>
    <dgm:cxn modelId="{C352E5B9-AF16-4B4A-A844-A9D2055FAB62}" type="presParOf" srcId="{42DD930A-2904-4052-B93C-727E80060185}" destId="{CC3DE548-A8BF-433A-8C48-959C202A7808}" srcOrd="0" destOrd="0" presId="urn:microsoft.com/office/officeart/2005/8/layout/process1"/>
    <dgm:cxn modelId="{57E884F8-3FA9-4C54-BC8A-C33DC189CCB7}" type="presParOf" srcId="{42DD930A-2904-4052-B93C-727E80060185}" destId="{1875714E-1081-4689-898F-EAFCAC96AF6A}" srcOrd="1" destOrd="0" presId="urn:microsoft.com/office/officeart/2005/8/layout/process1"/>
    <dgm:cxn modelId="{13D60181-5869-4C6D-8FBF-EB1D6020C4C2}" type="presParOf" srcId="{1875714E-1081-4689-898F-EAFCAC96AF6A}" destId="{CFD0FB88-B88C-48F7-AB25-1CBA8A73CAB9}" srcOrd="0" destOrd="0" presId="urn:microsoft.com/office/officeart/2005/8/layout/process1"/>
    <dgm:cxn modelId="{1789FE05-BF25-4E98-A4C2-96ADBE819067}" type="presParOf" srcId="{42DD930A-2904-4052-B93C-727E80060185}" destId="{EB2DDBBD-C928-4D00-B526-31464411EE27}" srcOrd="2" destOrd="0" presId="urn:microsoft.com/office/officeart/2005/8/layout/process1"/>
    <dgm:cxn modelId="{746939CA-E6E6-4CD0-BAAA-19859BEB71F6}" type="presParOf" srcId="{42DD930A-2904-4052-B93C-727E80060185}" destId="{AFC952DB-BD31-4C57-9D51-4AB2F3D0A72A}" srcOrd="3" destOrd="0" presId="urn:microsoft.com/office/officeart/2005/8/layout/process1"/>
    <dgm:cxn modelId="{9AC20CB4-D470-4F53-A97D-19FE2FB0D279}" type="presParOf" srcId="{AFC952DB-BD31-4C57-9D51-4AB2F3D0A72A}" destId="{4BB5BC77-673F-41BA-B212-12D9B9A7A3B6}" srcOrd="0" destOrd="0" presId="urn:microsoft.com/office/officeart/2005/8/layout/process1"/>
    <dgm:cxn modelId="{5A98764F-CE66-4438-BE6C-C3D77AB845FC}" type="presParOf" srcId="{42DD930A-2904-4052-B93C-727E80060185}" destId="{343DED2D-5390-40C0-8E7D-4F5399ADD98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EDAB86F-70DD-4F85-83C5-091E692A3B98}" type="doc">
      <dgm:prSet loTypeId="urn:microsoft.com/office/officeart/2005/8/layout/venn1" loCatId="relationship" qsTypeId="urn:microsoft.com/office/officeart/2005/8/quickstyle/simple1" qsCatId="simple" csTypeId="urn:microsoft.com/office/officeart/2005/8/colors/colorful4" csCatId="colorful" phldr="1"/>
      <dgm:spPr/>
    </dgm:pt>
    <dgm:pt modelId="{F1B5198B-ADF9-466C-B3CE-65AEB3D0AEC3}">
      <dgm:prSet custT="1"/>
      <dgm:spPr/>
      <dgm:t>
        <a:bodyPr/>
        <a:lstStyle/>
        <a:p>
          <a:pPr algn="just"/>
          <a:r>
            <a:rPr lang="en-US" sz="1800" dirty="0">
              <a:latin typeface="Bahnschrift SemiLight Condensed" panose="020B0502040204020203" pitchFamily="34" charset="0"/>
              <a:cs typeface="Times New Roman" panose="02020603050405020304" pitchFamily="18" charset="0"/>
            </a:rPr>
            <a:t>The pandemic created new sustainability awareness, leading to eco-friendly initiatives.</a:t>
          </a:r>
        </a:p>
      </dgm:t>
    </dgm:pt>
    <dgm:pt modelId="{F8EAF5B2-1F91-47AE-88C9-96FE9FBDCFB8}" type="parTrans" cxnId="{4977888E-0216-4CAD-9DE7-30F071C28953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547AC8-2E43-4987-B2B7-7BF57E455E46}" type="sibTrans" cxnId="{4977888E-0216-4CAD-9DE7-30F071C28953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314787-2439-404A-9821-7C0AC02790DA}">
      <dgm:prSet custT="1"/>
      <dgm:spPr/>
      <dgm:t>
        <a:bodyPr/>
        <a:lstStyle/>
        <a:p>
          <a:pPr algn="just"/>
          <a:r>
            <a:rPr lang="en-US" sz="1800" dirty="0">
              <a:latin typeface="Bahnschrift SemiLight Condensed" panose="020B0502040204020203" pitchFamily="34" charset="0"/>
              <a:cs typeface="Times New Roman" panose="02020603050405020304" pitchFamily="18" charset="0"/>
            </a:rPr>
            <a:t>Less production meant less energy consumption and waste.</a:t>
          </a:r>
        </a:p>
      </dgm:t>
    </dgm:pt>
    <dgm:pt modelId="{F6D09E65-A9A9-4497-8C87-01A0762FA3F6}" type="parTrans" cxnId="{03AACA8D-D67F-4C09-900D-C680FC350E3D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305644-BFD8-48C2-9546-2C2B506A2688}" type="sibTrans" cxnId="{03AACA8D-D67F-4C09-900D-C680FC350E3D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A617DD-9B92-4346-A217-6E57A26B109D}">
      <dgm:prSet custT="1"/>
      <dgm:spPr/>
      <dgm:t>
        <a:bodyPr/>
        <a:lstStyle/>
        <a:p>
          <a:pPr algn="just"/>
          <a:r>
            <a:rPr lang="en-US" sz="1800" dirty="0">
              <a:latin typeface="Bahnschrift SemiLight Condensed" panose="020B0502040204020203" pitchFamily="34" charset="0"/>
              <a:cs typeface="Times New Roman" panose="02020603050405020304" pitchFamily="18" charset="0"/>
            </a:rPr>
            <a:t>Green practices were embraced by so many hospitality push-pulls, from reducing plastic to focusing on local produce (Diaz-Farina, Díaz-Hernández and Padrón-Fumero, 2023).</a:t>
          </a:r>
        </a:p>
      </dgm:t>
    </dgm:pt>
    <dgm:pt modelId="{4ECBDF20-E954-4AED-AD00-492BBAB5444B}" type="parTrans" cxnId="{926D7761-9D5D-44E9-BB01-4199873A2A3B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F11936-9271-47B3-B838-DA199B62EC02}" type="sibTrans" cxnId="{926D7761-9D5D-44E9-BB01-4199873A2A3B}">
      <dgm:prSet/>
      <dgm:spPr/>
      <dgm:t>
        <a:bodyPr/>
        <a:lstStyle/>
        <a:p>
          <a:pPr algn="just"/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09E51-835F-4EE3-956E-EF6B37F204B3}" type="pres">
      <dgm:prSet presAssocID="{1EDAB86F-70DD-4F85-83C5-091E692A3B98}" presName="compositeShape" presStyleCnt="0">
        <dgm:presLayoutVars>
          <dgm:chMax val="7"/>
          <dgm:dir/>
          <dgm:resizeHandles val="exact"/>
        </dgm:presLayoutVars>
      </dgm:prSet>
      <dgm:spPr/>
    </dgm:pt>
    <dgm:pt modelId="{1F11E7D4-0912-4BD4-B59A-E5FB5E02A1B9}" type="pres">
      <dgm:prSet presAssocID="{F1B5198B-ADF9-466C-B3CE-65AEB3D0AEC3}" presName="circ1" presStyleLbl="vennNode1" presStyleIdx="0" presStyleCnt="3"/>
      <dgm:spPr/>
    </dgm:pt>
    <dgm:pt modelId="{E60F3434-2D59-47D6-B3AC-7C38A39E16BD}" type="pres">
      <dgm:prSet presAssocID="{F1B5198B-ADF9-466C-B3CE-65AEB3D0AEC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9019089-1C60-4583-834B-507DB5A5F48D}" type="pres">
      <dgm:prSet presAssocID="{1DA617DD-9B92-4346-A217-6E57A26B109D}" presName="circ2" presStyleLbl="vennNode1" presStyleIdx="1" presStyleCnt="3"/>
      <dgm:spPr/>
    </dgm:pt>
    <dgm:pt modelId="{A81E533F-F838-4692-AAF9-08E429FCF75C}" type="pres">
      <dgm:prSet presAssocID="{1DA617DD-9B92-4346-A217-6E57A26B109D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6291441-4A58-4F4E-9F51-9D7D0BEAD9F7}" type="pres">
      <dgm:prSet presAssocID="{F6314787-2439-404A-9821-7C0AC02790DA}" presName="circ3" presStyleLbl="vennNode1" presStyleIdx="2" presStyleCnt="3"/>
      <dgm:spPr/>
    </dgm:pt>
    <dgm:pt modelId="{7FB4D6CF-C5C6-4130-9B43-50019DC95721}" type="pres">
      <dgm:prSet presAssocID="{F6314787-2439-404A-9821-7C0AC02790D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CB5C9715-7116-4BEC-9E86-5F79D7C176CF}" type="presOf" srcId="{F6314787-2439-404A-9821-7C0AC02790DA}" destId="{A6291441-4A58-4F4E-9F51-9D7D0BEAD9F7}" srcOrd="0" destOrd="0" presId="urn:microsoft.com/office/officeart/2005/8/layout/venn1"/>
    <dgm:cxn modelId="{D7596A18-6E00-427D-AC64-3DC7A6D98817}" type="presOf" srcId="{1EDAB86F-70DD-4F85-83C5-091E692A3B98}" destId="{85909E51-835F-4EE3-956E-EF6B37F204B3}" srcOrd="0" destOrd="0" presId="urn:microsoft.com/office/officeart/2005/8/layout/venn1"/>
    <dgm:cxn modelId="{C8276A2E-057B-481E-A45B-0E60CEC26743}" type="presOf" srcId="{1DA617DD-9B92-4346-A217-6E57A26B109D}" destId="{A81E533F-F838-4692-AAF9-08E429FCF75C}" srcOrd="1" destOrd="0" presId="urn:microsoft.com/office/officeart/2005/8/layout/venn1"/>
    <dgm:cxn modelId="{76A07A30-44C9-4314-BC15-C8B45D2516D2}" type="presOf" srcId="{F1B5198B-ADF9-466C-B3CE-65AEB3D0AEC3}" destId="{E60F3434-2D59-47D6-B3AC-7C38A39E16BD}" srcOrd="1" destOrd="0" presId="urn:microsoft.com/office/officeart/2005/8/layout/venn1"/>
    <dgm:cxn modelId="{F1BB2F42-FE72-4678-A791-9FD428A30B31}" type="presOf" srcId="{1DA617DD-9B92-4346-A217-6E57A26B109D}" destId="{39019089-1C60-4583-834B-507DB5A5F48D}" srcOrd="0" destOrd="0" presId="urn:microsoft.com/office/officeart/2005/8/layout/venn1"/>
    <dgm:cxn modelId="{926D7761-9D5D-44E9-BB01-4199873A2A3B}" srcId="{1EDAB86F-70DD-4F85-83C5-091E692A3B98}" destId="{1DA617DD-9B92-4346-A217-6E57A26B109D}" srcOrd="1" destOrd="0" parTransId="{4ECBDF20-E954-4AED-AD00-492BBAB5444B}" sibTransId="{58F11936-9271-47B3-B838-DA199B62EC02}"/>
    <dgm:cxn modelId="{03AACA8D-D67F-4C09-900D-C680FC350E3D}" srcId="{1EDAB86F-70DD-4F85-83C5-091E692A3B98}" destId="{F6314787-2439-404A-9821-7C0AC02790DA}" srcOrd="2" destOrd="0" parTransId="{F6D09E65-A9A9-4497-8C87-01A0762FA3F6}" sibTransId="{A3305644-BFD8-48C2-9546-2C2B506A2688}"/>
    <dgm:cxn modelId="{4977888E-0216-4CAD-9DE7-30F071C28953}" srcId="{1EDAB86F-70DD-4F85-83C5-091E692A3B98}" destId="{F1B5198B-ADF9-466C-B3CE-65AEB3D0AEC3}" srcOrd="0" destOrd="0" parTransId="{F8EAF5B2-1F91-47AE-88C9-96FE9FBDCFB8}" sibTransId="{17547AC8-2E43-4987-B2B7-7BF57E455E46}"/>
    <dgm:cxn modelId="{E17E9EA2-FCAB-480F-BDD9-0DFE324E7C11}" type="presOf" srcId="{F6314787-2439-404A-9821-7C0AC02790DA}" destId="{7FB4D6CF-C5C6-4130-9B43-50019DC95721}" srcOrd="1" destOrd="0" presId="urn:microsoft.com/office/officeart/2005/8/layout/venn1"/>
    <dgm:cxn modelId="{E44FB7F7-7550-4692-B55B-74E250AAFA82}" type="presOf" srcId="{F1B5198B-ADF9-466C-B3CE-65AEB3D0AEC3}" destId="{1F11E7D4-0912-4BD4-B59A-E5FB5E02A1B9}" srcOrd="0" destOrd="0" presId="urn:microsoft.com/office/officeart/2005/8/layout/venn1"/>
    <dgm:cxn modelId="{937AC440-59AB-4EE7-9918-EE3721800DD6}" type="presParOf" srcId="{85909E51-835F-4EE3-956E-EF6B37F204B3}" destId="{1F11E7D4-0912-4BD4-B59A-E5FB5E02A1B9}" srcOrd="0" destOrd="0" presId="urn:microsoft.com/office/officeart/2005/8/layout/venn1"/>
    <dgm:cxn modelId="{EDB86EB5-EDDD-4374-AFD7-77EB589E0BCB}" type="presParOf" srcId="{85909E51-835F-4EE3-956E-EF6B37F204B3}" destId="{E60F3434-2D59-47D6-B3AC-7C38A39E16BD}" srcOrd="1" destOrd="0" presId="urn:microsoft.com/office/officeart/2005/8/layout/venn1"/>
    <dgm:cxn modelId="{2FB51BAC-C249-47B3-9599-4527CBD4356C}" type="presParOf" srcId="{85909E51-835F-4EE3-956E-EF6B37F204B3}" destId="{39019089-1C60-4583-834B-507DB5A5F48D}" srcOrd="2" destOrd="0" presId="urn:microsoft.com/office/officeart/2005/8/layout/venn1"/>
    <dgm:cxn modelId="{1EACCC7C-17B4-47AF-8699-12E9BBBF9BBE}" type="presParOf" srcId="{85909E51-835F-4EE3-956E-EF6B37F204B3}" destId="{A81E533F-F838-4692-AAF9-08E429FCF75C}" srcOrd="3" destOrd="0" presId="urn:microsoft.com/office/officeart/2005/8/layout/venn1"/>
    <dgm:cxn modelId="{48D131C6-AF2A-416B-8AA2-DB6B75181273}" type="presParOf" srcId="{85909E51-835F-4EE3-956E-EF6B37F204B3}" destId="{A6291441-4A58-4F4E-9F51-9D7D0BEAD9F7}" srcOrd="4" destOrd="0" presId="urn:microsoft.com/office/officeart/2005/8/layout/venn1"/>
    <dgm:cxn modelId="{8B086A68-AF9C-44C1-86BA-2436795D2380}" type="presParOf" srcId="{85909E51-835F-4EE3-956E-EF6B37F204B3}" destId="{7FB4D6CF-C5C6-4130-9B43-50019DC95721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002245F-A900-470F-A111-F129F5FA27B1}" type="doc">
      <dgm:prSet loTypeId="urn:microsoft.com/office/officeart/2005/8/layout/chart3" loCatId="relationship" qsTypeId="urn:microsoft.com/office/officeart/2005/8/quickstyle/3d3" qsCatId="3D" csTypeId="urn:microsoft.com/office/officeart/2005/8/colors/colorful4" csCatId="colorful" phldr="1"/>
      <dgm:spPr/>
    </dgm:pt>
    <dgm:pt modelId="{2BBF077A-2ADD-4456-B207-2D69021754B9}">
      <dgm:prSet phldrT="[Text]" custT="1"/>
      <dgm:spPr/>
      <dgm:t>
        <a:bodyPr/>
        <a:lstStyle/>
        <a:p>
          <a:pPr algn="just">
            <a:buNone/>
          </a:pPr>
          <a:r>
            <a:rPr lang="en-US" sz="1400" spc="-38" dirty="0">
              <a:solidFill>
                <a:schemeClr val="tx1"/>
              </a:solidFill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Many UK hospitality brands have had a digital transformation, hybrid service models, and sustainability initiatives on their agendas.</a:t>
          </a:r>
          <a:endParaRPr lang="en-US" sz="14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6EBC1D4D-38C8-4DF8-8C6F-07E9800776F8}" type="parTrans" cxnId="{C6519179-428A-4C56-AB53-A165316AA486}">
      <dgm:prSet/>
      <dgm:spPr/>
      <dgm:t>
        <a:bodyPr/>
        <a:lstStyle/>
        <a:p>
          <a:pPr algn="just"/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E3A82A-D7E9-427C-9718-273C374A93AD}" type="sibTrans" cxnId="{C6519179-428A-4C56-AB53-A165316AA486}">
      <dgm:prSet/>
      <dgm:spPr/>
      <dgm:t>
        <a:bodyPr/>
        <a:lstStyle/>
        <a:p>
          <a:pPr algn="just"/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64322B-AF0B-4150-8DF0-3AA6EAE76BDA}">
      <dgm:prSet phldrT="[Text]" custT="1"/>
      <dgm:spPr/>
      <dgm:t>
        <a:bodyPr/>
        <a:lstStyle/>
        <a:p>
          <a:pPr algn="just">
            <a:buNone/>
          </a:pPr>
          <a:r>
            <a:rPr lang="en-US" sz="1400" spc="-38" dirty="0">
              <a:solidFill>
                <a:schemeClr val="tx1"/>
              </a:solidFill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Key priorities were cost management strategies, flexible booking policies, and adapting to new regulations (Gov. UK, 2020). </a:t>
          </a:r>
          <a:endParaRPr lang="en-US" sz="14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34B2155A-BB31-40EF-9C87-18C51465D576}" type="parTrans" cxnId="{04C5D51B-03BF-4CF7-8828-84DED84E231E}">
      <dgm:prSet/>
      <dgm:spPr/>
      <dgm:t>
        <a:bodyPr/>
        <a:lstStyle/>
        <a:p>
          <a:pPr algn="just"/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F01604-E78D-4CB4-9A47-D66DCD0844DF}" type="sibTrans" cxnId="{04C5D51B-03BF-4CF7-8828-84DED84E231E}">
      <dgm:prSet/>
      <dgm:spPr/>
      <dgm:t>
        <a:bodyPr/>
        <a:lstStyle/>
        <a:p>
          <a:pPr algn="just"/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428BE8-4D67-4B0D-86E0-6E019F5E1DC1}">
      <dgm:prSet phldrT="[Text]" custT="1"/>
      <dgm:spPr/>
      <dgm:t>
        <a:bodyPr/>
        <a:lstStyle/>
        <a:p>
          <a:pPr algn="just">
            <a:buNone/>
          </a:pPr>
          <a:r>
            <a:rPr lang="en-US" sz="1400" spc="-38" dirty="0">
              <a:solidFill>
                <a:schemeClr val="tx1"/>
              </a:solidFill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As a recovery strategy from the shock, technology was leveraged by businesses to better engage with customers and to improve digital marketing.</a:t>
          </a:r>
          <a:endParaRPr lang="en-US" sz="14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gm:t>
    </dgm:pt>
    <dgm:pt modelId="{F9A0F9FB-5DE7-4FB5-B889-9ADCF98B74D3}" type="parTrans" cxnId="{A35F9BE9-FE7A-4BBA-8C7B-B2BF2D59E21A}">
      <dgm:prSet/>
      <dgm:spPr/>
      <dgm:t>
        <a:bodyPr/>
        <a:lstStyle/>
        <a:p>
          <a:pPr algn="just"/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682596-A3C5-4C4F-B311-5AE81146E924}" type="sibTrans" cxnId="{A35F9BE9-FE7A-4BBA-8C7B-B2BF2D59E21A}">
      <dgm:prSet/>
      <dgm:spPr/>
      <dgm:t>
        <a:bodyPr/>
        <a:lstStyle/>
        <a:p>
          <a:pPr algn="just"/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0D3AFB-B6E6-44DD-A2E5-F3A7B3FF0302}" type="pres">
      <dgm:prSet presAssocID="{8002245F-A900-470F-A111-F129F5FA27B1}" presName="compositeShape" presStyleCnt="0">
        <dgm:presLayoutVars>
          <dgm:chMax val="7"/>
          <dgm:dir/>
          <dgm:resizeHandles val="exact"/>
        </dgm:presLayoutVars>
      </dgm:prSet>
      <dgm:spPr/>
    </dgm:pt>
    <dgm:pt modelId="{942DB0CF-F87D-4EF1-A41B-A2DDD9666C99}" type="pres">
      <dgm:prSet presAssocID="{8002245F-A900-470F-A111-F129F5FA27B1}" presName="wedge1" presStyleLbl="node1" presStyleIdx="0" presStyleCnt="3"/>
      <dgm:spPr/>
    </dgm:pt>
    <dgm:pt modelId="{4E35B686-C53D-4155-92F8-933BAB1B1C6A}" type="pres">
      <dgm:prSet presAssocID="{8002245F-A900-470F-A111-F129F5FA27B1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C09BABF1-2B38-456C-84A8-5B8007A93CD8}" type="pres">
      <dgm:prSet presAssocID="{8002245F-A900-470F-A111-F129F5FA27B1}" presName="wedge2" presStyleLbl="node1" presStyleIdx="1" presStyleCnt="3"/>
      <dgm:spPr/>
    </dgm:pt>
    <dgm:pt modelId="{EEA5DB9C-4C5A-4102-9CF7-B55619C46056}" type="pres">
      <dgm:prSet presAssocID="{8002245F-A900-470F-A111-F129F5FA27B1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EF64CD3-6FB4-49C5-AC79-6D567A0D54D7}" type="pres">
      <dgm:prSet presAssocID="{8002245F-A900-470F-A111-F129F5FA27B1}" presName="wedge3" presStyleLbl="node1" presStyleIdx="2" presStyleCnt="3"/>
      <dgm:spPr/>
    </dgm:pt>
    <dgm:pt modelId="{4B50506B-88F1-4B03-A184-BD9333571741}" type="pres">
      <dgm:prSet presAssocID="{8002245F-A900-470F-A111-F129F5FA27B1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04C5D51B-03BF-4CF7-8828-84DED84E231E}" srcId="{8002245F-A900-470F-A111-F129F5FA27B1}" destId="{7964322B-AF0B-4150-8DF0-3AA6EAE76BDA}" srcOrd="1" destOrd="0" parTransId="{34B2155A-BB31-40EF-9C87-18C51465D576}" sibTransId="{01F01604-E78D-4CB4-9A47-D66DCD0844DF}"/>
    <dgm:cxn modelId="{30226026-1D34-4C54-9DFF-19F1502F096B}" type="presOf" srcId="{2BBF077A-2ADD-4456-B207-2D69021754B9}" destId="{4E35B686-C53D-4155-92F8-933BAB1B1C6A}" srcOrd="1" destOrd="0" presId="urn:microsoft.com/office/officeart/2005/8/layout/chart3"/>
    <dgm:cxn modelId="{CE767D51-7AF8-43D2-87BC-90F3E1FB13B1}" type="presOf" srcId="{7964322B-AF0B-4150-8DF0-3AA6EAE76BDA}" destId="{EEA5DB9C-4C5A-4102-9CF7-B55619C46056}" srcOrd="1" destOrd="0" presId="urn:microsoft.com/office/officeart/2005/8/layout/chart3"/>
    <dgm:cxn modelId="{05A08570-70B1-4A68-B243-4BAB5D8291AC}" type="presOf" srcId="{2BBF077A-2ADD-4456-B207-2D69021754B9}" destId="{942DB0CF-F87D-4EF1-A41B-A2DDD9666C99}" srcOrd="0" destOrd="0" presId="urn:microsoft.com/office/officeart/2005/8/layout/chart3"/>
    <dgm:cxn modelId="{C6519179-428A-4C56-AB53-A165316AA486}" srcId="{8002245F-A900-470F-A111-F129F5FA27B1}" destId="{2BBF077A-2ADD-4456-B207-2D69021754B9}" srcOrd="0" destOrd="0" parTransId="{6EBC1D4D-38C8-4DF8-8C6F-07E9800776F8}" sibTransId="{54E3A82A-D7E9-427C-9718-273C374A93AD}"/>
    <dgm:cxn modelId="{24A22B81-C7DA-4EDA-9AEA-2342517754D0}" type="presOf" srcId="{7964322B-AF0B-4150-8DF0-3AA6EAE76BDA}" destId="{C09BABF1-2B38-456C-84A8-5B8007A93CD8}" srcOrd="0" destOrd="0" presId="urn:microsoft.com/office/officeart/2005/8/layout/chart3"/>
    <dgm:cxn modelId="{1BDDDB99-E117-41F9-A472-1298186A6922}" type="presOf" srcId="{8002245F-A900-470F-A111-F129F5FA27B1}" destId="{7E0D3AFB-B6E6-44DD-A2E5-F3A7B3FF0302}" srcOrd="0" destOrd="0" presId="urn:microsoft.com/office/officeart/2005/8/layout/chart3"/>
    <dgm:cxn modelId="{994BFBAF-FB55-4211-8D78-787A7099BF5E}" type="presOf" srcId="{DD428BE8-4D67-4B0D-86E0-6E019F5E1DC1}" destId="{4B50506B-88F1-4B03-A184-BD9333571741}" srcOrd="1" destOrd="0" presId="urn:microsoft.com/office/officeart/2005/8/layout/chart3"/>
    <dgm:cxn modelId="{98FF61CA-40BA-4CA7-853F-225D63783E70}" type="presOf" srcId="{DD428BE8-4D67-4B0D-86E0-6E019F5E1DC1}" destId="{CEF64CD3-6FB4-49C5-AC79-6D567A0D54D7}" srcOrd="0" destOrd="0" presId="urn:microsoft.com/office/officeart/2005/8/layout/chart3"/>
    <dgm:cxn modelId="{A35F9BE9-FE7A-4BBA-8C7B-B2BF2D59E21A}" srcId="{8002245F-A900-470F-A111-F129F5FA27B1}" destId="{DD428BE8-4D67-4B0D-86E0-6E019F5E1DC1}" srcOrd="2" destOrd="0" parTransId="{F9A0F9FB-5DE7-4FB5-B889-9ADCF98B74D3}" sibTransId="{F4682596-A3C5-4C4F-B311-5AE81146E924}"/>
    <dgm:cxn modelId="{CAF4690F-6BFF-464B-9B07-5510DF1D5794}" type="presParOf" srcId="{7E0D3AFB-B6E6-44DD-A2E5-F3A7B3FF0302}" destId="{942DB0CF-F87D-4EF1-A41B-A2DDD9666C99}" srcOrd="0" destOrd="0" presId="urn:microsoft.com/office/officeart/2005/8/layout/chart3"/>
    <dgm:cxn modelId="{C9C37E14-84F4-47F9-B150-571A694E8B66}" type="presParOf" srcId="{7E0D3AFB-B6E6-44DD-A2E5-F3A7B3FF0302}" destId="{4E35B686-C53D-4155-92F8-933BAB1B1C6A}" srcOrd="1" destOrd="0" presId="urn:microsoft.com/office/officeart/2005/8/layout/chart3"/>
    <dgm:cxn modelId="{F4328EFB-8290-426C-8CE5-D6598996BE7D}" type="presParOf" srcId="{7E0D3AFB-B6E6-44DD-A2E5-F3A7B3FF0302}" destId="{C09BABF1-2B38-456C-84A8-5B8007A93CD8}" srcOrd="2" destOrd="0" presId="urn:microsoft.com/office/officeart/2005/8/layout/chart3"/>
    <dgm:cxn modelId="{BF55ADCD-9BB3-4963-8BB2-461FD780A687}" type="presParOf" srcId="{7E0D3AFB-B6E6-44DD-A2E5-F3A7B3FF0302}" destId="{EEA5DB9C-4C5A-4102-9CF7-B55619C46056}" srcOrd="3" destOrd="0" presId="urn:microsoft.com/office/officeart/2005/8/layout/chart3"/>
    <dgm:cxn modelId="{2A711868-5912-429B-BCD4-5F2CE43649F3}" type="presParOf" srcId="{7E0D3AFB-B6E6-44DD-A2E5-F3A7B3FF0302}" destId="{CEF64CD3-6FB4-49C5-AC79-6D567A0D54D7}" srcOrd="4" destOrd="0" presId="urn:microsoft.com/office/officeart/2005/8/layout/chart3"/>
    <dgm:cxn modelId="{65BD3A9D-791D-4792-B391-EDF9218AEA10}" type="presParOf" srcId="{7E0D3AFB-B6E6-44DD-A2E5-F3A7B3FF0302}" destId="{4B50506B-88F1-4B03-A184-BD9333571741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ACB6A5E-456B-4F44-B116-F99414A9D258}" type="doc">
      <dgm:prSet loTypeId="urn:microsoft.com/office/officeart/2005/8/layout/vList3" loCatId="picture" qsTypeId="urn:microsoft.com/office/officeart/2005/8/quickstyle/simple5" qsCatId="simple" csTypeId="urn:microsoft.com/office/officeart/2005/8/colors/colorful2" csCatId="colorful" phldr="1"/>
      <dgm:spPr/>
    </dgm:pt>
    <dgm:pt modelId="{68226B87-DD23-466C-954D-681468AD13EA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"/>
          </a:pPr>
          <a:r>
            <a:rPr lang="en-US" sz="2000" b="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If COVID-19 brought one single thing to the hospitality industry, it was the possibility of serious upside-down and the need for responsiveness.</a:t>
          </a:r>
        </a:p>
      </dgm:t>
    </dgm:pt>
    <dgm:pt modelId="{897AC0FA-E3BA-4BC2-AD97-1215B5C33568}" type="parTrans" cxnId="{C68C8EEB-7C10-4251-86D2-C84992CD8DB0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0651EF-CA33-426B-B46C-08F5478B5034}" type="sibTrans" cxnId="{C68C8EEB-7C10-4251-86D2-C84992CD8DB0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AB0FBF-6025-4241-8E4B-F3380FECCF6D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"/>
          </a:pPr>
          <a:r>
            <a:rPr lang="en-US" sz="2000" b="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Focus on digital transformation, sustainability, and crisis preparedness in recovery strategies.</a:t>
          </a:r>
        </a:p>
      </dgm:t>
    </dgm:pt>
    <dgm:pt modelId="{DF625ADF-C7F1-428F-BB2B-806BA9505D22}" type="parTrans" cxnId="{005574CF-3E15-4C0E-BB26-24D3CB618469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8755C7-3EA4-422B-ADD2-960C77A1FA79}" type="sibTrans" cxnId="{005574CF-3E15-4C0E-BB26-24D3CB618469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6215D9-50A8-4FC8-842D-1D5E9A01C07F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"/>
          </a:pPr>
          <a:r>
            <a:rPr lang="en-US" sz="2000" b="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They will need future policies to foster innovation, work force resilience, and regulatory certainty for better industry response to such global health crisis. </a:t>
          </a:r>
        </a:p>
      </dgm:t>
    </dgm:pt>
    <dgm:pt modelId="{F03BBB8F-CB9F-4E79-803D-22569E5F80EB}" type="parTrans" cxnId="{FAA4EB94-9664-4617-8729-566A9C5F9C8E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8CB74A-5129-4E98-925D-D7915D779BB5}" type="sibTrans" cxnId="{FAA4EB94-9664-4617-8729-566A9C5F9C8E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EA3358-D8A7-4B53-889B-EA93598BDCC0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Char char=""/>
          </a:pPr>
          <a:r>
            <a:rPr lang="en-US" sz="2000" b="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To thrive in the long run, they will need to be adaptable, gain consumer trust, and embed sustainable business practices.</a:t>
          </a:r>
        </a:p>
      </dgm:t>
    </dgm:pt>
    <dgm:pt modelId="{17F8D631-9A23-4943-ABAF-D730A23782B2}" type="parTrans" cxnId="{5A8ABA24-2522-41A0-BA03-E8259C9377EA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63BD4D-53E0-48A9-90A5-7B7B68E59610}" type="sibTrans" cxnId="{5A8ABA24-2522-41A0-BA03-E8259C9377EA}">
      <dgm:prSet/>
      <dgm:spPr/>
      <dgm:t>
        <a:bodyPr/>
        <a:lstStyle/>
        <a:p>
          <a:pPr algn="just"/>
          <a:endParaRPr lang="en-US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ABEDDA-FFB2-4130-ACC0-0E5670C1B3F5}" type="pres">
      <dgm:prSet presAssocID="{AACB6A5E-456B-4F44-B116-F99414A9D258}" presName="linearFlow" presStyleCnt="0">
        <dgm:presLayoutVars>
          <dgm:dir/>
          <dgm:resizeHandles val="exact"/>
        </dgm:presLayoutVars>
      </dgm:prSet>
      <dgm:spPr/>
    </dgm:pt>
    <dgm:pt modelId="{AC3DB491-50D1-48EC-B5E7-020A8EC139DE}" type="pres">
      <dgm:prSet presAssocID="{68226B87-DD23-466C-954D-681468AD13EA}" presName="composite" presStyleCnt="0"/>
      <dgm:spPr/>
    </dgm:pt>
    <dgm:pt modelId="{41FF2C66-343E-48AB-920B-616D2E45A8CF}" type="pres">
      <dgm:prSet presAssocID="{68226B87-DD23-466C-954D-681468AD13EA}" presName="imgShp" presStyleLbl="fgImgPlace1" presStyleIdx="0" presStyleCnt="4"/>
      <dgm:spPr>
        <a:solidFill>
          <a:schemeClr val="accent2"/>
        </a:solidFill>
      </dgm:spPr>
    </dgm:pt>
    <dgm:pt modelId="{F13016C7-7BE5-4C50-8C06-E5D166E13E27}" type="pres">
      <dgm:prSet presAssocID="{68226B87-DD23-466C-954D-681468AD13EA}" presName="txShp" presStyleLbl="node1" presStyleIdx="0" presStyleCnt="4">
        <dgm:presLayoutVars>
          <dgm:bulletEnabled val="1"/>
        </dgm:presLayoutVars>
      </dgm:prSet>
      <dgm:spPr/>
    </dgm:pt>
    <dgm:pt modelId="{AF5245C4-1331-4EFB-A6FA-4DDAAF9107B4}" type="pres">
      <dgm:prSet presAssocID="{380651EF-CA33-426B-B46C-08F5478B5034}" presName="spacing" presStyleCnt="0"/>
      <dgm:spPr/>
    </dgm:pt>
    <dgm:pt modelId="{79259151-4C27-4C85-B8C5-B24BE6A81EA3}" type="pres">
      <dgm:prSet presAssocID="{C5AB0FBF-6025-4241-8E4B-F3380FECCF6D}" presName="composite" presStyleCnt="0"/>
      <dgm:spPr/>
    </dgm:pt>
    <dgm:pt modelId="{5A44E95D-8F55-4E19-A93B-75531AA57185}" type="pres">
      <dgm:prSet presAssocID="{C5AB0FBF-6025-4241-8E4B-F3380FECCF6D}" presName="imgShp" presStyleLbl="fgImgPlace1" presStyleIdx="1" presStyleCnt="4"/>
      <dgm:spPr>
        <a:solidFill>
          <a:schemeClr val="accent2"/>
        </a:solidFill>
      </dgm:spPr>
    </dgm:pt>
    <dgm:pt modelId="{BF2FFEF9-CCB7-4E5B-BF97-3D2BC46F0674}" type="pres">
      <dgm:prSet presAssocID="{C5AB0FBF-6025-4241-8E4B-F3380FECCF6D}" presName="txShp" presStyleLbl="node1" presStyleIdx="1" presStyleCnt="4">
        <dgm:presLayoutVars>
          <dgm:bulletEnabled val="1"/>
        </dgm:presLayoutVars>
      </dgm:prSet>
      <dgm:spPr/>
    </dgm:pt>
    <dgm:pt modelId="{92B62603-B8FC-4459-898A-2634962592F4}" type="pres">
      <dgm:prSet presAssocID="{A48755C7-3EA4-422B-ADD2-960C77A1FA79}" presName="spacing" presStyleCnt="0"/>
      <dgm:spPr/>
    </dgm:pt>
    <dgm:pt modelId="{5B8CC9A6-5964-4047-AE5B-5423DC09AF7E}" type="pres">
      <dgm:prSet presAssocID="{856215D9-50A8-4FC8-842D-1D5E9A01C07F}" presName="composite" presStyleCnt="0"/>
      <dgm:spPr/>
    </dgm:pt>
    <dgm:pt modelId="{D1E2605E-9ABD-472E-AA76-6CAE6EBFD070}" type="pres">
      <dgm:prSet presAssocID="{856215D9-50A8-4FC8-842D-1D5E9A01C07F}" presName="imgShp" presStyleLbl="fgImgPlace1" presStyleIdx="2" presStyleCnt="4"/>
      <dgm:spPr>
        <a:solidFill>
          <a:schemeClr val="accent2"/>
        </a:solidFill>
      </dgm:spPr>
    </dgm:pt>
    <dgm:pt modelId="{1F71B193-E7BE-40B9-B730-DE941B817B89}" type="pres">
      <dgm:prSet presAssocID="{856215D9-50A8-4FC8-842D-1D5E9A01C07F}" presName="txShp" presStyleLbl="node1" presStyleIdx="2" presStyleCnt="4">
        <dgm:presLayoutVars>
          <dgm:bulletEnabled val="1"/>
        </dgm:presLayoutVars>
      </dgm:prSet>
      <dgm:spPr/>
    </dgm:pt>
    <dgm:pt modelId="{26EC636E-6808-4CDC-8E4C-E4F64BAC6EED}" type="pres">
      <dgm:prSet presAssocID="{0D8CB74A-5129-4E98-925D-D7915D779BB5}" presName="spacing" presStyleCnt="0"/>
      <dgm:spPr/>
    </dgm:pt>
    <dgm:pt modelId="{48F001D4-BDD9-4F71-8A43-AB2393FA0405}" type="pres">
      <dgm:prSet presAssocID="{E8EA3358-D8A7-4B53-889B-EA93598BDCC0}" presName="composite" presStyleCnt="0"/>
      <dgm:spPr/>
    </dgm:pt>
    <dgm:pt modelId="{8947DD20-463C-4FE3-9AF1-F813A24372DA}" type="pres">
      <dgm:prSet presAssocID="{E8EA3358-D8A7-4B53-889B-EA93598BDCC0}" presName="imgShp" presStyleLbl="fgImgPlace1" presStyleIdx="3" presStyleCnt="4"/>
      <dgm:spPr>
        <a:solidFill>
          <a:schemeClr val="accent2"/>
        </a:solidFill>
      </dgm:spPr>
    </dgm:pt>
    <dgm:pt modelId="{B9F81D87-48E0-4E80-96BF-5BF4F78E8EA0}" type="pres">
      <dgm:prSet presAssocID="{E8EA3358-D8A7-4B53-889B-EA93598BDCC0}" presName="txShp" presStyleLbl="node1" presStyleIdx="3" presStyleCnt="4">
        <dgm:presLayoutVars>
          <dgm:bulletEnabled val="1"/>
        </dgm:presLayoutVars>
      </dgm:prSet>
      <dgm:spPr/>
    </dgm:pt>
  </dgm:ptLst>
  <dgm:cxnLst>
    <dgm:cxn modelId="{5A8ABA24-2522-41A0-BA03-E8259C9377EA}" srcId="{AACB6A5E-456B-4F44-B116-F99414A9D258}" destId="{E8EA3358-D8A7-4B53-889B-EA93598BDCC0}" srcOrd="3" destOrd="0" parTransId="{17F8D631-9A23-4943-ABAF-D730A23782B2}" sibTransId="{9963BD4D-53E0-48A9-90A5-7B7B68E59610}"/>
    <dgm:cxn modelId="{01518563-31C7-48A5-A8CC-ACAE17F8DB2C}" type="presOf" srcId="{E8EA3358-D8A7-4B53-889B-EA93598BDCC0}" destId="{B9F81D87-48E0-4E80-96BF-5BF4F78E8EA0}" srcOrd="0" destOrd="0" presId="urn:microsoft.com/office/officeart/2005/8/layout/vList3"/>
    <dgm:cxn modelId="{FAA4EB94-9664-4617-8729-566A9C5F9C8E}" srcId="{AACB6A5E-456B-4F44-B116-F99414A9D258}" destId="{856215D9-50A8-4FC8-842D-1D5E9A01C07F}" srcOrd="2" destOrd="0" parTransId="{F03BBB8F-CB9F-4E79-803D-22569E5F80EB}" sibTransId="{0D8CB74A-5129-4E98-925D-D7915D779BB5}"/>
    <dgm:cxn modelId="{E9E1B49A-E3B6-4B28-9CE7-14741873638F}" type="presOf" srcId="{C5AB0FBF-6025-4241-8E4B-F3380FECCF6D}" destId="{BF2FFEF9-CCB7-4E5B-BF97-3D2BC46F0674}" srcOrd="0" destOrd="0" presId="urn:microsoft.com/office/officeart/2005/8/layout/vList3"/>
    <dgm:cxn modelId="{ACC444AA-A809-4FBB-9197-4C7541FC877D}" type="presOf" srcId="{68226B87-DD23-466C-954D-681468AD13EA}" destId="{F13016C7-7BE5-4C50-8C06-E5D166E13E27}" srcOrd="0" destOrd="0" presId="urn:microsoft.com/office/officeart/2005/8/layout/vList3"/>
    <dgm:cxn modelId="{005574CF-3E15-4C0E-BB26-24D3CB618469}" srcId="{AACB6A5E-456B-4F44-B116-F99414A9D258}" destId="{C5AB0FBF-6025-4241-8E4B-F3380FECCF6D}" srcOrd="1" destOrd="0" parTransId="{DF625ADF-C7F1-428F-BB2B-806BA9505D22}" sibTransId="{A48755C7-3EA4-422B-ADD2-960C77A1FA79}"/>
    <dgm:cxn modelId="{93C374DB-7D6C-41C7-90FF-85D499217F44}" type="presOf" srcId="{AACB6A5E-456B-4F44-B116-F99414A9D258}" destId="{3FABEDDA-FFB2-4130-ACC0-0E5670C1B3F5}" srcOrd="0" destOrd="0" presId="urn:microsoft.com/office/officeart/2005/8/layout/vList3"/>
    <dgm:cxn modelId="{C68C8EEB-7C10-4251-86D2-C84992CD8DB0}" srcId="{AACB6A5E-456B-4F44-B116-F99414A9D258}" destId="{68226B87-DD23-466C-954D-681468AD13EA}" srcOrd="0" destOrd="0" parTransId="{897AC0FA-E3BA-4BC2-AD97-1215B5C33568}" sibTransId="{380651EF-CA33-426B-B46C-08F5478B5034}"/>
    <dgm:cxn modelId="{255E4AF3-DDC1-438F-B0C3-10C61281F592}" type="presOf" srcId="{856215D9-50A8-4FC8-842D-1D5E9A01C07F}" destId="{1F71B193-E7BE-40B9-B730-DE941B817B89}" srcOrd="0" destOrd="0" presId="urn:microsoft.com/office/officeart/2005/8/layout/vList3"/>
    <dgm:cxn modelId="{BC701B40-33AA-4E7A-AC33-C43642E5E8CD}" type="presParOf" srcId="{3FABEDDA-FFB2-4130-ACC0-0E5670C1B3F5}" destId="{AC3DB491-50D1-48EC-B5E7-020A8EC139DE}" srcOrd="0" destOrd="0" presId="urn:microsoft.com/office/officeart/2005/8/layout/vList3"/>
    <dgm:cxn modelId="{ECA20581-11CE-4920-902A-725FE9838FE9}" type="presParOf" srcId="{AC3DB491-50D1-48EC-B5E7-020A8EC139DE}" destId="{41FF2C66-343E-48AB-920B-616D2E45A8CF}" srcOrd="0" destOrd="0" presId="urn:microsoft.com/office/officeart/2005/8/layout/vList3"/>
    <dgm:cxn modelId="{E5397F6C-D697-4568-B563-D6C48A6E2F43}" type="presParOf" srcId="{AC3DB491-50D1-48EC-B5E7-020A8EC139DE}" destId="{F13016C7-7BE5-4C50-8C06-E5D166E13E27}" srcOrd="1" destOrd="0" presId="urn:microsoft.com/office/officeart/2005/8/layout/vList3"/>
    <dgm:cxn modelId="{DD59D695-6B7F-43FF-9C40-EA80CC1B46C2}" type="presParOf" srcId="{3FABEDDA-FFB2-4130-ACC0-0E5670C1B3F5}" destId="{AF5245C4-1331-4EFB-A6FA-4DDAAF9107B4}" srcOrd="1" destOrd="0" presId="urn:microsoft.com/office/officeart/2005/8/layout/vList3"/>
    <dgm:cxn modelId="{530AFBFC-206E-41C4-B0F9-39F97D779202}" type="presParOf" srcId="{3FABEDDA-FFB2-4130-ACC0-0E5670C1B3F5}" destId="{79259151-4C27-4C85-B8C5-B24BE6A81EA3}" srcOrd="2" destOrd="0" presId="urn:microsoft.com/office/officeart/2005/8/layout/vList3"/>
    <dgm:cxn modelId="{BE95230F-1F6E-4471-AAEA-3A77CB7A9D2B}" type="presParOf" srcId="{79259151-4C27-4C85-B8C5-B24BE6A81EA3}" destId="{5A44E95D-8F55-4E19-A93B-75531AA57185}" srcOrd="0" destOrd="0" presId="urn:microsoft.com/office/officeart/2005/8/layout/vList3"/>
    <dgm:cxn modelId="{2F70320A-63B0-4140-9112-A4D9E1A7F169}" type="presParOf" srcId="{79259151-4C27-4C85-B8C5-B24BE6A81EA3}" destId="{BF2FFEF9-CCB7-4E5B-BF97-3D2BC46F0674}" srcOrd="1" destOrd="0" presId="urn:microsoft.com/office/officeart/2005/8/layout/vList3"/>
    <dgm:cxn modelId="{5F958514-EA9B-4A05-B645-17A2A0F2DD9A}" type="presParOf" srcId="{3FABEDDA-FFB2-4130-ACC0-0E5670C1B3F5}" destId="{92B62603-B8FC-4459-898A-2634962592F4}" srcOrd="3" destOrd="0" presId="urn:microsoft.com/office/officeart/2005/8/layout/vList3"/>
    <dgm:cxn modelId="{00BEEA51-9328-42C6-B6B9-644A66DC43FF}" type="presParOf" srcId="{3FABEDDA-FFB2-4130-ACC0-0E5670C1B3F5}" destId="{5B8CC9A6-5964-4047-AE5B-5423DC09AF7E}" srcOrd="4" destOrd="0" presId="urn:microsoft.com/office/officeart/2005/8/layout/vList3"/>
    <dgm:cxn modelId="{37EA5DA8-A865-4E8F-AC77-A6C4BD2C8C54}" type="presParOf" srcId="{5B8CC9A6-5964-4047-AE5B-5423DC09AF7E}" destId="{D1E2605E-9ABD-472E-AA76-6CAE6EBFD070}" srcOrd="0" destOrd="0" presId="urn:microsoft.com/office/officeart/2005/8/layout/vList3"/>
    <dgm:cxn modelId="{E1A69029-C293-4641-9C85-F453750EBE5D}" type="presParOf" srcId="{5B8CC9A6-5964-4047-AE5B-5423DC09AF7E}" destId="{1F71B193-E7BE-40B9-B730-DE941B817B89}" srcOrd="1" destOrd="0" presId="urn:microsoft.com/office/officeart/2005/8/layout/vList3"/>
    <dgm:cxn modelId="{75805361-1DD6-4989-8E9C-4CD533A43A7E}" type="presParOf" srcId="{3FABEDDA-FFB2-4130-ACC0-0E5670C1B3F5}" destId="{26EC636E-6808-4CDC-8E4C-E4F64BAC6EED}" srcOrd="5" destOrd="0" presId="urn:microsoft.com/office/officeart/2005/8/layout/vList3"/>
    <dgm:cxn modelId="{53F3D334-22FD-4962-BFCF-41035DAE624C}" type="presParOf" srcId="{3FABEDDA-FFB2-4130-ACC0-0E5670C1B3F5}" destId="{48F001D4-BDD9-4F71-8A43-AB2393FA0405}" srcOrd="6" destOrd="0" presId="urn:microsoft.com/office/officeart/2005/8/layout/vList3"/>
    <dgm:cxn modelId="{70AADAED-40E4-4055-B4F4-51885062CEF7}" type="presParOf" srcId="{48F001D4-BDD9-4F71-8A43-AB2393FA0405}" destId="{8947DD20-463C-4FE3-9AF1-F813A24372DA}" srcOrd="0" destOrd="0" presId="urn:microsoft.com/office/officeart/2005/8/layout/vList3"/>
    <dgm:cxn modelId="{29205EDB-5730-457D-A82C-77BCF76EE9A0}" type="presParOf" srcId="{48F001D4-BDD9-4F71-8A43-AB2393FA0405}" destId="{B9F81D87-48E0-4E80-96BF-5BF4F78E8EA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A4609E-950C-419F-BF08-DCD374DF3B98}">
      <dsp:nvSpPr>
        <dsp:cNvPr id="0" name=""/>
        <dsp:cNvSpPr/>
      </dsp:nvSpPr>
      <dsp:spPr>
        <a:xfrm>
          <a:off x="0" y="2649"/>
          <a:ext cx="577067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E185962-F2BD-45AF-9EC5-6644E9AEBC1A}">
      <dsp:nvSpPr>
        <dsp:cNvPr id="0" name=""/>
        <dsp:cNvSpPr/>
      </dsp:nvSpPr>
      <dsp:spPr>
        <a:xfrm>
          <a:off x="0" y="2649"/>
          <a:ext cx="5770670" cy="1807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200" kern="1200" spc="-38" dirty="0">
              <a:latin typeface="+mn-lt"/>
              <a:cs typeface="Times New Roman" panose="02020603050405020304" pitchFamily="18" charset="0"/>
            </a:rPr>
            <a:t>The chosen theme for this presentation is industry response for shocks and recovery. The hospitality sector was one of the industries which the global health crisis COVID-19 pandemic struck hardest, with widespread closures, reduced travel and changing customer behaviour.</a:t>
          </a:r>
          <a:endParaRPr lang="en-US" sz="2200" kern="1200" dirty="0">
            <a:latin typeface="+mn-lt"/>
            <a:cs typeface="Times New Roman" panose="02020603050405020304" pitchFamily="18" charset="0"/>
          </a:endParaRPr>
        </a:p>
      </dsp:txBody>
      <dsp:txXfrm>
        <a:off x="0" y="2649"/>
        <a:ext cx="5770670" cy="1807296"/>
      </dsp:txXfrm>
    </dsp:sp>
    <dsp:sp modelId="{05DE4024-8E0D-48ED-9F7F-D592EF5E5932}">
      <dsp:nvSpPr>
        <dsp:cNvPr id="0" name=""/>
        <dsp:cNvSpPr/>
      </dsp:nvSpPr>
      <dsp:spPr>
        <a:xfrm>
          <a:off x="0" y="1809946"/>
          <a:ext cx="577067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613CADA-A921-4761-AA16-6DDF2A9EADFE}">
      <dsp:nvSpPr>
        <dsp:cNvPr id="0" name=""/>
        <dsp:cNvSpPr/>
      </dsp:nvSpPr>
      <dsp:spPr>
        <a:xfrm>
          <a:off x="0" y="1809946"/>
          <a:ext cx="5770670" cy="1807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200" kern="1200" spc="-38" dirty="0">
              <a:latin typeface="+mn-lt"/>
              <a:cs typeface="Times New Roman" panose="02020603050405020304" pitchFamily="18" charset="0"/>
            </a:rPr>
            <a:t>At the beginning of the pandemic, hotels in the UK experienced an 95% drop in bookings (Statista, 2024)</a:t>
          </a:r>
          <a:endParaRPr lang="en-US" sz="2200" kern="1200" dirty="0">
            <a:latin typeface="+mn-lt"/>
            <a:cs typeface="Times New Roman" panose="02020603050405020304" pitchFamily="18" charset="0"/>
          </a:endParaRPr>
        </a:p>
      </dsp:txBody>
      <dsp:txXfrm>
        <a:off x="0" y="1809946"/>
        <a:ext cx="5770670" cy="1807296"/>
      </dsp:txXfrm>
    </dsp:sp>
    <dsp:sp modelId="{6CD8065B-E308-44F8-A92E-3AECDB416AF0}">
      <dsp:nvSpPr>
        <dsp:cNvPr id="0" name=""/>
        <dsp:cNvSpPr/>
      </dsp:nvSpPr>
      <dsp:spPr>
        <a:xfrm>
          <a:off x="0" y="3617243"/>
          <a:ext cx="577067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25C4A1E-547A-4A91-A593-C8307BC7D550}">
      <dsp:nvSpPr>
        <dsp:cNvPr id="0" name=""/>
        <dsp:cNvSpPr/>
      </dsp:nvSpPr>
      <dsp:spPr>
        <a:xfrm>
          <a:off x="0" y="3617243"/>
          <a:ext cx="5770670" cy="1807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GB" sz="2200" kern="1200" dirty="0">
              <a:latin typeface="+mn-lt"/>
            </a:rPr>
            <a:t>These challenges highlighted the importance of effective recovery strategies of the industry to foster long-term resilience.</a:t>
          </a:r>
          <a:endParaRPr lang="en-US" sz="2200" kern="1200" dirty="0">
            <a:latin typeface="+mn-lt"/>
            <a:cs typeface="Times New Roman" panose="02020603050405020304" pitchFamily="18" charset="0"/>
          </a:endParaRPr>
        </a:p>
      </dsp:txBody>
      <dsp:txXfrm>
        <a:off x="0" y="3617243"/>
        <a:ext cx="5770670" cy="18072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F2A2C-C433-4F74-97DA-35B82C72A192}">
      <dsp:nvSpPr>
        <dsp:cNvPr id="0" name=""/>
        <dsp:cNvSpPr/>
      </dsp:nvSpPr>
      <dsp:spPr>
        <a:xfrm>
          <a:off x="3007" y="0"/>
          <a:ext cx="3152472" cy="5904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200" kern="1200" spc="-38" dirty="0">
              <a:latin typeface="+mj-lt"/>
              <a:ea typeface="Source Sans Pro" pitchFamily="34" charset="-122"/>
              <a:cs typeface="Times New Roman" panose="02020603050405020304" pitchFamily="18" charset="0"/>
            </a:rPr>
            <a:t>The pandemic shut businesses down, crippled revenue and put hygiene and safety at the top of my mind.</a:t>
          </a:r>
          <a:endParaRPr lang="en-US" sz="2200" kern="1200" dirty="0">
            <a:latin typeface="+mj-lt"/>
            <a:cs typeface="Times New Roman" panose="02020603050405020304" pitchFamily="18" charset="0"/>
          </a:endParaRPr>
        </a:p>
      </dsp:txBody>
      <dsp:txXfrm>
        <a:off x="3007" y="2361654"/>
        <a:ext cx="3152472" cy="2361654"/>
      </dsp:txXfrm>
    </dsp:sp>
    <dsp:sp modelId="{A776472D-BF97-4FE1-8402-846993FC3B73}">
      <dsp:nvSpPr>
        <dsp:cNvPr id="0" name=""/>
        <dsp:cNvSpPr/>
      </dsp:nvSpPr>
      <dsp:spPr>
        <a:xfrm>
          <a:off x="596205" y="354248"/>
          <a:ext cx="1966077" cy="196607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7E0C242-0843-4F36-BD3F-3E8850F1206E}">
      <dsp:nvSpPr>
        <dsp:cNvPr id="0" name=""/>
        <dsp:cNvSpPr/>
      </dsp:nvSpPr>
      <dsp:spPr>
        <a:xfrm>
          <a:off x="3250054" y="0"/>
          <a:ext cx="3152472" cy="5904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200" kern="1200" spc="-38" dirty="0">
              <a:latin typeface="+mj-lt"/>
              <a:ea typeface="Source Sans Pro" pitchFamily="34" charset="-122"/>
              <a:cs typeface="Times New Roman" panose="02020603050405020304" pitchFamily="18" charset="0"/>
            </a:rPr>
            <a:t>Consumers began to demand local and socially distanced experiences (Zheng et al., 2020).</a:t>
          </a:r>
          <a:endParaRPr lang="en-US" sz="2200" kern="1200" dirty="0">
            <a:latin typeface="+mj-lt"/>
            <a:cs typeface="Times New Roman" panose="02020603050405020304" pitchFamily="18" charset="0"/>
          </a:endParaRPr>
        </a:p>
      </dsp:txBody>
      <dsp:txXfrm>
        <a:off x="3250054" y="2361654"/>
        <a:ext cx="3152472" cy="2361654"/>
      </dsp:txXfrm>
    </dsp:sp>
    <dsp:sp modelId="{2566EF02-4FE1-427E-8A91-1CD1DB510531}">
      <dsp:nvSpPr>
        <dsp:cNvPr id="0" name=""/>
        <dsp:cNvSpPr/>
      </dsp:nvSpPr>
      <dsp:spPr>
        <a:xfrm>
          <a:off x="3843251" y="354248"/>
          <a:ext cx="1966077" cy="196607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D57936A-78E1-4E86-B31C-E03AC78A3A5D}">
      <dsp:nvSpPr>
        <dsp:cNvPr id="0" name=""/>
        <dsp:cNvSpPr/>
      </dsp:nvSpPr>
      <dsp:spPr>
        <a:xfrm>
          <a:off x="6497101" y="0"/>
          <a:ext cx="3152472" cy="5904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200" kern="1200" spc="-38" dirty="0">
              <a:latin typeface="+mj-lt"/>
              <a:cs typeface="Times New Roman" panose="02020603050405020304" pitchFamily="18" charset="0"/>
            </a:rPr>
            <a:t>As an industry response for recovery, digital adoption surged, with contactless services, mobile apps, and automation becoming mainstream in most industries (Tuomi et al., 2021).</a:t>
          </a:r>
          <a:endParaRPr lang="en-US" sz="2200" kern="1200" dirty="0">
            <a:latin typeface="+mj-lt"/>
            <a:cs typeface="Times New Roman" panose="02020603050405020304" pitchFamily="18" charset="0"/>
          </a:endParaRPr>
        </a:p>
      </dsp:txBody>
      <dsp:txXfrm>
        <a:off x="6497101" y="2361654"/>
        <a:ext cx="3152472" cy="2361654"/>
      </dsp:txXfrm>
    </dsp:sp>
    <dsp:sp modelId="{BE827A05-D22C-40B1-AC65-792614C158BB}">
      <dsp:nvSpPr>
        <dsp:cNvPr id="0" name=""/>
        <dsp:cNvSpPr/>
      </dsp:nvSpPr>
      <dsp:spPr>
        <a:xfrm>
          <a:off x="7090298" y="354248"/>
          <a:ext cx="1966077" cy="196607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AD8A026-0E0F-436A-8836-EC202F7C788C}">
      <dsp:nvSpPr>
        <dsp:cNvPr id="0" name=""/>
        <dsp:cNvSpPr/>
      </dsp:nvSpPr>
      <dsp:spPr>
        <a:xfrm>
          <a:off x="9744147" y="0"/>
          <a:ext cx="3152472" cy="5904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200" kern="1200" spc="-38" dirty="0">
              <a:latin typeface="+mj-lt"/>
              <a:ea typeface="Source Sans Pro" pitchFamily="34" charset="-122"/>
              <a:cs typeface="Times New Roman" panose="02020603050405020304" pitchFamily="18" charset="0"/>
            </a:rPr>
            <a:t>Businesses adapted by pivoting to takeaway services, meal kits, and stringent health protocols to continue operating.</a:t>
          </a:r>
          <a:endParaRPr lang="en-US" sz="2200" kern="1200" dirty="0">
            <a:latin typeface="+mj-lt"/>
            <a:cs typeface="Times New Roman" panose="02020603050405020304" pitchFamily="18" charset="0"/>
          </a:endParaRPr>
        </a:p>
      </dsp:txBody>
      <dsp:txXfrm>
        <a:off x="9744147" y="2361654"/>
        <a:ext cx="3152472" cy="2361654"/>
      </dsp:txXfrm>
    </dsp:sp>
    <dsp:sp modelId="{CB2F2826-1376-46A4-9C46-C35FB249B7A5}">
      <dsp:nvSpPr>
        <dsp:cNvPr id="0" name=""/>
        <dsp:cNvSpPr/>
      </dsp:nvSpPr>
      <dsp:spPr>
        <a:xfrm>
          <a:off x="10337345" y="354248"/>
          <a:ext cx="1966077" cy="1966077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DD39310-7E69-492F-8CB0-77F9544C2853}">
      <dsp:nvSpPr>
        <dsp:cNvPr id="0" name=""/>
        <dsp:cNvSpPr/>
      </dsp:nvSpPr>
      <dsp:spPr>
        <a:xfrm>
          <a:off x="515985" y="4723309"/>
          <a:ext cx="11867657" cy="88562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339CBE-669F-46C4-B859-B99360A26A8C}">
      <dsp:nvSpPr>
        <dsp:cNvPr id="0" name=""/>
        <dsp:cNvSpPr/>
      </dsp:nvSpPr>
      <dsp:spPr>
        <a:xfrm>
          <a:off x="0" y="779553"/>
          <a:ext cx="851450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F3DFDAF-C280-4F4D-853B-6EE82A1A6B76}">
      <dsp:nvSpPr>
        <dsp:cNvPr id="0" name=""/>
        <dsp:cNvSpPr/>
      </dsp:nvSpPr>
      <dsp:spPr>
        <a:xfrm>
          <a:off x="425725" y="82201"/>
          <a:ext cx="5960154" cy="111063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5280" tIns="0" rIns="225280" bIns="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Lockdowns and travel restrictions imposed by the Government had a significant impact on hospitality business.</a:t>
          </a:r>
        </a:p>
      </dsp:txBody>
      <dsp:txXfrm>
        <a:off x="479942" y="136418"/>
        <a:ext cx="5851720" cy="1002198"/>
      </dsp:txXfrm>
    </dsp:sp>
    <dsp:sp modelId="{8926B94E-0503-400D-BFD9-7616B1385DD7}">
      <dsp:nvSpPr>
        <dsp:cNvPr id="0" name=""/>
        <dsp:cNvSpPr/>
      </dsp:nvSpPr>
      <dsp:spPr>
        <a:xfrm>
          <a:off x="0" y="2349773"/>
          <a:ext cx="851450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B28C70B-AADF-41A1-9744-655C7FE33D03}">
      <dsp:nvSpPr>
        <dsp:cNvPr id="0" name=""/>
        <dsp:cNvSpPr/>
      </dsp:nvSpPr>
      <dsp:spPr>
        <a:xfrm>
          <a:off x="425725" y="1636353"/>
          <a:ext cx="5960154" cy="11267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5280" tIns="0" rIns="225280" bIns="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They made strides to recover in a state of political uncertainty that complicated their operations.</a:t>
          </a:r>
        </a:p>
      </dsp:txBody>
      <dsp:txXfrm>
        <a:off x="480726" y="1691354"/>
        <a:ext cx="5850152" cy="1016698"/>
      </dsp:txXfrm>
    </dsp:sp>
    <dsp:sp modelId="{B9BBFB09-7FAC-4158-B587-D6F64AEF13F3}">
      <dsp:nvSpPr>
        <dsp:cNvPr id="0" name=""/>
        <dsp:cNvSpPr/>
      </dsp:nvSpPr>
      <dsp:spPr>
        <a:xfrm>
          <a:off x="0" y="3994574"/>
          <a:ext cx="851450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F860092-2F75-44FB-BC2D-66BB49A6C33A}">
      <dsp:nvSpPr>
        <dsp:cNvPr id="0" name=""/>
        <dsp:cNvSpPr/>
      </dsp:nvSpPr>
      <dsp:spPr>
        <a:xfrm>
          <a:off x="425725" y="3206573"/>
          <a:ext cx="5960154" cy="12012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5280" tIns="0" rIns="225280" bIns="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Temporary recovery strategies came in the form of government’s hospitality council, like furlough schemes and business grants, which necessitated ongoing adaptation.</a:t>
          </a:r>
        </a:p>
      </dsp:txBody>
      <dsp:txXfrm>
        <a:off x="484367" y="3265215"/>
        <a:ext cx="5842870" cy="10839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305EF6-3B9C-4992-975A-4B342EBB6632}">
      <dsp:nvSpPr>
        <dsp:cNvPr id="0" name=""/>
        <dsp:cNvSpPr/>
      </dsp:nvSpPr>
      <dsp:spPr>
        <a:xfrm>
          <a:off x="0" y="10867"/>
          <a:ext cx="8514506" cy="10670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The economic downturn cut consumer spending on travel, dining , and tourism.</a:t>
          </a:r>
        </a:p>
      </dsp:txBody>
      <dsp:txXfrm>
        <a:off x="52089" y="62956"/>
        <a:ext cx="8410328" cy="962862"/>
      </dsp:txXfrm>
    </dsp:sp>
    <dsp:sp modelId="{EDC47873-17CC-4323-BD94-FF7B469980A9}">
      <dsp:nvSpPr>
        <dsp:cNvPr id="0" name=""/>
        <dsp:cNvSpPr/>
      </dsp:nvSpPr>
      <dsp:spPr>
        <a:xfrm>
          <a:off x="0" y="1242067"/>
          <a:ext cx="8514506" cy="10670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The hospitality sector in the UK lost more than 660,000 jobs in 2020 (BBC, 2020). This creates a very unstable workforce and forces a shortage of skills.</a:t>
          </a:r>
        </a:p>
      </dsp:txBody>
      <dsp:txXfrm>
        <a:off x="52089" y="1294156"/>
        <a:ext cx="8410328" cy="962862"/>
      </dsp:txXfrm>
    </dsp:sp>
    <dsp:sp modelId="{5742C03A-3247-47B1-9D62-DB94C38004A1}">
      <dsp:nvSpPr>
        <dsp:cNvPr id="0" name=""/>
        <dsp:cNvSpPr/>
      </dsp:nvSpPr>
      <dsp:spPr>
        <a:xfrm>
          <a:off x="0" y="2473268"/>
          <a:ext cx="8514506" cy="10670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VAT cuts, financial aid, and government interventions had their effects, making it possible for businesses to survive.</a:t>
          </a:r>
        </a:p>
      </dsp:txBody>
      <dsp:txXfrm>
        <a:off x="52089" y="2525357"/>
        <a:ext cx="8410328" cy="962862"/>
      </dsp:txXfrm>
    </dsp:sp>
    <dsp:sp modelId="{BBE5C31A-CAAC-4B89-9071-047D06E3A55D}">
      <dsp:nvSpPr>
        <dsp:cNvPr id="0" name=""/>
        <dsp:cNvSpPr/>
      </dsp:nvSpPr>
      <dsp:spPr>
        <a:xfrm>
          <a:off x="0" y="3704468"/>
          <a:ext cx="8514506" cy="10670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Cost-cutting approaches — from trimming headcount to renegotiated leases to revenue diversification — went mainstream.</a:t>
          </a:r>
        </a:p>
      </dsp:txBody>
      <dsp:txXfrm>
        <a:off x="52089" y="3756557"/>
        <a:ext cx="8410328" cy="9628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A9557-172C-44E0-8C23-5689EDDB4FDF}">
      <dsp:nvSpPr>
        <dsp:cNvPr id="0" name=""/>
        <dsp:cNvSpPr/>
      </dsp:nvSpPr>
      <dsp:spPr>
        <a:xfrm>
          <a:off x="-7349131" y="-1123812"/>
          <a:ext cx="8750025" cy="8750025"/>
        </a:xfrm>
        <a:prstGeom prst="blockArc">
          <a:avLst>
            <a:gd name="adj1" fmla="val 18900000"/>
            <a:gd name="adj2" fmla="val 2700000"/>
            <a:gd name="adj3" fmla="val 247"/>
          </a:avLst>
        </a:pr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7881A5-23C2-4523-8B7E-5F162DBAF3A7}">
      <dsp:nvSpPr>
        <dsp:cNvPr id="0" name=""/>
        <dsp:cNvSpPr/>
      </dsp:nvSpPr>
      <dsp:spPr>
        <a:xfrm>
          <a:off x="902533" y="650240"/>
          <a:ext cx="8606002" cy="130048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25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400" kern="120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Shoppers sought out safety, hygiene and socially distanced environments.</a:t>
          </a:r>
          <a:endParaRPr lang="en-US" sz="2400" kern="12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902533" y="650240"/>
        <a:ext cx="8606002" cy="1300480"/>
      </dsp:txXfrm>
    </dsp:sp>
    <dsp:sp modelId="{4486949D-2C0C-436C-93C2-310DD0064E69}">
      <dsp:nvSpPr>
        <dsp:cNvPr id="0" name=""/>
        <dsp:cNvSpPr/>
      </dsp:nvSpPr>
      <dsp:spPr>
        <a:xfrm>
          <a:off x="89733" y="487680"/>
          <a:ext cx="1625600" cy="16256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2E711D-774A-48F0-B258-0A6E7651EC00}">
      <dsp:nvSpPr>
        <dsp:cNvPr id="0" name=""/>
        <dsp:cNvSpPr/>
      </dsp:nvSpPr>
      <dsp:spPr>
        <a:xfrm>
          <a:off x="1375257" y="2600960"/>
          <a:ext cx="8133278" cy="1300480"/>
        </a:xfrm>
        <a:prstGeom prst="rect">
          <a:avLst/>
        </a:prstGeom>
        <a:solidFill>
          <a:schemeClr val="accent2">
            <a:hueOff val="-1180472"/>
            <a:satOff val="-10766"/>
            <a:lumOff val="-19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25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Domestic travel, self-drive holidays, and private accommodation came into demand.</a:t>
          </a:r>
        </a:p>
      </dsp:txBody>
      <dsp:txXfrm>
        <a:off x="1375257" y="2600960"/>
        <a:ext cx="8133278" cy="1300480"/>
      </dsp:txXfrm>
    </dsp:sp>
    <dsp:sp modelId="{65BFBF38-3A05-421A-8056-417A2B3807DF}">
      <dsp:nvSpPr>
        <dsp:cNvPr id="0" name=""/>
        <dsp:cNvSpPr/>
      </dsp:nvSpPr>
      <dsp:spPr>
        <a:xfrm>
          <a:off x="562457" y="2438400"/>
          <a:ext cx="1625600" cy="16256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1180472"/>
              <a:satOff val="-10766"/>
              <a:lumOff val="-19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68EC0C-AB3D-419F-A187-6E7AEA57C361}">
      <dsp:nvSpPr>
        <dsp:cNvPr id="0" name=""/>
        <dsp:cNvSpPr/>
      </dsp:nvSpPr>
      <dsp:spPr>
        <a:xfrm>
          <a:off x="902533" y="4551680"/>
          <a:ext cx="8606002" cy="1300480"/>
        </a:xfrm>
        <a:prstGeom prst="rect">
          <a:avLst/>
        </a:prstGeom>
        <a:solidFill>
          <a:schemeClr val="accent2">
            <a:hueOff val="-2360944"/>
            <a:satOff val="-21531"/>
            <a:lumOff val="-392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225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400" kern="120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A greater emphasis on wellness and sustainability drove demand for well-being services.</a:t>
          </a:r>
          <a:endParaRPr lang="en-US" sz="2400" kern="12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902533" y="4551680"/>
        <a:ext cx="8606002" cy="1300480"/>
      </dsp:txXfrm>
    </dsp:sp>
    <dsp:sp modelId="{CAB52751-9306-420A-9BB5-9249D56E0DF3}">
      <dsp:nvSpPr>
        <dsp:cNvPr id="0" name=""/>
        <dsp:cNvSpPr/>
      </dsp:nvSpPr>
      <dsp:spPr>
        <a:xfrm>
          <a:off x="89733" y="4389120"/>
          <a:ext cx="1625600" cy="16256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2360944"/>
              <a:satOff val="-21531"/>
              <a:lumOff val="-39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6F675-308C-4FD7-BD96-DF0C0C091A41}">
      <dsp:nvSpPr>
        <dsp:cNvPr id="0" name=""/>
        <dsp:cNvSpPr/>
      </dsp:nvSpPr>
      <dsp:spPr>
        <a:xfrm>
          <a:off x="0" y="257281"/>
          <a:ext cx="4601160" cy="549105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1599" tIns="30480" rIns="251599" bIns="3048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spc="-38" dirty="0"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Contactless check-ins, mobile ordering, and AI-powered assistants became the new normal."</a:t>
          </a:r>
          <a:endParaRPr lang="en-US" sz="2400" kern="12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673824" y="1061427"/>
        <a:ext cx="3253512" cy="3882761"/>
      </dsp:txXfrm>
    </dsp:sp>
    <dsp:sp modelId="{7F6720A3-C68A-4551-B056-EB485786299C}">
      <dsp:nvSpPr>
        <dsp:cNvPr id="0" name=""/>
        <dsp:cNvSpPr/>
      </dsp:nvSpPr>
      <dsp:spPr>
        <a:xfrm>
          <a:off x="4275558" y="1492068"/>
          <a:ext cx="5926422" cy="4256266"/>
        </a:xfrm>
        <a:prstGeom prst="ellipse">
          <a:avLst/>
        </a:prstGeom>
        <a:solidFill>
          <a:schemeClr val="accent4">
            <a:alpha val="50000"/>
            <a:hueOff val="9574368"/>
            <a:satOff val="-8565"/>
            <a:lumOff val="-215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1599" tIns="30480" rIns="251599" bIns="3048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spc="-38" dirty="0"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Customer engagement through virtual events, online reservations, and digital marketing became vital as a response from the industry.</a:t>
          </a:r>
          <a:endParaRPr lang="en-US" sz="2400" kern="12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5143462" y="2115384"/>
        <a:ext cx="4190614" cy="3009634"/>
      </dsp:txXfrm>
    </dsp:sp>
    <dsp:sp modelId="{6CE2F641-BBD0-4DBB-B11B-5A3013AAF7CC}">
      <dsp:nvSpPr>
        <dsp:cNvPr id="0" name=""/>
        <dsp:cNvSpPr/>
      </dsp:nvSpPr>
      <dsp:spPr>
        <a:xfrm>
          <a:off x="9571698" y="0"/>
          <a:ext cx="4571763" cy="5742409"/>
        </a:xfrm>
        <a:prstGeom prst="ellipse">
          <a:avLst/>
        </a:prstGeom>
        <a:solidFill>
          <a:schemeClr val="accent4">
            <a:alpha val="50000"/>
            <a:hueOff val="19148736"/>
            <a:satOff val="-17131"/>
            <a:lumOff val="-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1599" tIns="30480" rIns="251599" bIns="3048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spc="-38" dirty="0"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Technology helped to drive operational efficiency and improve safety and customer satisfaction.</a:t>
          </a:r>
          <a:endParaRPr lang="en-US" sz="2400" kern="12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10241217" y="840956"/>
        <a:ext cx="3232725" cy="406049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DE548-A8BF-433A-8C48-959C202A7808}">
      <dsp:nvSpPr>
        <dsp:cNvPr id="0" name=""/>
        <dsp:cNvSpPr/>
      </dsp:nvSpPr>
      <dsp:spPr>
        <a:xfrm>
          <a:off x="11485" y="1951850"/>
          <a:ext cx="3433004" cy="20598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	Businesses had to follow new rules about health and safety, sanitation, and capacity.</a:t>
          </a:r>
        </a:p>
      </dsp:txBody>
      <dsp:txXfrm>
        <a:off x="71815" y="2012180"/>
        <a:ext cx="3312344" cy="1939142"/>
      </dsp:txXfrm>
    </dsp:sp>
    <dsp:sp modelId="{1875714E-1081-4689-898F-EAFCAC96AF6A}">
      <dsp:nvSpPr>
        <dsp:cNvPr id="0" name=""/>
        <dsp:cNvSpPr/>
      </dsp:nvSpPr>
      <dsp:spPr>
        <a:xfrm>
          <a:off x="3787790" y="2556059"/>
          <a:ext cx="727796" cy="8513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3787790" y="2726336"/>
        <a:ext cx="509457" cy="510830"/>
      </dsp:txXfrm>
    </dsp:sp>
    <dsp:sp modelId="{EB2DDBBD-C928-4D00-B526-31464411EE27}">
      <dsp:nvSpPr>
        <dsp:cNvPr id="0" name=""/>
        <dsp:cNvSpPr/>
      </dsp:nvSpPr>
      <dsp:spPr>
        <a:xfrm>
          <a:off x="4817691" y="1951850"/>
          <a:ext cx="3433004" cy="20598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Operational changes increased compliance costs and legal complications.</a:t>
          </a:r>
        </a:p>
      </dsp:txBody>
      <dsp:txXfrm>
        <a:off x="4878021" y="2012180"/>
        <a:ext cx="3312344" cy="1939142"/>
      </dsp:txXfrm>
    </dsp:sp>
    <dsp:sp modelId="{AFC952DB-BD31-4C57-9D51-4AB2F3D0A72A}">
      <dsp:nvSpPr>
        <dsp:cNvPr id="0" name=""/>
        <dsp:cNvSpPr/>
      </dsp:nvSpPr>
      <dsp:spPr>
        <a:xfrm>
          <a:off x="8593995" y="2556059"/>
          <a:ext cx="727796" cy="8513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8593995" y="2726336"/>
        <a:ext cx="509457" cy="510830"/>
      </dsp:txXfrm>
    </dsp:sp>
    <dsp:sp modelId="{343DED2D-5390-40C0-8E7D-4F5399ADD985}">
      <dsp:nvSpPr>
        <dsp:cNvPr id="0" name=""/>
        <dsp:cNvSpPr/>
      </dsp:nvSpPr>
      <dsp:spPr>
        <a:xfrm>
          <a:off x="9623897" y="1951850"/>
          <a:ext cx="3433004" cy="20598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Even businesses had to follow new rules about health and safety, sanitation, and capacity.</a:t>
          </a:r>
        </a:p>
      </dsp:txBody>
      <dsp:txXfrm>
        <a:off x="9684227" y="2012180"/>
        <a:ext cx="3312344" cy="193914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1E7D4-0912-4BD4-B59A-E5FB5E02A1B9}">
      <dsp:nvSpPr>
        <dsp:cNvPr id="0" name=""/>
        <dsp:cNvSpPr/>
      </dsp:nvSpPr>
      <dsp:spPr>
        <a:xfrm>
          <a:off x="2996623" y="75409"/>
          <a:ext cx="3619676" cy="361967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Bahnschrift SemiLight Condensed" panose="020B0502040204020203" pitchFamily="34" charset="0"/>
              <a:cs typeface="Times New Roman" panose="02020603050405020304" pitchFamily="18" charset="0"/>
            </a:rPr>
            <a:t>The pandemic created new sustainability awareness, leading to eco-friendly initiatives.</a:t>
          </a:r>
        </a:p>
      </dsp:txBody>
      <dsp:txXfrm>
        <a:off x="3479247" y="708853"/>
        <a:ext cx="2654429" cy="1628854"/>
      </dsp:txXfrm>
    </dsp:sp>
    <dsp:sp modelId="{39019089-1C60-4583-834B-507DB5A5F48D}">
      <dsp:nvSpPr>
        <dsp:cNvPr id="0" name=""/>
        <dsp:cNvSpPr/>
      </dsp:nvSpPr>
      <dsp:spPr>
        <a:xfrm>
          <a:off x="4302723" y="2337707"/>
          <a:ext cx="3619676" cy="3619676"/>
        </a:xfrm>
        <a:prstGeom prst="ellipse">
          <a:avLst/>
        </a:prstGeom>
        <a:solidFill>
          <a:schemeClr val="accent4">
            <a:alpha val="50000"/>
            <a:hueOff val="9574368"/>
            <a:satOff val="-8565"/>
            <a:lumOff val="-215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Bahnschrift SemiLight Condensed" panose="020B0502040204020203" pitchFamily="34" charset="0"/>
              <a:cs typeface="Times New Roman" panose="02020603050405020304" pitchFamily="18" charset="0"/>
            </a:rPr>
            <a:t>Green practices were embraced by so many hospitality push-pulls, from reducing plastic to focusing on local produce (Diaz-Farina, Díaz-Hernández and Padrón-Fumero, 2023).</a:t>
          </a:r>
        </a:p>
      </dsp:txBody>
      <dsp:txXfrm>
        <a:off x="5409741" y="3272790"/>
        <a:ext cx="2171805" cy="1990822"/>
      </dsp:txXfrm>
    </dsp:sp>
    <dsp:sp modelId="{A6291441-4A58-4F4E-9F51-9D7D0BEAD9F7}">
      <dsp:nvSpPr>
        <dsp:cNvPr id="0" name=""/>
        <dsp:cNvSpPr/>
      </dsp:nvSpPr>
      <dsp:spPr>
        <a:xfrm>
          <a:off x="1690523" y="2337707"/>
          <a:ext cx="3619676" cy="3619676"/>
        </a:xfrm>
        <a:prstGeom prst="ellipse">
          <a:avLst/>
        </a:prstGeom>
        <a:solidFill>
          <a:schemeClr val="accent4">
            <a:alpha val="50000"/>
            <a:hueOff val="19148736"/>
            <a:satOff val="-17131"/>
            <a:lumOff val="-431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Bahnschrift SemiLight Condensed" panose="020B0502040204020203" pitchFamily="34" charset="0"/>
              <a:cs typeface="Times New Roman" panose="02020603050405020304" pitchFamily="18" charset="0"/>
            </a:rPr>
            <a:t>Less production meant less energy consumption and waste.</a:t>
          </a:r>
        </a:p>
      </dsp:txBody>
      <dsp:txXfrm>
        <a:off x="2031376" y="3272790"/>
        <a:ext cx="2171805" cy="199082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DB0CF-F87D-4EF1-A41B-A2DDD9666C99}">
      <dsp:nvSpPr>
        <dsp:cNvPr id="0" name=""/>
        <dsp:cNvSpPr/>
      </dsp:nvSpPr>
      <dsp:spPr>
        <a:xfrm>
          <a:off x="2101437" y="398195"/>
          <a:ext cx="4955320" cy="4955320"/>
        </a:xfrm>
        <a:prstGeom prst="pie">
          <a:avLst>
            <a:gd name="adj1" fmla="val 16200000"/>
            <a:gd name="adj2" fmla="val 18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spc="-38" dirty="0">
              <a:solidFill>
                <a:schemeClr val="tx1"/>
              </a:solidFill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Many UK hospitality brands have had a digital transformation, hybrid service models, and sustainability initiatives on their agendas.</a:t>
          </a:r>
          <a:endParaRPr lang="en-US" sz="1400" kern="12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4795597" y="1312569"/>
        <a:ext cx="1681269" cy="1651773"/>
      </dsp:txXfrm>
    </dsp:sp>
    <dsp:sp modelId="{C09BABF1-2B38-456C-84A8-5B8007A93CD8}">
      <dsp:nvSpPr>
        <dsp:cNvPr id="0" name=""/>
        <dsp:cNvSpPr/>
      </dsp:nvSpPr>
      <dsp:spPr>
        <a:xfrm>
          <a:off x="1846002" y="545675"/>
          <a:ext cx="4955320" cy="4955320"/>
        </a:xfrm>
        <a:prstGeom prst="pie">
          <a:avLst>
            <a:gd name="adj1" fmla="val 1800000"/>
            <a:gd name="adj2" fmla="val 9000000"/>
          </a:avLst>
        </a:prstGeom>
        <a:solidFill>
          <a:schemeClr val="accent4">
            <a:hueOff val="9574368"/>
            <a:satOff val="-8565"/>
            <a:lumOff val="-2157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spc="-38" dirty="0">
              <a:solidFill>
                <a:schemeClr val="tx1"/>
              </a:solidFill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Key priorities were cost management strategies, flexible booking policies, and adapting to new regulations (Gov. UK, 2020). </a:t>
          </a:r>
          <a:endParaRPr lang="en-US" sz="1400" kern="12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3202816" y="3672246"/>
        <a:ext cx="2241692" cy="1533789"/>
      </dsp:txXfrm>
    </dsp:sp>
    <dsp:sp modelId="{CEF64CD3-6FB4-49C5-AC79-6D567A0D54D7}">
      <dsp:nvSpPr>
        <dsp:cNvPr id="0" name=""/>
        <dsp:cNvSpPr/>
      </dsp:nvSpPr>
      <dsp:spPr>
        <a:xfrm>
          <a:off x="1846002" y="545675"/>
          <a:ext cx="4955320" cy="4955320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19148736"/>
            <a:satOff val="-17131"/>
            <a:lumOff val="-4314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spc="-38" dirty="0">
              <a:solidFill>
                <a:schemeClr val="tx1"/>
              </a:solidFill>
              <a:latin typeface="Bahnschrift SemiLight Condensed" panose="020B0502040204020203" pitchFamily="34" charset="0"/>
              <a:ea typeface="Source Sans Pro" pitchFamily="34" charset="-122"/>
              <a:cs typeface="Times New Roman" panose="02020603050405020304" pitchFamily="18" charset="0"/>
            </a:rPr>
            <a:t>As a recovery strategy from the shock, technology was leveraged by businesses to better engage with customers and to improve digital marketing.</a:t>
          </a:r>
          <a:endParaRPr lang="en-US" sz="1400" kern="1200" dirty="0">
            <a:solidFill>
              <a:schemeClr val="tx1"/>
            </a:solidFill>
            <a:latin typeface="Bahnschrift SemiLight Condensed" panose="020B0502040204020203" pitchFamily="34" charset="0"/>
            <a:cs typeface="Times New Roman" panose="02020603050405020304" pitchFamily="18" charset="0"/>
          </a:endParaRPr>
        </a:p>
      </dsp:txBody>
      <dsp:txXfrm>
        <a:off x="2376929" y="1519041"/>
        <a:ext cx="1681269" cy="165177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3016C7-7BE5-4C50-8C06-E5D166E13E27}">
      <dsp:nvSpPr>
        <dsp:cNvPr id="0" name=""/>
        <dsp:cNvSpPr/>
      </dsp:nvSpPr>
      <dsp:spPr>
        <a:xfrm rot="10800000">
          <a:off x="1926490" y="1734"/>
          <a:ext cx="6486144" cy="1171051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6401" tIns="76200" rIns="14224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b="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If COVID-19 brought one single thing to the hospitality industry, it was the possibility of serious upside-down and the need for responsiveness.</a:t>
          </a:r>
        </a:p>
      </dsp:txBody>
      <dsp:txXfrm rot="10800000">
        <a:off x="2219253" y="1734"/>
        <a:ext cx="6193381" cy="1171051"/>
      </dsp:txXfrm>
    </dsp:sp>
    <dsp:sp modelId="{41FF2C66-343E-48AB-920B-616D2E45A8CF}">
      <dsp:nvSpPr>
        <dsp:cNvPr id="0" name=""/>
        <dsp:cNvSpPr/>
      </dsp:nvSpPr>
      <dsp:spPr>
        <a:xfrm>
          <a:off x="1340965" y="1734"/>
          <a:ext cx="1171051" cy="1171051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BF2FFEF9-CCB7-4E5B-BF97-3D2BC46F0674}">
      <dsp:nvSpPr>
        <dsp:cNvPr id="0" name=""/>
        <dsp:cNvSpPr/>
      </dsp:nvSpPr>
      <dsp:spPr>
        <a:xfrm rot="10800000">
          <a:off x="1926490" y="1522353"/>
          <a:ext cx="6486144" cy="1171051"/>
        </a:xfrm>
        <a:prstGeom prst="homePlate">
          <a:avLst/>
        </a:prstGeom>
        <a:gradFill rotWithShape="0">
          <a:gsLst>
            <a:gs pos="0">
              <a:schemeClr val="accent2">
                <a:hueOff val="-786981"/>
                <a:satOff val="-7177"/>
                <a:lumOff val="-1307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-786981"/>
                <a:satOff val="-7177"/>
                <a:lumOff val="-1307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-786981"/>
                <a:satOff val="-7177"/>
                <a:lumOff val="-1307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6401" tIns="76200" rIns="14224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b="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Focus on digital transformation, sustainability, and crisis preparedness in recovery strategies.</a:t>
          </a:r>
        </a:p>
      </dsp:txBody>
      <dsp:txXfrm rot="10800000">
        <a:off x="2219253" y="1522353"/>
        <a:ext cx="6193381" cy="1171051"/>
      </dsp:txXfrm>
    </dsp:sp>
    <dsp:sp modelId="{5A44E95D-8F55-4E19-A93B-75531AA57185}">
      <dsp:nvSpPr>
        <dsp:cNvPr id="0" name=""/>
        <dsp:cNvSpPr/>
      </dsp:nvSpPr>
      <dsp:spPr>
        <a:xfrm>
          <a:off x="1340965" y="1522353"/>
          <a:ext cx="1171051" cy="1171051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F71B193-E7BE-40B9-B730-DE941B817B89}">
      <dsp:nvSpPr>
        <dsp:cNvPr id="0" name=""/>
        <dsp:cNvSpPr/>
      </dsp:nvSpPr>
      <dsp:spPr>
        <a:xfrm rot="10800000">
          <a:off x="1926490" y="3042971"/>
          <a:ext cx="6486144" cy="1171051"/>
        </a:xfrm>
        <a:prstGeom prst="homePlate">
          <a:avLst/>
        </a:prstGeom>
        <a:gradFill rotWithShape="0">
          <a:gsLst>
            <a:gs pos="0">
              <a:schemeClr val="accent2">
                <a:hueOff val="-1573962"/>
                <a:satOff val="-14354"/>
                <a:lumOff val="-2615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-1573962"/>
                <a:satOff val="-14354"/>
                <a:lumOff val="-2615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-1573962"/>
                <a:satOff val="-14354"/>
                <a:lumOff val="-2615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6401" tIns="76200" rIns="14224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b="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They will need future policies to foster innovation, work force resilience, and regulatory certainty for better industry response to such global health crisis. </a:t>
          </a:r>
        </a:p>
      </dsp:txBody>
      <dsp:txXfrm rot="10800000">
        <a:off x="2219253" y="3042971"/>
        <a:ext cx="6193381" cy="1171051"/>
      </dsp:txXfrm>
    </dsp:sp>
    <dsp:sp modelId="{D1E2605E-9ABD-472E-AA76-6CAE6EBFD070}">
      <dsp:nvSpPr>
        <dsp:cNvPr id="0" name=""/>
        <dsp:cNvSpPr/>
      </dsp:nvSpPr>
      <dsp:spPr>
        <a:xfrm>
          <a:off x="1340965" y="3042971"/>
          <a:ext cx="1171051" cy="1171051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B9F81D87-48E0-4E80-96BF-5BF4F78E8EA0}">
      <dsp:nvSpPr>
        <dsp:cNvPr id="0" name=""/>
        <dsp:cNvSpPr/>
      </dsp:nvSpPr>
      <dsp:spPr>
        <a:xfrm rot="10800000">
          <a:off x="1926490" y="4563590"/>
          <a:ext cx="6486144" cy="1171051"/>
        </a:xfrm>
        <a:prstGeom prst="homePlate">
          <a:avLst/>
        </a:prstGeom>
        <a:gradFill rotWithShape="0">
          <a:gsLst>
            <a:gs pos="0">
              <a:schemeClr val="accent2">
                <a:hueOff val="-2360944"/>
                <a:satOff val="-21531"/>
                <a:lumOff val="-3922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-2360944"/>
                <a:satOff val="-21531"/>
                <a:lumOff val="-3922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-2360944"/>
                <a:satOff val="-21531"/>
                <a:lumOff val="-3922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6401" tIns="76200" rIns="14224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b="0" kern="1200" dirty="0">
              <a:solidFill>
                <a:schemeClr val="tx1"/>
              </a:solidFill>
              <a:latin typeface="Bahnschrift SemiLight Condensed" panose="020B0502040204020203" pitchFamily="34" charset="0"/>
              <a:cs typeface="Times New Roman" panose="02020603050405020304" pitchFamily="18" charset="0"/>
            </a:rPr>
            <a:t>To thrive in the long run, they will need to be adaptable, gain consumer trust, and embed sustainable business practices.</a:t>
          </a:r>
        </a:p>
      </dsp:txBody>
      <dsp:txXfrm rot="10800000">
        <a:off x="2219253" y="4563590"/>
        <a:ext cx="6193381" cy="1171051"/>
      </dsp:txXfrm>
    </dsp:sp>
    <dsp:sp modelId="{8947DD20-463C-4FE3-9AF1-F813A24372DA}">
      <dsp:nvSpPr>
        <dsp:cNvPr id="0" name=""/>
        <dsp:cNvSpPr/>
      </dsp:nvSpPr>
      <dsp:spPr>
        <a:xfrm>
          <a:off x="1340965" y="4563590"/>
          <a:ext cx="1171051" cy="1171051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0872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F6253-E621-ADF6-0924-5249983B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F53C86-B6C6-EF10-CFCA-0C7250BB6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A45ED2-2F16-A27A-B106-BF481C7FAD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70935-212F-EA4A-42B4-95FC279598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41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22A7D-F58A-82BA-51AF-C76655C7F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57CA2C-E569-BF93-3E1D-C30E4B2D2A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7CBFA2-649A-84BE-91F0-EB8D0962F0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05F5C2-B3DF-6321-C801-18442EC481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99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5B175-FDA0-4839-894A-D8B298F96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D0E5DF-C168-9DEC-954E-F6A9EA238D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FFE33D-7955-A567-ED2C-DC550F9A2C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FAAC40-410D-0A32-21F6-D5F0EE4ABF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993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CB42D-A7D9-2BB6-A4F4-2F66F71FA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B285C5-6573-F872-A3B4-1E5C66EF2F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6D66E8-F5B2-616F-CC68-B2E3689E5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7FB9DA-845C-297D-0847-8520C60FE76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8329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4DE5D-BB0F-9167-C2AA-BC571AD84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C96DBB-88C4-51E0-AB99-B760A18C67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0B0FB4-D104-5C5A-C5DA-0A33D079D4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253B2E-4671-FE2B-4CFF-A707CB85D12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192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8D5EB-9A0A-1C76-52A3-94E1040F0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0AB471-015C-313D-A1CB-77B828B035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848465-3DB3-7A62-82AD-0A41B2E594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1200"/>
              </a:spcBef>
            </a:pPr>
            <a:endParaRPr lang="en-US" sz="1800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EAAE18-D9AD-EA54-374F-984E53F77C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461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1215" y="1560942"/>
            <a:ext cx="10427971" cy="3011056"/>
          </a:xfrm>
        </p:spPr>
        <p:txBody>
          <a:bodyPr anchor="b">
            <a:normAutofit/>
          </a:bodyPr>
          <a:lstStyle>
            <a:lvl1pPr algn="ctr">
              <a:defRPr sz="57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1215" y="4663441"/>
            <a:ext cx="10427971" cy="1645919"/>
          </a:xfrm>
        </p:spPr>
        <p:txBody>
          <a:bodyPr>
            <a:normAutofit/>
          </a:bodyPr>
          <a:lstStyle>
            <a:lvl1pPr marL="0" indent="0" algn="ctr">
              <a:buNone/>
              <a:defRPr sz="264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6662E-FAF4-44BC-88B5-85A7CBFB6D30}" type="datetime1">
              <a:rPr lang="en-US" smtClean="0"/>
              <a:pPr/>
              <a:t>2/24/25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36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096529" y="2840511"/>
            <a:ext cx="12436591" cy="41089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22138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994276"/>
            <a:ext cx="12422102" cy="3284183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529" y="4388949"/>
            <a:ext cx="12422102" cy="164182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07692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096529" y="2840511"/>
            <a:ext cx="6127231" cy="41089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7406640" y="2840511"/>
            <a:ext cx="6126480" cy="41089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77071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5594" y="2845222"/>
            <a:ext cx="5848169" cy="815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312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1096530" y="3661215"/>
            <a:ext cx="6127232" cy="32882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75708" y="2845222"/>
            <a:ext cx="5858165" cy="815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312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7406641" y="3661215"/>
            <a:ext cx="6126481" cy="32882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7191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59695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4256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30" y="731520"/>
            <a:ext cx="4722826" cy="2427902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6093675" y="731521"/>
            <a:ext cx="7440196" cy="62179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3159422"/>
            <a:ext cx="4722827" cy="3790018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37027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731520"/>
            <a:ext cx="7121963" cy="2427905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909763" y="731521"/>
            <a:ext cx="3906430" cy="621792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3" y="3159423"/>
            <a:ext cx="7121939" cy="3790016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9546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53" y="5147249"/>
            <a:ext cx="12437318" cy="973932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21693" y="837913"/>
            <a:ext cx="11787038" cy="3856963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6130474"/>
            <a:ext cx="12437342" cy="818966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15446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731519"/>
            <a:ext cx="12437342" cy="4112694"/>
          </a:xfrm>
        </p:spPr>
        <p:txBody>
          <a:bodyPr anchor="ctr"/>
          <a:lstStyle>
            <a:lvl1pPr algn="ctr"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30" y="5045785"/>
            <a:ext cx="12437342" cy="1903656"/>
          </a:xfrm>
        </p:spPr>
        <p:txBody>
          <a:bodyPr anchor="ctr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81425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455" y="731520"/>
            <a:ext cx="11163302" cy="3591485"/>
          </a:xfrm>
        </p:spPr>
        <p:txBody>
          <a:bodyPr anchor="ctr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2064773" y="4332038"/>
            <a:ext cx="10502759" cy="71374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5247356"/>
            <a:ext cx="12437342" cy="1705264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201786" y="904999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669070" y="359229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881928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30" y="2566466"/>
            <a:ext cx="12437342" cy="3014202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30" y="5594802"/>
            <a:ext cx="12437342" cy="1368773"/>
          </a:xfrm>
        </p:spPr>
        <p:txBody>
          <a:bodyPr anchor="t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58763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096529" y="731520"/>
            <a:ext cx="12437342" cy="19261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96529" y="2840512"/>
            <a:ext cx="3958771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96529" y="3532027"/>
            <a:ext cx="3958771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42868" y="2840512"/>
            <a:ext cx="3949825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5329618" y="3532027"/>
            <a:ext cx="3964021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67957" y="2840512"/>
            <a:ext cx="396591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9567957" y="3532027"/>
            <a:ext cx="3965914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33617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096529" y="732927"/>
            <a:ext cx="12437342" cy="192470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096529" y="5045784"/>
            <a:ext cx="3955691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6529" y="2840512"/>
            <a:ext cx="3955691" cy="18288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096529" y="5737298"/>
            <a:ext cx="3955691" cy="1212142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1311" y="5045784"/>
            <a:ext cx="396219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5329618" y="2840512"/>
            <a:ext cx="3964022" cy="18288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5329618" y="5737297"/>
            <a:ext cx="3964022" cy="1212143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67958" y="5045784"/>
            <a:ext cx="3960817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9567957" y="2840512"/>
            <a:ext cx="3965914" cy="18288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9567808" y="5737294"/>
            <a:ext cx="3966064" cy="1212145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82868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096530" y="2840512"/>
            <a:ext cx="12437342" cy="41089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37619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731522"/>
            <a:ext cx="3063991" cy="621791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096530" y="731522"/>
            <a:ext cx="9190469" cy="621791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389938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5502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4630404" cy="822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530" y="2840512"/>
            <a:ext cx="12437342" cy="4108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14484" y="705993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2/24/25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6530" y="7059931"/>
            <a:ext cx="8007464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616814" y="7059931"/>
            <a:ext cx="917058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362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  <p:sldLayoutId id="2147483978" r:id="rId12"/>
    <p:sldLayoutId id="2147483979" r:id="rId13"/>
    <p:sldLayoutId id="2147483980" r:id="rId14"/>
    <p:sldLayoutId id="2147483981" r:id="rId15"/>
    <p:sldLayoutId id="2147483982" r:id="rId16"/>
    <p:sldLayoutId id="2147483983" r:id="rId17"/>
    <p:sldLayoutId id="2147483984" r:id="rId18"/>
  </p:sldLayoutIdLst>
  <p:hf sldNum="0" hdr="0" ftr="0" dt="0"/>
  <p:txStyles>
    <p:titleStyle>
      <a:lvl1pPr algn="ctr" defTabSz="1097280" rtl="0" eaLnBrk="1" latinLnBrk="0" hangingPunct="1">
        <a:lnSpc>
          <a:spcPct val="90000"/>
        </a:lnSpc>
        <a:spcBef>
          <a:spcPct val="0"/>
        </a:spcBef>
        <a:buNone/>
        <a:defRPr sz="432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120000"/>
        </a:lnSpc>
        <a:spcBef>
          <a:spcPts val="1200"/>
        </a:spcBef>
        <a:buClr>
          <a:schemeClr val="tx1"/>
        </a:buClr>
        <a:buFont typeface="Arial" panose="020B0604020202020204" pitchFamily="34" charset="0"/>
        <a:buChar char="•"/>
        <a:defRPr sz="2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216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92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9CECA-76A2-4019-877B-4F252A0EB3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28CBAD-AE5C-7133-48C7-19BD66BAAFC7}"/>
              </a:ext>
            </a:extLst>
          </p:cNvPr>
          <p:cNvSpPr txBox="1"/>
          <p:nvPr/>
        </p:nvSpPr>
        <p:spPr>
          <a:xfrm>
            <a:off x="1447801" y="742383"/>
            <a:ext cx="12077700" cy="663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 (Hons) International Hotel Management</a:t>
            </a:r>
          </a:p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endParaRPr lang="en-US" sz="3200" b="1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Title: Contemporary Themes in the Hotel and</a:t>
            </a:r>
          </a:p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Hospitality Sector</a:t>
            </a:r>
          </a:p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code: BMIH6001</a:t>
            </a:r>
          </a:p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endParaRPr lang="en-US" sz="3200" b="1" kern="100" dirty="0"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</a:t>
            </a:r>
            <a:r>
              <a:rPr lang="en-US" sz="2800" b="1" kern="100">
                <a:effectLst/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</a:t>
            </a:r>
            <a:r>
              <a:rPr lang="en-GB" sz="2800" b="1" kern="100">
                <a:effectLst/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Masuma Yesmin</a:t>
            </a:r>
            <a:endParaRPr lang="en-US" sz="2800" b="1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kern="100" dirty="0"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</a:t>
            </a:r>
            <a:r>
              <a:rPr lang="en-US" sz="2800" b="1" kern="100"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ID:</a:t>
            </a:r>
            <a:r>
              <a:rPr lang="en-GB" sz="2800" b="1" kern="100">
                <a:latin typeface="Bahnschrift SemiLight Condensed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2028061</a:t>
            </a:r>
            <a:endParaRPr lang="en-US" sz="2800" b="1" kern="100" dirty="0">
              <a:effectLst/>
              <a:latin typeface="Bahnschrift SemiLight Condensed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051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E77D5960-B3B3-4AE1-8BBD-3C55D906A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630403" cy="822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FB9CC80-2FAF-48FC-8450-4A57460F9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416C2F8-A84C-4357-A755-81D3F466D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630400" cy="8229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031306E5-EFE3-459A-89EF-0EF2185CDE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4630403" cy="822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0"/>
          <p:cNvSpPr/>
          <p:nvPr/>
        </p:nvSpPr>
        <p:spPr>
          <a:xfrm>
            <a:off x="1096531" y="742220"/>
            <a:ext cx="4672771" cy="7436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b="1" cap="all" spc="-89" dirty="0">
                <a:latin typeface="+mj-lt"/>
                <a:ea typeface="+mj-ea"/>
                <a:cs typeface="+mj-cs"/>
              </a:rPr>
              <a:t>Introduction</a:t>
            </a:r>
            <a:endParaRPr lang="en-US" sz="3800" b="1" cap="all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A collection of icons on a white background&#10;&#10;Description automatically generated">
            <a:extLst>
              <a:ext uri="{FF2B5EF4-FFF2-40B4-BE49-F238E27FC236}">
                <a16:creationId xmlns:a16="http://schemas.microsoft.com/office/drawing/2014/main" id="{28B59D83-FAA5-AA27-67A9-A71458C4F5F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04810" y="731519"/>
            <a:ext cx="6706389" cy="6706389"/>
          </a:xfrm>
          <a:prstGeom prst="roundRect">
            <a:avLst>
              <a:gd name="adj" fmla="val 2392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A23C976-ECF8-49F1-914B-B5BD60613B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9FEDEC43-7605-3B90-B75D-6D208AD921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1008469"/>
              </p:ext>
            </p:extLst>
          </p:nvPr>
        </p:nvGraphicFramePr>
        <p:xfrm>
          <a:off x="528530" y="1845620"/>
          <a:ext cx="5770670" cy="5427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BA2C07-1CC0-702D-6D0C-993BFE5FC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0BFE49E0-7A7D-432C-2747-6DBE46E52FD4}"/>
              </a:ext>
            </a:extLst>
          </p:cNvPr>
          <p:cNvSpPr/>
          <p:nvPr/>
        </p:nvSpPr>
        <p:spPr>
          <a:xfrm>
            <a:off x="1514069" y="488256"/>
            <a:ext cx="1122239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00"/>
              </a:lnSpc>
              <a:buNone/>
            </a:pPr>
            <a:r>
              <a:rPr lang="en-US" sz="4400" b="1" kern="0" spc="-89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Literature Review</a:t>
            </a:r>
            <a:endParaRPr lang="en-US" sz="4400" b="1" dirty="0">
              <a:latin typeface="Bahnschrift SemiLight Condensed" panose="020B0502040204020203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ED9EAE8E-3E73-A20B-9AE9-76BEBD38F6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6409276"/>
              </p:ext>
            </p:extLst>
          </p:nvPr>
        </p:nvGraphicFramePr>
        <p:xfrm>
          <a:off x="663972" y="1465385"/>
          <a:ext cx="12899628" cy="5904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1151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3AE08-93D0-4525-0983-7D82AD1B7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048CD74E-42EB-E357-C832-40DFAAC90436}"/>
              </a:ext>
            </a:extLst>
          </p:cNvPr>
          <p:cNvSpPr/>
          <p:nvPr/>
        </p:nvSpPr>
        <p:spPr>
          <a:xfrm>
            <a:off x="2832377" y="740646"/>
            <a:ext cx="10569643" cy="102660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5500"/>
              </a:lnSpc>
              <a:buNone/>
            </a:pPr>
            <a:r>
              <a:rPr lang="en-US" sz="4400" b="1" kern="0" spc="-89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PESTLE Analysis — Political Factor</a:t>
            </a:r>
            <a:endParaRPr lang="en-US" sz="3200" b="1" kern="0" spc="-89" dirty="0">
              <a:latin typeface="Bahnschrift SemiLight Condensed" panose="020B0502040204020203" pitchFamily="34" charset="0"/>
              <a:ea typeface="Source Serif Pro Semi Bold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420FCA04-60EF-8669-C107-32A8D7F660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1769045"/>
              </p:ext>
            </p:extLst>
          </p:nvPr>
        </p:nvGraphicFramePr>
        <p:xfrm>
          <a:off x="457477" y="2140475"/>
          <a:ext cx="8514506" cy="4782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35CD486-EF2E-1C45-8842-8812064609A4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8120"/>
          <a:stretch/>
        </p:blipFill>
        <p:spPr>
          <a:xfrm>
            <a:off x="9806843" y="2501899"/>
            <a:ext cx="4201258" cy="405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861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09316F3E-C551-D987-0A15-94414A1EFDCD}"/>
              </a:ext>
            </a:extLst>
          </p:cNvPr>
          <p:cNvSpPr/>
          <p:nvPr/>
        </p:nvSpPr>
        <p:spPr>
          <a:xfrm>
            <a:off x="457477" y="286377"/>
            <a:ext cx="10569643" cy="9211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89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PESTLE Analysis–Economy Impact</a:t>
            </a:r>
            <a:endParaRPr lang="en-US" sz="3200" b="1" kern="0" spc="-89" dirty="0">
              <a:latin typeface="Bahnschrift SemiLight Condensed" panose="020B0502040204020203" pitchFamily="34" charset="0"/>
              <a:ea typeface="Source Serif Pro Semi Bold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BB85904-FABE-C93F-127E-8073A2E9B6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0866406"/>
              </p:ext>
            </p:extLst>
          </p:nvPr>
        </p:nvGraphicFramePr>
        <p:xfrm>
          <a:off x="194928" y="2020351"/>
          <a:ext cx="8514506" cy="4782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13ADE05B-33B2-F7E6-A72F-AD2B21A4FD20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29763" y="2113495"/>
            <a:ext cx="4995091" cy="46892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46777" y="120317"/>
            <a:ext cx="12390119" cy="8542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89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PESTLE Analysis – Social Aspects</a:t>
            </a:r>
            <a:endParaRPr lang="en-US" sz="2800" b="1" kern="0" spc="-89" dirty="0">
              <a:latin typeface="Bahnschrift SemiLight Condensed" panose="020B0502040204020203" pitchFamily="34" charset="0"/>
              <a:ea typeface="Source Serif Pro Semi Bold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81A82B6-5714-3EB8-8F6A-0A386AF464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7159567"/>
              </p:ext>
            </p:extLst>
          </p:nvPr>
        </p:nvGraphicFramePr>
        <p:xfrm>
          <a:off x="320431" y="1215292"/>
          <a:ext cx="9598269" cy="650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F013128-234E-62A7-5D48-5341316EFC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06539" y="2717800"/>
            <a:ext cx="3505200" cy="3505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CFEC3C87-5976-C04B-1900-B76CE965EF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4358834"/>
              </p:ext>
            </p:extLst>
          </p:nvPr>
        </p:nvGraphicFramePr>
        <p:xfrm>
          <a:off x="334977" y="2404391"/>
          <a:ext cx="14143462" cy="5748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0"/>
          <p:cNvSpPr/>
          <p:nvPr/>
        </p:nvSpPr>
        <p:spPr>
          <a:xfrm>
            <a:off x="1064935" y="257292"/>
            <a:ext cx="12140339" cy="11514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89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PESTLE Analysis – Technology</a:t>
            </a:r>
          </a:p>
        </p:txBody>
      </p:sp>
      <p:sp>
        <p:nvSpPr>
          <p:cNvPr id="9" name="Text 6"/>
          <p:cNvSpPr/>
          <p:nvPr/>
        </p:nvSpPr>
        <p:spPr>
          <a:xfrm>
            <a:off x="10424993" y="2643612"/>
            <a:ext cx="3120747" cy="2019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3000"/>
              </a:lnSpc>
              <a:buNone/>
            </a:pPr>
            <a:endParaRPr lang="en-US" sz="1850" dirty="0">
              <a:latin typeface="Bahnschrift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571059" y="5389770"/>
            <a:ext cx="697468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3000"/>
              </a:lnSpc>
              <a:buNone/>
            </a:pPr>
            <a:endParaRPr lang="en-US" sz="1850" dirty="0">
              <a:latin typeface="Bahnschrift" panose="020B0502040204020203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B7BF67-C8AB-1D6D-A70C-96EF4F1E0B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9479" y="1205976"/>
            <a:ext cx="5571441" cy="24471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86865" y="327369"/>
            <a:ext cx="11697452" cy="8806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89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PESTLE Analysis – Effect on Legal Framework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14A6AD7-9469-2A19-BFE7-A4366F7737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702578"/>
              </p:ext>
            </p:extLst>
          </p:nvPr>
        </p:nvGraphicFramePr>
        <p:xfrm>
          <a:off x="530382" y="160033"/>
          <a:ext cx="13068387" cy="5963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E7E6C9CC-5DF0-5062-4E08-5879C5CFDA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5699" y="4528221"/>
            <a:ext cx="7010401" cy="3012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48937" y="645452"/>
            <a:ext cx="9983894" cy="8664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150"/>
              </a:lnSpc>
              <a:buNone/>
            </a:pPr>
            <a:r>
              <a:rPr lang="en-US" sz="4400" b="1" kern="0" spc="-83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PESTLE Analysis - Environmental Impact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B1270BD8-DE99-8820-2B6B-95612CE21A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566428"/>
              </p:ext>
            </p:extLst>
          </p:nvPr>
        </p:nvGraphicFramePr>
        <p:xfrm>
          <a:off x="5017476" y="1652955"/>
          <a:ext cx="9612924" cy="60327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5D2223D4-A8DA-D904-B923-2124F1CF93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7584" y="3010632"/>
            <a:ext cx="5829300" cy="34956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7F6C4-E244-E189-D0B2-76F65617E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4EC6BB9D-D998-4A13-9CA5-2D094F753EBA}"/>
              </a:ext>
            </a:extLst>
          </p:cNvPr>
          <p:cNvSpPr/>
          <p:nvPr/>
        </p:nvSpPr>
        <p:spPr>
          <a:xfrm>
            <a:off x="2169041" y="618292"/>
            <a:ext cx="11465874" cy="9026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5150"/>
              </a:lnSpc>
              <a:buNone/>
            </a:pPr>
            <a:r>
              <a:rPr lang="en-US" sz="4400" b="1" kern="0" spc="-83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Industry Responses and Strategies for Recovery</a:t>
            </a:r>
            <a:endParaRPr lang="en-US" sz="4400" b="1" dirty="0">
              <a:latin typeface="Bahnschrift SemiLight Condensed" panose="020B0502040204020203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" name="Diagram 23">
            <a:extLst>
              <a:ext uri="{FF2B5EF4-FFF2-40B4-BE49-F238E27FC236}">
                <a16:creationId xmlns:a16="http://schemas.microsoft.com/office/drawing/2014/main" id="{5FF656D5-3929-66EE-CA23-6164A12AE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3648841"/>
              </p:ext>
            </p:extLst>
          </p:nvPr>
        </p:nvGraphicFramePr>
        <p:xfrm>
          <a:off x="558740" y="1571999"/>
          <a:ext cx="8902760" cy="5899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4109AC3-014E-E6AB-1E61-1CD6B508DB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2895" y="1952242"/>
            <a:ext cx="4788765" cy="47053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99138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DA3545-95D4-CD7D-D70A-4A91C8C69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BEF0C568-1339-74E3-EF1F-C871E09E042F}"/>
              </a:ext>
            </a:extLst>
          </p:cNvPr>
          <p:cNvSpPr/>
          <p:nvPr/>
        </p:nvSpPr>
        <p:spPr>
          <a:xfrm>
            <a:off x="784741" y="618292"/>
            <a:ext cx="8612756" cy="902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150"/>
              </a:lnSpc>
              <a:buNone/>
            </a:pPr>
            <a:r>
              <a:rPr lang="en-US" sz="4400" b="1" kern="0" spc="-83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Conclusion and Recommendations</a:t>
            </a:r>
            <a:endParaRPr lang="en-US" sz="4400" b="1" dirty="0">
              <a:latin typeface="Bahnschrift SemiLight Condensed" panose="020B0502040204020203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A187DDA-A9B6-EF59-69C0-4A2D60BEE7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549391"/>
              </p:ext>
            </p:extLst>
          </p:nvPr>
        </p:nvGraphicFramePr>
        <p:xfrm>
          <a:off x="-549243" y="1874932"/>
          <a:ext cx="9753600" cy="5736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E416BEC-F183-A2F8-4A73-C264F03D5E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83510" y="1838991"/>
            <a:ext cx="5694630" cy="58082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6558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2C1F4-07BC-4737-351B-3F219FA026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710A9E23-C488-3B49-564A-607A9904BF15}"/>
              </a:ext>
            </a:extLst>
          </p:cNvPr>
          <p:cNvSpPr/>
          <p:nvPr/>
        </p:nvSpPr>
        <p:spPr>
          <a:xfrm>
            <a:off x="686457" y="139177"/>
            <a:ext cx="5345311" cy="6681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400" b="1" kern="0" spc="-84" dirty="0">
                <a:latin typeface="Bahnschrift SemiLight Condensed" panose="020B0502040204020203" pitchFamily="34" charset="0"/>
                <a:ea typeface="Source Serif Pro Semi Bold" pitchFamily="34" charset="-122"/>
                <a:cs typeface="Times New Roman" panose="02020603050405020304" pitchFamily="18" charset="0"/>
              </a:rPr>
              <a:t>References</a:t>
            </a:r>
            <a:endParaRPr lang="en-US" sz="4400" b="1" dirty="0">
              <a:latin typeface="Bahnschrift SemiLight Condensed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4D5C70-5ADE-57F8-45F2-B801962739A3}"/>
              </a:ext>
            </a:extLst>
          </p:cNvPr>
          <p:cNvSpPr txBox="1"/>
          <p:nvPr/>
        </p:nvSpPr>
        <p:spPr>
          <a:xfrm>
            <a:off x="437013" y="1467463"/>
            <a:ext cx="13756374" cy="5576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BBC (2020) ‘Covid: “A fifth” of hospitality sector jobs lost in 2020’. </a:t>
            </a:r>
            <a:r>
              <a:rPr lang="en-US" sz="2000" i="1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BBC News</a:t>
            </a: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 17 November. Available at: https://www.bbc.com/news/business-54972940 (Accessed: 18 January 2025).</a:t>
            </a:r>
          </a:p>
          <a:p>
            <a:pPr marL="285750" marR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Diaz-Farina, E., Díaz-Hernández, J.J. and Padrón-Fumero, N. (2023) ‘Analysis of hospitality waste generation: Impacts of services and mitigation strategies. </a:t>
            </a:r>
            <a:r>
              <a:rPr lang="en-US" sz="2000" i="1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Annals of Tourism Research Empirical Insights</a:t>
            </a: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 4(1), p. 100083. Available at: https://www.sciencedirect.com/science/article/pii/S2666957922000519.</a:t>
            </a:r>
          </a:p>
          <a:p>
            <a:pPr marL="285750" marR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Gov.UK (2023) </a:t>
            </a:r>
            <a:r>
              <a:rPr lang="en-US" sz="2000" i="1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Hospitality strategy: Reopening, recovery, resilience</a:t>
            </a: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. Available at: https://www.gov.uk/government/publications/hospitality-strategy-reopening-recovery-resilience/hospitality-strategy-reopening-recovery-resilience (Accessed: 17 January 2025).</a:t>
            </a:r>
          </a:p>
          <a:p>
            <a:pPr marL="285750" marR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Statista (2024) </a:t>
            </a:r>
            <a:r>
              <a:rPr lang="en-US" sz="2000" i="1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Change in number of hotel bookings UK 2022</a:t>
            </a: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. Available at: https://www.statista.com/statistics/1339613/change-in-monthly-number-of-hotel-bookings-in-the-uk/ (Accessed: 17 January 2025).</a:t>
            </a:r>
          </a:p>
          <a:p>
            <a:pPr marL="285750" marR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Tuomi, A., Tussyadiah, I. and Ashton, M. (2021) ‘Covid-19 and Instagram: Digital Service Innovation in Top Restaurants’. </a:t>
            </a:r>
            <a:r>
              <a:rPr lang="en-US" sz="2000" i="1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Information and Communication Technologies in Tourism 2021</a:t>
            </a: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, pp. 464–475. doi: https://doi.org/10.1007/978-3-030-65785-7_45.</a:t>
            </a:r>
          </a:p>
          <a:p>
            <a:pPr marL="285750" marR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Zheng, D., Luo, Q. and Ritchie, B.W. (2021) ‘Afraid to Travel after COVID-19? Self-protection, Coping and Resilience against Pandemic “travel Fear”’. </a:t>
            </a:r>
            <a:r>
              <a:rPr lang="en-US" sz="2000" i="1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Tourism Management</a:t>
            </a:r>
            <a:r>
              <a:rPr lang="en-US" sz="2000" dirty="0">
                <a:effectLst/>
                <a:latin typeface="Bahnschrift SemiLight Condensed" panose="020B0502040204020203" pitchFamily="34" charset="0"/>
                <a:ea typeface="Times New Roman" panose="02020603050405020304" pitchFamily="18" charset="0"/>
              </a:rPr>
              <a:t> 83, p. 104261. Available at: https://www.sciencedirect.com/science/article/pii/S0261517720301874.</a:t>
            </a:r>
          </a:p>
        </p:txBody>
      </p:sp>
    </p:spTree>
    <p:extLst>
      <p:ext uri="{BB962C8B-B14F-4D97-AF65-F5344CB8AC3E}">
        <p14:creationId xmlns:p14="http://schemas.microsoft.com/office/powerpoint/2010/main" val="34538449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XCLUDEHIDDENSLIDES" val="False"/>
  <p:tag name="NUMBEROFPAGES" val="12"/>
</p:tagLst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0</TotalTime>
  <Words>1024</Words>
  <Application>Microsoft Office PowerPoint</Application>
  <PresentationFormat>Custom</PresentationFormat>
  <Paragraphs>70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lastModifiedBy>tarik chowdhury</cp:lastModifiedBy>
  <cp:revision>3</cp:revision>
  <dcterms:created xsi:type="dcterms:W3CDTF">2024-12-10T13:59:27Z</dcterms:created>
  <dcterms:modified xsi:type="dcterms:W3CDTF">2025-02-24T15:03:41Z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741da7a-79c1-417c-b408-16c0bfe99fca_Enabled">
    <vt:lpwstr>true</vt:lpwstr>
  </property>
  <property fmtid="{D5CDD505-2E9C-101B-9397-08002B2CF9AE}" pid="3" name="MSIP_Label_3741da7a-79c1-417c-b408-16c0bfe99fca_SetDate">
    <vt:lpwstr>2025-01-24T17:39:48Z</vt:lpwstr>
  </property>
  <property fmtid="{D5CDD505-2E9C-101B-9397-08002B2CF9AE}" pid="4" name="MSIP_Label_3741da7a-79c1-417c-b408-16c0bfe99fca_Method">
    <vt:lpwstr>Standard</vt:lpwstr>
  </property>
  <property fmtid="{D5CDD505-2E9C-101B-9397-08002B2CF9AE}" pid="5" name="MSIP_Label_3741da7a-79c1-417c-b408-16c0bfe99fca_Name">
    <vt:lpwstr>Internal Only - Amber</vt:lpwstr>
  </property>
  <property fmtid="{D5CDD505-2E9C-101B-9397-08002B2CF9AE}" pid="6" name="MSIP_Label_3741da7a-79c1-417c-b408-16c0bfe99fca_SiteId">
    <vt:lpwstr>1e355c04-e0a4-42ed-8e2d-7351591f0ef1</vt:lpwstr>
  </property>
  <property fmtid="{D5CDD505-2E9C-101B-9397-08002B2CF9AE}" pid="7" name="MSIP_Label_3741da7a-79c1-417c-b408-16c0bfe99fca_ActionId">
    <vt:lpwstr>565a0327-3580-41af-8666-a07b629a01d6</vt:lpwstr>
  </property>
  <property fmtid="{D5CDD505-2E9C-101B-9397-08002B2CF9AE}" pid="8" name="MSIP_Label_3741da7a-79c1-417c-b408-16c0bfe99fca_ContentBits">
    <vt:lpwstr>0</vt:lpwstr>
  </property>
</Properties>
</file>