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2" r:id="rId3"/>
    <p:sldId id="263" r:id="rId4"/>
    <p:sldId id="265" r:id="rId5"/>
    <p:sldId id="257" r:id="rId6"/>
    <p:sldId id="258" r:id="rId7"/>
    <p:sldId id="260" r:id="rId8"/>
    <p:sldId id="268" r:id="rId9"/>
    <p:sldId id="259" r:id="rId10"/>
    <p:sldId id="261" r:id="rId11"/>
    <p:sldId id="264" r:id="rId12"/>
    <p:sldId id="266" r:id="rId13"/>
    <p:sldId id="272" r:id="rId14"/>
    <p:sldId id="267" r:id="rId15"/>
    <p:sldId id="271" r:id="rId16"/>
    <p:sldId id="270" r:id="rId17"/>
    <p:sldId id="269"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2/18/19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1447191" y="2824269"/>
            <a:ext cx="4645152" cy="2644457"/>
          </a:xfrm>
        </p:spPr>
        <p:txBody>
          <a:bodyPr/>
          <a:lstStyle/>
          <a:p>
            <a:pPr lvl="0"/>
            <a:r>
              <a:rPr lang="en-GB"/>
              <a:t>Edit Master text styles
Second level
Third level
Fourth level
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6" name="Content Placeholder 5"/>
          <p:cNvSpPr>
            <a:spLocks noGrp="1"/>
          </p:cNvSpPr>
          <p:nvPr>
            <p:ph sz="quarter" idx="4"/>
          </p:nvPr>
        </p:nvSpPr>
        <p:spPr>
          <a:xfrm>
            <a:off x="6412362" y="2821491"/>
            <a:ext cx="4645152" cy="2637371"/>
          </a:xfrm>
        </p:spPr>
        <p:txBody>
          <a:bodyPr/>
          <a:lstStyle/>
          <a:p>
            <a:pPr lvl="0"/>
            <a:r>
              <a:rPr lang="en-GB"/>
              <a:t>Edit Master text styles
Second level
Third level
Fourth level
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2/18/19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2/18/19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Edit Master text styles
Second level
Third level
Fourth level
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2/18/19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2/18/19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image" Target="../media/image31.svg"/><Relationship Id="rId18" Type="http://schemas.openxmlformats.org/officeDocument/2006/relationships/image" Target="../media/image36.png"/><Relationship Id="rId3" Type="http://schemas.openxmlformats.org/officeDocument/2006/relationships/image" Target="../media/image21.svg"/><Relationship Id="rId21" Type="http://schemas.openxmlformats.org/officeDocument/2006/relationships/image" Target="../media/image39.svg"/><Relationship Id="rId7" Type="http://schemas.openxmlformats.org/officeDocument/2006/relationships/image" Target="../media/image25.svg"/><Relationship Id="rId12" Type="http://schemas.openxmlformats.org/officeDocument/2006/relationships/image" Target="../media/image30.png"/><Relationship Id="rId17" Type="http://schemas.openxmlformats.org/officeDocument/2006/relationships/image" Target="../media/image35.svg"/><Relationship Id="rId2" Type="http://schemas.openxmlformats.org/officeDocument/2006/relationships/image" Target="../media/image20.png"/><Relationship Id="rId16" Type="http://schemas.openxmlformats.org/officeDocument/2006/relationships/image" Target="../media/image34.png"/><Relationship Id="rId20"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image" Target="../media/image29.svg"/><Relationship Id="rId5" Type="http://schemas.openxmlformats.org/officeDocument/2006/relationships/image" Target="../media/image23.svg"/><Relationship Id="rId15" Type="http://schemas.openxmlformats.org/officeDocument/2006/relationships/image" Target="../media/image33.svg"/><Relationship Id="rId10" Type="http://schemas.openxmlformats.org/officeDocument/2006/relationships/image" Target="../media/image28.png"/><Relationship Id="rId19" Type="http://schemas.openxmlformats.org/officeDocument/2006/relationships/image" Target="../media/image37.svg"/><Relationship Id="rId4" Type="http://schemas.openxmlformats.org/officeDocument/2006/relationships/image" Target="../media/image22.png"/><Relationship Id="rId9" Type="http://schemas.openxmlformats.org/officeDocument/2006/relationships/image" Target="../media/image27.svg"/><Relationship Id="rId1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5.svg"/><Relationship Id="rId7" Type="http://schemas.openxmlformats.org/officeDocument/2006/relationships/image" Target="../media/image35.sv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47.svg"/><Relationship Id="rId4" Type="http://schemas.openxmlformats.org/officeDocument/2006/relationships/image" Target="../media/image4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kahoot.it" TargetMode="External"/><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7.xml"/><Relationship Id="rId5" Type="http://schemas.openxmlformats.org/officeDocument/2006/relationships/image" Target="../media/image52.svg"/><Relationship Id="rId4" Type="http://schemas.openxmlformats.org/officeDocument/2006/relationships/image" Target="../media/image5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B32C6-FBAE-5E48-B6DF-B02B016A2471}"/>
              </a:ext>
            </a:extLst>
          </p:cNvPr>
          <p:cNvSpPr>
            <a:spLocks noGrp="1"/>
          </p:cNvSpPr>
          <p:nvPr>
            <p:ph type="ctrTitle"/>
          </p:nvPr>
        </p:nvSpPr>
        <p:spPr>
          <a:xfrm>
            <a:off x="142021" y="-16933"/>
            <a:ext cx="11907957" cy="3343729"/>
          </a:xfrm>
        </p:spPr>
        <p:txBody>
          <a:bodyPr>
            <a:normAutofit/>
          </a:bodyPr>
          <a:lstStyle/>
          <a:p>
            <a:pPr algn="ctr"/>
            <a:r>
              <a:rPr lang="en-GB" dirty="0"/>
              <a:t>How flying start reduces the gap between poverty and attainment</a:t>
            </a:r>
            <a:endParaRPr lang="en-US" dirty="0"/>
          </a:p>
        </p:txBody>
      </p:sp>
      <p:sp>
        <p:nvSpPr>
          <p:cNvPr id="3" name="Subtitle 2">
            <a:extLst>
              <a:ext uri="{FF2B5EF4-FFF2-40B4-BE49-F238E27FC236}">
                <a16:creationId xmlns:a16="http://schemas.microsoft.com/office/drawing/2014/main" id="{B77ECD34-6451-D447-8700-5777A78892F9}"/>
              </a:ext>
            </a:extLst>
          </p:cNvPr>
          <p:cNvSpPr>
            <a:spLocks noGrp="1"/>
          </p:cNvSpPr>
          <p:nvPr>
            <p:ph type="subTitle" idx="1"/>
          </p:nvPr>
        </p:nvSpPr>
        <p:spPr>
          <a:xfrm>
            <a:off x="2054323" y="4656666"/>
            <a:ext cx="8083352" cy="914946"/>
          </a:xfrm>
        </p:spPr>
        <p:txBody>
          <a:bodyPr>
            <a:noAutofit/>
          </a:bodyPr>
          <a:lstStyle/>
          <a:p>
            <a:pPr algn="ctr"/>
            <a:r>
              <a:rPr lang="en-GB" sz="2000" dirty="0"/>
              <a:t>BY CHLOE HARries </a:t>
            </a:r>
          </a:p>
          <a:p>
            <a:pPr algn="ctr"/>
            <a:r>
              <a:rPr lang="en-GB" sz="2000" dirty="0"/>
              <a:t>Ba education studies </a:t>
            </a:r>
            <a:endParaRPr lang="en-US" sz="2000" dirty="0"/>
          </a:p>
        </p:txBody>
      </p:sp>
      <p:pic>
        <p:nvPicPr>
          <p:cNvPr id="6" name="Picture 5">
            <a:extLst>
              <a:ext uri="{FF2B5EF4-FFF2-40B4-BE49-F238E27FC236}">
                <a16:creationId xmlns:a16="http://schemas.microsoft.com/office/drawing/2014/main" id="{2FFD2445-DF5C-8E4D-972F-F12F0911665D}"/>
              </a:ext>
            </a:extLst>
          </p:cNvPr>
          <p:cNvPicPr>
            <a:picLocks noChangeAspect="1"/>
          </p:cNvPicPr>
          <p:nvPr/>
        </p:nvPicPr>
        <p:blipFill>
          <a:blip r:embed="rId2"/>
          <a:stretch>
            <a:fillRect/>
          </a:stretch>
        </p:blipFill>
        <p:spPr>
          <a:xfrm>
            <a:off x="142021" y="3656213"/>
            <a:ext cx="2234108" cy="2343706"/>
          </a:xfrm>
          <a:prstGeom prst="rect">
            <a:avLst/>
          </a:prstGeom>
        </p:spPr>
      </p:pic>
      <p:pic>
        <p:nvPicPr>
          <p:cNvPr id="9" name="Picture 8">
            <a:extLst>
              <a:ext uri="{FF2B5EF4-FFF2-40B4-BE49-F238E27FC236}">
                <a16:creationId xmlns:a16="http://schemas.microsoft.com/office/drawing/2014/main" id="{E27974A8-F68D-2843-B12E-FCCC5838E597}"/>
              </a:ext>
            </a:extLst>
          </p:cNvPr>
          <p:cNvPicPr>
            <a:picLocks noChangeAspect="1"/>
          </p:cNvPicPr>
          <p:nvPr/>
        </p:nvPicPr>
        <p:blipFill>
          <a:blip r:embed="rId2"/>
          <a:stretch>
            <a:fillRect/>
          </a:stretch>
        </p:blipFill>
        <p:spPr>
          <a:xfrm>
            <a:off x="9815869" y="3656213"/>
            <a:ext cx="2234108" cy="2343707"/>
          </a:xfrm>
          <a:prstGeom prst="rect">
            <a:avLst/>
          </a:prstGeom>
        </p:spPr>
      </p:pic>
      <p:sp>
        <p:nvSpPr>
          <p:cNvPr id="11" name="TextBox 10">
            <a:extLst>
              <a:ext uri="{FF2B5EF4-FFF2-40B4-BE49-F238E27FC236}">
                <a16:creationId xmlns:a16="http://schemas.microsoft.com/office/drawing/2014/main" id="{DBE05131-220B-C947-B75E-02DD24C8A016}"/>
              </a:ext>
            </a:extLst>
          </p:cNvPr>
          <p:cNvSpPr txBox="1"/>
          <p:nvPr/>
        </p:nvSpPr>
        <p:spPr>
          <a:xfrm>
            <a:off x="3378472" y="6267547"/>
            <a:ext cx="5435053" cy="400110"/>
          </a:xfrm>
          <a:prstGeom prst="rect">
            <a:avLst/>
          </a:prstGeom>
          <a:noFill/>
        </p:spPr>
        <p:txBody>
          <a:bodyPr wrap="square" rtlCol="0">
            <a:spAutoFit/>
          </a:bodyPr>
          <a:lstStyle/>
          <a:p>
            <a:pPr algn="l"/>
            <a:r>
              <a:rPr lang="en-GB" sz="2000" i="1" dirty="0">
                <a:solidFill>
                  <a:schemeClr val="bg1"/>
                </a:solidFill>
              </a:rPr>
              <a:t>‘Welcome to Cardiff Flying Start’, </a:t>
            </a:r>
            <a:r>
              <a:rPr lang="en-GB" sz="2000" dirty="0">
                <a:solidFill>
                  <a:schemeClr val="bg1"/>
                </a:solidFill>
              </a:rPr>
              <a:t>Flying Start (2019).  </a:t>
            </a:r>
            <a:endParaRPr lang="en-US" sz="2000" i="1" dirty="0">
              <a:solidFill>
                <a:schemeClr val="bg1"/>
              </a:solidFill>
            </a:endParaRPr>
          </a:p>
        </p:txBody>
      </p:sp>
    </p:spTree>
    <p:extLst>
      <p:ext uri="{BB962C8B-B14F-4D97-AF65-F5344CB8AC3E}">
        <p14:creationId xmlns:p14="http://schemas.microsoft.com/office/powerpoint/2010/main" val="208891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58098-0F00-7C4C-9F0D-6BCA36D8A3F3}"/>
              </a:ext>
            </a:extLst>
          </p:cNvPr>
          <p:cNvSpPr>
            <a:spLocks noGrp="1"/>
          </p:cNvSpPr>
          <p:nvPr>
            <p:ph type="title"/>
          </p:nvPr>
        </p:nvSpPr>
        <p:spPr>
          <a:xfrm>
            <a:off x="2799463" y="790863"/>
            <a:ext cx="5606838" cy="612592"/>
          </a:xfrm>
        </p:spPr>
        <p:txBody>
          <a:bodyPr>
            <a:noAutofit/>
          </a:bodyPr>
          <a:lstStyle/>
          <a:p>
            <a:r>
              <a:rPr lang="en-GB" b="1" dirty="0"/>
              <a:t>What is flying start?</a:t>
            </a:r>
            <a:endParaRPr lang="en-US" b="1" dirty="0"/>
          </a:p>
        </p:txBody>
      </p:sp>
      <p:sp>
        <p:nvSpPr>
          <p:cNvPr id="3" name="Content Placeholder 2">
            <a:extLst>
              <a:ext uri="{FF2B5EF4-FFF2-40B4-BE49-F238E27FC236}">
                <a16:creationId xmlns:a16="http://schemas.microsoft.com/office/drawing/2014/main" id="{83181C24-0ECF-F54C-BAB1-18670AD5145A}"/>
              </a:ext>
            </a:extLst>
          </p:cNvPr>
          <p:cNvSpPr>
            <a:spLocks noGrp="1"/>
          </p:cNvSpPr>
          <p:nvPr>
            <p:ph idx="1"/>
          </p:nvPr>
        </p:nvSpPr>
        <p:spPr>
          <a:xfrm>
            <a:off x="367685" y="2312653"/>
            <a:ext cx="11456629" cy="3405666"/>
          </a:xfrm>
        </p:spPr>
        <p:txBody>
          <a:bodyPr>
            <a:noAutofit/>
          </a:bodyPr>
          <a:lstStyle/>
          <a:p>
            <a:r>
              <a:rPr lang="en-GB" dirty="0"/>
              <a:t>Flying Start is there to ensure that children and families who live in deprived areas have the best possible start in life and the Caerphilly County Borough Council (2014) noted that Flying Start is </a:t>
            </a:r>
            <a:r>
              <a:rPr lang="en-US" dirty="0"/>
              <a:t>a Welsh Government funded Programme </a:t>
            </a:r>
            <a:r>
              <a:rPr lang="en-GB" dirty="0"/>
              <a:t>for deprived areas.  </a:t>
            </a:r>
          </a:p>
          <a:p>
            <a:r>
              <a:rPr lang="en-GB" dirty="0"/>
              <a:t>The targeted area for Flying Start is 0-3 year olds and provides intensive support for the children and their families.  </a:t>
            </a:r>
          </a:p>
          <a:p>
            <a:r>
              <a:rPr lang="en-GB" dirty="0"/>
              <a:t>The initiative supports many different areas and ‘What is Flying Start?’ (Caerphilly County Borough Council, 2014) noted that it supports “</a:t>
            </a:r>
            <a:r>
              <a:rPr lang="en-US" dirty="0"/>
              <a:t>promoting language, cognitive, social and emotional skills, physical development and the early identification of high needs</a:t>
            </a:r>
            <a:r>
              <a:rPr lang="en-GB" dirty="0"/>
              <a:t>”. </a:t>
            </a:r>
          </a:p>
        </p:txBody>
      </p:sp>
      <p:pic>
        <p:nvPicPr>
          <p:cNvPr id="4" name="Graphic 4" descr="Family with two children">
            <a:extLst>
              <a:ext uri="{FF2B5EF4-FFF2-40B4-BE49-F238E27FC236}">
                <a16:creationId xmlns:a16="http://schemas.microsoft.com/office/drawing/2014/main" id="{75A238BD-80D3-4249-8FD7-559943E35F6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66134" y="-204180"/>
            <a:ext cx="2516833" cy="2516833"/>
          </a:xfrm>
          <a:prstGeom prst="rect">
            <a:avLst/>
          </a:prstGeom>
        </p:spPr>
      </p:pic>
      <p:pic>
        <p:nvPicPr>
          <p:cNvPr id="6" name="Graphic 6" descr="Baby">
            <a:extLst>
              <a:ext uri="{FF2B5EF4-FFF2-40B4-BE49-F238E27FC236}">
                <a16:creationId xmlns:a16="http://schemas.microsoft.com/office/drawing/2014/main" id="{8C1397CA-7957-D742-BD83-C4ECA82EBA4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79867" y="84668"/>
            <a:ext cx="1779133" cy="1779133"/>
          </a:xfrm>
          <a:prstGeom prst="rect">
            <a:avLst/>
          </a:prstGeom>
        </p:spPr>
      </p:pic>
    </p:spTree>
    <p:extLst>
      <p:ext uri="{BB962C8B-B14F-4D97-AF65-F5344CB8AC3E}">
        <p14:creationId xmlns:p14="http://schemas.microsoft.com/office/powerpoint/2010/main" val="3928122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0B522-6175-6547-A651-5DA98AD618C1}"/>
              </a:ext>
            </a:extLst>
          </p:cNvPr>
          <p:cNvSpPr>
            <a:spLocks noGrp="1"/>
          </p:cNvSpPr>
          <p:nvPr>
            <p:ph type="title"/>
          </p:nvPr>
        </p:nvSpPr>
        <p:spPr>
          <a:xfrm>
            <a:off x="3090290" y="804520"/>
            <a:ext cx="6332292" cy="691854"/>
          </a:xfrm>
        </p:spPr>
        <p:txBody>
          <a:bodyPr/>
          <a:lstStyle/>
          <a:p>
            <a:r>
              <a:rPr lang="en-GB" dirty="0"/>
              <a:t>How did flying start begin?</a:t>
            </a:r>
            <a:endParaRPr lang="en-US" dirty="0"/>
          </a:p>
        </p:txBody>
      </p:sp>
      <p:sp>
        <p:nvSpPr>
          <p:cNvPr id="3" name="Content Placeholder 2">
            <a:extLst>
              <a:ext uri="{FF2B5EF4-FFF2-40B4-BE49-F238E27FC236}">
                <a16:creationId xmlns:a16="http://schemas.microsoft.com/office/drawing/2014/main" id="{1491F95E-53D7-F14C-A167-588FEAAEC055}"/>
              </a:ext>
            </a:extLst>
          </p:cNvPr>
          <p:cNvSpPr>
            <a:spLocks noGrp="1"/>
          </p:cNvSpPr>
          <p:nvPr>
            <p:ph idx="1"/>
          </p:nvPr>
        </p:nvSpPr>
        <p:spPr>
          <a:xfrm>
            <a:off x="245805" y="2015732"/>
            <a:ext cx="11826022" cy="4037748"/>
          </a:xfrm>
        </p:spPr>
        <p:txBody>
          <a:bodyPr>
            <a:noAutofit/>
          </a:bodyPr>
          <a:lstStyle/>
          <a:p>
            <a:r>
              <a:rPr lang="en-GB" dirty="0"/>
              <a:t>Flying Start began in 2007, and the Senedd research (2018) noted that it was for the most disadvantaged areas, and it was one of the Welsh Governments top priorities to ensuring that children had the best outcomes.  </a:t>
            </a:r>
          </a:p>
          <a:p>
            <a:endParaRPr lang="en-GB" dirty="0"/>
          </a:p>
          <a:p>
            <a:r>
              <a:rPr lang="en-GB" dirty="0"/>
              <a:t>Children benefited from Flying Start as it provided support for the children and families, they ensured that the parents were prepared for their baby and to ensuring the child had the best start in life.  </a:t>
            </a:r>
          </a:p>
          <a:p>
            <a:endParaRPr lang="en-GB" dirty="0"/>
          </a:p>
          <a:p>
            <a:r>
              <a:rPr lang="en-GB" dirty="0"/>
              <a:t>The Welsh Government (2018) noted that there were around eighteen-thousand children who benefited from Flying Start in the beginning, and statistics show that there are around thirty-six thousand eight hundred and sixty-nine children benefited in 2017-2018.   </a:t>
            </a:r>
            <a:endParaRPr lang="en-US" dirty="0"/>
          </a:p>
        </p:txBody>
      </p:sp>
      <p:pic>
        <p:nvPicPr>
          <p:cNvPr id="4" name="Graphic 6" descr="Books">
            <a:extLst>
              <a:ext uri="{FF2B5EF4-FFF2-40B4-BE49-F238E27FC236}">
                <a16:creationId xmlns:a16="http://schemas.microsoft.com/office/drawing/2014/main" id="{326C3045-EE74-CA4E-AA31-4A7E37D35F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97989" y="410636"/>
            <a:ext cx="1557867" cy="1557867"/>
          </a:xfrm>
          <a:prstGeom prst="rect">
            <a:avLst/>
          </a:prstGeom>
        </p:spPr>
      </p:pic>
      <p:pic>
        <p:nvPicPr>
          <p:cNvPr id="5" name="Graphic 7" descr="Earth Globe Americas">
            <a:extLst>
              <a:ext uri="{FF2B5EF4-FFF2-40B4-BE49-F238E27FC236}">
                <a16:creationId xmlns:a16="http://schemas.microsoft.com/office/drawing/2014/main" id="{7E98C9D2-3FCD-5C44-B416-A258B007049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2522" y="-86359"/>
            <a:ext cx="1557867" cy="1557867"/>
          </a:xfrm>
          <a:prstGeom prst="rect">
            <a:avLst/>
          </a:prstGeom>
        </p:spPr>
      </p:pic>
      <p:pic>
        <p:nvPicPr>
          <p:cNvPr id="6" name="Graphic 8" descr="House">
            <a:extLst>
              <a:ext uri="{FF2B5EF4-FFF2-40B4-BE49-F238E27FC236}">
                <a16:creationId xmlns:a16="http://schemas.microsoft.com/office/drawing/2014/main" id="{57FD4061-F32D-DB4E-A64C-C434840AC2A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422582" y="125760"/>
            <a:ext cx="1969744" cy="1969744"/>
          </a:xfrm>
          <a:prstGeom prst="rect">
            <a:avLst/>
          </a:prstGeom>
        </p:spPr>
      </p:pic>
    </p:spTree>
    <p:extLst>
      <p:ext uri="{BB962C8B-B14F-4D97-AF65-F5344CB8AC3E}">
        <p14:creationId xmlns:p14="http://schemas.microsoft.com/office/powerpoint/2010/main" val="3511896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116AA-EBEC-ED42-A68E-0101550CF5B2}"/>
              </a:ext>
            </a:extLst>
          </p:cNvPr>
          <p:cNvSpPr>
            <a:spLocks noGrp="1"/>
          </p:cNvSpPr>
          <p:nvPr>
            <p:ph type="title"/>
          </p:nvPr>
        </p:nvSpPr>
        <p:spPr>
          <a:xfrm>
            <a:off x="3071034" y="504091"/>
            <a:ext cx="6049932" cy="901220"/>
          </a:xfrm>
        </p:spPr>
        <p:txBody>
          <a:bodyPr>
            <a:normAutofit fontScale="90000"/>
          </a:bodyPr>
          <a:lstStyle/>
          <a:p>
            <a:pPr algn="ctr"/>
            <a:r>
              <a:rPr lang="en-GB" dirty="0"/>
              <a:t>What are the key aspects of flying start?</a:t>
            </a:r>
            <a:endParaRPr lang="en-US" dirty="0"/>
          </a:p>
        </p:txBody>
      </p:sp>
      <p:sp>
        <p:nvSpPr>
          <p:cNvPr id="3" name="Content Placeholder 2">
            <a:extLst>
              <a:ext uri="{FF2B5EF4-FFF2-40B4-BE49-F238E27FC236}">
                <a16:creationId xmlns:a16="http://schemas.microsoft.com/office/drawing/2014/main" id="{EB67E7B2-512B-DE4E-A799-D678F6527495}"/>
              </a:ext>
            </a:extLst>
          </p:cNvPr>
          <p:cNvSpPr>
            <a:spLocks noGrp="1"/>
          </p:cNvSpPr>
          <p:nvPr>
            <p:ph idx="1"/>
          </p:nvPr>
        </p:nvSpPr>
        <p:spPr>
          <a:xfrm>
            <a:off x="1405192" y="2002076"/>
            <a:ext cx="9983840" cy="3450613"/>
          </a:xfrm>
        </p:spPr>
        <p:txBody>
          <a:bodyPr>
            <a:noAutofit/>
          </a:bodyPr>
          <a:lstStyle/>
          <a:p>
            <a:pPr marL="0" indent="0">
              <a:buNone/>
            </a:pPr>
            <a:r>
              <a:rPr lang="en-GB" dirty="0"/>
              <a:t>Flying Start (2017) noted that there are 4 key aspects and these are…</a:t>
            </a:r>
          </a:p>
          <a:p>
            <a:r>
              <a:rPr lang="en-GB" dirty="0"/>
              <a:t>Free part time childcare for 2-3 year olds (if within the catchment area)</a:t>
            </a:r>
          </a:p>
          <a:p>
            <a:r>
              <a:rPr lang="en-GB" dirty="0"/>
              <a:t>Health visiting service </a:t>
            </a:r>
          </a:p>
          <a:p>
            <a:r>
              <a:rPr lang="en-GB" dirty="0"/>
              <a:t>Access to parenting support</a:t>
            </a:r>
          </a:p>
          <a:p>
            <a:r>
              <a:rPr lang="en-GB" dirty="0"/>
              <a:t>Access to speech, language and communication support</a:t>
            </a:r>
          </a:p>
          <a:p>
            <a:endParaRPr lang="en-GB" dirty="0"/>
          </a:p>
          <a:p>
            <a:r>
              <a:rPr lang="en-GB" dirty="0"/>
              <a:t>These services are there for all children under the age of four and their families in the area.  </a:t>
            </a:r>
            <a:endParaRPr lang="en-US" dirty="0"/>
          </a:p>
        </p:txBody>
      </p:sp>
      <p:pic>
        <p:nvPicPr>
          <p:cNvPr id="4" name="Graphic 4" descr="Key">
            <a:extLst>
              <a:ext uri="{FF2B5EF4-FFF2-40B4-BE49-F238E27FC236}">
                <a16:creationId xmlns:a16="http://schemas.microsoft.com/office/drawing/2014/main" id="{7E0B4853-5E51-F04F-9595-E5CFB3977D5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9809912">
            <a:off x="9722124" y="-269039"/>
            <a:ext cx="2129366" cy="2129366"/>
          </a:xfrm>
          <a:prstGeom prst="rect">
            <a:avLst/>
          </a:prstGeom>
        </p:spPr>
      </p:pic>
      <p:pic>
        <p:nvPicPr>
          <p:cNvPr id="8" name="Graphic 4" descr="Key">
            <a:extLst>
              <a:ext uri="{FF2B5EF4-FFF2-40B4-BE49-F238E27FC236}">
                <a16:creationId xmlns:a16="http://schemas.microsoft.com/office/drawing/2014/main" id="{0D7E3800-5FB8-1346-AB59-515EDF43BEA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52745" flipH="1">
            <a:off x="209219" y="-371122"/>
            <a:ext cx="2312973" cy="2312973"/>
          </a:xfrm>
          <a:prstGeom prst="rect">
            <a:avLst/>
          </a:prstGeom>
        </p:spPr>
      </p:pic>
    </p:spTree>
    <p:extLst>
      <p:ext uri="{BB962C8B-B14F-4D97-AF65-F5344CB8AC3E}">
        <p14:creationId xmlns:p14="http://schemas.microsoft.com/office/powerpoint/2010/main" val="3915909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A876F-E02B-D948-B8FF-FB41CF53A643}"/>
              </a:ext>
            </a:extLst>
          </p:cNvPr>
          <p:cNvSpPr>
            <a:spLocks noGrp="1"/>
          </p:cNvSpPr>
          <p:nvPr>
            <p:ph type="title"/>
          </p:nvPr>
        </p:nvSpPr>
        <p:spPr>
          <a:xfrm>
            <a:off x="4069475" y="718301"/>
            <a:ext cx="7606344" cy="617248"/>
          </a:xfrm>
        </p:spPr>
        <p:txBody>
          <a:bodyPr>
            <a:noAutofit/>
          </a:bodyPr>
          <a:lstStyle/>
          <a:p>
            <a:pPr algn="ctr"/>
            <a:r>
              <a:rPr lang="en-GB" b="1" dirty="0"/>
              <a:t>What flying start supports?</a:t>
            </a:r>
            <a:endParaRPr lang="en-US" b="1" dirty="0"/>
          </a:p>
        </p:txBody>
      </p:sp>
      <p:sp>
        <p:nvSpPr>
          <p:cNvPr id="3" name="Content Placeholder 2">
            <a:extLst>
              <a:ext uri="{FF2B5EF4-FFF2-40B4-BE49-F238E27FC236}">
                <a16:creationId xmlns:a16="http://schemas.microsoft.com/office/drawing/2014/main" id="{AFE15F22-3424-DF41-9EA5-8C73C2DC5A6C}"/>
              </a:ext>
            </a:extLst>
          </p:cNvPr>
          <p:cNvSpPr>
            <a:spLocks noGrp="1"/>
          </p:cNvSpPr>
          <p:nvPr>
            <p:ph idx="1"/>
          </p:nvPr>
        </p:nvSpPr>
        <p:spPr>
          <a:xfrm>
            <a:off x="3553296" y="1911828"/>
            <a:ext cx="8638703" cy="3919247"/>
          </a:xfrm>
        </p:spPr>
        <p:txBody>
          <a:bodyPr>
            <a:normAutofit/>
          </a:bodyPr>
          <a:lstStyle/>
          <a:p>
            <a:r>
              <a:rPr lang="en-GB" dirty="0"/>
              <a:t>Flying Start are there to support the parents before the birth of their child and how to prepare for when their child is born.  </a:t>
            </a:r>
          </a:p>
          <a:p>
            <a:r>
              <a:rPr lang="en-GB" dirty="0"/>
              <a:t>They offer classes for the parents to attend and FamilyPoint (2019) noted that they will ensure that the parents are prepared for their arrival of their baby and the health visitors will do home visits to ensure they are prepared.  </a:t>
            </a:r>
          </a:p>
          <a:p>
            <a:r>
              <a:rPr lang="en-GB" dirty="0"/>
              <a:t>Attending these classes will give the parents some time to get to know other parents and to socialise with different people, and FamilyPoint (2019) noted that this will give the parents support as they get to know other people who are in the same situation as them.  </a:t>
            </a:r>
          </a:p>
          <a:p>
            <a:endParaRPr lang="en-GB" dirty="0"/>
          </a:p>
          <a:p>
            <a:endParaRPr lang="en-US" dirty="0"/>
          </a:p>
        </p:txBody>
      </p:sp>
      <p:pic>
        <p:nvPicPr>
          <p:cNvPr id="4" name="Picture 4">
            <a:extLst>
              <a:ext uri="{FF2B5EF4-FFF2-40B4-BE49-F238E27FC236}">
                <a16:creationId xmlns:a16="http://schemas.microsoft.com/office/drawing/2014/main" id="{D2AD3686-E1C6-8E47-BDB0-E437C0D8CF58}"/>
              </a:ext>
            </a:extLst>
          </p:cNvPr>
          <p:cNvPicPr>
            <a:picLocks noChangeAspect="1"/>
          </p:cNvPicPr>
          <p:nvPr/>
        </p:nvPicPr>
        <p:blipFill>
          <a:blip r:embed="rId2"/>
          <a:stretch>
            <a:fillRect/>
          </a:stretch>
        </p:blipFill>
        <p:spPr>
          <a:xfrm>
            <a:off x="130508" y="152293"/>
            <a:ext cx="3354508" cy="3519070"/>
          </a:xfrm>
          <a:prstGeom prst="rect">
            <a:avLst/>
          </a:prstGeom>
        </p:spPr>
      </p:pic>
      <p:sp>
        <p:nvSpPr>
          <p:cNvPr id="5" name="TextBox 4">
            <a:extLst>
              <a:ext uri="{FF2B5EF4-FFF2-40B4-BE49-F238E27FC236}">
                <a16:creationId xmlns:a16="http://schemas.microsoft.com/office/drawing/2014/main" id="{454AD592-92B5-3048-942A-87B43FBE5703}"/>
              </a:ext>
            </a:extLst>
          </p:cNvPr>
          <p:cNvSpPr txBox="1"/>
          <p:nvPr/>
        </p:nvSpPr>
        <p:spPr>
          <a:xfrm>
            <a:off x="250027" y="3671363"/>
            <a:ext cx="3115469" cy="707886"/>
          </a:xfrm>
          <a:prstGeom prst="rect">
            <a:avLst/>
          </a:prstGeom>
          <a:noFill/>
        </p:spPr>
        <p:txBody>
          <a:bodyPr wrap="square" rtlCol="0">
            <a:spAutoFit/>
          </a:bodyPr>
          <a:lstStyle/>
          <a:p>
            <a:pPr algn="l"/>
            <a:r>
              <a:rPr lang="en-GB" sz="2000" i="1" dirty="0"/>
              <a:t>‘Welcome to Cardiff Flying Start’, </a:t>
            </a:r>
            <a:r>
              <a:rPr lang="en-GB" sz="2000" dirty="0"/>
              <a:t>Flying Start (2019).  </a:t>
            </a:r>
            <a:endParaRPr lang="en-US" sz="2000" i="1" dirty="0"/>
          </a:p>
        </p:txBody>
      </p:sp>
      <p:pic>
        <p:nvPicPr>
          <p:cNvPr id="6" name="Graphic 6" descr="Users">
            <a:extLst>
              <a:ext uri="{FF2B5EF4-FFF2-40B4-BE49-F238E27FC236}">
                <a16:creationId xmlns:a16="http://schemas.microsoft.com/office/drawing/2014/main" id="{2078A884-ACCE-034E-9D73-BE104F3EF1C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H="1">
            <a:off x="378124" y="4326427"/>
            <a:ext cx="2204209" cy="2204209"/>
          </a:xfrm>
          <a:prstGeom prst="rect">
            <a:avLst/>
          </a:prstGeom>
        </p:spPr>
      </p:pic>
    </p:spTree>
    <p:extLst>
      <p:ext uri="{BB962C8B-B14F-4D97-AF65-F5344CB8AC3E}">
        <p14:creationId xmlns:p14="http://schemas.microsoft.com/office/powerpoint/2010/main" val="4210891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32516-22BA-B547-A340-9FA319F84730}"/>
              </a:ext>
            </a:extLst>
          </p:cNvPr>
          <p:cNvSpPr>
            <a:spLocks noGrp="1"/>
          </p:cNvSpPr>
          <p:nvPr>
            <p:ph type="title"/>
          </p:nvPr>
        </p:nvSpPr>
        <p:spPr>
          <a:xfrm>
            <a:off x="376349" y="1117173"/>
            <a:ext cx="3343576" cy="1136053"/>
          </a:xfrm>
        </p:spPr>
        <p:txBody>
          <a:bodyPr>
            <a:normAutofit/>
          </a:bodyPr>
          <a:lstStyle/>
          <a:p>
            <a:pPr algn="ctr"/>
            <a:r>
              <a:rPr lang="en-GB" b="1" dirty="0">
                <a:solidFill>
                  <a:srgbClr val="FFFFFF"/>
                </a:solidFill>
              </a:rPr>
              <a:t>What is poverty?</a:t>
            </a:r>
            <a:endParaRPr lang="en-US" b="1" dirty="0">
              <a:solidFill>
                <a:srgbClr val="FFFFFF"/>
              </a:solidFill>
            </a:endParaRPr>
          </a:p>
        </p:txBody>
      </p:sp>
      <p:sp>
        <p:nvSpPr>
          <p:cNvPr id="3" name="Content Placeholder 2">
            <a:extLst>
              <a:ext uri="{FF2B5EF4-FFF2-40B4-BE49-F238E27FC236}">
                <a16:creationId xmlns:a16="http://schemas.microsoft.com/office/drawing/2014/main" id="{68780106-B943-184B-A53B-6D4417BEA284}"/>
              </a:ext>
            </a:extLst>
          </p:cNvPr>
          <p:cNvSpPr>
            <a:spLocks noGrp="1"/>
          </p:cNvSpPr>
          <p:nvPr>
            <p:ph idx="1"/>
          </p:nvPr>
        </p:nvSpPr>
        <p:spPr>
          <a:xfrm>
            <a:off x="4095971" y="1117173"/>
            <a:ext cx="8026643" cy="4041440"/>
          </a:xfrm>
        </p:spPr>
        <p:txBody>
          <a:bodyPr anchor="t">
            <a:noAutofit/>
          </a:bodyPr>
          <a:lstStyle/>
          <a:p>
            <a:pPr>
              <a:lnSpc>
                <a:spcPct val="110000"/>
              </a:lnSpc>
            </a:pPr>
            <a:r>
              <a:rPr lang="en-GB" dirty="0"/>
              <a:t>Poverty could be when the house hold income is low, and the family do not earn enough, or Smith (2012) noted that it could be not having access to things that some people may have access to.  </a:t>
            </a:r>
          </a:p>
          <a:p>
            <a:pPr>
              <a:lnSpc>
                <a:spcPct val="110000"/>
              </a:lnSpc>
            </a:pPr>
            <a:endParaRPr lang="en-GB" dirty="0"/>
          </a:p>
          <a:p>
            <a:pPr>
              <a:lnSpc>
                <a:spcPct val="110000"/>
              </a:lnSpc>
            </a:pPr>
            <a:r>
              <a:rPr lang="en-GB" dirty="0"/>
              <a:t>Poverty could be calculated due to their age or their education and Bell (1995) noted that poverty is calculated in many different ways. </a:t>
            </a:r>
          </a:p>
          <a:p>
            <a:pPr>
              <a:lnSpc>
                <a:spcPct val="110000"/>
              </a:lnSpc>
            </a:pPr>
            <a:endParaRPr lang="en-GB" dirty="0"/>
          </a:p>
          <a:p>
            <a:pPr>
              <a:lnSpc>
                <a:spcPct val="110000"/>
              </a:lnSpc>
            </a:pPr>
            <a:r>
              <a:rPr lang="en-GB" dirty="0"/>
              <a:t>Joseph Rowntree Foundation (2018) noted that there is research stating that there are more people in poverty as a couple with a child aged five and fourteen than a single person with no children, and is still rising.  </a:t>
            </a:r>
          </a:p>
          <a:p>
            <a:pPr>
              <a:lnSpc>
                <a:spcPct val="110000"/>
              </a:lnSpc>
            </a:pPr>
            <a:endParaRPr lang="en-GB" dirty="0"/>
          </a:p>
        </p:txBody>
      </p:sp>
      <p:pic>
        <p:nvPicPr>
          <p:cNvPr id="4" name="Picture 4">
            <a:extLst>
              <a:ext uri="{FF2B5EF4-FFF2-40B4-BE49-F238E27FC236}">
                <a16:creationId xmlns:a16="http://schemas.microsoft.com/office/drawing/2014/main" id="{D0363B26-C472-E945-98D4-157F08BC89B4}"/>
              </a:ext>
            </a:extLst>
          </p:cNvPr>
          <p:cNvPicPr>
            <a:picLocks noChangeAspect="1"/>
          </p:cNvPicPr>
          <p:nvPr/>
        </p:nvPicPr>
        <p:blipFill>
          <a:blip r:embed="rId2"/>
          <a:stretch>
            <a:fillRect/>
          </a:stretch>
        </p:blipFill>
        <p:spPr>
          <a:xfrm>
            <a:off x="136139" y="3242017"/>
            <a:ext cx="3824076" cy="3504452"/>
          </a:xfrm>
          <a:prstGeom prst="rect">
            <a:avLst/>
          </a:prstGeom>
        </p:spPr>
      </p:pic>
      <p:sp>
        <p:nvSpPr>
          <p:cNvPr id="6" name="TextBox 5">
            <a:extLst>
              <a:ext uri="{FF2B5EF4-FFF2-40B4-BE49-F238E27FC236}">
                <a16:creationId xmlns:a16="http://schemas.microsoft.com/office/drawing/2014/main" id="{350B194D-3E44-9142-8EED-B3245980B9ED}"/>
              </a:ext>
            </a:extLst>
          </p:cNvPr>
          <p:cNvSpPr txBox="1"/>
          <p:nvPr/>
        </p:nvSpPr>
        <p:spPr>
          <a:xfrm>
            <a:off x="4096051" y="6486385"/>
            <a:ext cx="4062127" cy="400110"/>
          </a:xfrm>
          <a:prstGeom prst="rect">
            <a:avLst/>
          </a:prstGeom>
          <a:noFill/>
        </p:spPr>
        <p:txBody>
          <a:bodyPr wrap="square" rtlCol="0">
            <a:spAutoFit/>
          </a:bodyPr>
          <a:lstStyle/>
          <a:p>
            <a:pPr algn="l"/>
            <a:r>
              <a:rPr lang="en-GB" sz="2000" i="1" dirty="0"/>
              <a:t>‘End Poverty’, </a:t>
            </a:r>
            <a:r>
              <a:rPr lang="en-GB" sz="2000" dirty="0"/>
              <a:t>inspire my kids (2016).  </a:t>
            </a:r>
            <a:endParaRPr lang="en-US" sz="2000" dirty="0"/>
          </a:p>
        </p:txBody>
      </p:sp>
    </p:spTree>
    <p:extLst>
      <p:ext uri="{BB962C8B-B14F-4D97-AF65-F5344CB8AC3E}">
        <p14:creationId xmlns:p14="http://schemas.microsoft.com/office/powerpoint/2010/main" val="3871710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4AE3E-3DD5-D34E-B637-C816FCFA0416}"/>
              </a:ext>
            </a:extLst>
          </p:cNvPr>
          <p:cNvSpPr>
            <a:spLocks noGrp="1"/>
          </p:cNvSpPr>
          <p:nvPr>
            <p:ph type="title"/>
          </p:nvPr>
        </p:nvSpPr>
        <p:spPr>
          <a:xfrm>
            <a:off x="2083187" y="681617"/>
            <a:ext cx="8025625" cy="946168"/>
          </a:xfrm>
        </p:spPr>
        <p:txBody>
          <a:bodyPr>
            <a:normAutofit fontScale="90000"/>
          </a:bodyPr>
          <a:lstStyle/>
          <a:p>
            <a:pPr algn="ctr"/>
            <a:r>
              <a:rPr lang="en-GB" b="1" dirty="0"/>
              <a:t>How fLYING START reduces the gap in POVERTY?</a:t>
            </a:r>
            <a:endParaRPr lang="en-US" b="1" dirty="0"/>
          </a:p>
        </p:txBody>
      </p:sp>
      <p:sp>
        <p:nvSpPr>
          <p:cNvPr id="3" name="Content Placeholder 2">
            <a:extLst>
              <a:ext uri="{FF2B5EF4-FFF2-40B4-BE49-F238E27FC236}">
                <a16:creationId xmlns:a16="http://schemas.microsoft.com/office/drawing/2014/main" id="{22E12F64-92BB-5148-8B5D-F46B61D4C515}"/>
              </a:ext>
            </a:extLst>
          </p:cNvPr>
          <p:cNvSpPr>
            <a:spLocks noGrp="1"/>
          </p:cNvSpPr>
          <p:nvPr>
            <p:ph idx="1"/>
          </p:nvPr>
        </p:nvSpPr>
        <p:spPr>
          <a:xfrm>
            <a:off x="88080" y="1857204"/>
            <a:ext cx="12015840" cy="4319179"/>
          </a:xfrm>
        </p:spPr>
        <p:txBody>
          <a:bodyPr>
            <a:noAutofit/>
          </a:bodyPr>
          <a:lstStyle/>
          <a:p>
            <a:r>
              <a:rPr lang="en-GB" dirty="0"/>
              <a:t>Flying Start reduces poverty by providing their service in deprived areas were there is low income or where not many people can afford to pay for childcare for their children, for an example there is one in Cornelly, Maesteg and many other places.  </a:t>
            </a:r>
          </a:p>
          <a:p>
            <a:endParaRPr lang="en-GB" dirty="0"/>
          </a:p>
          <a:p>
            <a:r>
              <a:rPr lang="en-GB" dirty="0"/>
              <a:t>To get this service the parents and children must live in the catchment area, and some people don’t live in this area which results in the parents having to pay for that service, but they find it difficult to pay for that.  </a:t>
            </a:r>
          </a:p>
          <a:p>
            <a:endParaRPr lang="en-GB" dirty="0"/>
          </a:p>
          <a:p>
            <a:r>
              <a:rPr lang="en-GB" dirty="0"/>
              <a:t>This is the negative point about flying start and the </a:t>
            </a:r>
            <a:r>
              <a:rPr lang="en-GB" i="1" dirty="0"/>
              <a:t>’Flying Start poverty scheme’,</a:t>
            </a:r>
            <a:r>
              <a:rPr lang="en-GB" dirty="0"/>
              <a:t> BBC news (2018) noted that majority of children in poverty were excluded from the Flying start support due to them not being in the catchment area. </a:t>
            </a:r>
          </a:p>
        </p:txBody>
      </p:sp>
      <p:pic>
        <p:nvPicPr>
          <p:cNvPr id="4" name="Graphic 5" descr="House">
            <a:extLst>
              <a:ext uri="{FF2B5EF4-FFF2-40B4-BE49-F238E27FC236}">
                <a16:creationId xmlns:a16="http://schemas.microsoft.com/office/drawing/2014/main" id="{A90FB1E5-E386-E340-9D12-A95533B3AA9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31799" y="370894"/>
            <a:ext cx="1486309" cy="1486309"/>
          </a:xfrm>
          <a:prstGeom prst="rect">
            <a:avLst/>
          </a:prstGeom>
        </p:spPr>
      </p:pic>
      <p:pic>
        <p:nvPicPr>
          <p:cNvPr id="8" name="Graphic 8" descr="House">
            <a:extLst>
              <a:ext uri="{FF2B5EF4-FFF2-40B4-BE49-F238E27FC236}">
                <a16:creationId xmlns:a16="http://schemas.microsoft.com/office/drawing/2014/main" id="{4887C076-27C4-964E-8398-293B20D7E7F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108812" y="386351"/>
            <a:ext cx="1536700" cy="1536700"/>
          </a:xfrm>
          <a:prstGeom prst="rect">
            <a:avLst/>
          </a:prstGeom>
        </p:spPr>
      </p:pic>
    </p:spTree>
    <p:extLst>
      <p:ext uri="{BB962C8B-B14F-4D97-AF65-F5344CB8AC3E}">
        <p14:creationId xmlns:p14="http://schemas.microsoft.com/office/powerpoint/2010/main" val="1910998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FE1A418D-412B-9044-8B60-32B1DBC8231E}"/>
              </a:ext>
            </a:extLst>
          </p:cNvPr>
          <p:cNvSpPr txBox="1">
            <a:spLocks/>
          </p:cNvSpPr>
          <p:nvPr/>
        </p:nvSpPr>
        <p:spPr>
          <a:xfrm>
            <a:off x="101736" y="0"/>
            <a:ext cx="12015840" cy="2286419"/>
          </a:xfrm>
          <a:prstGeom prst="rect">
            <a:avLst/>
          </a:prstGeom>
        </p:spPr>
        <p:txBody>
          <a:bodyPr>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dirty="0"/>
              <a:t>Flying Start ensure that the parents have the support they need by ensuring that they are prepared and give the parents the best start before their child is born and the support they need when the child is born.</a:t>
            </a:r>
          </a:p>
          <a:p>
            <a:endParaRPr lang="en-GB" dirty="0"/>
          </a:p>
          <a:p>
            <a:r>
              <a:rPr lang="en-GB" dirty="0"/>
              <a:t>The Welsh Government (2017) noted that they support positive parenting and positive outcomes for the parents and the children.  </a:t>
            </a:r>
          </a:p>
        </p:txBody>
      </p:sp>
      <p:pic>
        <p:nvPicPr>
          <p:cNvPr id="8" name="Picture 8">
            <a:extLst>
              <a:ext uri="{FF2B5EF4-FFF2-40B4-BE49-F238E27FC236}">
                <a16:creationId xmlns:a16="http://schemas.microsoft.com/office/drawing/2014/main" id="{2FA787A1-835B-A446-BCD3-9FE9C8EEBC05}"/>
              </a:ext>
            </a:extLst>
          </p:cNvPr>
          <p:cNvPicPr>
            <a:picLocks noChangeAspect="1"/>
          </p:cNvPicPr>
          <p:nvPr/>
        </p:nvPicPr>
        <p:blipFill>
          <a:blip r:embed="rId2"/>
          <a:stretch>
            <a:fillRect/>
          </a:stretch>
        </p:blipFill>
        <p:spPr>
          <a:xfrm>
            <a:off x="8149099" y="2326414"/>
            <a:ext cx="3880054" cy="3653269"/>
          </a:xfrm>
          <a:prstGeom prst="rect">
            <a:avLst/>
          </a:prstGeom>
        </p:spPr>
      </p:pic>
      <p:sp>
        <p:nvSpPr>
          <p:cNvPr id="11" name="TextBox 10">
            <a:extLst>
              <a:ext uri="{FF2B5EF4-FFF2-40B4-BE49-F238E27FC236}">
                <a16:creationId xmlns:a16="http://schemas.microsoft.com/office/drawing/2014/main" id="{6594982D-93E7-3D4A-B0FE-28B93E05E552}"/>
              </a:ext>
            </a:extLst>
          </p:cNvPr>
          <p:cNvSpPr txBox="1"/>
          <p:nvPr/>
        </p:nvSpPr>
        <p:spPr>
          <a:xfrm>
            <a:off x="3451393" y="5600728"/>
            <a:ext cx="4646562" cy="400110"/>
          </a:xfrm>
          <a:prstGeom prst="rect">
            <a:avLst/>
          </a:prstGeom>
          <a:noFill/>
        </p:spPr>
        <p:txBody>
          <a:bodyPr wrap="square">
            <a:spAutoFit/>
          </a:bodyPr>
          <a:lstStyle/>
          <a:p>
            <a:r>
              <a:rPr lang="en-GB" sz="2000" i="1" dirty="0">
                <a:effectLst/>
                <a:latin typeface="Calibri" panose="020F0502020204030204" pitchFamily="34" charset="0"/>
                <a:ea typeface="Times New Roman" panose="02020603050405020304" pitchFamily="18" charset="0"/>
                <a:cs typeface="Times New Roman" panose="02020603050405020304" pitchFamily="18" charset="0"/>
              </a:rPr>
              <a:t>‘Life coaching is about life’, </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Thomas (2017). </a:t>
            </a:r>
            <a:endParaRPr lang="en-US" sz="2000" dirty="0"/>
          </a:p>
        </p:txBody>
      </p:sp>
      <p:sp>
        <p:nvSpPr>
          <p:cNvPr id="3" name="Content Placeholder 2">
            <a:extLst>
              <a:ext uri="{FF2B5EF4-FFF2-40B4-BE49-F238E27FC236}">
                <a16:creationId xmlns:a16="http://schemas.microsoft.com/office/drawing/2014/main" id="{4484E7F9-1DF5-7F45-A085-116D2E2CC1C0}"/>
              </a:ext>
            </a:extLst>
          </p:cNvPr>
          <p:cNvSpPr txBox="1">
            <a:spLocks/>
          </p:cNvSpPr>
          <p:nvPr/>
        </p:nvSpPr>
        <p:spPr>
          <a:xfrm>
            <a:off x="187358" y="2856272"/>
            <a:ext cx="12015840" cy="1846838"/>
          </a:xfrm>
          <a:prstGeom prst="rect">
            <a:avLst/>
          </a:prstGeom>
        </p:spPr>
        <p:txBody>
          <a:bodyPr>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endParaRPr lang="en-GB" dirty="0"/>
          </a:p>
        </p:txBody>
      </p:sp>
      <p:sp>
        <p:nvSpPr>
          <p:cNvPr id="4" name="Content Placeholder 2">
            <a:extLst>
              <a:ext uri="{FF2B5EF4-FFF2-40B4-BE49-F238E27FC236}">
                <a16:creationId xmlns:a16="http://schemas.microsoft.com/office/drawing/2014/main" id="{7D350F1F-D3A4-DE41-BD96-C50168CC09B7}"/>
              </a:ext>
            </a:extLst>
          </p:cNvPr>
          <p:cNvSpPr txBox="1">
            <a:spLocks/>
          </p:cNvSpPr>
          <p:nvPr/>
        </p:nvSpPr>
        <p:spPr>
          <a:xfrm>
            <a:off x="106243" y="2625227"/>
            <a:ext cx="7873318" cy="2964437"/>
          </a:xfrm>
          <a:prstGeom prst="rect">
            <a:avLst/>
          </a:prstGeom>
        </p:spPr>
        <p:txBody>
          <a:bodyPr>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dirty="0"/>
              <a:t>They have groups on so that parents can attend, and to take part in activities such as:</a:t>
            </a:r>
          </a:p>
          <a:p>
            <a:pPr>
              <a:buFont typeface="Wingdings" pitchFamily="2" charset="2"/>
              <a:buChar char="Ø"/>
            </a:pPr>
            <a:r>
              <a:rPr lang="en-GB" dirty="0"/>
              <a:t>Cooking</a:t>
            </a:r>
          </a:p>
          <a:p>
            <a:pPr>
              <a:buFont typeface="Wingdings" pitchFamily="2" charset="2"/>
              <a:buChar char="Ø"/>
            </a:pPr>
            <a:r>
              <a:rPr lang="en-GB" dirty="0"/>
              <a:t>First aid </a:t>
            </a:r>
          </a:p>
          <a:p>
            <a:pPr>
              <a:buFont typeface="Wingdings" pitchFamily="2" charset="2"/>
              <a:buChar char="Ø"/>
            </a:pPr>
            <a:r>
              <a:rPr lang="en-GB" dirty="0"/>
              <a:t>Nurturing </a:t>
            </a:r>
          </a:p>
          <a:p>
            <a:pPr>
              <a:buFont typeface="Wingdings" pitchFamily="2" charset="2"/>
              <a:buChar char="Ø"/>
            </a:pPr>
            <a:r>
              <a:rPr lang="en-GB" dirty="0"/>
              <a:t>Parent hood. </a:t>
            </a:r>
            <a:endParaRPr lang="en-US" dirty="0"/>
          </a:p>
          <a:p>
            <a:endParaRPr lang="en-GB" dirty="0"/>
          </a:p>
        </p:txBody>
      </p:sp>
    </p:spTree>
    <p:extLst>
      <p:ext uri="{BB962C8B-B14F-4D97-AF65-F5344CB8AC3E}">
        <p14:creationId xmlns:p14="http://schemas.microsoft.com/office/powerpoint/2010/main" val="3710006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81AA0-8896-1E48-B919-E4EFFEFC91BD}"/>
              </a:ext>
            </a:extLst>
          </p:cNvPr>
          <p:cNvSpPr>
            <a:spLocks noGrp="1"/>
          </p:cNvSpPr>
          <p:nvPr>
            <p:ph type="title"/>
          </p:nvPr>
        </p:nvSpPr>
        <p:spPr>
          <a:xfrm>
            <a:off x="358071" y="1121496"/>
            <a:ext cx="3288058" cy="1254155"/>
          </a:xfrm>
        </p:spPr>
        <p:txBody>
          <a:bodyPr>
            <a:noAutofit/>
          </a:bodyPr>
          <a:lstStyle/>
          <a:p>
            <a:pPr algn="ctr"/>
            <a:r>
              <a:rPr lang="en-GB" b="1" dirty="0">
                <a:solidFill>
                  <a:srgbClr val="FFFFFF"/>
                </a:solidFill>
              </a:rPr>
              <a:t>What is attainment?</a:t>
            </a:r>
            <a:endParaRPr lang="en-US" b="1" dirty="0">
              <a:solidFill>
                <a:srgbClr val="FFFFFF"/>
              </a:solidFill>
            </a:endParaRPr>
          </a:p>
        </p:txBody>
      </p:sp>
      <p:sp>
        <p:nvSpPr>
          <p:cNvPr id="3" name="Content Placeholder 2">
            <a:extLst>
              <a:ext uri="{FF2B5EF4-FFF2-40B4-BE49-F238E27FC236}">
                <a16:creationId xmlns:a16="http://schemas.microsoft.com/office/drawing/2014/main" id="{B40D1EB7-894B-DF4F-8FD6-73B541CE05C3}"/>
              </a:ext>
            </a:extLst>
          </p:cNvPr>
          <p:cNvSpPr>
            <a:spLocks noGrp="1"/>
          </p:cNvSpPr>
          <p:nvPr>
            <p:ph idx="1"/>
          </p:nvPr>
        </p:nvSpPr>
        <p:spPr>
          <a:xfrm>
            <a:off x="4311817" y="297280"/>
            <a:ext cx="7630490" cy="5294937"/>
          </a:xfrm>
        </p:spPr>
        <p:txBody>
          <a:bodyPr anchor="t">
            <a:noAutofit/>
          </a:bodyPr>
          <a:lstStyle/>
          <a:p>
            <a:pPr>
              <a:lnSpc>
                <a:spcPct val="110000"/>
              </a:lnSpc>
            </a:pPr>
            <a:r>
              <a:rPr lang="en-GB" dirty="0"/>
              <a:t>Attainment is when someone achieves something, the Cambridge dictionary (2019) state that it is when someone has achieved something and that they have learnt new skills whilst achieving.  </a:t>
            </a:r>
          </a:p>
          <a:p>
            <a:pPr>
              <a:lnSpc>
                <a:spcPct val="110000"/>
              </a:lnSpc>
            </a:pPr>
            <a:endParaRPr lang="en-GB" dirty="0"/>
          </a:p>
          <a:p>
            <a:pPr>
              <a:lnSpc>
                <a:spcPct val="110000"/>
              </a:lnSpc>
            </a:pPr>
            <a:endParaRPr lang="en-GB" dirty="0"/>
          </a:p>
          <a:p>
            <a:pPr>
              <a:lnSpc>
                <a:spcPct val="110000"/>
              </a:lnSpc>
            </a:pPr>
            <a:r>
              <a:rPr lang="en-GB" dirty="0"/>
              <a:t>It could be when someone has met their goal, or if they had a target to meet and they have met it, this is a form of attainment.  </a:t>
            </a:r>
          </a:p>
          <a:p>
            <a:pPr>
              <a:lnSpc>
                <a:spcPct val="110000"/>
              </a:lnSpc>
            </a:pPr>
            <a:endParaRPr lang="en-GB" dirty="0"/>
          </a:p>
          <a:p>
            <a:pPr>
              <a:lnSpc>
                <a:spcPct val="110000"/>
              </a:lnSpc>
            </a:pPr>
            <a:endParaRPr lang="en-GB" dirty="0"/>
          </a:p>
          <a:p>
            <a:pPr>
              <a:lnSpc>
                <a:spcPct val="110000"/>
              </a:lnSpc>
            </a:pPr>
            <a:r>
              <a:rPr lang="en-GB" dirty="0"/>
              <a:t>For an example for children, it could be something small, such as saying a new word, or going onto the next level book.  This is what allows the children to go onto the next level and to progress further.  </a:t>
            </a:r>
          </a:p>
          <a:p>
            <a:pPr>
              <a:lnSpc>
                <a:spcPct val="110000"/>
              </a:lnSpc>
            </a:pPr>
            <a:endParaRPr lang="en-US" dirty="0"/>
          </a:p>
        </p:txBody>
      </p:sp>
      <p:pic>
        <p:nvPicPr>
          <p:cNvPr id="4" name="Picture 4">
            <a:extLst>
              <a:ext uri="{FF2B5EF4-FFF2-40B4-BE49-F238E27FC236}">
                <a16:creationId xmlns:a16="http://schemas.microsoft.com/office/drawing/2014/main" id="{FA453BD3-A31D-F54C-85A4-9587B8A1EF27}"/>
              </a:ext>
            </a:extLst>
          </p:cNvPr>
          <p:cNvPicPr>
            <a:picLocks noChangeAspect="1"/>
          </p:cNvPicPr>
          <p:nvPr/>
        </p:nvPicPr>
        <p:blipFill>
          <a:blip r:embed="rId2"/>
          <a:stretch>
            <a:fillRect/>
          </a:stretch>
        </p:blipFill>
        <p:spPr>
          <a:xfrm>
            <a:off x="113134" y="3759733"/>
            <a:ext cx="3847081" cy="2992794"/>
          </a:xfrm>
          <a:prstGeom prst="rect">
            <a:avLst/>
          </a:prstGeom>
        </p:spPr>
      </p:pic>
      <p:sp>
        <p:nvSpPr>
          <p:cNvPr id="6" name="TextBox 5">
            <a:extLst>
              <a:ext uri="{FF2B5EF4-FFF2-40B4-BE49-F238E27FC236}">
                <a16:creationId xmlns:a16="http://schemas.microsoft.com/office/drawing/2014/main" id="{45989FC8-06D5-BE45-BC9C-9907D295EDC8}"/>
              </a:ext>
            </a:extLst>
          </p:cNvPr>
          <p:cNvSpPr txBox="1"/>
          <p:nvPr/>
        </p:nvSpPr>
        <p:spPr>
          <a:xfrm>
            <a:off x="3993847" y="6395922"/>
            <a:ext cx="6521206" cy="400110"/>
          </a:xfrm>
          <a:prstGeom prst="rect">
            <a:avLst/>
          </a:prstGeom>
          <a:noFill/>
        </p:spPr>
        <p:txBody>
          <a:bodyPr wrap="square" rtlCol="0">
            <a:spAutoFit/>
          </a:bodyPr>
          <a:lstStyle/>
          <a:p>
            <a:pPr algn="l"/>
            <a:r>
              <a:rPr lang="en-GB" sz="2000" i="1" dirty="0">
                <a:effectLst/>
                <a:latin typeface="Calibri" panose="020F0502020204030204" pitchFamily="34" charset="0"/>
                <a:ea typeface="Times New Roman" panose="020F0502020204030204" pitchFamily="34" charset="0"/>
                <a:cs typeface="Times New Roman" panose="020F0502020204030204" pitchFamily="34" charset="0"/>
              </a:rPr>
              <a:t>‘Applying goal attainment principles to metrics’, </a:t>
            </a:r>
            <a:r>
              <a:rPr lang="en-GB" sz="2000" dirty="0" err="1">
                <a:effectLst/>
                <a:latin typeface="Calibri" panose="020F0502020204030204" pitchFamily="34" charset="0"/>
                <a:ea typeface="Times New Roman" panose="020F0502020204030204" pitchFamily="34" charset="0"/>
                <a:cs typeface="Times New Roman" panose="020F0502020204030204" pitchFamily="34" charset="0"/>
              </a:rPr>
              <a:t>Oskin</a:t>
            </a:r>
            <a:r>
              <a:rPr lang="en-GB" sz="2000" dirty="0">
                <a:latin typeface="Calibri" panose="020F0502020204030204" pitchFamily="34" charset="0"/>
                <a:ea typeface="Times New Roman" panose="020F0502020204030204" pitchFamily="34" charset="0"/>
                <a:cs typeface="Times New Roman" panose="020F0502020204030204" pitchFamily="34" charset="0"/>
              </a:rPr>
              <a:t> (</a:t>
            </a:r>
            <a:r>
              <a:rPr lang="en-GB" sz="2000" dirty="0">
                <a:effectLst/>
                <a:latin typeface="Calibri" panose="020F0502020204030204" pitchFamily="34" charset="0"/>
                <a:ea typeface="Times New Roman" panose="020F0502020204030204" pitchFamily="34" charset="0"/>
                <a:cs typeface="Times New Roman" panose="020F0502020204030204" pitchFamily="34" charset="0"/>
              </a:rPr>
              <a:t>2018).  </a:t>
            </a:r>
            <a:endParaRPr lang="en-US" sz="2000" dirty="0"/>
          </a:p>
        </p:txBody>
      </p:sp>
    </p:spTree>
    <p:extLst>
      <p:ext uri="{BB962C8B-B14F-4D97-AF65-F5344CB8AC3E}">
        <p14:creationId xmlns:p14="http://schemas.microsoft.com/office/powerpoint/2010/main" val="3232061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668DF-2609-024E-8261-BD9741A23DC1}"/>
              </a:ext>
            </a:extLst>
          </p:cNvPr>
          <p:cNvSpPr>
            <a:spLocks noGrp="1"/>
          </p:cNvSpPr>
          <p:nvPr>
            <p:ph type="title"/>
          </p:nvPr>
        </p:nvSpPr>
        <p:spPr>
          <a:xfrm>
            <a:off x="3293014" y="767463"/>
            <a:ext cx="5605972" cy="994150"/>
          </a:xfrm>
        </p:spPr>
        <p:txBody>
          <a:bodyPr>
            <a:normAutofit/>
          </a:bodyPr>
          <a:lstStyle/>
          <a:p>
            <a:pPr algn="ctr"/>
            <a:r>
              <a:rPr lang="en-GB" b="1" dirty="0"/>
              <a:t>How flying start supports attainment? </a:t>
            </a:r>
            <a:endParaRPr lang="en-US" b="1" dirty="0"/>
          </a:p>
        </p:txBody>
      </p:sp>
      <p:sp>
        <p:nvSpPr>
          <p:cNvPr id="3" name="Content Placeholder 2">
            <a:extLst>
              <a:ext uri="{FF2B5EF4-FFF2-40B4-BE49-F238E27FC236}">
                <a16:creationId xmlns:a16="http://schemas.microsoft.com/office/drawing/2014/main" id="{4B34EEA5-F2D6-554A-B731-EBE1395376E8}"/>
              </a:ext>
            </a:extLst>
          </p:cNvPr>
          <p:cNvSpPr>
            <a:spLocks noGrp="1"/>
          </p:cNvSpPr>
          <p:nvPr>
            <p:ph idx="1"/>
          </p:nvPr>
        </p:nvSpPr>
        <p:spPr>
          <a:xfrm>
            <a:off x="273118" y="1974760"/>
            <a:ext cx="11918881" cy="3414791"/>
          </a:xfrm>
        </p:spPr>
        <p:txBody>
          <a:bodyPr>
            <a:noAutofit/>
          </a:bodyPr>
          <a:lstStyle/>
          <a:p>
            <a:r>
              <a:rPr lang="en-GB" dirty="0"/>
              <a:t>Flying Start supports attainment by engaging both the children and parents to ensure that they achieve their developmental stage, and FamilyPoint (2019) stated that they are there to give the child the best start in life and to give the parents support and guidance on what is best for their child.  </a:t>
            </a:r>
          </a:p>
          <a:p>
            <a:endParaRPr lang="en-GB" dirty="0"/>
          </a:p>
          <a:p>
            <a:r>
              <a:rPr lang="en-GB" dirty="0"/>
              <a:t>The children benefit from Flying Start and were reaching their developmental targets, this clearly shows that Flying Start is a successful initiative and is continuing their progress.  </a:t>
            </a:r>
            <a:endParaRPr lang="en-US" dirty="0"/>
          </a:p>
        </p:txBody>
      </p:sp>
      <p:pic>
        <p:nvPicPr>
          <p:cNvPr id="4" name="Graphic 8" descr="Small paint brush">
            <a:extLst>
              <a:ext uri="{FF2B5EF4-FFF2-40B4-BE49-F238E27FC236}">
                <a16:creationId xmlns:a16="http://schemas.microsoft.com/office/drawing/2014/main" id="{FE2CE533-305C-0643-AC32-40BB59CCD1C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885729" y="35423"/>
            <a:ext cx="1189240" cy="1189240"/>
          </a:xfrm>
          <a:prstGeom prst="rect">
            <a:avLst/>
          </a:prstGeom>
        </p:spPr>
      </p:pic>
      <p:pic>
        <p:nvPicPr>
          <p:cNvPr id="5" name="Graphic 9" descr="Palette">
            <a:extLst>
              <a:ext uri="{FF2B5EF4-FFF2-40B4-BE49-F238E27FC236}">
                <a16:creationId xmlns:a16="http://schemas.microsoft.com/office/drawing/2014/main" id="{EB3D933E-4235-0643-BF63-43FDF7357DF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flipV="1">
            <a:off x="9242892" y="324567"/>
            <a:ext cx="1298931" cy="1756487"/>
          </a:xfrm>
          <a:prstGeom prst="rect">
            <a:avLst/>
          </a:prstGeom>
        </p:spPr>
      </p:pic>
      <p:pic>
        <p:nvPicPr>
          <p:cNvPr id="6" name="Graphic 10" descr="Drum">
            <a:extLst>
              <a:ext uri="{FF2B5EF4-FFF2-40B4-BE49-F238E27FC236}">
                <a16:creationId xmlns:a16="http://schemas.microsoft.com/office/drawing/2014/main" id="{D8296E20-6EB2-404D-8708-840FA1D6964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306271" y="389181"/>
            <a:ext cx="1490700" cy="1490700"/>
          </a:xfrm>
          <a:prstGeom prst="rect">
            <a:avLst/>
          </a:prstGeom>
        </p:spPr>
      </p:pic>
      <p:pic>
        <p:nvPicPr>
          <p:cNvPr id="7" name="Graphic 11" descr="Music">
            <a:extLst>
              <a:ext uri="{FF2B5EF4-FFF2-40B4-BE49-F238E27FC236}">
                <a16:creationId xmlns:a16="http://schemas.microsoft.com/office/drawing/2014/main" id="{9DA89441-B056-334D-8772-833D2DD2976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20894860">
            <a:off x="-42760" y="135760"/>
            <a:ext cx="1098257" cy="1098257"/>
          </a:xfrm>
          <a:prstGeom prst="rect">
            <a:avLst/>
          </a:prstGeom>
        </p:spPr>
      </p:pic>
      <p:pic>
        <p:nvPicPr>
          <p:cNvPr id="8" name="Graphic 12" descr="Diploma">
            <a:extLst>
              <a:ext uri="{FF2B5EF4-FFF2-40B4-BE49-F238E27FC236}">
                <a16:creationId xmlns:a16="http://schemas.microsoft.com/office/drawing/2014/main" id="{CE793284-C9FF-F349-9BDB-6075F60E48B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flipH="1">
            <a:off x="10318482" y="4584117"/>
            <a:ext cx="1756487" cy="1756487"/>
          </a:xfrm>
          <a:prstGeom prst="rect">
            <a:avLst/>
          </a:prstGeom>
        </p:spPr>
      </p:pic>
      <p:pic>
        <p:nvPicPr>
          <p:cNvPr id="10" name="Graphic 13" descr="Scissors">
            <a:extLst>
              <a:ext uri="{FF2B5EF4-FFF2-40B4-BE49-F238E27FC236}">
                <a16:creationId xmlns:a16="http://schemas.microsoft.com/office/drawing/2014/main" id="{92B59349-4FBE-4B47-B203-0059DCCFA660}"/>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174584" y="4784757"/>
            <a:ext cx="1360524" cy="1360524"/>
          </a:xfrm>
          <a:prstGeom prst="rect">
            <a:avLst/>
          </a:prstGeom>
        </p:spPr>
      </p:pic>
      <p:pic>
        <p:nvPicPr>
          <p:cNvPr id="11" name="Graphic 14" descr="Ruler">
            <a:extLst>
              <a:ext uri="{FF2B5EF4-FFF2-40B4-BE49-F238E27FC236}">
                <a16:creationId xmlns:a16="http://schemas.microsoft.com/office/drawing/2014/main" id="{0F433CE1-1016-5A49-9CDB-D1729FBB2788}"/>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6257076" y="4730014"/>
            <a:ext cx="1360523" cy="1360523"/>
          </a:xfrm>
          <a:prstGeom prst="rect">
            <a:avLst/>
          </a:prstGeom>
        </p:spPr>
      </p:pic>
      <p:pic>
        <p:nvPicPr>
          <p:cNvPr id="12" name="Graphic 15" descr="Pencil">
            <a:extLst>
              <a:ext uri="{FF2B5EF4-FFF2-40B4-BE49-F238E27FC236}">
                <a16:creationId xmlns:a16="http://schemas.microsoft.com/office/drawing/2014/main" id="{72E57B40-B48C-234C-BF76-C1D6F4886AE4}"/>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8562630" y="4669434"/>
            <a:ext cx="1360523" cy="1360523"/>
          </a:xfrm>
          <a:prstGeom prst="rect">
            <a:avLst/>
          </a:prstGeom>
        </p:spPr>
      </p:pic>
      <p:pic>
        <p:nvPicPr>
          <p:cNvPr id="17" name="Graphic 18" descr="Eraser">
            <a:extLst>
              <a:ext uri="{FF2B5EF4-FFF2-40B4-BE49-F238E27FC236}">
                <a16:creationId xmlns:a16="http://schemas.microsoft.com/office/drawing/2014/main" id="{128F9F90-D620-AB49-A2B5-CE43F1BEEB24}"/>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2252034" y="4804167"/>
            <a:ext cx="1360525" cy="1360525"/>
          </a:xfrm>
          <a:prstGeom prst="rect">
            <a:avLst/>
          </a:prstGeom>
        </p:spPr>
      </p:pic>
      <p:pic>
        <p:nvPicPr>
          <p:cNvPr id="18" name="Graphic 19" descr="Ribbon">
            <a:extLst>
              <a:ext uri="{FF2B5EF4-FFF2-40B4-BE49-F238E27FC236}">
                <a16:creationId xmlns:a16="http://schemas.microsoft.com/office/drawing/2014/main" id="{4D03E23C-A1D1-0A40-BF95-01D03A385231}"/>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273118" y="4760219"/>
            <a:ext cx="1360526" cy="1360526"/>
          </a:xfrm>
          <a:prstGeom prst="rect">
            <a:avLst/>
          </a:prstGeom>
        </p:spPr>
      </p:pic>
    </p:spTree>
    <p:extLst>
      <p:ext uri="{BB962C8B-B14F-4D97-AF65-F5344CB8AC3E}">
        <p14:creationId xmlns:p14="http://schemas.microsoft.com/office/powerpoint/2010/main" val="2011052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7F1BB-4BD7-8942-88DA-5E1BC4482A74}"/>
              </a:ext>
            </a:extLst>
          </p:cNvPr>
          <p:cNvSpPr>
            <a:spLocks noGrp="1"/>
          </p:cNvSpPr>
          <p:nvPr>
            <p:ph type="title" idx="4294967295"/>
          </p:nvPr>
        </p:nvSpPr>
        <p:spPr>
          <a:xfrm>
            <a:off x="2117725" y="272945"/>
            <a:ext cx="7956550" cy="868362"/>
          </a:xfrm>
        </p:spPr>
        <p:txBody>
          <a:bodyPr/>
          <a:lstStyle/>
          <a:p>
            <a:r>
              <a:rPr lang="en-GB"/>
              <a:t>Here are the maps from 2012 and 2016</a:t>
            </a:r>
            <a:endParaRPr lang="en-US" dirty="0"/>
          </a:p>
        </p:txBody>
      </p:sp>
      <p:pic>
        <p:nvPicPr>
          <p:cNvPr id="4" name="Picture 4">
            <a:extLst>
              <a:ext uri="{FF2B5EF4-FFF2-40B4-BE49-F238E27FC236}">
                <a16:creationId xmlns:a16="http://schemas.microsoft.com/office/drawing/2014/main" id="{7ED5B9FE-C0BF-2D41-85F3-A0C5E728F41F}"/>
              </a:ext>
            </a:extLst>
          </p:cNvPr>
          <p:cNvPicPr>
            <a:picLocks noChangeAspect="1"/>
          </p:cNvPicPr>
          <p:nvPr/>
        </p:nvPicPr>
        <p:blipFill>
          <a:blip r:embed="rId2"/>
          <a:stretch>
            <a:fillRect/>
          </a:stretch>
        </p:blipFill>
        <p:spPr>
          <a:xfrm>
            <a:off x="2121929" y="813437"/>
            <a:ext cx="3527688" cy="5285695"/>
          </a:xfrm>
          <a:prstGeom prst="rect">
            <a:avLst/>
          </a:prstGeom>
        </p:spPr>
      </p:pic>
      <p:pic>
        <p:nvPicPr>
          <p:cNvPr id="6" name="Picture 6">
            <a:extLst>
              <a:ext uri="{FF2B5EF4-FFF2-40B4-BE49-F238E27FC236}">
                <a16:creationId xmlns:a16="http://schemas.microsoft.com/office/drawing/2014/main" id="{738E09C7-2017-CB41-BE14-999F5B862A57}"/>
              </a:ext>
            </a:extLst>
          </p:cNvPr>
          <p:cNvPicPr>
            <a:picLocks noChangeAspect="1"/>
          </p:cNvPicPr>
          <p:nvPr/>
        </p:nvPicPr>
        <p:blipFill>
          <a:blip r:embed="rId3"/>
          <a:stretch>
            <a:fillRect/>
          </a:stretch>
        </p:blipFill>
        <p:spPr>
          <a:xfrm>
            <a:off x="5864764" y="813438"/>
            <a:ext cx="3706625" cy="5285694"/>
          </a:xfrm>
          <a:prstGeom prst="rect">
            <a:avLst/>
          </a:prstGeom>
        </p:spPr>
      </p:pic>
      <p:sp>
        <p:nvSpPr>
          <p:cNvPr id="7" name="TextBox 6">
            <a:extLst>
              <a:ext uri="{FF2B5EF4-FFF2-40B4-BE49-F238E27FC236}">
                <a16:creationId xmlns:a16="http://schemas.microsoft.com/office/drawing/2014/main" id="{1A4A02BD-2697-F24D-A5A6-591970FA0423}"/>
              </a:ext>
            </a:extLst>
          </p:cNvPr>
          <p:cNvSpPr txBox="1"/>
          <p:nvPr/>
        </p:nvSpPr>
        <p:spPr>
          <a:xfrm>
            <a:off x="2577505" y="6239512"/>
            <a:ext cx="7580289" cy="400110"/>
          </a:xfrm>
          <a:prstGeom prst="rect">
            <a:avLst/>
          </a:prstGeom>
          <a:noFill/>
        </p:spPr>
        <p:txBody>
          <a:bodyPr wrap="square">
            <a:spAutoFit/>
          </a:bodyPr>
          <a:lstStyle/>
          <a:p>
            <a:r>
              <a:rPr lang="en-GB" sz="2000" i="1"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‘Flying Start, summary statistics 2017-18’ </a:t>
            </a: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Welsh Government (2018). </a:t>
            </a:r>
            <a:endParaRPr lang="en-US" sz="2000" dirty="0">
              <a:solidFill>
                <a:schemeClr val="bg1"/>
              </a:solidFill>
            </a:endParaRPr>
          </a:p>
        </p:txBody>
      </p:sp>
      <p:sp>
        <p:nvSpPr>
          <p:cNvPr id="3" name="TextBox 2">
            <a:extLst>
              <a:ext uri="{FF2B5EF4-FFF2-40B4-BE49-F238E27FC236}">
                <a16:creationId xmlns:a16="http://schemas.microsoft.com/office/drawing/2014/main" id="{43377B62-56EF-CD43-BC5B-3F6CCBFBC92A}"/>
              </a:ext>
            </a:extLst>
          </p:cNvPr>
          <p:cNvSpPr txBox="1"/>
          <p:nvPr/>
        </p:nvSpPr>
        <p:spPr>
          <a:xfrm>
            <a:off x="121270" y="1141307"/>
            <a:ext cx="3132105" cy="1631216"/>
          </a:xfrm>
          <a:prstGeom prst="rect">
            <a:avLst/>
          </a:prstGeom>
          <a:noFill/>
        </p:spPr>
        <p:txBody>
          <a:bodyPr wrap="square" rtlCol="0">
            <a:spAutoFit/>
          </a:bodyPr>
          <a:lstStyle/>
          <a:p>
            <a:pPr algn="l"/>
            <a:r>
              <a:rPr lang="en-GB" sz="2000" dirty="0"/>
              <a:t>By looking at the 2012 map it shows that there is Flying Start settings around the world, and that there is very little amount in Conwy.  </a:t>
            </a:r>
            <a:endParaRPr lang="en-US" sz="2000" dirty="0"/>
          </a:p>
        </p:txBody>
      </p:sp>
      <p:sp>
        <p:nvSpPr>
          <p:cNvPr id="5" name="TextBox 4">
            <a:extLst>
              <a:ext uri="{FF2B5EF4-FFF2-40B4-BE49-F238E27FC236}">
                <a16:creationId xmlns:a16="http://schemas.microsoft.com/office/drawing/2014/main" id="{74E38275-2CEE-8A4C-9286-07A50EA4AF7E}"/>
              </a:ext>
            </a:extLst>
          </p:cNvPr>
          <p:cNvSpPr txBox="1"/>
          <p:nvPr/>
        </p:nvSpPr>
        <p:spPr>
          <a:xfrm>
            <a:off x="9146731" y="2482075"/>
            <a:ext cx="3045269" cy="2554545"/>
          </a:xfrm>
          <a:prstGeom prst="rect">
            <a:avLst/>
          </a:prstGeom>
          <a:noFill/>
        </p:spPr>
        <p:txBody>
          <a:bodyPr wrap="square" rtlCol="0">
            <a:spAutoFit/>
          </a:bodyPr>
          <a:lstStyle/>
          <a:p>
            <a:pPr algn="l"/>
            <a:r>
              <a:rPr lang="en-GB" sz="2000" dirty="0"/>
              <a:t>By looking at the 2016 map it clearly shows that poverty is becoming more of an issue, and that more settings have been set up for children and their families in the deprived areas.  </a:t>
            </a:r>
            <a:endParaRPr lang="en-US" sz="2000" dirty="0"/>
          </a:p>
        </p:txBody>
      </p:sp>
    </p:spTree>
    <p:extLst>
      <p:ext uri="{BB962C8B-B14F-4D97-AF65-F5344CB8AC3E}">
        <p14:creationId xmlns:p14="http://schemas.microsoft.com/office/powerpoint/2010/main" val="1777372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2504D3AA-5EA8-DB47-B7EE-AA40A101DA5D}"/>
              </a:ext>
            </a:extLst>
          </p:cNvPr>
          <p:cNvPicPr>
            <a:picLocks noChangeAspect="1"/>
          </p:cNvPicPr>
          <p:nvPr/>
        </p:nvPicPr>
        <p:blipFill rotWithShape="1">
          <a:blip r:embed="rId2"/>
          <a:srcRect l="6216" t="8534" r="5636" b="2269"/>
          <a:stretch/>
        </p:blipFill>
        <p:spPr>
          <a:xfrm>
            <a:off x="7217641" y="188586"/>
            <a:ext cx="4799563" cy="6480828"/>
          </a:xfrm>
          <a:prstGeom prst="rect">
            <a:avLst/>
          </a:prstGeom>
        </p:spPr>
      </p:pic>
      <p:sp>
        <p:nvSpPr>
          <p:cNvPr id="4" name="TextBox 3">
            <a:extLst>
              <a:ext uri="{FF2B5EF4-FFF2-40B4-BE49-F238E27FC236}">
                <a16:creationId xmlns:a16="http://schemas.microsoft.com/office/drawing/2014/main" id="{E2263004-9ABF-5840-966A-DF6C90663564}"/>
              </a:ext>
            </a:extLst>
          </p:cNvPr>
          <p:cNvSpPr txBox="1"/>
          <p:nvPr/>
        </p:nvSpPr>
        <p:spPr>
          <a:xfrm>
            <a:off x="174796" y="643990"/>
            <a:ext cx="7042844" cy="1323439"/>
          </a:xfrm>
          <a:prstGeom prst="rect">
            <a:avLst/>
          </a:prstGeom>
          <a:noFill/>
        </p:spPr>
        <p:txBody>
          <a:bodyPr wrap="square" rtlCol="0">
            <a:spAutoFit/>
          </a:bodyPr>
          <a:lstStyle/>
          <a:p>
            <a:pPr algn="l"/>
            <a:r>
              <a:rPr lang="en-GB" sz="2000" dirty="0"/>
              <a:t>Looking at the map, it clearly shows that there is deprivation around the world and by looking at the last 2 slides it shows that it is very similar and that the Flying Start have their settings in some of the deprived areas.  </a:t>
            </a:r>
          </a:p>
        </p:txBody>
      </p:sp>
      <p:sp>
        <p:nvSpPr>
          <p:cNvPr id="5" name="TextBox 4">
            <a:extLst>
              <a:ext uri="{FF2B5EF4-FFF2-40B4-BE49-F238E27FC236}">
                <a16:creationId xmlns:a16="http://schemas.microsoft.com/office/drawing/2014/main" id="{2AF56CFF-1E89-0648-A51C-BE2E1C1B02D1}"/>
              </a:ext>
            </a:extLst>
          </p:cNvPr>
          <p:cNvSpPr txBox="1"/>
          <p:nvPr/>
        </p:nvSpPr>
        <p:spPr>
          <a:xfrm>
            <a:off x="174796" y="2557904"/>
            <a:ext cx="7042844" cy="1938992"/>
          </a:xfrm>
          <a:prstGeom prst="rect">
            <a:avLst/>
          </a:prstGeom>
          <a:noFill/>
        </p:spPr>
        <p:txBody>
          <a:bodyPr wrap="square" rtlCol="0">
            <a:spAutoFit/>
          </a:bodyPr>
          <a:lstStyle/>
          <a:p>
            <a:pPr algn="l"/>
            <a:r>
              <a:rPr lang="en-GB" sz="2000" dirty="0"/>
              <a:t>On the other hand, by comparing both slides, there is many deprived areas that are missing out as there are not so many Flying Start settings in the middle of the map, and this is where some of the poverty is.  Flying Start only cover a small range of areas by Ceredigion and Powys, and this is where some of the map is highlighted due to deprivation.   </a:t>
            </a:r>
            <a:endParaRPr lang="en-US" sz="2000" dirty="0"/>
          </a:p>
        </p:txBody>
      </p:sp>
      <p:sp>
        <p:nvSpPr>
          <p:cNvPr id="3" name="TextBox 2">
            <a:extLst>
              <a:ext uri="{FF2B5EF4-FFF2-40B4-BE49-F238E27FC236}">
                <a16:creationId xmlns:a16="http://schemas.microsoft.com/office/drawing/2014/main" id="{CE3FC224-8D63-5F42-B00F-4F4D95B7A07D}"/>
              </a:ext>
            </a:extLst>
          </p:cNvPr>
          <p:cNvSpPr txBox="1"/>
          <p:nvPr/>
        </p:nvSpPr>
        <p:spPr>
          <a:xfrm>
            <a:off x="2657003" y="5387803"/>
            <a:ext cx="4560637" cy="730047"/>
          </a:xfrm>
          <a:prstGeom prst="rect">
            <a:avLst/>
          </a:prstGeom>
          <a:noFill/>
        </p:spPr>
        <p:txBody>
          <a:bodyPr wrap="square" rtlCol="0">
            <a:spAutoFit/>
          </a:bodyPr>
          <a:lstStyle/>
          <a:p>
            <a:pPr algn="l"/>
            <a:r>
              <a:rPr lang="en-GB" sz="2000" dirty="0">
                <a:effectLst/>
                <a:latin typeface="Calibri" panose="020F0502020204030204" pitchFamily="34" charset="0"/>
                <a:ea typeface="Times New Roman" panose="020F0502020204030204" pitchFamily="34" charset="0"/>
                <a:cs typeface="Times New Roman" panose="020F0502020204030204" pitchFamily="34" charset="0"/>
              </a:rPr>
              <a:t>‘</a:t>
            </a:r>
            <a:r>
              <a:rPr lang="en-GB" sz="2000" i="1" dirty="0">
                <a:effectLst/>
                <a:latin typeface="Calibri" panose="020F0502020204030204" pitchFamily="34" charset="0"/>
                <a:ea typeface="Times New Roman" panose="020F0502020204030204" pitchFamily="34" charset="0"/>
                <a:cs typeface="Times New Roman" panose="020F0502020204030204" pitchFamily="34" charset="0"/>
              </a:rPr>
              <a:t>Welsh index of multiple deprivation (WIMD) 2014’, </a:t>
            </a:r>
            <a:r>
              <a:rPr lang="en-GB" sz="2000" dirty="0">
                <a:effectLst/>
                <a:latin typeface="Calibri" panose="020F0502020204030204" pitchFamily="34" charset="0"/>
                <a:ea typeface="Times New Roman" panose="020F0502020204030204" pitchFamily="34" charset="0"/>
                <a:cs typeface="Times New Roman" panose="020F0502020204030204" pitchFamily="34" charset="0"/>
              </a:rPr>
              <a:t>Welsh Government (2019).  </a:t>
            </a:r>
            <a:r>
              <a:rPr lang="en-GB" sz="2000" i="1" dirty="0">
                <a:effectLst/>
                <a:latin typeface="Calibri" panose="020F0502020204030204" pitchFamily="34" charset="0"/>
                <a:ea typeface="Times New Roman" panose="020F0502020204030204" pitchFamily="34" charset="0"/>
                <a:cs typeface="Times New Roman" panose="020F0502020204030204" pitchFamily="34" charset="0"/>
              </a:rPr>
              <a:t> </a:t>
            </a:r>
            <a:endParaRPr lang="en-US" sz="2000" dirty="0"/>
          </a:p>
        </p:txBody>
      </p:sp>
    </p:spTree>
    <p:extLst>
      <p:ext uri="{BB962C8B-B14F-4D97-AF65-F5344CB8AC3E}">
        <p14:creationId xmlns:p14="http://schemas.microsoft.com/office/powerpoint/2010/main" val="4110260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52BDC876-2339-324B-B103-B1F4ED4A42BE}"/>
              </a:ext>
            </a:extLst>
          </p:cNvPr>
          <p:cNvPicPr>
            <a:picLocks noChangeAspect="1"/>
          </p:cNvPicPr>
          <p:nvPr/>
        </p:nvPicPr>
        <p:blipFill>
          <a:blip r:embed="rId2"/>
          <a:stretch>
            <a:fillRect/>
          </a:stretch>
        </p:blipFill>
        <p:spPr>
          <a:xfrm>
            <a:off x="935227" y="102790"/>
            <a:ext cx="10321545" cy="4622157"/>
          </a:xfrm>
          <a:prstGeom prst="rect">
            <a:avLst/>
          </a:prstGeom>
        </p:spPr>
      </p:pic>
      <p:sp>
        <p:nvSpPr>
          <p:cNvPr id="4" name="TextBox 3">
            <a:extLst>
              <a:ext uri="{FF2B5EF4-FFF2-40B4-BE49-F238E27FC236}">
                <a16:creationId xmlns:a16="http://schemas.microsoft.com/office/drawing/2014/main" id="{5680AA38-9A88-C248-B549-A94481818E2E}"/>
              </a:ext>
            </a:extLst>
          </p:cNvPr>
          <p:cNvSpPr txBox="1"/>
          <p:nvPr/>
        </p:nvSpPr>
        <p:spPr>
          <a:xfrm>
            <a:off x="935226" y="4923503"/>
            <a:ext cx="10321545" cy="1015663"/>
          </a:xfrm>
          <a:prstGeom prst="rect">
            <a:avLst/>
          </a:prstGeom>
          <a:noFill/>
        </p:spPr>
        <p:txBody>
          <a:bodyPr wrap="square" rtlCol="0">
            <a:spAutoFit/>
          </a:bodyPr>
          <a:lstStyle/>
          <a:p>
            <a:pPr algn="l"/>
            <a:r>
              <a:rPr lang="en-GB" sz="2000" dirty="0"/>
              <a:t>This clearly shows that Flying Start have a big impact on children’s education as this shows how many children use their provided childcare.  It was slightly higher in the first year but has remained the same over the last 3 years.  </a:t>
            </a:r>
            <a:endParaRPr lang="en-US" sz="2000" dirty="0"/>
          </a:p>
        </p:txBody>
      </p:sp>
      <p:sp>
        <p:nvSpPr>
          <p:cNvPr id="5" name="TextBox 4">
            <a:extLst>
              <a:ext uri="{FF2B5EF4-FFF2-40B4-BE49-F238E27FC236}">
                <a16:creationId xmlns:a16="http://schemas.microsoft.com/office/drawing/2014/main" id="{8852A5DB-48A7-0942-AFBF-0C6CDC91F076}"/>
              </a:ext>
            </a:extLst>
          </p:cNvPr>
          <p:cNvSpPr txBox="1"/>
          <p:nvPr/>
        </p:nvSpPr>
        <p:spPr>
          <a:xfrm>
            <a:off x="3987527" y="6137722"/>
            <a:ext cx="8097957" cy="720278"/>
          </a:xfrm>
          <a:prstGeom prst="rect">
            <a:avLst/>
          </a:prstGeom>
          <a:noFill/>
        </p:spPr>
        <p:txBody>
          <a:bodyPr wrap="square" rtlCol="0">
            <a:spAutoFit/>
          </a:bodyPr>
          <a:lstStyle/>
          <a:p>
            <a:pPr algn="l"/>
            <a:r>
              <a:rPr lang="en-GB" sz="2000" dirty="0">
                <a:solidFill>
                  <a:schemeClr val="bg1"/>
                </a:solidFill>
              </a:rPr>
              <a:t>‘</a:t>
            </a:r>
            <a:r>
              <a:rPr lang="en-GB" sz="2000" i="1" dirty="0">
                <a:solidFill>
                  <a:schemeClr val="bg1"/>
                </a:solidFill>
              </a:rPr>
              <a:t>Percentage of children taking up Flying Start provided childcare, Wales 2012-13 to 2017-18’ in a graph, </a:t>
            </a:r>
            <a:r>
              <a:rPr lang="en-GB" sz="2000" dirty="0">
                <a:solidFill>
                  <a:schemeClr val="bg1"/>
                </a:solidFill>
              </a:rPr>
              <a:t>(Welsh Government, 2018).  </a:t>
            </a:r>
            <a:endParaRPr lang="en-US" sz="2000" dirty="0">
              <a:solidFill>
                <a:schemeClr val="bg1"/>
              </a:solidFill>
            </a:endParaRPr>
          </a:p>
        </p:txBody>
      </p:sp>
    </p:spTree>
    <p:extLst>
      <p:ext uri="{BB962C8B-B14F-4D97-AF65-F5344CB8AC3E}">
        <p14:creationId xmlns:p14="http://schemas.microsoft.com/office/powerpoint/2010/main" val="2275918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11F72-C1DB-F64B-86F8-C69AD184571F}"/>
              </a:ext>
            </a:extLst>
          </p:cNvPr>
          <p:cNvSpPr>
            <a:spLocks noGrp="1"/>
          </p:cNvSpPr>
          <p:nvPr>
            <p:ph type="title"/>
          </p:nvPr>
        </p:nvSpPr>
        <p:spPr>
          <a:xfrm>
            <a:off x="2472381" y="777207"/>
            <a:ext cx="7247238" cy="791819"/>
          </a:xfrm>
        </p:spPr>
        <p:txBody>
          <a:bodyPr/>
          <a:lstStyle/>
          <a:p>
            <a:r>
              <a:rPr lang="en-GB" dirty="0"/>
              <a:t>Could flying start be improved?</a:t>
            </a:r>
            <a:endParaRPr lang="en-US" dirty="0"/>
          </a:p>
        </p:txBody>
      </p:sp>
      <p:sp>
        <p:nvSpPr>
          <p:cNvPr id="3" name="Subtitle 2">
            <a:extLst>
              <a:ext uri="{FF2B5EF4-FFF2-40B4-BE49-F238E27FC236}">
                <a16:creationId xmlns:a16="http://schemas.microsoft.com/office/drawing/2014/main" id="{51CB695B-FB60-B841-9814-A2072B6AC65B}"/>
              </a:ext>
            </a:extLst>
          </p:cNvPr>
          <p:cNvSpPr>
            <a:spLocks noGrp="1"/>
          </p:cNvSpPr>
          <p:nvPr>
            <p:ph idx="1"/>
          </p:nvPr>
        </p:nvSpPr>
        <p:spPr>
          <a:xfrm>
            <a:off x="281994" y="2047204"/>
            <a:ext cx="11628011" cy="3920430"/>
          </a:xfrm>
        </p:spPr>
        <p:txBody>
          <a:bodyPr>
            <a:noAutofit/>
          </a:bodyPr>
          <a:lstStyle/>
          <a:p>
            <a:r>
              <a:rPr lang="en-GB" dirty="0"/>
              <a:t>Flying Start is a very supportive initiative, they provide support for children and their families in deprived areas.  </a:t>
            </a:r>
          </a:p>
          <a:p>
            <a:r>
              <a:rPr lang="en-GB" dirty="0"/>
              <a:t>On the other hand, Flying Start could be improved as some children and their families who do not live in the deprived areas and are living in poverty get excluded from this service.</a:t>
            </a:r>
          </a:p>
          <a:p>
            <a:r>
              <a:rPr lang="en-GB" dirty="0"/>
              <a:t> The </a:t>
            </a:r>
            <a:r>
              <a:rPr lang="en-GB" i="1" dirty="0"/>
              <a:t>‘Flying Start poverty scheme</a:t>
            </a:r>
            <a:r>
              <a:rPr lang="en-GB" dirty="0"/>
              <a:t>’, BBC news (2018) noted that children and their families who are in need of support are excluded from this service and therefore this results in them not having the support they need.  </a:t>
            </a:r>
          </a:p>
          <a:p>
            <a:r>
              <a:rPr lang="en-GB" dirty="0"/>
              <a:t>The ‘</a:t>
            </a:r>
            <a:r>
              <a:rPr lang="en-GB" i="1" dirty="0"/>
              <a:t>Under-fives in poverty ‘may never catch up’ with peers’, </a:t>
            </a:r>
            <a:r>
              <a:rPr lang="en-GB" dirty="0"/>
              <a:t>BBC news (2018) also noted that children were excluded and this had a big impact on their education and the support the parents and the children needed.  </a:t>
            </a:r>
            <a:endParaRPr lang="en-US" dirty="0"/>
          </a:p>
        </p:txBody>
      </p:sp>
      <p:pic>
        <p:nvPicPr>
          <p:cNvPr id="4" name="Graphic 5" descr="Newspaper">
            <a:extLst>
              <a:ext uri="{FF2B5EF4-FFF2-40B4-BE49-F238E27FC236}">
                <a16:creationId xmlns:a16="http://schemas.microsoft.com/office/drawing/2014/main" id="{0E5A9F28-908C-5842-AE0B-115845A7C5D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6355"/>
            <a:ext cx="2129367" cy="2129367"/>
          </a:xfrm>
          <a:prstGeom prst="rect">
            <a:avLst/>
          </a:prstGeom>
        </p:spPr>
      </p:pic>
      <p:pic>
        <p:nvPicPr>
          <p:cNvPr id="5" name="Graphic 6" descr="Clipboard">
            <a:extLst>
              <a:ext uri="{FF2B5EF4-FFF2-40B4-BE49-F238E27FC236}">
                <a16:creationId xmlns:a16="http://schemas.microsoft.com/office/drawing/2014/main" id="{234F3BC3-BB47-A648-B416-B31640CAB8E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220791" y="0"/>
            <a:ext cx="1902936" cy="1902936"/>
          </a:xfrm>
          <a:prstGeom prst="rect">
            <a:avLst/>
          </a:prstGeom>
        </p:spPr>
      </p:pic>
      <p:pic>
        <p:nvPicPr>
          <p:cNvPr id="8" name="Graphic 8" descr="Pencil">
            <a:extLst>
              <a:ext uri="{FF2B5EF4-FFF2-40B4-BE49-F238E27FC236}">
                <a16:creationId xmlns:a16="http://schemas.microsoft.com/office/drawing/2014/main" id="{567D467C-215B-BD48-9609-E0F43556266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9371188" y="41667"/>
            <a:ext cx="1198034" cy="1198034"/>
          </a:xfrm>
          <a:prstGeom prst="rect">
            <a:avLst/>
          </a:prstGeom>
        </p:spPr>
      </p:pic>
    </p:spTree>
    <p:extLst>
      <p:ext uri="{BB962C8B-B14F-4D97-AF65-F5344CB8AC3E}">
        <p14:creationId xmlns:p14="http://schemas.microsoft.com/office/powerpoint/2010/main" val="3106945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4E905-C6AB-FC41-952C-9ECE0A2FD448}"/>
              </a:ext>
            </a:extLst>
          </p:cNvPr>
          <p:cNvSpPr>
            <a:spLocks noGrp="1"/>
          </p:cNvSpPr>
          <p:nvPr>
            <p:ph type="title"/>
          </p:nvPr>
        </p:nvSpPr>
        <p:spPr/>
        <p:txBody>
          <a:bodyPr/>
          <a:lstStyle/>
          <a:p>
            <a:r>
              <a:rPr lang="en-GB" dirty="0"/>
              <a:t>To conclude…</a:t>
            </a:r>
            <a:endParaRPr lang="en-US" dirty="0"/>
          </a:p>
        </p:txBody>
      </p:sp>
      <p:sp>
        <p:nvSpPr>
          <p:cNvPr id="3" name="Content Placeholder 2">
            <a:extLst>
              <a:ext uri="{FF2B5EF4-FFF2-40B4-BE49-F238E27FC236}">
                <a16:creationId xmlns:a16="http://schemas.microsoft.com/office/drawing/2014/main" id="{D6474A3C-BF10-0D41-B807-4A0339ED8901}"/>
              </a:ext>
            </a:extLst>
          </p:cNvPr>
          <p:cNvSpPr>
            <a:spLocks noGrp="1"/>
          </p:cNvSpPr>
          <p:nvPr>
            <p:ph idx="1"/>
          </p:nvPr>
        </p:nvSpPr>
        <p:spPr>
          <a:xfrm>
            <a:off x="436989" y="2015732"/>
            <a:ext cx="11484624" cy="3450613"/>
          </a:xfrm>
        </p:spPr>
        <p:txBody>
          <a:bodyPr>
            <a:normAutofit lnSpcReduction="10000"/>
          </a:bodyPr>
          <a:lstStyle/>
          <a:p>
            <a:r>
              <a:rPr lang="en-GB" dirty="0"/>
              <a:t>Overall, by looking at Flying Start it clearly shows that this initiative has a big impact on education today, and shows that by having it in place supports all learners from different backgrounds.  This initiative is growing and having more settings in different areas and by looking at those both maps from 2012-2016 it shows how it has expanded over the years.  Flying Start not only do they support the children but they support the parents which this will make the parents feel that they have a point of contact for support.  Overall, Flying Start do reduce the gap between poverty and attainment and give support to both the child and the parents and ensure that the child has the best possible start in life</a:t>
            </a:r>
            <a:r>
              <a:rPr lang="en-GB"/>
              <a:t>.    </a:t>
            </a:r>
            <a:endParaRPr lang="en-GB" dirty="0"/>
          </a:p>
          <a:p>
            <a:endParaRPr lang="en-GB" dirty="0"/>
          </a:p>
          <a:p>
            <a:r>
              <a:rPr lang="en-GB" dirty="0"/>
              <a:t>Do you agree?</a:t>
            </a:r>
          </a:p>
        </p:txBody>
      </p:sp>
    </p:spTree>
    <p:extLst>
      <p:ext uri="{BB962C8B-B14F-4D97-AF65-F5344CB8AC3E}">
        <p14:creationId xmlns:p14="http://schemas.microsoft.com/office/powerpoint/2010/main" val="3693386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62EB4-AAFB-624D-9C85-D631FD310E4E}"/>
              </a:ext>
            </a:extLst>
          </p:cNvPr>
          <p:cNvSpPr>
            <a:spLocks noGrp="1"/>
          </p:cNvSpPr>
          <p:nvPr>
            <p:ph type="title"/>
          </p:nvPr>
        </p:nvSpPr>
        <p:spPr>
          <a:xfrm>
            <a:off x="1223335" y="422153"/>
            <a:ext cx="9831519" cy="1189246"/>
          </a:xfrm>
        </p:spPr>
        <p:txBody>
          <a:bodyPr>
            <a:noAutofit/>
          </a:bodyPr>
          <a:lstStyle/>
          <a:p>
            <a:r>
              <a:rPr lang="en-GB" sz="4400" dirty="0"/>
              <a:t>                  Its quiz time… </a:t>
            </a:r>
            <a:br>
              <a:rPr lang="en-GB" sz="4400" dirty="0"/>
            </a:br>
            <a:r>
              <a:rPr lang="en-GB" sz="4400" dirty="0"/>
              <a:t>lets see who has been listening!</a:t>
            </a:r>
            <a:endParaRPr lang="en-US" sz="4400" dirty="0"/>
          </a:p>
        </p:txBody>
      </p:sp>
      <p:sp>
        <p:nvSpPr>
          <p:cNvPr id="3" name="Content Placeholder 2">
            <a:extLst>
              <a:ext uri="{FF2B5EF4-FFF2-40B4-BE49-F238E27FC236}">
                <a16:creationId xmlns:a16="http://schemas.microsoft.com/office/drawing/2014/main" id="{42BB0E30-88B3-D44A-BC2D-44504C823B67}"/>
              </a:ext>
            </a:extLst>
          </p:cNvPr>
          <p:cNvSpPr>
            <a:spLocks noGrp="1"/>
          </p:cNvSpPr>
          <p:nvPr>
            <p:ph idx="1"/>
          </p:nvPr>
        </p:nvSpPr>
        <p:spPr>
          <a:xfrm>
            <a:off x="345451" y="1944661"/>
            <a:ext cx="7260894" cy="4145875"/>
          </a:xfrm>
        </p:spPr>
        <p:txBody>
          <a:bodyPr>
            <a:noAutofit/>
          </a:bodyPr>
          <a:lstStyle/>
          <a:p>
            <a:r>
              <a:rPr lang="en-GB" dirty="0"/>
              <a:t>Download KAHOOT! On the App Store, or you can play online.  </a:t>
            </a:r>
          </a:p>
          <a:p>
            <a:r>
              <a:rPr lang="en-GB" dirty="0"/>
              <a:t>Then enter your using it for a student and then type your age. </a:t>
            </a:r>
          </a:p>
          <a:p>
            <a:r>
              <a:rPr lang="en-GB" dirty="0"/>
              <a:t>Then click enter pin.</a:t>
            </a:r>
          </a:p>
          <a:p>
            <a:r>
              <a:rPr lang="en-GB" dirty="0"/>
              <a:t>I will generate a code for you to enter</a:t>
            </a:r>
          </a:p>
          <a:p>
            <a:r>
              <a:rPr lang="en-GB" dirty="0"/>
              <a:t>And lets begin….</a:t>
            </a:r>
          </a:p>
          <a:p>
            <a:r>
              <a:rPr lang="en-GB" dirty="0"/>
              <a:t>You only have 20 seconds to answer each question, the question and the answers will be on the board, when you know the answer you need to choose which shape it is and then it will submit it only 1 answer your aloud to give. </a:t>
            </a:r>
            <a:endParaRPr lang="en-US" dirty="0"/>
          </a:p>
        </p:txBody>
      </p:sp>
      <p:pic>
        <p:nvPicPr>
          <p:cNvPr id="4" name="Picture 4">
            <a:extLst>
              <a:ext uri="{FF2B5EF4-FFF2-40B4-BE49-F238E27FC236}">
                <a16:creationId xmlns:a16="http://schemas.microsoft.com/office/drawing/2014/main" id="{7C684336-BDD4-FA41-9559-7459B778198D}"/>
              </a:ext>
            </a:extLst>
          </p:cNvPr>
          <p:cNvPicPr>
            <a:picLocks noChangeAspect="1"/>
          </p:cNvPicPr>
          <p:nvPr/>
        </p:nvPicPr>
        <p:blipFill>
          <a:blip r:embed="rId2"/>
          <a:stretch>
            <a:fillRect/>
          </a:stretch>
        </p:blipFill>
        <p:spPr>
          <a:xfrm>
            <a:off x="7785071" y="2327030"/>
            <a:ext cx="4061477" cy="3434048"/>
          </a:xfrm>
          <a:prstGeom prst="rect">
            <a:avLst/>
          </a:prstGeom>
        </p:spPr>
      </p:pic>
      <p:sp>
        <p:nvSpPr>
          <p:cNvPr id="6" name="TextBox 5">
            <a:extLst>
              <a:ext uri="{FF2B5EF4-FFF2-40B4-BE49-F238E27FC236}">
                <a16:creationId xmlns:a16="http://schemas.microsoft.com/office/drawing/2014/main" id="{2FABC2C4-6AB1-E547-8B9E-A2BB2CE6870D}"/>
              </a:ext>
            </a:extLst>
          </p:cNvPr>
          <p:cNvSpPr txBox="1"/>
          <p:nvPr/>
        </p:nvSpPr>
        <p:spPr>
          <a:xfrm>
            <a:off x="2874569" y="3897239"/>
            <a:ext cx="3038441" cy="523220"/>
          </a:xfrm>
          <a:prstGeom prst="rect">
            <a:avLst/>
          </a:prstGeom>
          <a:noFill/>
        </p:spPr>
        <p:txBody>
          <a:bodyPr wrap="square">
            <a:spAutoFit/>
          </a:bodyPr>
          <a:lstStyle/>
          <a:p>
            <a:r>
              <a:rPr lang="en-US" sz="2800" dirty="0">
                <a:hlinkClick r:id="rId3"/>
              </a:rPr>
              <a:t>https://</a:t>
            </a:r>
            <a:r>
              <a:rPr lang="en-US" sz="2800" dirty="0" err="1">
                <a:hlinkClick r:id="rId3"/>
              </a:rPr>
              <a:t>kahoot.it</a:t>
            </a:r>
            <a:r>
              <a:rPr lang="en-GB" sz="2800" dirty="0"/>
              <a:t> </a:t>
            </a:r>
            <a:endParaRPr lang="en-US" sz="2800" dirty="0"/>
          </a:p>
        </p:txBody>
      </p:sp>
    </p:spTree>
    <p:extLst>
      <p:ext uri="{BB962C8B-B14F-4D97-AF65-F5344CB8AC3E}">
        <p14:creationId xmlns:p14="http://schemas.microsoft.com/office/powerpoint/2010/main" val="81789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80CDC-2D3D-C743-9F78-6BD96E8082D3}"/>
              </a:ext>
            </a:extLst>
          </p:cNvPr>
          <p:cNvSpPr>
            <a:spLocks noGrp="1"/>
          </p:cNvSpPr>
          <p:nvPr>
            <p:ph type="title" idx="4294967295"/>
          </p:nvPr>
        </p:nvSpPr>
        <p:spPr>
          <a:xfrm>
            <a:off x="1293812" y="1071986"/>
            <a:ext cx="9604375" cy="4478193"/>
          </a:xfrm>
        </p:spPr>
        <p:txBody>
          <a:bodyPr>
            <a:noAutofit/>
          </a:bodyPr>
          <a:lstStyle/>
          <a:p>
            <a:pPr algn="ctr"/>
            <a:r>
              <a:rPr lang="en-GB" sz="7200" dirty="0"/>
              <a:t>Thank you for listening</a:t>
            </a:r>
            <a:br>
              <a:rPr lang="en-GB" sz="7200" dirty="0"/>
            </a:br>
            <a:r>
              <a:rPr lang="en-GB" sz="7200" dirty="0"/>
              <a:t> are there any questions?</a:t>
            </a:r>
            <a:endParaRPr lang="en-US" sz="7200" dirty="0"/>
          </a:p>
        </p:txBody>
      </p:sp>
      <p:pic>
        <p:nvPicPr>
          <p:cNvPr id="9" name="Graphic 9" descr="Checklist">
            <a:extLst>
              <a:ext uri="{FF2B5EF4-FFF2-40B4-BE49-F238E27FC236}">
                <a16:creationId xmlns:a16="http://schemas.microsoft.com/office/drawing/2014/main" id="{D2BD7139-DE20-C747-918E-7EC32A96B05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104967" y="0"/>
            <a:ext cx="2362199" cy="2362199"/>
          </a:xfrm>
          <a:prstGeom prst="rect">
            <a:avLst/>
          </a:prstGeom>
        </p:spPr>
      </p:pic>
      <p:pic>
        <p:nvPicPr>
          <p:cNvPr id="11" name="Graphic 11" descr="Handshake">
            <a:extLst>
              <a:ext uri="{FF2B5EF4-FFF2-40B4-BE49-F238E27FC236}">
                <a16:creationId xmlns:a16="http://schemas.microsoft.com/office/drawing/2014/main" id="{ABC4F484-6CC3-B343-A53E-231F9E5D236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0" y="-389869"/>
            <a:ext cx="2922366" cy="2922366"/>
          </a:xfrm>
          <a:prstGeom prst="rect">
            <a:avLst/>
          </a:prstGeom>
        </p:spPr>
      </p:pic>
    </p:spTree>
    <p:extLst>
      <p:ext uri="{BB962C8B-B14F-4D97-AF65-F5344CB8AC3E}">
        <p14:creationId xmlns:p14="http://schemas.microsoft.com/office/powerpoint/2010/main" val="2297720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ECDF4F-4B73-DC47-A785-6DEAE31703BA}"/>
              </a:ext>
            </a:extLst>
          </p:cNvPr>
          <p:cNvSpPr txBox="1"/>
          <p:nvPr/>
        </p:nvSpPr>
        <p:spPr>
          <a:xfrm>
            <a:off x="189817" y="874321"/>
            <a:ext cx="11812365" cy="5355312"/>
          </a:xfrm>
          <a:prstGeom prst="rect">
            <a:avLst/>
          </a:prstGeom>
          <a:noFill/>
        </p:spPr>
        <p:txBody>
          <a:bodyPr wrap="square">
            <a:spAutoFit/>
          </a:bodyPr>
          <a:lstStyle/>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Bell, C.S. (1995) ‘What is poverty?’, American journal of economics and sociology, 54(2), pp. 161-163.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BBC news (2018) ‘Under-fives in poverty 'may never catch up' with peers’.  Available at: https://</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www.bbc.co.uk</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/news/uk-wales-42708120. (Accessed: 13th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BBC news (2018) ‘Flying Start child poverty scheme ‘excluded’ families’. Available at: https://</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www.bbc.co.uk</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/news/uk-wales-politics-43157012. (Accessed: 7th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Caerphilly County Borough Council (2014) ‘What is Flying Start?’.  Available at: https://www.caerphilly.gov.uk/Services/Children-and-families/How-to-get-help-and-support/Flying-Start/What-is-Flying-Start. (Accessed: 10th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Cambridge Dictionary (2019) ‘Attainment’. Available at: https://dictionary.cambridge.org/dictionary/english/attainment. (Accessed: 12th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Flying Start (2019) ‘Welcome to Cardiff Flying Start’. Available at: https://www.flyingstartcardiff.co.uk. (Accessed: 7th February 2019).</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9E2E79B-54E2-B640-BCDE-F19CBEE4F5AC}"/>
              </a:ext>
            </a:extLst>
          </p:cNvPr>
          <p:cNvSpPr txBox="1"/>
          <p:nvPr/>
        </p:nvSpPr>
        <p:spPr>
          <a:xfrm>
            <a:off x="101598" y="0"/>
            <a:ext cx="5994401" cy="1015663"/>
          </a:xfrm>
          <a:prstGeom prst="rect">
            <a:avLst/>
          </a:prstGeom>
          <a:noFill/>
        </p:spPr>
        <p:txBody>
          <a:bodyPr wrap="square" rtlCol="0">
            <a:spAutoFit/>
          </a:bodyPr>
          <a:lstStyle/>
          <a:p>
            <a:pPr algn="l"/>
            <a:r>
              <a:rPr lang="en-GB" sz="6000" dirty="0"/>
              <a:t>Reference list </a:t>
            </a:r>
            <a:endParaRPr lang="en-US" sz="6000" dirty="0"/>
          </a:p>
        </p:txBody>
      </p:sp>
    </p:spTree>
    <p:extLst>
      <p:ext uri="{BB962C8B-B14F-4D97-AF65-F5344CB8AC3E}">
        <p14:creationId xmlns:p14="http://schemas.microsoft.com/office/powerpoint/2010/main" val="31748521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AA9514-70C5-D548-9DBD-0AFE2CA2D830}"/>
              </a:ext>
            </a:extLst>
          </p:cNvPr>
          <p:cNvSpPr txBox="1"/>
          <p:nvPr/>
        </p:nvSpPr>
        <p:spPr>
          <a:xfrm>
            <a:off x="128365" y="318679"/>
            <a:ext cx="11935269" cy="5909310"/>
          </a:xfrm>
          <a:prstGeom prst="rect">
            <a:avLst/>
          </a:prstGeom>
          <a:noFill/>
        </p:spPr>
        <p:txBody>
          <a:bodyPr wrap="square">
            <a:spAutoFit/>
          </a:bodyPr>
          <a:lstStyle/>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FamilyPoint (2019) ‘About Flying Start in Wales’. Available at: https://</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familypoint.cymru</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/denbighshire/denbighshire-flying-start/. (Accessed: 7th February 2019).</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Inspire my kids (2016) ‘End poverty’. Available at: http://</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www.inspiremykids.com</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/2016/imk-in-action-how-kids-can-help-reduce-poverty/</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endpoverty</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7th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In Brief, Senedd research (2018) ‘is the Welsh Government giving a ‘Flying Start’ to all children who need it?’. Available at: https://</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seneddresearch.blog</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/2018/05/21/is-the-welsh-government-giving-a-flying-start-to-all-children-who-need-it/. (Accessed: 13th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Joseph Rowntree Foundation (2018) ‘UK poverty in 2018’.  Available at: https://</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www.jrf.org.uk</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/file/51931/download?token=MBLFuB-e&amp;filetype=full-report. (Accessed: 7th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Kahoot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(2013)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Kahoot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Available at: https://</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kahoot.it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17th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Oskin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 (2018) ‘Applying goal attainment principles to metrics’.  Available at: https://</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sageclarity.com</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/applying-goal-attainment-principles-metrics/. (Accessed: 7th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Smith, E. (2012) Social justice and inequality. London: SAGE.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780738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711A7E-AA35-4344-A893-39E4DE1E4DA2}"/>
              </a:ext>
            </a:extLst>
          </p:cNvPr>
          <p:cNvSpPr txBox="1"/>
          <p:nvPr/>
        </p:nvSpPr>
        <p:spPr>
          <a:xfrm>
            <a:off x="464301" y="710018"/>
            <a:ext cx="11580215" cy="3970318"/>
          </a:xfrm>
          <a:prstGeom prst="rect">
            <a:avLst/>
          </a:prstGeom>
          <a:noFill/>
        </p:spPr>
        <p:txBody>
          <a:bodyPr wrap="square">
            <a:spAutoFit/>
          </a:bodyPr>
          <a:lstStyle/>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Thomas, G. (2017) ‘Life coaching is about life’. Available at: https://lifecoachingforwinning.com/category/key-aspects-of-life-coaching/ . (Accessed: 11th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Welsh Government (2018) ‘Flying Start, summary statistics 2017-18’.  Available at: https://gov.wales/docs/statistics/2018/180718-flying-start-summary-statistics-2017-18-en.pdf. (Accessed: 11th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Welsh Government (2019) ‘Welsh index of multiple deprivation (WIMD) 2014’.  Available at: http://</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wimd.wales.gov.uk</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lsoa</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/W01000452?lang=en. (Accessed: 13th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Welsh Government (2017) ‘Flying Start’. Available at: https://gov.wales/topics/people-and-communities/people/children-and-young-people/parenting-support-guidance/help/</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flyingstart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/?lang=en. (Accessed: 13th February 2019).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US" dirty="0"/>
          </a:p>
        </p:txBody>
      </p:sp>
    </p:spTree>
    <p:extLst>
      <p:ext uri="{BB962C8B-B14F-4D97-AF65-F5344CB8AC3E}">
        <p14:creationId xmlns:p14="http://schemas.microsoft.com/office/powerpoint/2010/main" val="256468357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Gallery</vt:lpstr>
      <vt:lpstr>How flying start reduces the gap between poverty and attainment</vt:lpstr>
      <vt:lpstr>What is flying start?</vt:lpstr>
      <vt:lpstr>How did flying start begin?</vt:lpstr>
      <vt:lpstr>What are the key aspects of flying start?</vt:lpstr>
      <vt:lpstr>What flying start supports?</vt:lpstr>
      <vt:lpstr>What is poverty?</vt:lpstr>
      <vt:lpstr>How fLYING START reduces the gap in POVERTY?</vt:lpstr>
      <vt:lpstr>PowerPoint Presentation</vt:lpstr>
      <vt:lpstr>What is attainment?</vt:lpstr>
      <vt:lpstr>How flying start supports attainment? </vt:lpstr>
      <vt:lpstr>Here are the maps from 2012 and 2016</vt:lpstr>
      <vt:lpstr>PowerPoint Presentation</vt:lpstr>
      <vt:lpstr>PowerPoint Presentation</vt:lpstr>
      <vt:lpstr>Could flying start be improved?</vt:lpstr>
      <vt:lpstr>To conclude…</vt:lpstr>
      <vt:lpstr>                  Its quiz time…  lets see who has been listening!</vt:lpstr>
      <vt:lpstr>Thank you for listening  are there any questions?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flying start reduces the gap between poverty and attainment</dc:title>
  <dc:creator>Chloe Harries (1803550)</dc:creator>
  <cp:lastModifiedBy>Chloe Harries (1803550)</cp:lastModifiedBy>
  <cp:revision>57</cp:revision>
  <dcterms:created xsi:type="dcterms:W3CDTF">2019-02-04T16:29:48Z</dcterms:created>
  <dcterms:modified xsi:type="dcterms:W3CDTF">2019-02-19T11:50:25Z</dcterms:modified>
</cp:coreProperties>
</file>