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313" r:id="rId6"/>
    <p:sldId id="297" r:id="rId7"/>
    <p:sldId id="298" r:id="rId8"/>
    <p:sldId id="299" r:id="rId9"/>
    <p:sldId id="300" r:id="rId10"/>
    <p:sldId id="315" r:id="rId11"/>
    <p:sldId id="314" r:id="rId12"/>
    <p:sldId id="302" r:id="rId13"/>
    <p:sldId id="303" r:id="rId14"/>
    <p:sldId id="304" r:id="rId15"/>
    <p:sldId id="305" r:id="rId16"/>
    <p:sldId id="306" r:id="rId17"/>
    <p:sldId id="307" r:id="rId18"/>
    <p:sldId id="316" r:id="rId19"/>
    <p:sldId id="308" r:id="rId20"/>
    <p:sldId id="309" r:id="rId21"/>
    <p:sldId id="310" r:id="rId22"/>
    <p:sldId id="311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9158F-13E1-4834-8ADA-C7A486F8AC0B}" v="21" dt="2020-06-29T13:00:59.0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85" d="100"/>
          <a:sy n="85" d="100"/>
        </p:scale>
        <p:origin x="98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CB0DE-99D5-40D2-BB87-4A59611CA0B1}" type="doc">
      <dgm:prSet loTypeId="urn:microsoft.com/office/officeart/2005/8/layout/venn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1AEB06-6B83-4B54-9A84-79547A18E96B}">
      <dgm:prSet/>
      <dgm:spPr/>
      <dgm:t>
        <a:bodyPr/>
        <a:lstStyle/>
        <a:p>
          <a:pPr rtl="0"/>
          <a:r>
            <a:rPr lang="en-US" b="1" baseline="0"/>
            <a:t>Task conflict </a:t>
          </a:r>
          <a:endParaRPr lang="en-GB"/>
        </a:p>
      </dgm:t>
    </dgm:pt>
    <dgm:pt modelId="{2F57636B-8E48-40F7-8D46-D77ACA183C78}" type="parTrans" cxnId="{44766AAC-FAFC-4076-BE18-FE68F5DCD407}">
      <dgm:prSet/>
      <dgm:spPr/>
      <dgm:t>
        <a:bodyPr/>
        <a:lstStyle/>
        <a:p>
          <a:endParaRPr lang="en-US"/>
        </a:p>
      </dgm:t>
    </dgm:pt>
    <dgm:pt modelId="{FA3C708A-4A7F-4B2E-BAC8-84D304D7B707}" type="sibTrans" cxnId="{44766AAC-FAFC-4076-BE18-FE68F5DCD407}">
      <dgm:prSet/>
      <dgm:spPr/>
      <dgm:t>
        <a:bodyPr/>
        <a:lstStyle/>
        <a:p>
          <a:endParaRPr lang="en-US"/>
        </a:p>
      </dgm:t>
    </dgm:pt>
    <dgm:pt modelId="{CB37E28C-5ED6-4108-9507-F6A4621C0CC1}">
      <dgm:prSet/>
      <dgm:spPr/>
      <dgm:t>
        <a:bodyPr/>
        <a:lstStyle/>
        <a:p>
          <a:pPr rtl="0"/>
          <a:r>
            <a:rPr lang="en-US" b="1" baseline="0"/>
            <a:t>Relationship conflict </a:t>
          </a:r>
          <a:endParaRPr lang="en-GB"/>
        </a:p>
      </dgm:t>
    </dgm:pt>
    <dgm:pt modelId="{74ECB6CB-D95E-497F-BACC-58C996B92FA7}" type="parTrans" cxnId="{96DC1304-9178-4902-8DBD-8B2AB8AAE5B7}">
      <dgm:prSet/>
      <dgm:spPr/>
      <dgm:t>
        <a:bodyPr/>
        <a:lstStyle/>
        <a:p>
          <a:endParaRPr lang="en-US"/>
        </a:p>
      </dgm:t>
    </dgm:pt>
    <dgm:pt modelId="{E76CD316-4CBA-45C1-B860-4C82E77C8DA9}" type="sibTrans" cxnId="{96DC1304-9178-4902-8DBD-8B2AB8AAE5B7}">
      <dgm:prSet/>
      <dgm:spPr/>
      <dgm:t>
        <a:bodyPr/>
        <a:lstStyle/>
        <a:p>
          <a:endParaRPr lang="en-US"/>
        </a:p>
      </dgm:t>
    </dgm:pt>
    <dgm:pt modelId="{04E35439-EF77-402E-8752-F272D692A68F}">
      <dgm:prSet/>
      <dgm:spPr/>
      <dgm:t>
        <a:bodyPr/>
        <a:lstStyle/>
        <a:p>
          <a:pPr rtl="0"/>
          <a:r>
            <a:rPr lang="en-US" b="1" baseline="0"/>
            <a:t>Process conflict</a:t>
          </a:r>
          <a:endParaRPr lang="en-GB"/>
        </a:p>
      </dgm:t>
    </dgm:pt>
    <dgm:pt modelId="{3B9853D8-2D7E-4260-84B3-DDA1D6F7F9D8}" type="parTrans" cxnId="{9DC429AA-8A90-4699-80BA-B2B03FC4265F}">
      <dgm:prSet/>
      <dgm:spPr/>
      <dgm:t>
        <a:bodyPr/>
        <a:lstStyle/>
        <a:p>
          <a:endParaRPr lang="en-US"/>
        </a:p>
      </dgm:t>
    </dgm:pt>
    <dgm:pt modelId="{D5172F9D-4477-477B-BDDD-202002897F4C}" type="sibTrans" cxnId="{9DC429AA-8A90-4699-80BA-B2B03FC4265F}">
      <dgm:prSet/>
      <dgm:spPr/>
      <dgm:t>
        <a:bodyPr/>
        <a:lstStyle/>
        <a:p>
          <a:endParaRPr lang="en-US"/>
        </a:p>
      </dgm:t>
    </dgm:pt>
    <dgm:pt modelId="{4F322044-EB3B-42FE-A130-21F03EE34F59}" type="pres">
      <dgm:prSet presAssocID="{142CB0DE-99D5-40D2-BB87-4A59611CA0B1}" presName="compositeShape" presStyleCnt="0">
        <dgm:presLayoutVars>
          <dgm:chMax val="7"/>
          <dgm:dir/>
          <dgm:resizeHandles val="exact"/>
        </dgm:presLayoutVars>
      </dgm:prSet>
      <dgm:spPr/>
    </dgm:pt>
    <dgm:pt modelId="{15A97D74-1D20-43EA-A037-A0AD6F5035BE}" type="pres">
      <dgm:prSet presAssocID="{4C1AEB06-6B83-4B54-9A84-79547A18E96B}" presName="circ1" presStyleLbl="vennNode1" presStyleIdx="0" presStyleCnt="3"/>
      <dgm:spPr/>
    </dgm:pt>
    <dgm:pt modelId="{0DA94693-8C47-4933-A559-DCAAF46411E8}" type="pres">
      <dgm:prSet presAssocID="{4C1AEB06-6B83-4B54-9A84-79547A18E96B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DB8B4CBB-973E-4E59-8FA7-5027D65A9A0D}" type="pres">
      <dgm:prSet presAssocID="{CB37E28C-5ED6-4108-9507-F6A4621C0CC1}" presName="circ2" presStyleLbl="vennNode1" presStyleIdx="1" presStyleCnt="3"/>
      <dgm:spPr/>
    </dgm:pt>
    <dgm:pt modelId="{43234FDB-C1B5-448C-83FD-CE2A8C84448A}" type="pres">
      <dgm:prSet presAssocID="{CB37E28C-5ED6-4108-9507-F6A4621C0CC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B3310F9-EC5D-4307-AAE4-D7C54301384B}" type="pres">
      <dgm:prSet presAssocID="{04E35439-EF77-402E-8752-F272D692A68F}" presName="circ3" presStyleLbl="vennNode1" presStyleIdx="2" presStyleCnt="3"/>
      <dgm:spPr/>
    </dgm:pt>
    <dgm:pt modelId="{2AF8FC6E-0731-441D-9DB7-49D854A1E37E}" type="pres">
      <dgm:prSet presAssocID="{04E35439-EF77-402E-8752-F272D692A68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6DC1304-9178-4902-8DBD-8B2AB8AAE5B7}" srcId="{142CB0DE-99D5-40D2-BB87-4A59611CA0B1}" destId="{CB37E28C-5ED6-4108-9507-F6A4621C0CC1}" srcOrd="1" destOrd="0" parTransId="{74ECB6CB-D95E-497F-BACC-58C996B92FA7}" sibTransId="{E76CD316-4CBA-45C1-B860-4C82E77C8DA9}"/>
    <dgm:cxn modelId="{0193F309-03E5-4098-8B03-B9BDAD4B1C3A}" type="presOf" srcId="{04E35439-EF77-402E-8752-F272D692A68F}" destId="{2AF8FC6E-0731-441D-9DB7-49D854A1E37E}" srcOrd="1" destOrd="0" presId="urn:microsoft.com/office/officeart/2005/8/layout/venn1"/>
    <dgm:cxn modelId="{7742666C-6274-4CE3-8529-4B5BD1D427D5}" type="presOf" srcId="{CB37E28C-5ED6-4108-9507-F6A4621C0CC1}" destId="{DB8B4CBB-973E-4E59-8FA7-5027D65A9A0D}" srcOrd="0" destOrd="0" presId="urn:microsoft.com/office/officeart/2005/8/layout/venn1"/>
    <dgm:cxn modelId="{273CB398-74BE-4C6E-9D75-56DDF59CD5AE}" type="presOf" srcId="{CB37E28C-5ED6-4108-9507-F6A4621C0CC1}" destId="{43234FDB-C1B5-448C-83FD-CE2A8C84448A}" srcOrd="1" destOrd="0" presId="urn:microsoft.com/office/officeart/2005/8/layout/venn1"/>
    <dgm:cxn modelId="{9DC429AA-8A90-4699-80BA-B2B03FC4265F}" srcId="{142CB0DE-99D5-40D2-BB87-4A59611CA0B1}" destId="{04E35439-EF77-402E-8752-F272D692A68F}" srcOrd="2" destOrd="0" parTransId="{3B9853D8-2D7E-4260-84B3-DDA1D6F7F9D8}" sibTransId="{D5172F9D-4477-477B-BDDD-202002897F4C}"/>
    <dgm:cxn modelId="{44766AAC-FAFC-4076-BE18-FE68F5DCD407}" srcId="{142CB0DE-99D5-40D2-BB87-4A59611CA0B1}" destId="{4C1AEB06-6B83-4B54-9A84-79547A18E96B}" srcOrd="0" destOrd="0" parTransId="{2F57636B-8E48-40F7-8D46-D77ACA183C78}" sibTransId="{FA3C708A-4A7F-4B2E-BAC8-84D304D7B707}"/>
    <dgm:cxn modelId="{118FDDAD-6815-4625-8BEB-521B0BA0937F}" type="presOf" srcId="{04E35439-EF77-402E-8752-F272D692A68F}" destId="{CB3310F9-EC5D-4307-AAE4-D7C54301384B}" srcOrd="0" destOrd="0" presId="urn:microsoft.com/office/officeart/2005/8/layout/venn1"/>
    <dgm:cxn modelId="{B358A5C5-54CA-4582-A5F3-A5DA3738911F}" type="presOf" srcId="{4C1AEB06-6B83-4B54-9A84-79547A18E96B}" destId="{0DA94693-8C47-4933-A559-DCAAF46411E8}" srcOrd="1" destOrd="0" presId="urn:microsoft.com/office/officeart/2005/8/layout/venn1"/>
    <dgm:cxn modelId="{97F7B6CD-CA34-49AD-96D3-928F51F52031}" type="presOf" srcId="{142CB0DE-99D5-40D2-BB87-4A59611CA0B1}" destId="{4F322044-EB3B-42FE-A130-21F03EE34F59}" srcOrd="0" destOrd="0" presId="urn:microsoft.com/office/officeart/2005/8/layout/venn1"/>
    <dgm:cxn modelId="{1478D4DF-6830-4E83-A183-2062DC8F17CF}" type="presOf" srcId="{4C1AEB06-6B83-4B54-9A84-79547A18E96B}" destId="{15A97D74-1D20-43EA-A037-A0AD6F5035BE}" srcOrd="0" destOrd="0" presId="urn:microsoft.com/office/officeart/2005/8/layout/venn1"/>
    <dgm:cxn modelId="{917E81C7-72F7-4AA2-90A2-30E40495175C}" type="presParOf" srcId="{4F322044-EB3B-42FE-A130-21F03EE34F59}" destId="{15A97D74-1D20-43EA-A037-A0AD6F5035BE}" srcOrd="0" destOrd="0" presId="urn:microsoft.com/office/officeart/2005/8/layout/venn1"/>
    <dgm:cxn modelId="{B0205138-5376-43DB-8454-1904D4D767CB}" type="presParOf" srcId="{4F322044-EB3B-42FE-A130-21F03EE34F59}" destId="{0DA94693-8C47-4933-A559-DCAAF46411E8}" srcOrd="1" destOrd="0" presId="urn:microsoft.com/office/officeart/2005/8/layout/venn1"/>
    <dgm:cxn modelId="{CD0E5D6B-D4E3-4B99-BAFC-C4EC194BAE37}" type="presParOf" srcId="{4F322044-EB3B-42FE-A130-21F03EE34F59}" destId="{DB8B4CBB-973E-4E59-8FA7-5027D65A9A0D}" srcOrd="2" destOrd="0" presId="urn:microsoft.com/office/officeart/2005/8/layout/venn1"/>
    <dgm:cxn modelId="{BAA5E902-1AA8-4831-BCC3-3967014991FA}" type="presParOf" srcId="{4F322044-EB3B-42FE-A130-21F03EE34F59}" destId="{43234FDB-C1B5-448C-83FD-CE2A8C84448A}" srcOrd="3" destOrd="0" presId="urn:microsoft.com/office/officeart/2005/8/layout/venn1"/>
    <dgm:cxn modelId="{7555BBF9-6108-4583-9C66-F252E431D9E6}" type="presParOf" srcId="{4F322044-EB3B-42FE-A130-21F03EE34F59}" destId="{CB3310F9-EC5D-4307-AAE4-D7C54301384B}" srcOrd="4" destOrd="0" presId="urn:microsoft.com/office/officeart/2005/8/layout/venn1"/>
    <dgm:cxn modelId="{55EE595C-9358-4BD9-B533-64EE9FA21D7D}" type="presParOf" srcId="{4F322044-EB3B-42FE-A130-21F03EE34F59}" destId="{2AF8FC6E-0731-441D-9DB7-49D854A1E37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A97D74-1D20-43EA-A037-A0AD6F5035BE}">
      <dsp:nvSpPr>
        <dsp:cNvPr id="0" name=""/>
        <dsp:cNvSpPr/>
      </dsp:nvSpPr>
      <dsp:spPr>
        <a:xfrm>
          <a:off x="2939891" y="48954"/>
          <a:ext cx="2349817" cy="234981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Task conflict </a:t>
          </a:r>
          <a:endParaRPr lang="en-GB" sz="1900" kern="1200"/>
        </a:p>
      </dsp:txBody>
      <dsp:txXfrm>
        <a:off x="3253200" y="460172"/>
        <a:ext cx="1723199" cy="1057418"/>
      </dsp:txXfrm>
    </dsp:sp>
    <dsp:sp modelId="{DB8B4CBB-973E-4E59-8FA7-5027D65A9A0D}">
      <dsp:nvSpPr>
        <dsp:cNvPr id="0" name=""/>
        <dsp:cNvSpPr/>
      </dsp:nvSpPr>
      <dsp:spPr>
        <a:xfrm>
          <a:off x="3787783" y="1517590"/>
          <a:ext cx="2349817" cy="2349817"/>
        </a:xfrm>
        <a:prstGeom prst="ellipse">
          <a:avLst/>
        </a:prstGeom>
        <a:solidFill>
          <a:schemeClr val="accent5">
            <a:alpha val="50000"/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Relationship conflict </a:t>
          </a:r>
          <a:endParaRPr lang="en-GB" sz="1900" kern="1200"/>
        </a:p>
      </dsp:txBody>
      <dsp:txXfrm>
        <a:off x="4506436" y="2124626"/>
        <a:ext cx="1409890" cy="1292399"/>
      </dsp:txXfrm>
    </dsp:sp>
    <dsp:sp modelId="{CB3310F9-EC5D-4307-AAE4-D7C54301384B}">
      <dsp:nvSpPr>
        <dsp:cNvPr id="0" name=""/>
        <dsp:cNvSpPr/>
      </dsp:nvSpPr>
      <dsp:spPr>
        <a:xfrm>
          <a:off x="2091998" y="1517590"/>
          <a:ext cx="2349817" cy="2349817"/>
        </a:xfrm>
        <a:prstGeom prst="ellipse">
          <a:avLst/>
        </a:prstGeom>
        <a:solidFill>
          <a:schemeClr val="accent5">
            <a:alpha val="50000"/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baseline="0"/>
            <a:t>Process conflict</a:t>
          </a:r>
          <a:endParaRPr lang="en-GB" sz="1900" kern="1200"/>
        </a:p>
      </dsp:txBody>
      <dsp:txXfrm>
        <a:off x="2313273" y="2124626"/>
        <a:ext cx="1409890" cy="12923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Introduction to Modern Workplace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B5DB-D6C1-4F1B-93F4-0338AAF43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Conflict in Teams and Organizations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DDE0D-E409-4AC2-AEE6-583B94927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Conflict is a clash between individuals or groups due to different opinions, thought processes, and perceptions</a:t>
            </a:r>
          </a:p>
        </p:txBody>
      </p:sp>
    </p:spTree>
    <p:extLst>
      <p:ext uri="{BB962C8B-B14F-4D97-AF65-F5344CB8AC3E}">
        <p14:creationId xmlns:p14="http://schemas.microsoft.com/office/powerpoint/2010/main" val="141554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864A8-723B-4D6D-A169-B751BBCCD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Employee Relations and Conflict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1C248-E41A-48DB-B40E-1EA3C94B93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The relationship between employers and employees</a:t>
            </a:r>
          </a:p>
          <a:p>
            <a:endParaRPr lang="en-US" dirty="0"/>
          </a:p>
          <a:p>
            <a:r>
              <a:rPr lang="en-US" dirty="0"/>
              <a:t>Evolution of Industrial Relations to Employee Relations</a:t>
            </a:r>
          </a:p>
          <a:p>
            <a:endParaRPr lang="en-US" dirty="0"/>
          </a:p>
          <a:p>
            <a:r>
              <a:rPr lang="en-US" dirty="0"/>
              <a:t>Management of individuals/groups with potentially conflicting goals, interests and values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29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B4C5A-FB00-4A26-94A1-C4FC3A053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Relations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06A24-235B-49CC-B8A3-0EDAC02F7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“An awareness of goals, values, opinions, or activities by at least one party. A party’s action based on a conflict experience is defined as conflict handling. At the point where a party starts to act, the conflict becomes a dynamic process where the conflicting parties influence each other in a vicious circle of action and reaction” (</a:t>
            </a:r>
            <a:r>
              <a:rPr lang="en-GB" dirty="0" err="1"/>
              <a:t>DeReuver</a:t>
            </a:r>
            <a:r>
              <a:rPr lang="en-GB" dirty="0"/>
              <a:t> and van </a:t>
            </a:r>
            <a:r>
              <a:rPr lang="en-GB" dirty="0" err="1"/>
              <a:t>Woerkom</a:t>
            </a:r>
            <a:r>
              <a:rPr lang="en-GB" dirty="0"/>
              <a:t>, 2010, </a:t>
            </a:r>
            <a:r>
              <a:rPr lang="en-GB" dirty="0" err="1"/>
              <a:t>pg</a:t>
            </a:r>
            <a:r>
              <a:rPr lang="en-GB" dirty="0"/>
              <a:t> 480).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087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284D6-7AC0-4F2C-B110-C03687E5C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C3471-0272-4209-8AE9-065269BE3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“An awareness of goals, values, opinions, or activities by at least one party. A party’s action based on a conflict experience is defined as conflict handling. At the point where a party starts to act, the conflict becomes a dynamic process where the conflicting parties influence each other in a vicious circle of action and reaction” (</a:t>
            </a:r>
            <a:r>
              <a:rPr lang="en-GB" dirty="0" err="1"/>
              <a:t>DeReuver</a:t>
            </a:r>
            <a:r>
              <a:rPr lang="en-GB" dirty="0"/>
              <a:t> and van </a:t>
            </a:r>
            <a:r>
              <a:rPr lang="en-GB" dirty="0" err="1"/>
              <a:t>Woerkom</a:t>
            </a:r>
            <a:r>
              <a:rPr lang="en-GB" dirty="0"/>
              <a:t>, 2010, </a:t>
            </a:r>
            <a:r>
              <a:rPr lang="en-GB" dirty="0" err="1"/>
              <a:t>pg</a:t>
            </a:r>
            <a:r>
              <a:rPr lang="en-GB" dirty="0"/>
              <a:t> 480).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4211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9382D-BF1E-4986-B5FE-939120949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conflict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CB39A44-099C-456C-AAF0-7D32DDDB6D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48122" y="1417638"/>
            <a:ext cx="6047756" cy="3725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1876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02268-D11B-4826-8ACF-BF1F173FD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Types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311C32-A7D3-4059-998E-8BC2274AB3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4657" y="1600200"/>
            <a:ext cx="5894686" cy="3916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8FA00A5-17B1-4F31-84C5-C005309A14D4}"/>
              </a:ext>
            </a:extLst>
          </p:cNvPr>
          <p:cNvSpPr txBox="1"/>
          <p:nvPr/>
        </p:nvSpPr>
        <p:spPr>
          <a:xfrm>
            <a:off x="683568" y="213285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Functional vs dysfunctional</a:t>
            </a:r>
          </a:p>
        </p:txBody>
      </p:sp>
    </p:spTree>
    <p:extLst>
      <p:ext uri="{BB962C8B-B14F-4D97-AF65-F5344CB8AC3E}">
        <p14:creationId xmlns:p14="http://schemas.microsoft.com/office/powerpoint/2010/main" val="369235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EC7D9-C401-49BF-ACB6-4E0368170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Conflict in Teams and Organizations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954B932-92F6-4203-9A08-D461BB7458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9526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A2A27-EDF3-4B97-97C6-3D2A1D85D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Outcomes of Conflict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42431-E084-4364-BBB1-3C404D439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537" marR="0" lvl="0" indent="0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None/>
              <a:tabLst/>
              <a:defRPr/>
            </a:pPr>
            <a:r>
              <a:rPr kumimoji="0" lang="en-GB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Positive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Open-up discussion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Generate new ideas / better solutions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GB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Increase involvement/ personal investment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endParaRPr lang="en-GB" altLang="en-US" sz="2000" dirty="0">
              <a:solidFill>
                <a:prstClr val="black"/>
              </a:solidFill>
              <a:latin typeface="Verdana" pitchFamily="34" charset="0"/>
            </a:endParaRPr>
          </a:p>
          <a:p>
            <a:pPr marL="109537" marR="0" lvl="0" indent="0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Negative 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Issue snowballs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Dissatisfaction, stress and/or tension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Performance affected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Distraction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itchFamily="34" charset="0"/>
                <a:ea typeface="+mn-ea"/>
                <a:cs typeface="+mn-cs"/>
              </a:rPr>
              <a:t>People stop cooperating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A04DA3"/>
              </a:buClr>
              <a:buSzTx/>
              <a:buFont typeface="Georgia" pitchFamily="18" charset="0"/>
              <a:buChar char="•"/>
              <a:tabLst/>
              <a:defRPr/>
            </a:pPr>
            <a:endParaRPr kumimoji="0" lang="en-US" altLang="en-US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  <a:ea typeface="+mn-ea"/>
              <a:cs typeface="+mn-c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638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9A2A8-E651-42A4-AE95-A7163EFD9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Types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15CBE-F3D8-4E0C-9F6C-7639E650D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Task vs relational</a:t>
            </a:r>
          </a:p>
          <a:p>
            <a:pPr lvl="1"/>
            <a:r>
              <a:rPr lang="en-GB" dirty="0"/>
              <a:t>Task – differing opinions on strategies, processes, options etc.</a:t>
            </a:r>
          </a:p>
          <a:p>
            <a:pPr lvl="1"/>
            <a:r>
              <a:rPr lang="en-GB" dirty="0"/>
              <a:t>Relational – interpersonal incompatibilities, negative evaluation, communication difficulties (</a:t>
            </a:r>
            <a:r>
              <a:rPr lang="en-GB" dirty="0" err="1"/>
              <a:t>Jehn</a:t>
            </a:r>
            <a:r>
              <a:rPr lang="en-GB" dirty="0"/>
              <a:t>, 1997)</a:t>
            </a:r>
          </a:p>
          <a:p>
            <a:pPr lvl="1"/>
            <a:endParaRPr lang="en-GB" dirty="0"/>
          </a:p>
          <a:p>
            <a:r>
              <a:rPr lang="en-GB" dirty="0"/>
              <a:t>Correlated (De </a:t>
            </a:r>
            <a:r>
              <a:rPr lang="en-GB" dirty="0" err="1"/>
              <a:t>Dreu</a:t>
            </a:r>
            <a:r>
              <a:rPr lang="en-GB" dirty="0"/>
              <a:t> and </a:t>
            </a:r>
            <a:r>
              <a:rPr lang="en-GB" dirty="0" err="1"/>
              <a:t>Weingart</a:t>
            </a:r>
            <a:r>
              <a:rPr lang="en-GB" dirty="0"/>
              <a:t>, 2003)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507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AA81D-85D4-4237-830E-50A43A3C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5BB9E-AFDC-4121-B0A0-810D343374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a time when you have experienced conflict at work</a:t>
            </a:r>
          </a:p>
          <a:p>
            <a:endParaRPr lang="en-GB" dirty="0"/>
          </a:p>
          <a:p>
            <a:r>
              <a:rPr lang="en-GB" dirty="0"/>
              <a:t>Write down the main step you took to resolve it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457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618C2-05D3-485D-AC40-4FFC4FF7C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Responding to conflict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66B38A1-39B4-4FFB-A418-CA3F20D3A7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774"/>
          <a:stretch/>
        </p:blipFill>
        <p:spPr>
          <a:xfrm>
            <a:off x="792152" y="1556792"/>
            <a:ext cx="7559695" cy="401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183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A9197-4C0E-47A8-9494-86ED82FA6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Conflict Modes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33BA68-4AAE-46F6-BB9E-45D43208E8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0762" y="1600200"/>
            <a:ext cx="644247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267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3949B-883E-4928-9D5A-895E3160C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Conflict Modes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0C3652D-AE0A-4CF1-8BF1-26964E74AA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340" y="1600200"/>
            <a:ext cx="712531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2454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F8215-CFBD-481A-9B79-5F91C9DAE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Conflict Management Strategies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3088BD-F6E0-4E7F-A271-E0210687C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6540" y="1600200"/>
            <a:ext cx="581092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31504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1B5C9-A7A3-43CB-941C-F7E0D2746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Different Modes for Different Situations – Try to think of examples</a:t>
            </a:r>
            <a:endParaRPr lang="en-US" sz="24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61BB28-4E53-4ECA-9945-6A7248FC07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7436" y="1613589"/>
            <a:ext cx="8029128" cy="3889585"/>
          </a:xfrm>
        </p:spPr>
      </p:pic>
    </p:spTree>
    <p:extLst>
      <p:ext uri="{BB962C8B-B14F-4D97-AF65-F5344CB8AC3E}">
        <p14:creationId xmlns:p14="http://schemas.microsoft.com/office/powerpoint/2010/main" val="3385374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09D8B-F257-4BE9-91BD-7AFC8B753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Negotiation and Dispute Resolution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A9F0E-FB49-413C-9B18-D7DC81D561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Negotiation </a:t>
            </a:r>
          </a:p>
          <a:p>
            <a:r>
              <a:rPr lang="en-US" dirty="0"/>
              <a:t>is the process of reaching an agreement that both parties find acceptable.</a:t>
            </a:r>
          </a:p>
          <a:p>
            <a:r>
              <a:rPr lang="en-US" dirty="0"/>
              <a:t>When getting ready to negotiate:</a:t>
            </a:r>
          </a:p>
          <a:p>
            <a:r>
              <a:rPr lang="en-US" dirty="0"/>
              <a:t>Outline your goals and objectives </a:t>
            </a:r>
          </a:p>
          <a:p>
            <a:r>
              <a:rPr lang="en-US" dirty="0"/>
              <a:t>Research your opponent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71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F1541-A0BB-4BD9-B519-97E6FFB1D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380" y="26064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Negotiation and Dispute Resolution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DCB9F0-8DEC-460A-BF1B-10E9F47BEF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68760"/>
            <a:ext cx="8075240" cy="424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644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4DD20-73DB-4FA1-8FAE-ECCE5F5B2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Bargaining Approaches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8C5B9-16C8-4E0B-960C-596BD844C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accent6">
                    <a:lumMod val="75000"/>
                  </a:schemeClr>
                </a:solidFill>
              </a:rPr>
              <a:t>Distributive bargaining </a:t>
            </a:r>
            <a:r>
              <a:rPr lang="en-US" sz="1600" dirty="0"/>
              <a:t>occurs when two parties both try to claim a “fixed pie” of resources.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FCD1E8-6C81-4332-B81B-249D8C1BC6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349"/>
          <a:stretch/>
        </p:blipFill>
        <p:spPr>
          <a:xfrm>
            <a:off x="683569" y="2420888"/>
            <a:ext cx="3806796" cy="25833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BDCD89-E538-4C57-BF6B-0CE685AEA45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80" t="51474" r="-1424" b="-882"/>
          <a:stretch/>
        </p:blipFill>
        <p:spPr>
          <a:xfrm>
            <a:off x="4653636" y="2420888"/>
            <a:ext cx="4259533" cy="258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6612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0F423-76B0-458E-8247-E1D594F7D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Role of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9E5A9-BC41-4B9E-9E33-4B942977A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Development of internal mediation skills</a:t>
            </a:r>
          </a:p>
          <a:p>
            <a:r>
              <a:rPr lang="en-GB" dirty="0"/>
              <a:t>Line manager training in managing conflict and handling ‘difficult conversations’</a:t>
            </a:r>
          </a:p>
          <a:p>
            <a:r>
              <a:rPr lang="en-GB" dirty="0"/>
              <a:t>Perception of public policy and employer practice</a:t>
            </a:r>
          </a:p>
          <a:p>
            <a:pPr lvl="1"/>
            <a:r>
              <a:rPr lang="en-GB" dirty="0"/>
              <a:t>Workplace-focused, informal style of dispute resolution</a:t>
            </a:r>
          </a:p>
          <a:p>
            <a:r>
              <a:rPr lang="en-GB" dirty="0"/>
              <a:t>Need for better training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8191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421</TotalTime>
  <Words>454</Words>
  <Application>Microsoft Office PowerPoint</Application>
  <PresentationFormat>On-screen Show (4:3)</PresentationFormat>
  <Paragraphs>63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Georgia</vt:lpstr>
      <vt:lpstr>Myriad Pro</vt:lpstr>
      <vt:lpstr>Verdana</vt:lpstr>
      <vt:lpstr>20140311PresentationUWTSDTemplate</vt:lpstr>
      <vt:lpstr>Bachelor of Arts Business Management   Introduction to Modern Workplace  </vt:lpstr>
      <vt:lpstr>Conflict in Teams and Organizations </vt:lpstr>
      <vt:lpstr>Employee Relations and Conflict in the Workplace</vt:lpstr>
      <vt:lpstr>Employee Relations</vt:lpstr>
      <vt:lpstr>Conflict </vt:lpstr>
      <vt:lpstr>Causes of conflict</vt:lpstr>
      <vt:lpstr>Conflict Types</vt:lpstr>
      <vt:lpstr>Conflict in Teams and Organizations </vt:lpstr>
      <vt:lpstr>Outcomes of Conflict</vt:lpstr>
      <vt:lpstr>Conflict Types</vt:lpstr>
      <vt:lpstr>Class activity </vt:lpstr>
      <vt:lpstr>Responding to conflict</vt:lpstr>
      <vt:lpstr>Conflict Modes</vt:lpstr>
      <vt:lpstr>Conflict Modes</vt:lpstr>
      <vt:lpstr>Conflict Management Strategies </vt:lpstr>
      <vt:lpstr>Different Modes for Different Situations – Try to think of examples</vt:lpstr>
      <vt:lpstr>Negotiation and Dispute Resolution </vt:lpstr>
      <vt:lpstr>Negotiation and Dispute Resolution </vt:lpstr>
      <vt:lpstr>Bargaining Approaches </vt:lpstr>
      <vt:lpstr>Role of managers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Induction and Introduction</dc:title>
  <dc:creator>Eric Osei</dc:creator>
  <cp:lastModifiedBy>Uju Ugochukwu</cp:lastModifiedBy>
  <cp:revision>16</cp:revision>
  <dcterms:created xsi:type="dcterms:W3CDTF">2020-04-05T00:35:36Z</dcterms:created>
  <dcterms:modified xsi:type="dcterms:W3CDTF">2021-11-10T13:55:05Z</dcterms:modified>
</cp:coreProperties>
</file>