
<file path=[Content_Types].xml><?xml version="1.0" encoding="utf-8"?>
<Types xmlns="http://schemas.openxmlformats.org/package/2006/content-types">
  <Default Extension="1" ContentType="image/jpeg"/>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 id="2147483677" r:id="rId2"/>
  </p:sldMasterIdLst>
  <p:sldIdLst>
    <p:sldId id="256" r:id="rId3"/>
    <p:sldId id="257" r:id="rId4"/>
    <p:sldId id="258" r:id="rId5"/>
    <p:sldId id="259" r:id="rId6"/>
    <p:sldId id="260" r:id="rId7"/>
    <p:sldId id="261" r:id="rId8"/>
    <p:sldId id="262" r:id="rId9"/>
    <p:sldId id="263" r:id="rId10"/>
    <p:sldId id="264" r:id="rId11"/>
    <p:sldId id="265" r:id="rId12"/>
    <p:sldId id="266" r:id="rId13"/>
    <p:sldId id="268" r:id="rId14"/>
    <p:sldId id="272" r:id="rId15"/>
    <p:sldId id="269" r:id="rId16"/>
    <p:sldId id="274" r:id="rId17"/>
    <p:sldId id="275" r:id="rId18"/>
    <p:sldId id="279" r:id="rId19"/>
    <p:sldId id="280" r:id="rId20"/>
    <p:sldId id="282" r:id="rId21"/>
    <p:sldId id="276" r:id="rId22"/>
  </p:sldIdLst>
  <p:sldSz cx="18288000" cy="10287000"/>
  <p:notesSz cx="6858000" cy="9144000"/>
  <p:embeddedFontLst>
    <p:embeddedFont>
      <p:font typeface="Century Gothic" panose="020B0502020202020204" pitchFamily="34" charset="0"/>
      <p:regular r:id="rId23"/>
      <p:bold r:id="rId24"/>
      <p:italic r:id="rId25"/>
      <p:boldItalic r:id="rId26"/>
    </p:embeddedFont>
    <p:embeddedFont>
      <p:font typeface="League Spartan" panose="020B0604020202020204" charset="0"/>
      <p:regular r:id="rId27"/>
    </p:embeddedFont>
    <p:embeddedFont>
      <p:font typeface="Roboto" panose="02000000000000000000" pitchFamily="2" charset="0"/>
      <p:regular r:id="rId28"/>
      <p:bold r:id="rId29"/>
      <p:italic r:id="rId30"/>
      <p:boldItalic r:id="rId31"/>
    </p:embeddedFont>
    <p:embeddedFont>
      <p:font typeface="Wingdings 3" panose="05040102010807070707" pitchFamily="18" charset="2"/>
      <p:regular r:id="rId3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52" d="100"/>
          <a:sy n="52" d="100"/>
        </p:scale>
        <p:origin x="850" y="6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font" Target="fonts/font4.fntdata"/><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font" Target="fonts/font3.fntdata"/><Relationship Id="rId33"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font" Target="fonts/font7.fntdata"/><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font" Target="fonts/font2.fntdata"/><Relationship Id="rId32" Type="http://schemas.openxmlformats.org/officeDocument/2006/relationships/font" Target="fonts/font10.fntdata"/><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font" Target="fonts/font1.fntdata"/><Relationship Id="rId28" Type="http://schemas.openxmlformats.org/officeDocument/2006/relationships/font" Target="fonts/font6.fntdata"/><Relationship Id="rId36"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font" Target="fonts/font9.fntdata"/><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font" Target="fonts/font5.fntdata"/><Relationship Id="rId30" Type="http://schemas.openxmlformats.org/officeDocument/2006/relationships/font" Target="fonts/font8.fntdata"/><Relationship Id="rId35" Type="http://schemas.openxmlformats.org/officeDocument/2006/relationships/theme" Target="theme/theme1.xml"/><Relationship Id="rId8" Type="http://schemas.openxmlformats.org/officeDocument/2006/relationships/slide" Target="slides/slide6.xml"/></Relationships>
</file>

<file path=ppt/diagrams/_rels/data1.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ata5.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10" Type="http://schemas.openxmlformats.org/officeDocument/2006/relationships/image" Target="../media/image36.svg"/><Relationship Id="rId4" Type="http://schemas.openxmlformats.org/officeDocument/2006/relationships/image" Target="../media/image30.svg"/><Relationship Id="rId9" Type="http://schemas.openxmlformats.org/officeDocument/2006/relationships/image" Target="../media/image35.png"/></Relationships>
</file>

<file path=ppt/diagrams/_rels/drawing1.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5.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10" Type="http://schemas.openxmlformats.org/officeDocument/2006/relationships/image" Target="../media/image36.svg"/><Relationship Id="rId4" Type="http://schemas.openxmlformats.org/officeDocument/2006/relationships/image" Target="../media/image30.svg"/><Relationship Id="rId9" Type="http://schemas.openxmlformats.org/officeDocument/2006/relationships/image" Target="../media/image35.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82A3983-E112-4B45-A554-BA6F2AAF49B4}"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1CC1D85-EF49-4E83-AFA4-0C7A5A092C07}">
      <dgm:prSet custT="1"/>
      <dgm:spPr/>
      <dgm:t>
        <a:bodyPr/>
        <a:lstStyle/>
        <a:p>
          <a:r>
            <a:rPr lang="en-US" sz="4400" b="0" i="0" baseline="0" dirty="0"/>
            <a:t>NHS Health Check: prevent chronic diseases (NHS England, 2022)</a:t>
          </a:r>
          <a:endParaRPr lang="en-US" sz="4400" dirty="0"/>
        </a:p>
      </dgm:t>
    </dgm:pt>
    <dgm:pt modelId="{7518337C-36F6-4446-8A9C-4315593004CC}" type="parTrans" cxnId="{C686FBCB-4095-4945-A9E4-0EEB15E2EC68}">
      <dgm:prSet/>
      <dgm:spPr/>
      <dgm:t>
        <a:bodyPr/>
        <a:lstStyle/>
        <a:p>
          <a:endParaRPr lang="en-US"/>
        </a:p>
      </dgm:t>
    </dgm:pt>
    <dgm:pt modelId="{2715ECC0-503E-4648-8946-B46ACE588405}" type="sibTrans" cxnId="{C686FBCB-4095-4945-A9E4-0EEB15E2EC68}">
      <dgm:prSet/>
      <dgm:spPr/>
      <dgm:t>
        <a:bodyPr/>
        <a:lstStyle/>
        <a:p>
          <a:endParaRPr lang="en-US"/>
        </a:p>
      </dgm:t>
    </dgm:pt>
    <dgm:pt modelId="{9FAEF8EB-AAFD-4DBD-B77B-B68E35FE9678}">
      <dgm:prSet custT="1"/>
      <dgm:spPr/>
      <dgm:t>
        <a:bodyPr/>
        <a:lstStyle/>
        <a:p>
          <a:r>
            <a:rPr lang="en-US" sz="4400" b="0" i="0" baseline="0" dirty="0"/>
            <a:t>Diabetes Prevention </a:t>
          </a:r>
          <a:r>
            <a:rPr lang="en-US" sz="4400" b="0" i="0" baseline="0" dirty="0" err="1"/>
            <a:t>Programme</a:t>
          </a:r>
          <a:r>
            <a:rPr lang="en-US" sz="4400" b="0" i="0" baseline="0" dirty="0"/>
            <a:t>: lifestyle &amp; community support (PHE, 2020)</a:t>
          </a:r>
          <a:endParaRPr lang="en-US" sz="4400" dirty="0"/>
        </a:p>
      </dgm:t>
    </dgm:pt>
    <dgm:pt modelId="{EBD07457-2D0D-4D31-8178-A38CE11F5C8B}" type="parTrans" cxnId="{81858619-9DD7-42AC-ACB3-A095928E3BAB}">
      <dgm:prSet/>
      <dgm:spPr/>
      <dgm:t>
        <a:bodyPr/>
        <a:lstStyle/>
        <a:p>
          <a:endParaRPr lang="en-US"/>
        </a:p>
      </dgm:t>
    </dgm:pt>
    <dgm:pt modelId="{2E12ABF3-8A65-4FB4-B553-FED99D9B57CE}" type="sibTrans" cxnId="{81858619-9DD7-42AC-ACB3-A095928E3BAB}">
      <dgm:prSet/>
      <dgm:spPr/>
      <dgm:t>
        <a:bodyPr/>
        <a:lstStyle/>
        <a:p>
          <a:endParaRPr lang="en-US"/>
        </a:p>
      </dgm:t>
    </dgm:pt>
    <dgm:pt modelId="{CCFDC225-CDC6-465B-B1E8-7E92F09CB3FF}">
      <dgm:prSet custT="1"/>
      <dgm:spPr/>
      <dgm:t>
        <a:bodyPr/>
        <a:lstStyle/>
        <a:p>
          <a:r>
            <a:rPr lang="en-US" sz="4400" b="0" i="0" baseline="0" dirty="0"/>
            <a:t>Telehealth: expanded access, but digital divide issues (Health Foundation, 2021)</a:t>
          </a:r>
          <a:endParaRPr lang="en-US" sz="4400" dirty="0"/>
        </a:p>
      </dgm:t>
    </dgm:pt>
    <dgm:pt modelId="{27E80177-9814-42EA-91C6-92FA2C161AEB}" type="parTrans" cxnId="{BD9842D0-C11E-4C3C-8409-19B90A882D20}">
      <dgm:prSet/>
      <dgm:spPr/>
      <dgm:t>
        <a:bodyPr/>
        <a:lstStyle/>
        <a:p>
          <a:endParaRPr lang="en-US"/>
        </a:p>
      </dgm:t>
    </dgm:pt>
    <dgm:pt modelId="{116DD2B2-6C1B-475A-A877-7D6A7EA13B7C}" type="sibTrans" cxnId="{BD9842D0-C11E-4C3C-8409-19B90A882D20}">
      <dgm:prSet/>
      <dgm:spPr/>
      <dgm:t>
        <a:bodyPr/>
        <a:lstStyle/>
        <a:p>
          <a:endParaRPr lang="en-US"/>
        </a:p>
      </dgm:t>
    </dgm:pt>
    <dgm:pt modelId="{57334E18-90E2-43B2-8098-BFC511043EC4}">
      <dgm:prSet custT="1"/>
      <dgm:spPr/>
      <dgm:t>
        <a:bodyPr/>
        <a:lstStyle/>
        <a:p>
          <a:r>
            <a:rPr lang="en-US" sz="4400" b="0" i="0" baseline="0" dirty="0"/>
            <a:t>Social prescribing: links patients to community resources (NHS England, 2022)</a:t>
          </a:r>
          <a:endParaRPr lang="en-US" sz="4400" dirty="0"/>
        </a:p>
      </dgm:t>
    </dgm:pt>
    <dgm:pt modelId="{F2663708-42AB-4466-ACD4-946690663BF2}" type="parTrans" cxnId="{5F90B347-F830-4F77-A79B-044A3AE30AF8}">
      <dgm:prSet/>
      <dgm:spPr/>
      <dgm:t>
        <a:bodyPr/>
        <a:lstStyle/>
        <a:p>
          <a:endParaRPr lang="en-US"/>
        </a:p>
      </dgm:t>
    </dgm:pt>
    <dgm:pt modelId="{BEFE24C0-55B6-4A37-BF87-807C0257E2FA}" type="sibTrans" cxnId="{5F90B347-F830-4F77-A79B-044A3AE30AF8}">
      <dgm:prSet/>
      <dgm:spPr/>
      <dgm:t>
        <a:bodyPr/>
        <a:lstStyle/>
        <a:p>
          <a:endParaRPr lang="en-US"/>
        </a:p>
      </dgm:t>
    </dgm:pt>
    <dgm:pt modelId="{A0E18E34-4A3F-44D2-A8FF-F42CA00409AA}" type="pres">
      <dgm:prSet presAssocID="{D82A3983-E112-4B45-A554-BA6F2AAF49B4}" presName="root" presStyleCnt="0">
        <dgm:presLayoutVars>
          <dgm:dir/>
          <dgm:resizeHandles val="exact"/>
        </dgm:presLayoutVars>
      </dgm:prSet>
      <dgm:spPr/>
    </dgm:pt>
    <dgm:pt modelId="{C960EE20-0B00-4064-8F63-B03D2200F16B}" type="pres">
      <dgm:prSet presAssocID="{E1CC1D85-EF49-4E83-AFA4-0C7A5A092C07}" presName="compNode" presStyleCnt="0"/>
      <dgm:spPr/>
    </dgm:pt>
    <dgm:pt modelId="{80C9B3DE-D30E-45A5-9F2E-A16939E55ED5}" type="pres">
      <dgm:prSet presAssocID="{E1CC1D85-EF49-4E83-AFA4-0C7A5A092C07}" presName="bgRect" presStyleLbl="bgShp" presStyleIdx="0" presStyleCnt="4" custLinFactY="-100000" custLinFactNeighborX="16995" custLinFactNeighborY="-179612"/>
      <dgm:spPr/>
    </dgm:pt>
    <dgm:pt modelId="{EC860A3F-A7E6-4A93-820E-813A8360910B}" type="pres">
      <dgm:prSet presAssocID="{E1CC1D85-EF49-4E83-AFA4-0C7A5A092C07}" presName="iconRect" presStyleLbl="node1" presStyleIdx="0" presStyleCnt="4" custScaleX="118198" custScaleY="12641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ospital"/>
        </a:ext>
      </dgm:extLst>
    </dgm:pt>
    <dgm:pt modelId="{8EDD4157-F8E8-4860-A213-B6FB1FAC8FC8}" type="pres">
      <dgm:prSet presAssocID="{E1CC1D85-EF49-4E83-AFA4-0C7A5A092C07}" presName="spaceRect" presStyleCnt="0"/>
      <dgm:spPr/>
    </dgm:pt>
    <dgm:pt modelId="{8EECAFDF-875C-4A13-BA4E-1079D20703EB}" type="pres">
      <dgm:prSet presAssocID="{E1CC1D85-EF49-4E83-AFA4-0C7A5A092C07}" presName="parTx" presStyleLbl="revTx" presStyleIdx="0" presStyleCnt="4">
        <dgm:presLayoutVars>
          <dgm:chMax val="0"/>
          <dgm:chPref val="0"/>
        </dgm:presLayoutVars>
      </dgm:prSet>
      <dgm:spPr/>
    </dgm:pt>
    <dgm:pt modelId="{D9D53650-7A51-4E13-AC34-D2F51565F93E}" type="pres">
      <dgm:prSet presAssocID="{2715ECC0-503E-4648-8946-B46ACE588405}" presName="sibTrans" presStyleCnt="0"/>
      <dgm:spPr/>
    </dgm:pt>
    <dgm:pt modelId="{548B808B-A749-4CE5-BAFB-D1AC1742334B}" type="pres">
      <dgm:prSet presAssocID="{9FAEF8EB-AAFD-4DBD-B77B-B68E35FE9678}" presName="compNode" presStyleCnt="0"/>
      <dgm:spPr/>
    </dgm:pt>
    <dgm:pt modelId="{00864799-7E23-4EBB-A635-BA27F3D28ECF}" type="pres">
      <dgm:prSet presAssocID="{9FAEF8EB-AAFD-4DBD-B77B-B68E35FE9678}" presName="bgRect" presStyleLbl="bgShp" presStyleIdx="1" presStyleCnt="4"/>
      <dgm:spPr/>
    </dgm:pt>
    <dgm:pt modelId="{DE6B5DB3-227F-4554-ADD1-D3D2BD70ABE9}" type="pres">
      <dgm:prSet presAssocID="{9FAEF8EB-AAFD-4DBD-B77B-B68E35FE9678}" presName="iconRect" presStyleLbl="node1" presStyleIdx="1" presStyleCnt="4" custScaleX="132973" custScaleY="12431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Needle"/>
        </a:ext>
      </dgm:extLst>
    </dgm:pt>
    <dgm:pt modelId="{511EC9FE-CF61-419B-B59D-9C2C1FDDC1AB}" type="pres">
      <dgm:prSet presAssocID="{9FAEF8EB-AAFD-4DBD-B77B-B68E35FE9678}" presName="spaceRect" presStyleCnt="0"/>
      <dgm:spPr/>
    </dgm:pt>
    <dgm:pt modelId="{B5DDBB45-64D4-46D7-84F7-1BE1B7C96348}" type="pres">
      <dgm:prSet presAssocID="{9FAEF8EB-AAFD-4DBD-B77B-B68E35FE9678}" presName="parTx" presStyleLbl="revTx" presStyleIdx="1" presStyleCnt="4">
        <dgm:presLayoutVars>
          <dgm:chMax val="0"/>
          <dgm:chPref val="0"/>
        </dgm:presLayoutVars>
      </dgm:prSet>
      <dgm:spPr/>
    </dgm:pt>
    <dgm:pt modelId="{B923660F-DC9F-46B6-955E-AD381EF546E6}" type="pres">
      <dgm:prSet presAssocID="{2E12ABF3-8A65-4FB4-B553-FED99D9B57CE}" presName="sibTrans" presStyleCnt="0"/>
      <dgm:spPr/>
    </dgm:pt>
    <dgm:pt modelId="{C71B5047-2622-43CA-B5A7-F95B921E71D3}" type="pres">
      <dgm:prSet presAssocID="{CCFDC225-CDC6-465B-B1E8-7E92F09CB3FF}" presName="compNode" presStyleCnt="0"/>
      <dgm:spPr/>
    </dgm:pt>
    <dgm:pt modelId="{11D67CED-8071-4E91-9D49-6A4A9AD144B1}" type="pres">
      <dgm:prSet presAssocID="{CCFDC225-CDC6-465B-B1E8-7E92F09CB3FF}" presName="bgRect" presStyleLbl="bgShp" presStyleIdx="2" presStyleCnt="4"/>
      <dgm:spPr/>
    </dgm:pt>
    <dgm:pt modelId="{E610DCAB-3948-4694-AF19-322DD6918B16}" type="pres">
      <dgm:prSet presAssocID="{CCFDC225-CDC6-465B-B1E8-7E92F09CB3FF}" presName="iconRect" presStyleLbl="node1" presStyleIdx="2" presStyleCnt="4" custScaleX="132973" custScaleY="14435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mputer"/>
        </a:ext>
      </dgm:extLst>
    </dgm:pt>
    <dgm:pt modelId="{34B40E4F-DA46-4FD1-AAFA-439FBC2569E0}" type="pres">
      <dgm:prSet presAssocID="{CCFDC225-CDC6-465B-B1E8-7E92F09CB3FF}" presName="spaceRect" presStyleCnt="0"/>
      <dgm:spPr/>
    </dgm:pt>
    <dgm:pt modelId="{B37F5251-F096-49A2-8FAE-E12ACBC2D8DA}" type="pres">
      <dgm:prSet presAssocID="{CCFDC225-CDC6-465B-B1E8-7E92F09CB3FF}" presName="parTx" presStyleLbl="revTx" presStyleIdx="2" presStyleCnt="4">
        <dgm:presLayoutVars>
          <dgm:chMax val="0"/>
          <dgm:chPref val="0"/>
        </dgm:presLayoutVars>
      </dgm:prSet>
      <dgm:spPr/>
    </dgm:pt>
    <dgm:pt modelId="{4126ABE2-F5BF-4CA1-9801-96EEF5581E16}" type="pres">
      <dgm:prSet presAssocID="{116DD2B2-6C1B-475A-A877-7D6A7EA13B7C}" presName="sibTrans" presStyleCnt="0"/>
      <dgm:spPr/>
    </dgm:pt>
    <dgm:pt modelId="{D3F7CA6B-AA5E-4409-983A-CD48FACFE34F}" type="pres">
      <dgm:prSet presAssocID="{57334E18-90E2-43B2-8098-BFC511043EC4}" presName="compNode" presStyleCnt="0"/>
      <dgm:spPr/>
    </dgm:pt>
    <dgm:pt modelId="{A000B217-62BD-479F-9BFC-0670FE8382E0}" type="pres">
      <dgm:prSet presAssocID="{57334E18-90E2-43B2-8098-BFC511043EC4}" presName="bgRect" presStyleLbl="bgShp" presStyleIdx="3" presStyleCnt="4"/>
      <dgm:spPr/>
    </dgm:pt>
    <dgm:pt modelId="{4D51429D-4772-4616-9F98-9474DF14D23D}" type="pres">
      <dgm:prSet presAssocID="{57334E18-90E2-43B2-8098-BFC511043EC4}" presName="iconRect" presStyleLbl="node1" presStyleIdx="3" presStyleCnt="4" custScaleX="132973" custScaleY="12011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roup"/>
        </a:ext>
      </dgm:extLst>
    </dgm:pt>
    <dgm:pt modelId="{BB665082-F24D-4E32-9956-EE14E307E273}" type="pres">
      <dgm:prSet presAssocID="{57334E18-90E2-43B2-8098-BFC511043EC4}" presName="spaceRect" presStyleCnt="0"/>
      <dgm:spPr/>
    </dgm:pt>
    <dgm:pt modelId="{F65080AD-710E-4895-9171-7C866033673E}" type="pres">
      <dgm:prSet presAssocID="{57334E18-90E2-43B2-8098-BFC511043EC4}" presName="parTx" presStyleLbl="revTx" presStyleIdx="3" presStyleCnt="4">
        <dgm:presLayoutVars>
          <dgm:chMax val="0"/>
          <dgm:chPref val="0"/>
        </dgm:presLayoutVars>
      </dgm:prSet>
      <dgm:spPr/>
    </dgm:pt>
  </dgm:ptLst>
  <dgm:cxnLst>
    <dgm:cxn modelId="{81858619-9DD7-42AC-ACB3-A095928E3BAB}" srcId="{D82A3983-E112-4B45-A554-BA6F2AAF49B4}" destId="{9FAEF8EB-AAFD-4DBD-B77B-B68E35FE9678}" srcOrd="1" destOrd="0" parTransId="{EBD07457-2D0D-4D31-8178-A38CE11F5C8B}" sibTransId="{2E12ABF3-8A65-4FB4-B553-FED99D9B57CE}"/>
    <dgm:cxn modelId="{672BBC62-2E07-4A96-99E0-956B0F0B8C90}" type="presOf" srcId="{57334E18-90E2-43B2-8098-BFC511043EC4}" destId="{F65080AD-710E-4895-9171-7C866033673E}" srcOrd="0" destOrd="0" presId="urn:microsoft.com/office/officeart/2018/2/layout/IconVerticalSolidList"/>
    <dgm:cxn modelId="{5F90B347-F830-4F77-A79B-044A3AE30AF8}" srcId="{D82A3983-E112-4B45-A554-BA6F2AAF49B4}" destId="{57334E18-90E2-43B2-8098-BFC511043EC4}" srcOrd="3" destOrd="0" parTransId="{F2663708-42AB-4466-ACD4-946690663BF2}" sibTransId="{BEFE24C0-55B6-4A37-BF87-807C0257E2FA}"/>
    <dgm:cxn modelId="{6A3A9179-285E-4359-BA01-B6D37C20C667}" type="presOf" srcId="{E1CC1D85-EF49-4E83-AFA4-0C7A5A092C07}" destId="{8EECAFDF-875C-4A13-BA4E-1079D20703EB}" srcOrd="0" destOrd="0" presId="urn:microsoft.com/office/officeart/2018/2/layout/IconVerticalSolidList"/>
    <dgm:cxn modelId="{9C59457C-9EA1-43D9-B3DB-3E9E368B5EAD}" type="presOf" srcId="{CCFDC225-CDC6-465B-B1E8-7E92F09CB3FF}" destId="{B37F5251-F096-49A2-8FAE-E12ACBC2D8DA}" srcOrd="0" destOrd="0" presId="urn:microsoft.com/office/officeart/2018/2/layout/IconVerticalSolidList"/>
    <dgm:cxn modelId="{11A20CA5-B04C-406D-A13C-80BDE1632735}" type="presOf" srcId="{D82A3983-E112-4B45-A554-BA6F2AAF49B4}" destId="{A0E18E34-4A3F-44D2-A8FF-F42CA00409AA}" srcOrd="0" destOrd="0" presId="urn:microsoft.com/office/officeart/2018/2/layout/IconVerticalSolidList"/>
    <dgm:cxn modelId="{C686FBCB-4095-4945-A9E4-0EEB15E2EC68}" srcId="{D82A3983-E112-4B45-A554-BA6F2AAF49B4}" destId="{E1CC1D85-EF49-4E83-AFA4-0C7A5A092C07}" srcOrd="0" destOrd="0" parTransId="{7518337C-36F6-4446-8A9C-4315593004CC}" sibTransId="{2715ECC0-503E-4648-8946-B46ACE588405}"/>
    <dgm:cxn modelId="{BD9842D0-C11E-4C3C-8409-19B90A882D20}" srcId="{D82A3983-E112-4B45-A554-BA6F2AAF49B4}" destId="{CCFDC225-CDC6-465B-B1E8-7E92F09CB3FF}" srcOrd="2" destOrd="0" parTransId="{27E80177-9814-42EA-91C6-92FA2C161AEB}" sibTransId="{116DD2B2-6C1B-475A-A877-7D6A7EA13B7C}"/>
    <dgm:cxn modelId="{0324D9D5-6774-48A5-871B-6FA62EA49865}" type="presOf" srcId="{9FAEF8EB-AAFD-4DBD-B77B-B68E35FE9678}" destId="{B5DDBB45-64D4-46D7-84F7-1BE1B7C96348}" srcOrd="0" destOrd="0" presId="urn:microsoft.com/office/officeart/2018/2/layout/IconVerticalSolidList"/>
    <dgm:cxn modelId="{2595902E-1C46-484D-8630-B238752F223F}" type="presParOf" srcId="{A0E18E34-4A3F-44D2-A8FF-F42CA00409AA}" destId="{C960EE20-0B00-4064-8F63-B03D2200F16B}" srcOrd="0" destOrd="0" presId="urn:microsoft.com/office/officeart/2018/2/layout/IconVerticalSolidList"/>
    <dgm:cxn modelId="{5731A413-7BCE-47FF-92B4-A399EEC9D4A7}" type="presParOf" srcId="{C960EE20-0B00-4064-8F63-B03D2200F16B}" destId="{80C9B3DE-D30E-45A5-9F2E-A16939E55ED5}" srcOrd="0" destOrd="0" presId="urn:microsoft.com/office/officeart/2018/2/layout/IconVerticalSolidList"/>
    <dgm:cxn modelId="{B31D9302-E5B4-41F4-92A0-65807B442F3B}" type="presParOf" srcId="{C960EE20-0B00-4064-8F63-B03D2200F16B}" destId="{EC860A3F-A7E6-4A93-820E-813A8360910B}" srcOrd="1" destOrd="0" presId="urn:microsoft.com/office/officeart/2018/2/layout/IconVerticalSolidList"/>
    <dgm:cxn modelId="{DA59558D-C3E8-49B1-879F-FDE2822EB702}" type="presParOf" srcId="{C960EE20-0B00-4064-8F63-B03D2200F16B}" destId="{8EDD4157-F8E8-4860-A213-B6FB1FAC8FC8}" srcOrd="2" destOrd="0" presId="urn:microsoft.com/office/officeart/2018/2/layout/IconVerticalSolidList"/>
    <dgm:cxn modelId="{945828C5-1F76-4C37-BE05-65985F5E5E9F}" type="presParOf" srcId="{C960EE20-0B00-4064-8F63-B03D2200F16B}" destId="{8EECAFDF-875C-4A13-BA4E-1079D20703EB}" srcOrd="3" destOrd="0" presId="urn:microsoft.com/office/officeart/2018/2/layout/IconVerticalSolidList"/>
    <dgm:cxn modelId="{91B8190C-D35D-47A1-B6F2-05BD95D32632}" type="presParOf" srcId="{A0E18E34-4A3F-44D2-A8FF-F42CA00409AA}" destId="{D9D53650-7A51-4E13-AC34-D2F51565F93E}" srcOrd="1" destOrd="0" presId="urn:microsoft.com/office/officeart/2018/2/layout/IconVerticalSolidList"/>
    <dgm:cxn modelId="{0A1DE9F6-D12B-428A-8A1C-8047E303B058}" type="presParOf" srcId="{A0E18E34-4A3F-44D2-A8FF-F42CA00409AA}" destId="{548B808B-A749-4CE5-BAFB-D1AC1742334B}" srcOrd="2" destOrd="0" presId="urn:microsoft.com/office/officeart/2018/2/layout/IconVerticalSolidList"/>
    <dgm:cxn modelId="{F07453A0-8DFC-4D9B-BE75-442C02736B32}" type="presParOf" srcId="{548B808B-A749-4CE5-BAFB-D1AC1742334B}" destId="{00864799-7E23-4EBB-A635-BA27F3D28ECF}" srcOrd="0" destOrd="0" presId="urn:microsoft.com/office/officeart/2018/2/layout/IconVerticalSolidList"/>
    <dgm:cxn modelId="{11BCB3C5-11DB-410C-AFC1-4F666E26F801}" type="presParOf" srcId="{548B808B-A749-4CE5-BAFB-D1AC1742334B}" destId="{DE6B5DB3-227F-4554-ADD1-D3D2BD70ABE9}" srcOrd="1" destOrd="0" presId="urn:microsoft.com/office/officeart/2018/2/layout/IconVerticalSolidList"/>
    <dgm:cxn modelId="{E848C82D-1804-4234-9164-156666B6D941}" type="presParOf" srcId="{548B808B-A749-4CE5-BAFB-D1AC1742334B}" destId="{511EC9FE-CF61-419B-B59D-9C2C1FDDC1AB}" srcOrd="2" destOrd="0" presId="urn:microsoft.com/office/officeart/2018/2/layout/IconVerticalSolidList"/>
    <dgm:cxn modelId="{4D81D99A-96A5-446D-AFB1-D7566126C722}" type="presParOf" srcId="{548B808B-A749-4CE5-BAFB-D1AC1742334B}" destId="{B5DDBB45-64D4-46D7-84F7-1BE1B7C96348}" srcOrd="3" destOrd="0" presId="urn:microsoft.com/office/officeart/2018/2/layout/IconVerticalSolidList"/>
    <dgm:cxn modelId="{93724FCB-2AC4-4CE9-A23B-8385DC4FCF23}" type="presParOf" srcId="{A0E18E34-4A3F-44D2-A8FF-F42CA00409AA}" destId="{B923660F-DC9F-46B6-955E-AD381EF546E6}" srcOrd="3" destOrd="0" presId="urn:microsoft.com/office/officeart/2018/2/layout/IconVerticalSolidList"/>
    <dgm:cxn modelId="{FA67061B-056D-487C-90B9-153201E3340C}" type="presParOf" srcId="{A0E18E34-4A3F-44D2-A8FF-F42CA00409AA}" destId="{C71B5047-2622-43CA-B5A7-F95B921E71D3}" srcOrd="4" destOrd="0" presId="urn:microsoft.com/office/officeart/2018/2/layout/IconVerticalSolidList"/>
    <dgm:cxn modelId="{051AEA0D-7681-458D-A552-2C24C444A7E5}" type="presParOf" srcId="{C71B5047-2622-43CA-B5A7-F95B921E71D3}" destId="{11D67CED-8071-4E91-9D49-6A4A9AD144B1}" srcOrd="0" destOrd="0" presId="urn:microsoft.com/office/officeart/2018/2/layout/IconVerticalSolidList"/>
    <dgm:cxn modelId="{203447F2-7DDA-4200-A024-99FD3EA29679}" type="presParOf" srcId="{C71B5047-2622-43CA-B5A7-F95B921E71D3}" destId="{E610DCAB-3948-4694-AF19-322DD6918B16}" srcOrd="1" destOrd="0" presId="urn:microsoft.com/office/officeart/2018/2/layout/IconVerticalSolidList"/>
    <dgm:cxn modelId="{CDE05F4A-1FA0-4D3C-A4DA-B27817B3FEFE}" type="presParOf" srcId="{C71B5047-2622-43CA-B5A7-F95B921E71D3}" destId="{34B40E4F-DA46-4FD1-AAFA-439FBC2569E0}" srcOrd="2" destOrd="0" presId="urn:microsoft.com/office/officeart/2018/2/layout/IconVerticalSolidList"/>
    <dgm:cxn modelId="{7BB2105B-A41D-448C-B9F0-41FE5AFE4D22}" type="presParOf" srcId="{C71B5047-2622-43CA-B5A7-F95B921E71D3}" destId="{B37F5251-F096-49A2-8FAE-E12ACBC2D8DA}" srcOrd="3" destOrd="0" presId="urn:microsoft.com/office/officeart/2018/2/layout/IconVerticalSolidList"/>
    <dgm:cxn modelId="{076E58C6-E6B8-4BAD-BE07-123C1050A01D}" type="presParOf" srcId="{A0E18E34-4A3F-44D2-A8FF-F42CA00409AA}" destId="{4126ABE2-F5BF-4CA1-9801-96EEF5581E16}" srcOrd="5" destOrd="0" presId="urn:microsoft.com/office/officeart/2018/2/layout/IconVerticalSolidList"/>
    <dgm:cxn modelId="{F940A62D-B91E-4876-9CF1-439D3B74C104}" type="presParOf" srcId="{A0E18E34-4A3F-44D2-A8FF-F42CA00409AA}" destId="{D3F7CA6B-AA5E-4409-983A-CD48FACFE34F}" srcOrd="6" destOrd="0" presId="urn:microsoft.com/office/officeart/2018/2/layout/IconVerticalSolidList"/>
    <dgm:cxn modelId="{63050524-F1B0-4F75-8EBC-EEE464AE590B}" type="presParOf" srcId="{D3F7CA6B-AA5E-4409-983A-CD48FACFE34F}" destId="{A000B217-62BD-479F-9BFC-0670FE8382E0}" srcOrd="0" destOrd="0" presId="urn:microsoft.com/office/officeart/2018/2/layout/IconVerticalSolidList"/>
    <dgm:cxn modelId="{AE4F86C4-0DA7-4B77-9A0A-A50B303DDEA7}" type="presParOf" srcId="{D3F7CA6B-AA5E-4409-983A-CD48FACFE34F}" destId="{4D51429D-4772-4616-9F98-9474DF14D23D}" srcOrd="1" destOrd="0" presId="urn:microsoft.com/office/officeart/2018/2/layout/IconVerticalSolidList"/>
    <dgm:cxn modelId="{510859F2-3240-40B4-9F79-CBCD1FC637BD}" type="presParOf" srcId="{D3F7CA6B-AA5E-4409-983A-CD48FACFE34F}" destId="{BB665082-F24D-4E32-9956-EE14E307E273}" srcOrd="2" destOrd="0" presId="urn:microsoft.com/office/officeart/2018/2/layout/IconVerticalSolidList"/>
    <dgm:cxn modelId="{9541F74A-60C0-47BC-B565-D7D7676F2FD7}" type="presParOf" srcId="{D3F7CA6B-AA5E-4409-983A-CD48FACFE34F}" destId="{F65080AD-710E-4895-9171-7C866033673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8D42870-2522-4D58-991A-C88762D3810B}"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6818EC37-DEF9-494F-B8AA-979887C81481}">
      <dgm:prSet/>
      <dgm:spPr/>
      <dgm:t>
        <a:bodyPr/>
        <a:lstStyle/>
        <a:p>
          <a:r>
            <a:rPr lang="en-US" dirty="0"/>
            <a:t>COVID-19 vaccine rollout prioritised vulnerable (UKHSA, 2022)</a:t>
          </a:r>
        </a:p>
      </dgm:t>
    </dgm:pt>
    <dgm:pt modelId="{848B2284-5516-4D6C-8CBB-DC6BF4D1CA12}" type="parTrans" cxnId="{C83CE9BC-66B9-46C9-BCD0-3737C78C2CF7}">
      <dgm:prSet/>
      <dgm:spPr/>
      <dgm:t>
        <a:bodyPr/>
        <a:lstStyle/>
        <a:p>
          <a:endParaRPr lang="en-US"/>
        </a:p>
      </dgm:t>
    </dgm:pt>
    <dgm:pt modelId="{529E5186-62AF-44A7-A931-51E6878A81A3}" type="sibTrans" cxnId="{C83CE9BC-66B9-46C9-BCD0-3737C78C2CF7}">
      <dgm:prSet/>
      <dgm:spPr/>
      <dgm:t>
        <a:bodyPr/>
        <a:lstStyle/>
        <a:p>
          <a:endParaRPr lang="en-US"/>
        </a:p>
      </dgm:t>
    </dgm:pt>
    <dgm:pt modelId="{5C54F8BB-8859-40E9-91E9-26EF9D3489EB}">
      <dgm:prSet/>
      <dgm:spPr/>
      <dgm:t>
        <a:bodyPr/>
        <a:lstStyle/>
        <a:p>
          <a:r>
            <a:rPr lang="en-US" dirty="0"/>
            <a:t>Stoptober: reduced smoking prevalence (NHS, 2022)</a:t>
          </a:r>
        </a:p>
      </dgm:t>
    </dgm:pt>
    <dgm:pt modelId="{54C5253B-F563-4E0E-9881-18DC500AF7B1}" type="parTrans" cxnId="{E5853D42-DC45-4616-B3CD-E72D22BC356E}">
      <dgm:prSet/>
      <dgm:spPr/>
      <dgm:t>
        <a:bodyPr/>
        <a:lstStyle/>
        <a:p>
          <a:endParaRPr lang="en-US"/>
        </a:p>
      </dgm:t>
    </dgm:pt>
    <dgm:pt modelId="{F943E9A0-66DF-461F-A128-73319150CB31}" type="sibTrans" cxnId="{E5853D42-DC45-4616-B3CD-E72D22BC356E}">
      <dgm:prSet/>
      <dgm:spPr/>
      <dgm:t>
        <a:bodyPr/>
        <a:lstStyle/>
        <a:p>
          <a:endParaRPr lang="en-US"/>
        </a:p>
      </dgm:t>
    </dgm:pt>
    <dgm:pt modelId="{AE398578-DCC0-459A-AE59-85BD419D7B9A}">
      <dgm:prSet/>
      <dgm:spPr/>
      <dgm:t>
        <a:bodyPr/>
        <a:lstStyle/>
        <a:p>
          <a:r>
            <a:rPr lang="en-US" dirty="0"/>
            <a:t>Be Clear on Cancer: earlier diagnosis &amp; better outcomes (Cancer Research UK, 2021)</a:t>
          </a:r>
        </a:p>
      </dgm:t>
    </dgm:pt>
    <dgm:pt modelId="{EBBFBDBD-14F5-4CD5-92EE-3F8351D67646}" type="parTrans" cxnId="{22A58E39-D118-4598-82ED-ACC374E7BB43}">
      <dgm:prSet/>
      <dgm:spPr/>
      <dgm:t>
        <a:bodyPr/>
        <a:lstStyle/>
        <a:p>
          <a:endParaRPr lang="en-US"/>
        </a:p>
      </dgm:t>
    </dgm:pt>
    <dgm:pt modelId="{16C50887-D1AE-4584-9BC7-9285D441BCA9}" type="sibTrans" cxnId="{22A58E39-D118-4598-82ED-ACC374E7BB43}">
      <dgm:prSet/>
      <dgm:spPr/>
      <dgm:t>
        <a:bodyPr/>
        <a:lstStyle/>
        <a:p>
          <a:endParaRPr lang="en-US"/>
        </a:p>
      </dgm:t>
    </dgm:pt>
    <dgm:pt modelId="{B6E6C396-602A-4574-8749-608213BAD62C}">
      <dgm:prSet/>
      <dgm:spPr/>
      <dgm:t>
        <a:bodyPr/>
        <a:lstStyle/>
        <a:p>
          <a:r>
            <a:rPr lang="en-US" dirty="0"/>
            <a:t>Limits: need to tackle wider determinants (Health Foundation, 2021)</a:t>
          </a:r>
        </a:p>
      </dgm:t>
    </dgm:pt>
    <dgm:pt modelId="{A0418409-E002-42D5-9746-169CA4644210}" type="parTrans" cxnId="{AC40FC00-6496-41A5-ABF8-3380F97505C9}">
      <dgm:prSet/>
      <dgm:spPr/>
      <dgm:t>
        <a:bodyPr/>
        <a:lstStyle/>
        <a:p>
          <a:endParaRPr lang="en-US"/>
        </a:p>
      </dgm:t>
    </dgm:pt>
    <dgm:pt modelId="{8589DD87-3EBB-4480-A6CA-3BCF5E63BF9C}" type="sibTrans" cxnId="{AC40FC00-6496-41A5-ABF8-3380F97505C9}">
      <dgm:prSet/>
      <dgm:spPr/>
      <dgm:t>
        <a:bodyPr/>
        <a:lstStyle/>
        <a:p>
          <a:endParaRPr lang="en-US"/>
        </a:p>
      </dgm:t>
    </dgm:pt>
    <dgm:pt modelId="{7AA2E2C9-B5CC-47ED-BFFE-E79AD5A6DFFB}" type="pres">
      <dgm:prSet presAssocID="{28D42870-2522-4D58-991A-C88762D3810B}" presName="linear" presStyleCnt="0">
        <dgm:presLayoutVars>
          <dgm:animLvl val="lvl"/>
          <dgm:resizeHandles val="exact"/>
        </dgm:presLayoutVars>
      </dgm:prSet>
      <dgm:spPr/>
    </dgm:pt>
    <dgm:pt modelId="{732AF481-C6D8-413A-960B-F2B3403CDDE3}" type="pres">
      <dgm:prSet presAssocID="{6818EC37-DEF9-494F-B8AA-979887C81481}" presName="parentText" presStyleLbl="node1" presStyleIdx="0" presStyleCnt="4">
        <dgm:presLayoutVars>
          <dgm:chMax val="0"/>
          <dgm:bulletEnabled val="1"/>
        </dgm:presLayoutVars>
      </dgm:prSet>
      <dgm:spPr/>
    </dgm:pt>
    <dgm:pt modelId="{746086CD-F5A9-486E-8852-FBF378D3736A}" type="pres">
      <dgm:prSet presAssocID="{529E5186-62AF-44A7-A931-51E6878A81A3}" presName="spacer" presStyleCnt="0"/>
      <dgm:spPr/>
    </dgm:pt>
    <dgm:pt modelId="{E7348295-D91C-4C09-85B8-DC51D7EF281C}" type="pres">
      <dgm:prSet presAssocID="{5C54F8BB-8859-40E9-91E9-26EF9D3489EB}" presName="parentText" presStyleLbl="node1" presStyleIdx="1" presStyleCnt="4">
        <dgm:presLayoutVars>
          <dgm:chMax val="0"/>
          <dgm:bulletEnabled val="1"/>
        </dgm:presLayoutVars>
      </dgm:prSet>
      <dgm:spPr/>
    </dgm:pt>
    <dgm:pt modelId="{379A500E-BF4B-44DC-B557-2AA8EAE5BA0F}" type="pres">
      <dgm:prSet presAssocID="{F943E9A0-66DF-461F-A128-73319150CB31}" presName="spacer" presStyleCnt="0"/>
      <dgm:spPr/>
    </dgm:pt>
    <dgm:pt modelId="{EA4E5469-8750-466B-9599-50D58AC77EB0}" type="pres">
      <dgm:prSet presAssocID="{AE398578-DCC0-459A-AE59-85BD419D7B9A}" presName="parentText" presStyleLbl="node1" presStyleIdx="2" presStyleCnt="4">
        <dgm:presLayoutVars>
          <dgm:chMax val="0"/>
          <dgm:bulletEnabled val="1"/>
        </dgm:presLayoutVars>
      </dgm:prSet>
      <dgm:spPr/>
    </dgm:pt>
    <dgm:pt modelId="{A4645F5E-8B7B-4822-9CCE-7C6E42C5AEFB}" type="pres">
      <dgm:prSet presAssocID="{16C50887-D1AE-4584-9BC7-9285D441BCA9}" presName="spacer" presStyleCnt="0"/>
      <dgm:spPr/>
    </dgm:pt>
    <dgm:pt modelId="{1C2D676B-3583-41DB-83FE-326F0944AB6B}" type="pres">
      <dgm:prSet presAssocID="{B6E6C396-602A-4574-8749-608213BAD62C}" presName="parentText" presStyleLbl="node1" presStyleIdx="3" presStyleCnt="4">
        <dgm:presLayoutVars>
          <dgm:chMax val="0"/>
          <dgm:bulletEnabled val="1"/>
        </dgm:presLayoutVars>
      </dgm:prSet>
      <dgm:spPr/>
    </dgm:pt>
  </dgm:ptLst>
  <dgm:cxnLst>
    <dgm:cxn modelId="{AC40FC00-6496-41A5-ABF8-3380F97505C9}" srcId="{28D42870-2522-4D58-991A-C88762D3810B}" destId="{B6E6C396-602A-4574-8749-608213BAD62C}" srcOrd="3" destOrd="0" parTransId="{A0418409-E002-42D5-9746-169CA4644210}" sibTransId="{8589DD87-3EBB-4480-A6CA-3BCF5E63BF9C}"/>
    <dgm:cxn modelId="{AEA59330-4738-4C6A-803B-BE4D234B3D77}" type="presOf" srcId="{6818EC37-DEF9-494F-B8AA-979887C81481}" destId="{732AF481-C6D8-413A-960B-F2B3403CDDE3}" srcOrd="0" destOrd="0" presId="urn:microsoft.com/office/officeart/2005/8/layout/vList2"/>
    <dgm:cxn modelId="{22A58E39-D118-4598-82ED-ACC374E7BB43}" srcId="{28D42870-2522-4D58-991A-C88762D3810B}" destId="{AE398578-DCC0-459A-AE59-85BD419D7B9A}" srcOrd="2" destOrd="0" parTransId="{EBBFBDBD-14F5-4CD5-92EE-3F8351D67646}" sibTransId="{16C50887-D1AE-4584-9BC7-9285D441BCA9}"/>
    <dgm:cxn modelId="{E5853D42-DC45-4616-B3CD-E72D22BC356E}" srcId="{28D42870-2522-4D58-991A-C88762D3810B}" destId="{5C54F8BB-8859-40E9-91E9-26EF9D3489EB}" srcOrd="1" destOrd="0" parTransId="{54C5253B-F563-4E0E-9881-18DC500AF7B1}" sibTransId="{F943E9A0-66DF-461F-A128-73319150CB31}"/>
    <dgm:cxn modelId="{0A1EE879-CD13-4E45-8C9B-097A494AA124}" type="presOf" srcId="{5C54F8BB-8859-40E9-91E9-26EF9D3489EB}" destId="{E7348295-D91C-4C09-85B8-DC51D7EF281C}" srcOrd="0" destOrd="0" presId="urn:microsoft.com/office/officeart/2005/8/layout/vList2"/>
    <dgm:cxn modelId="{57B4037C-F967-4BB0-8ACD-1205DC1A68C9}" type="presOf" srcId="{AE398578-DCC0-459A-AE59-85BD419D7B9A}" destId="{EA4E5469-8750-466B-9599-50D58AC77EB0}" srcOrd="0" destOrd="0" presId="urn:microsoft.com/office/officeart/2005/8/layout/vList2"/>
    <dgm:cxn modelId="{5DA32F9F-7678-4287-9E8C-E981C48AFCE2}" type="presOf" srcId="{28D42870-2522-4D58-991A-C88762D3810B}" destId="{7AA2E2C9-B5CC-47ED-BFFE-E79AD5A6DFFB}" srcOrd="0" destOrd="0" presId="urn:microsoft.com/office/officeart/2005/8/layout/vList2"/>
    <dgm:cxn modelId="{C83CE9BC-66B9-46C9-BCD0-3737C78C2CF7}" srcId="{28D42870-2522-4D58-991A-C88762D3810B}" destId="{6818EC37-DEF9-494F-B8AA-979887C81481}" srcOrd="0" destOrd="0" parTransId="{848B2284-5516-4D6C-8CBB-DC6BF4D1CA12}" sibTransId="{529E5186-62AF-44A7-A931-51E6878A81A3}"/>
    <dgm:cxn modelId="{975462FC-6AB8-45B2-A461-B751C28E837E}" type="presOf" srcId="{B6E6C396-602A-4574-8749-608213BAD62C}" destId="{1C2D676B-3583-41DB-83FE-326F0944AB6B}" srcOrd="0" destOrd="0" presId="urn:microsoft.com/office/officeart/2005/8/layout/vList2"/>
    <dgm:cxn modelId="{39C49CEE-0B73-421C-8C1F-39EA95E81F6A}" type="presParOf" srcId="{7AA2E2C9-B5CC-47ED-BFFE-E79AD5A6DFFB}" destId="{732AF481-C6D8-413A-960B-F2B3403CDDE3}" srcOrd="0" destOrd="0" presId="urn:microsoft.com/office/officeart/2005/8/layout/vList2"/>
    <dgm:cxn modelId="{9DF1BFFB-2B17-4AD9-A809-AD3D6751F527}" type="presParOf" srcId="{7AA2E2C9-B5CC-47ED-BFFE-E79AD5A6DFFB}" destId="{746086CD-F5A9-486E-8852-FBF378D3736A}" srcOrd="1" destOrd="0" presId="urn:microsoft.com/office/officeart/2005/8/layout/vList2"/>
    <dgm:cxn modelId="{09421CCA-AAF4-45A4-B66E-2D9E117D0C4A}" type="presParOf" srcId="{7AA2E2C9-B5CC-47ED-BFFE-E79AD5A6DFFB}" destId="{E7348295-D91C-4C09-85B8-DC51D7EF281C}" srcOrd="2" destOrd="0" presId="urn:microsoft.com/office/officeart/2005/8/layout/vList2"/>
    <dgm:cxn modelId="{26DE1AB2-308A-40AF-BD20-A8C2B9B676C4}" type="presParOf" srcId="{7AA2E2C9-B5CC-47ED-BFFE-E79AD5A6DFFB}" destId="{379A500E-BF4B-44DC-B557-2AA8EAE5BA0F}" srcOrd="3" destOrd="0" presId="urn:microsoft.com/office/officeart/2005/8/layout/vList2"/>
    <dgm:cxn modelId="{A9E1F861-D8A9-405E-BF2D-480E4F9F4B41}" type="presParOf" srcId="{7AA2E2C9-B5CC-47ED-BFFE-E79AD5A6DFFB}" destId="{EA4E5469-8750-466B-9599-50D58AC77EB0}" srcOrd="4" destOrd="0" presId="urn:microsoft.com/office/officeart/2005/8/layout/vList2"/>
    <dgm:cxn modelId="{2B8A6F38-2D5B-49F8-8B6E-3BEE4C362C47}" type="presParOf" srcId="{7AA2E2C9-B5CC-47ED-BFFE-E79AD5A6DFFB}" destId="{A4645F5E-8B7B-4822-9CCE-7C6E42C5AEFB}" srcOrd="5" destOrd="0" presId="urn:microsoft.com/office/officeart/2005/8/layout/vList2"/>
    <dgm:cxn modelId="{CC3420AF-57C9-4369-8515-DF891FA81135}" type="presParOf" srcId="{7AA2E2C9-B5CC-47ED-BFFE-E79AD5A6DFFB}" destId="{1C2D676B-3583-41DB-83FE-326F0944AB6B}"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55EA8AD-32E7-4B86-84A3-E08282A0F9ED}" type="doc">
      <dgm:prSet loTypeId="urn:microsoft.com/office/officeart/2016/7/layout/LinearBlockProcessNumbered" loCatId="process" qsTypeId="urn:microsoft.com/office/officeart/2005/8/quickstyle/simple2" qsCatId="simple" csTypeId="urn:microsoft.com/office/officeart/2005/8/colors/colorful1" csCatId="colorful" phldr="1"/>
      <dgm:spPr/>
      <dgm:t>
        <a:bodyPr/>
        <a:lstStyle/>
        <a:p>
          <a:endParaRPr lang="en-US"/>
        </a:p>
      </dgm:t>
    </dgm:pt>
    <dgm:pt modelId="{7FD45F72-12A1-4138-8BFE-FBE1D154901B}">
      <dgm:prSet/>
      <dgm:spPr/>
      <dgm:t>
        <a:bodyPr/>
        <a:lstStyle/>
        <a:p>
          <a:pPr>
            <a:lnSpc>
              <a:spcPct val="150000"/>
            </a:lnSpc>
          </a:pPr>
          <a:r>
            <a:rPr lang="en-US" b="0" i="0" baseline="0" dirty="0"/>
            <a:t>Life expectancy gap: ~10 years between deprived &amp; affluent areas (Marmot, 2020)</a:t>
          </a:r>
          <a:endParaRPr lang="en-US" dirty="0"/>
        </a:p>
      </dgm:t>
    </dgm:pt>
    <dgm:pt modelId="{9B389487-2B0E-4140-8AEF-4A22BF704FDC}" type="parTrans" cxnId="{F3EE0E0A-BEB5-4C43-9262-5DEDA09CABC2}">
      <dgm:prSet/>
      <dgm:spPr/>
      <dgm:t>
        <a:bodyPr/>
        <a:lstStyle/>
        <a:p>
          <a:endParaRPr lang="en-US"/>
        </a:p>
      </dgm:t>
    </dgm:pt>
    <dgm:pt modelId="{196CED86-2CE2-4C58-BB9A-459D9C097A4A}" type="sibTrans" cxnId="{F3EE0E0A-BEB5-4C43-9262-5DEDA09CABC2}">
      <dgm:prSet phldrT="01" phldr="0"/>
      <dgm:spPr/>
      <dgm:t>
        <a:bodyPr/>
        <a:lstStyle/>
        <a:p>
          <a:r>
            <a:rPr lang="en-US" dirty="0"/>
            <a:t>01</a:t>
          </a:r>
        </a:p>
      </dgm:t>
    </dgm:pt>
    <dgm:pt modelId="{1907359B-7B25-4ED8-8D63-72982236E33C}">
      <dgm:prSet/>
      <dgm:spPr/>
      <dgm:t>
        <a:bodyPr/>
        <a:lstStyle/>
        <a:p>
          <a:pPr>
            <a:lnSpc>
              <a:spcPct val="150000"/>
            </a:lnSpc>
          </a:pPr>
          <a:r>
            <a:rPr lang="en-US" b="0" i="0" baseline="0" dirty="0"/>
            <a:t>Determinants: housing, income, employment, education (Dahlgren &amp; Whitehead, 2021)</a:t>
          </a:r>
          <a:endParaRPr lang="en-US" dirty="0"/>
        </a:p>
      </dgm:t>
    </dgm:pt>
    <dgm:pt modelId="{F2E779B2-0850-4B13-A663-8758753D6A61}" type="parTrans" cxnId="{FAAC5F58-BB09-46BF-ABB0-5486C0DD7D3D}">
      <dgm:prSet/>
      <dgm:spPr/>
      <dgm:t>
        <a:bodyPr/>
        <a:lstStyle/>
        <a:p>
          <a:endParaRPr lang="en-US"/>
        </a:p>
      </dgm:t>
    </dgm:pt>
    <dgm:pt modelId="{4C72C51D-97C0-4FAD-8A69-1C6D6E48BE41}" type="sibTrans" cxnId="{FAAC5F58-BB09-46BF-ABB0-5486C0DD7D3D}">
      <dgm:prSet phldrT="02" phldr="0"/>
      <dgm:spPr/>
      <dgm:t>
        <a:bodyPr/>
        <a:lstStyle/>
        <a:p>
          <a:r>
            <a:rPr lang="en-US"/>
            <a:t>02</a:t>
          </a:r>
        </a:p>
      </dgm:t>
    </dgm:pt>
    <dgm:pt modelId="{7772FA9B-ED1D-42D0-8189-8098CA87BF02}">
      <dgm:prSet/>
      <dgm:spPr/>
      <dgm:t>
        <a:bodyPr/>
        <a:lstStyle/>
        <a:p>
          <a:pPr>
            <a:lnSpc>
              <a:spcPct val="150000"/>
            </a:lnSpc>
          </a:pPr>
          <a:r>
            <a:rPr lang="en-US" b="0" i="0" baseline="0" dirty="0"/>
            <a:t>Ethnic minority groups face worse outcomes (Public Health England, 2020)</a:t>
          </a:r>
          <a:endParaRPr lang="en-US" dirty="0"/>
        </a:p>
      </dgm:t>
    </dgm:pt>
    <dgm:pt modelId="{43EFFBEF-A023-48ED-A926-7EE03EDCDCDD}" type="parTrans" cxnId="{36D83CB7-25BE-45D6-8400-A91D6AFDF9D4}">
      <dgm:prSet/>
      <dgm:spPr/>
      <dgm:t>
        <a:bodyPr/>
        <a:lstStyle/>
        <a:p>
          <a:endParaRPr lang="en-US"/>
        </a:p>
      </dgm:t>
    </dgm:pt>
    <dgm:pt modelId="{F11ADAD0-2A27-4216-AA24-AA93D68D5905}" type="sibTrans" cxnId="{36D83CB7-25BE-45D6-8400-A91D6AFDF9D4}">
      <dgm:prSet phldrT="03" phldr="0"/>
      <dgm:spPr/>
      <dgm:t>
        <a:bodyPr/>
        <a:lstStyle/>
        <a:p>
          <a:r>
            <a:rPr lang="en-US"/>
            <a:t>03</a:t>
          </a:r>
        </a:p>
      </dgm:t>
    </dgm:pt>
    <dgm:pt modelId="{B2F87B7E-FF2E-4309-8372-4895325D69CE}">
      <dgm:prSet/>
      <dgm:spPr/>
      <dgm:t>
        <a:bodyPr/>
        <a:lstStyle/>
        <a:p>
          <a:pPr>
            <a:lnSpc>
              <a:spcPct val="150000"/>
            </a:lnSpc>
          </a:pPr>
          <a:r>
            <a:rPr lang="en-US" b="0" i="0" baseline="0" dirty="0"/>
            <a:t>MECC: routine care promotes healthier choices (NHS England, 2022)</a:t>
          </a:r>
          <a:endParaRPr lang="en-US" dirty="0"/>
        </a:p>
      </dgm:t>
    </dgm:pt>
    <dgm:pt modelId="{9E5C9841-A36E-4EB1-99C4-448CFA397EA7}" type="parTrans" cxnId="{D6013514-D9BF-4EC9-A5F5-D86C724AE07D}">
      <dgm:prSet/>
      <dgm:spPr/>
      <dgm:t>
        <a:bodyPr/>
        <a:lstStyle/>
        <a:p>
          <a:endParaRPr lang="en-US"/>
        </a:p>
      </dgm:t>
    </dgm:pt>
    <dgm:pt modelId="{3A381FA2-46DE-49AA-BF59-4BC798716EA1}" type="sibTrans" cxnId="{D6013514-D9BF-4EC9-A5F5-D86C724AE07D}">
      <dgm:prSet phldrT="04" phldr="0"/>
      <dgm:spPr/>
      <dgm:t>
        <a:bodyPr/>
        <a:lstStyle/>
        <a:p>
          <a:r>
            <a:rPr lang="en-US"/>
            <a:t>04</a:t>
          </a:r>
        </a:p>
      </dgm:t>
    </dgm:pt>
    <dgm:pt modelId="{C4DADCCA-A788-40B2-8105-E990789D77F0}" type="pres">
      <dgm:prSet presAssocID="{255EA8AD-32E7-4B86-84A3-E08282A0F9ED}" presName="Name0" presStyleCnt="0">
        <dgm:presLayoutVars>
          <dgm:animLvl val="lvl"/>
          <dgm:resizeHandles val="exact"/>
        </dgm:presLayoutVars>
      </dgm:prSet>
      <dgm:spPr/>
    </dgm:pt>
    <dgm:pt modelId="{9028913C-5D94-44D0-8884-3DD6EDD6AC05}" type="pres">
      <dgm:prSet presAssocID="{7FD45F72-12A1-4138-8BFE-FBE1D154901B}" presName="compositeNode" presStyleCnt="0">
        <dgm:presLayoutVars>
          <dgm:bulletEnabled val="1"/>
        </dgm:presLayoutVars>
      </dgm:prSet>
      <dgm:spPr/>
    </dgm:pt>
    <dgm:pt modelId="{0ABE35D9-7455-4485-A1B8-D03E577BF776}" type="pres">
      <dgm:prSet presAssocID="{7FD45F72-12A1-4138-8BFE-FBE1D154901B}" presName="bgRect" presStyleLbl="alignNode1" presStyleIdx="0" presStyleCnt="4"/>
      <dgm:spPr/>
    </dgm:pt>
    <dgm:pt modelId="{9A4DF1D1-19F3-4630-A93D-3F6C7557D0DA}" type="pres">
      <dgm:prSet presAssocID="{196CED86-2CE2-4C58-BB9A-459D9C097A4A}" presName="sibTransNodeRect" presStyleLbl="alignNode1" presStyleIdx="0" presStyleCnt="4">
        <dgm:presLayoutVars>
          <dgm:chMax val="0"/>
          <dgm:bulletEnabled val="1"/>
        </dgm:presLayoutVars>
      </dgm:prSet>
      <dgm:spPr/>
    </dgm:pt>
    <dgm:pt modelId="{1F0B73BD-6686-415C-AD08-77B24383318B}" type="pres">
      <dgm:prSet presAssocID="{7FD45F72-12A1-4138-8BFE-FBE1D154901B}" presName="nodeRect" presStyleLbl="alignNode1" presStyleIdx="0" presStyleCnt="4">
        <dgm:presLayoutVars>
          <dgm:bulletEnabled val="1"/>
        </dgm:presLayoutVars>
      </dgm:prSet>
      <dgm:spPr/>
    </dgm:pt>
    <dgm:pt modelId="{A0F4C27D-7D7D-42E3-BF0C-C4FD6B20EB9C}" type="pres">
      <dgm:prSet presAssocID="{196CED86-2CE2-4C58-BB9A-459D9C097A4A}" presName="sibTrans" presStyleCnt="0"/>
      <dgm:spPr/>
    </dgm:pt>
    <dgm:pt modelId="{A0C5FD74-5E50-4802-807B-E55BD62C6C37}" type="pres">
      <dgm:prSet presAssocID="{1907359B-7B25-4ED8-8D63-72982236E33C}" presName="compositeNode" presStyleCnt="0">
        <dgm:presLayoutVars>
          <dgm:bulletEnabled val="1"/>
        </dgm:presLayoutVars>
      </dgm:prSet>
      <dgm:spPr/>
    </dgm:pt>
    <dgm:pt modelId="{4341E0C1-B4E5-4AB2-BB1A-0D2593E3F2CC}" type="pres">
      <dgm:prSet presAssocID="{1907359B-7B25-4ED8-8D63-72982236E33C}" presName="bgRect" presStyleLbl="alignNode1" presStyleIdx="1" presStyleCnt="4"/>
      <dgm:spPr/>
    </dgm:pt>
    <dgm:pt modelId="{0EC9A887-69F2-437E-8B3A-F39626587F8E}" type="pres">
      <dgm:prSet presAssocID="{4C72C51D-97C0-4FAD-8A69-1C6D6E48BE41}" presName="sibTransNodeRect" presStyleLbl="alignNode1" presStyleIdx="1" presStyleCnt="4">
        <dgm:presLayoutVars>
          <dgm:chMax val="0"/>
          <dgm:bulletEnabled val="1"/>
        </dgm:presLayoutVars>
      </dgm:prSet>
      <dgm:spPr/>
    </dgm:pt>
    <dgm:pt modelId="{3959375D-C10F-4350-BCFC-176BA6D817D0}" type="pres">
      <dgm:prSet presAssocID="{1907359B-7B25-4ED8-8D63-72982236E33C}" presName="nodeRect" presStyleLbl="alignNode1" presStyleIdx="1" presStyleCnt="4">
        <dgm:presLayoutVars>
          <dgm:bulletEnabled val="1"/>
        </dgm:presLayoutVars>
      </dgm:prSet>
      <dgm:spPr/>
    </dgm:pt>
    <dgm:pt modelId="{1CC08B27-1379-48F1-827C-15BF58F9BC2D}" type="pres">
      <dgm:prSet presAssocID="{4C72C51D-97C0-4FAD-8A69-1C6D6E48BE41}" presName="sibTrans" presStyleCnt="0"/>
      <dgm:spPr/>
    </dgm:pt>
    <dgm:pt modelId="{25959B6E-C26C-48E6-9858-D6AEF1261E51}" type="pres">
      <dgm:prSet presAssocID="{7772FA9B-ED1D-42D0-8189-8098CA87BF02}" presName="compositeNode" presStyleCnt="0">
        <dgm:presLayoutVars>
          <dgm:bulletEnabled val="1"/>
        </dgm:presLayoutVars>
      </dgm:prSet>
      <dgm:spPr/>
    </dgm:pt>
    <dgm:pt modelId="{2BA05895-FA2A-4B25-858D-5C1EAC686AD2}" type="pres">
      <dgm:prSet presAssocID="{7772FA9B-ED1D-42D0-8189-8098CA87BF02}" presName="bgRect" presStyleLbl="alignNode1" presStyleIdx="2" presStyleCnt="4"/>
      <dgm:spPr/>
    </dgm:pt>
    <dgm:pt modelId="{CE95F45D-D422-42EF-B4AE-79F149B588ED}" type="pres">
      <dgm:prSet presAssocID="{F11ADAD0-2A27-4216-AA24-AA93D68D5905}" presName="sibTransNodeRect" presStyleLbl="alignNode1" presStyleIdx="2" presStyleCnt="4">
        <dgm:presLayoutVars>
          <dgm:chMax val="0"/>
          <dgm:bulletEnabled val="1"/>
        </dgm:presLayoutVars>
      </dgm:prSet>
      <dgm:spPr/>
    </dgm:pt>
    <dgm:pt modelId="{6B84314E-510E-40CC-9B4E-CFE66916CECB}" type="pres">
      <dgm:prSet presAssocID="{7772FA9B-ED1D-42D0-8189-8098CA87BF02}" presName="nodeRect" presStyleLbl="alignNode1" presStyleIdx="2" presStyleCnt="4">
        <dgm:presLayoutVars>
          <dgm:bulletEnabled val="1"/>
        </dgm:presLayoutVars>
      </dgm:prSet>
      <dgm:spPr/>
    </dgm:pt>
    <dgm:pt modelId="{40869000-0D77-4D1A-9E0C-882041D2FF86}" type="pres">
      <dgm:prSet presAssocID="{F11ADAD0-2A27-4216-AA24-AA93D68D5905}" presName="sibTrans" presStyleCnt="0"/>
      <dgm:spPr/>
    </dgm:pt>
    <dgm:pt modelId="{93FD6477-99A8-4BF8-AA86-72E4DF3D8A77}" type="pres">
      <dgm:prSet presAssocID="{B2F87B7E-FF2E-4309-8372-4895325D69CE}" presName="compositeNode" presStyleCnt="0">
        <dgm:presLayoutVars>
          <dgm:bulletEnabled val="1"/>
        </dgm:presLayoutVars>
      </dgm:prSet>
      <dgm:spPr/>
    </dgm:pt>
    <dgm:pt modelId="{DF11DC19-B781-464A-BCD4-843F7F407E7F}" type="pres">
      <dgm:prSet presAssocID="{B2F87B7E-FF2E-4309-8372-4895325D69CE}" presName="bgRect" presStyleLbl="alignNode1" presStyleIdx="3" presStyleCnt="4"/>
      <dgm:spPr/>
    </dgm:pt>
    <dgm:pt modelId="{CB002594-3A9E-47CA-A936-44242DA4235C}" type="pres">
      <dgm:prSet presAssocID="{3A381FA2-46DE-49AA-BF59-4BC798716EA1}" presName="sibTransNodeRect" presStyleLbl="alignNode1" presStyleIdx="3" presStyleCnt="4">
        <dgm:presLayoutVars>
          <dgm:chMax val="0"/>
          <dgm:bulletEnabled val="1"/>
        </dgm:presLayoutVars>
      </dgm:prSet>
      <dgm:spPr/>
    </dgm:pt>
    <dgm:pt modelId="{2C28034A-B07A-4286-84AE-37AFC7899BB7}" type="pres">
      <dgm:prSet presAssocID="{B2F87B7E-FF2E-4309-8372-4895325D69CE}" presName="nodeRect" presStyleLbl="alignNode1" presStyleIdx="3" presStyleCnt="4">
        <dgm:presLayoutVars>
          <dgm:bulletEnabled val="1"/>
        </dgm:presLayoutVars>
      </dgm:prSet>
      <dgm:spPr/>
    </dgm:pt>
  </dgm:ptLst>
  <dgm:cxnLst>
    <dgm:cxn modelId="{EECCD501-9FA7-4FDE-9FAA-6D9B8DD2C1D6}" type="presOf" srcId="{7772FA9B-ED1D-42D0-8189-8098CA87BF02}" destId="{6B84314E-510E-40CC-9B4E-CFE66916CECB}" srcOrd="1" destOrd="0" presId="urn:microsoft.com/office/officeart/2016/7/layout/LinearBlockProcessNumbered"/>
    <dgm:cxn modelId="{F3EE0E0A-BEB5-4C43-9262-5DEDA09CABC2}" srcId="{255EA8AD-32E7-4B86-84A3-E08282A0F9ED}" destId="{7FD45F72-12A1-4138-8BFE-FBE1D154901B}" srcOrd="0" destOrd="0" parTransId="{9B389487-2B0E-4140-8AEF-4A22BF704FDC}" sibTransId="{196CED86-2CE2-4C58-BB9A-459D9C097A4A}"/>
    <dgm:cxn modelId="{D6013514-D9BF-4EC9-A5F5-D86C724AE07D}" srcId="{255EA8AD-32E7-4B86-84A3-E08282A0F9ED}" destId="{B2F87B7E-FF2E-4309-8372-4895325D69CE}" srcOrd="3" destOrd="0" parTransId="{9E5C9841-A36E-4EB1-99C4-448CFA397EA7}" sibTransId="{3A381FA2-46DE-49AA-BF59-4BC798716EA1}"/>
    <dgm:cxn modelId="{031F591A-5260-47A2-B3F5-AE806917C833}" type="presOf" srcId="{1907359B-7B25-4ED8-8D63-72982236E33C}" destId="{4341E0C1-B4E5-4AB2-BB1A-0D2593E3F2CC}" srcOrd="0" destOrd="0" presId="urn:microsoft.com/office/officeart/2016/7/layout/LinearBlockProcessNumbered"/>
    <dgm:cxn modelId="{C47DDE2E-BA04-4EF5-9209-460D881FD8DC}" type="presOf" srcId="{3A381FA2-46DE-49AA-BF59-4BC798716EA1}" destId="{CB002594-3A9E-47CA-A936-44242DA4235C}" srcOrd="0" destOrd="0" presId="urn:microsoft.com/office/officeart/2016/7/layout/LinearBlockProcessNumbered"/>
    <dgm:cxn modelId="{0C15502F-DB64-44EF-B235-315FC4206202}" type="presOf" srcId="{1907359B-7B25-4ED8-8D63-72982236E33C}" destId="{3959375D-C10F-4350-BCFC-176BA6D817D0}" srcOrd="1" destOrd="0" presId="urn:microsoft.com/office/officeart/2016/7/layout/LinearBlockProcessNumbered"/>
    <dgm:cxn modelId="{7117EB30-F9DA-4F73-ABE8-BD908043E36B}" type="presOf" srcId="{4C72C51D-97C0-4FAD-8A69-1C6D6E48BE41}" destId="{0EC9A887-69F2-437E-8B3A-F39626587F8E}" srcOrd="0" destOrd="0" presId="urn:microsoft.com/office/officeart/2016/7/layout/LinearBlockProcessNumbered"/>
    <dgm:cxn modelId="{DBE26639-2AC5-4919-A438-7DB14A365B47}" type="presOf" srcId="{7FD45F72-12A1-4138-8BFE-FBE1D154901B}" destId="{1F0B73BD-6686-415C-AD08-77B24383318B}" srcOrd="1" destOrd="0" presId="urn:microsoft.com/office/officeart/2016/7/layout/LinearBlockProcessNumbered"/>
    <dgm:cxn modelId="{D11E4660-6ECB-4590-AD0D-28A92C150F73}" type="presOf" srcId="{B2F87B7E-FF2E-4309-8372-4895325D69CE}" destId="{2C28034A-B07A-4286-84AE-37AFC7899BB7}" srcOrd="1" destOrd="0" presId="urn:microsoft.com/office/officeart/2016/7/layout/LinearBlockProcessNumbered"/>
    <dgm:cxn modelId="{EF0AB84C-C8E1-4D18-8F93-1E265EBDFBD7}" type="presOf" srcId="{255EA8AD-32E7-4B86-84A3-E08282A0F9ED}" destId="{C4DADCCA-A788-40B2-8105-E990789D77F0}" srcOrd="0" destOrd="0" presId="urn:microsoft.com/office/officeart/2016/7/layout/LinearBlockProcessNumbered"/>
    <dgm:cxn modelId="{FAAC5F58-BB09-46BF-ABB0-5486C0DD7D3D}" srcId="{255EA8AD-32E7-4B86-84A3-E08282A0F9ED}" destId="{1907359B-7B25-4ED8-8D63-72982236E33C}" srcOrd="1" destOrd="0" parTransId="{F2E779B2-0850-4B13-A663-8758753D6A61}" sibTransId="{4C72C51D-97C0-4FAD-8A69-1C6D6E48BE41}"/>
    <dgm:cxn modelId="{A60AE77B-01E8-4B2C-A9B6-135DB14D998E}" type="presOf" srcId="{F11ADAD0-2A27-4216-AA24-AA93D68D5905}" destId="{CE95F45D-D422-42EF-B4AE-79F149B588ED}" srcOrd="0" destOrd="0" presId="urn:microsoft.com/office/officeart/2016/7/layout/LinearBlockProcessNumbered"/>
    <dgm:cxn modelId="{328FA098-CBBB-41F7-8DCE-FCAF648E8C51}" type="presOf" srcId="{196CED86-2CE2-4C58-BB9A-459D9C097A4A}" destId="{9A4DF1D1-19F3-4630-A93D-3F6C7557D0DA}" srcOrd="0" destOrd="0" presId="urn:microsoft.com/office/officeart/2016/7/layout/LinearBlockProcessNumbered"/>
    <dgm:cxn modelId="{36D83CB7-25BE-45D6-8400-A91D6AFDF9D4}" srcId="{255EA8AD-32E7-4B86-84A3-E08282A0F9ED}" destId="{7772FA9B-ED1D-42D0-8189-8098CA87BF02}" srcOrd="2" destOrd="0" parTransId="{43EFFBEF-A023-48ED-A926-7EE03EDCDCDD}" sibTransId="{F11ADAD0-2A27-4216-AA24-AA93D68D5905}"/>
    <dgm:cxn modelId="{08B7A1C9-A454-47FF-9A8B-636BB1D6FBDE}" type="presOf" srcId="{7772FA9B-ED1D-42D0-8189-8098CA87BF02}" destId="{2BA05895-FA2A-4B25-858D-5C1EAC686AD2}" srcOrd="0" destOrd="0" presId="urn:microsoft.com/office/officeart/2016/7/layout/LinearBlockProcessNumbered"/>
    <dgm:cxn modelId="{6EB298CC-6C85-4E53-B7A1-10EAE06C3AC2}" type="presOf" srcId="{B2F87B7E-FF2E-4309-8372-4895325D69CE}" destId="{DF11DC19-B781-464A-BCD4-843F7F407E7F}" srcOrd="0" destOrd="0" presId="urn:microsoft.com/office/officeart/2016/7/layout/LinearBlockProcessNumbered"/>
    <dgm:cxn modelId="{E79583FF-067E-4E2F-BDD5-AC745ACBE9B0}" type="presOf" srcId="{7FD45F72-12A1-4138-8BFE-FBE1D154901B}" destId="{0ABE35D9-7455-4485-A1B8-D03E577BF776}" srcOrd="0" destOrd="0" presId="urn:microsoft.com/office/officeart/2016/7/layout/LinearBlockProcessNumbered"/>
    <dgm:cxn modelId="{69D418AA-D383-4180-B4E5-183184FE40AF}" type="presParOf" srcId="{C4DADCCA-A788-40B2-8105-E990789D77F0}" destId="{9028913C-5D94-44D0-8884-3DD6EDD6AC05}" srcOrd="0" destOrd="0" presId="urn:microsoft.com/office/officeart/2016/7/layout/LinearBlockProcessNumbered"/>
    <dgm:cxn modelId="{F2678D93-69BC-4142-BC89-D3BAEA53CAD3}" type="presParOf" srcId="{9028913C-5D94-44D0-8884-3DD6EDD6AC05}" destId="{0ABE35D9-7455-4485-A1B8-D03E577BF776}" srcOrd="0" destOrd="0" presId="urn:microsoft.com/office/officeart/2016/7/layout/LinearBlockProcessNumbered"/>
    <dgm:cxn modelId="{1BAB6FFC-905B-4E8A-943A-0DDCCE36189E}" type="presParOf" srcId="{9028913C-5D94-44D0-8884-3DD6EDD6AC05}" destId="{9A4DF1D1-19F3-4630-A93D-3F6C7557D0DA}" srcOrd="1" destOrd="0" presId="urn:microsoft.com/office/officeart/2016/7/layout/LinearBlockProcessNumbered"/>
    <dgm:cxn modelId="{32ABCBA9-C423-4289-B94B-FA0AF5B32C16}" type="presParOf" srcId="{9028913C-5D94-44D0-8884-3DD6EDD6AC05}" destId="{1F0B73BD-6686-415C-AD08-77B24383318B}" srcOrd="2" destOrd="0" presId="urn:microsoft.com/office/officeart/2016/7/layout/LinearBlockProcessNumbered"/>
    <dgm:cxn modelId="{F5D0D28C-58DC-4250-9D9C-748A782BC9DB}" type="presParOf" srcId="{C4DADCCA-A788-40B2-8105-E990789D77F0}" destId="{A0F4C27D-7D7D-42E3-BF0C-C4FD6B20EB9C}" srcOrd="1" destOrd="0" presId="urn:microsoft.com/office/officeart/2016/7/layout/LinearBlockProcessNumbered"/>
    <dgm:cxn modelId="{369A4A48-096B-4C2B-8C6E-A2A4BC30B00C}" type="presParOf" srcId="{C4DADCCA-A788-40B2-8105-E990789D77F0}" destId="{A0C5FD74-5E50-4802-807B-E55BD62C6C37}" srcOrd="2" destOrd="0" presId="urn:microsoft.com/office/officeart/2016/7/layout/LinearBlockProcessNumbered"/>
    <dgm:cxn modelId="{14254285-B9E1-4194-9ACE-EDFB723E1F98}" type="presParOf" srcId="{A0C5FD74-5E50-4802-807B-E55BD62C6C37}" destId="{4341E0C1-B4E5-4AB2-BB1A-0D2593E3F2CC}" srcOrd="0" destOrd="0" presId="urn:microsoft.com/office/officeart/2016/7/layout/LinearBlockProcessNumbered"/>
    <dgm:cxn modelId="{86843A9F-3615-44FC-980E-9D5D7ADC96A6}" type="presParOf" srcId="{A0C5FD74-5E50-4802-807B-E55BD62C6C37}" destId="{0EC9A887-69F2-437E-8B3A-F39626587F8E}" srcOrd="1" destOrd="0" presId="urn:microsoft.com/office/officeart/2016/7/layout/LinearBlockProcessNumbered"/>
    <dgm:cxn modelId="{1493800E-C761-4CF2-B372-7AC2A7563A99}" type="presParOf" srcId="{A0C5FD74-5E50-4802-807B-E55BD62C6C37}" destId="{3959375D-C10F-4350-BCFC-176BA6D817D0}" srcOrd="2" destOrd="0" presId="urn:microsoft.com/office/officeart/2016/7/layout/LinearBlockProcessNumbered"/>
    <dgm:cxn modelId="{75C42FBC-7F5B-4C34-9F0B-279D71716FC8}" type="presParOf" srcId="{C4DADCCA-A788-40B2-8105-E990789D77F0}" destId="{1CC08B27-1379-48F1-827C-15BF58F9BC2D}" srcOrd="3" destOrd="0" presId="urn:microsoft.com/office/officeart/2016/7/layout/LinearBlockProcessNumbered"/>
    <dgm:cxn modelId="{9900FA43-9AF4-45B1-AD18-260338CBB42E}" type="presParOf" srcId="{C4DADCCA-A788-40B2-8105-E990789D77F0}" destId="{25959B6E-C26C-48E6-9858-D6AEF1261E51}" srcOrd="4" destOrd="0" presId="urn:microsoft.com/office/officeart/2016/7/layout/LinearBlockProcessNumbered"/>
    <dgm:cxn modelId="{F42B7F65-FD6E-49F3-BEF4-E21C95836242}" type="presParOf" srcId="{25959B6E-C26C-48E6-9858-D6AEF1261E51}" destId="{2BA05895-FA2A-4B25-858D-5C1EAC686AD2}" srcOrd="0" destOrd="0" presId="urn:microsoft.com/office/officeart/2016/7/layout/LinearBlockProcessNumbered"/>
    <dgm:cxn modelId="{E3961EB9-B913-44D3-8657-2C1B64077DE3}" type="presParOf" srcId="{25959B6E-C26C-48E6-9858-D6AEF1261E51}" destId="{CE95F45D-D422-42EF-B4AE-79F149B588ED}" srcOrd="1" destOrd="0" presId="urn:microsoft.com/office/officeart/2016/7/layout/LinearBlockProcessNumbered"/>
    <dgm:cxn modelId="{3AB2F344-13CA-4BDC-8D37-10A972EF3280}" type="presParOf" srcId="{25959B6E-C26C-48E6-9858-D6AEF1261E51}" destId="{6B84314E-510E-40CC-9B4E-CFE66916CECB}" srcOrd="2" destOrd="0" presId="urn:microsoft.com/office/officeart/2016/7/layout/LinearBlockProcessNumbered"/>
    <dgm:cxn modelId="{7AC330B2-AC12-40AF-97DE-F72BC56C200C}" type="presParOf" srcId="{C4DADCCA-A788-40B2-8105-E990789D77F0}" destId="{40869000-0D77-4D1A-9E0C-882041D2FF86}" srcOrd="5" destOrd="0" presId="urn:microsoft.com/office/officeart/2016/7/layout/LinearBlockProcessNumbered"/>
    <dgm:cxn modelId="{760770E9-5CD4-4CC4-BA14-66761118E051}" type="presParOf" srcId="{C4DADCCA-A788-40B2-8105-E990789D77F0}" destId="{93FD6477-99A8-4BF8-AA86-72E4DF3D8A77}" srcOrd="6" destOrd="0" presId="urn:microsoft.com/office/officeart/2016/7/layout/LinearBlockProcessNumbered"/>
    <dgm:cxn modelId="{A96B3170-F9B5-4496-BDE5-DC63B9A346E4}" type="presParOf" srcId="{93FD6477-99A8-4BF8-AA86-72E4DF3D8A77}" destId="{DF11DC19-B781-464A-BCD4-843F7F407E7F}" srcOrd="0" destOrd="0" presId="urn:microsoft.com/office/officeart/2016/7/layout/LinearBlockProcessNumbered"/>
    <dgm:cxn modelId="{BA8E1BC5-CBC9-425C-80AB-BE1B39E39E24}" type="presParOf" srcId="{93FD6477-99A8-4BF8-AA86-72E4DF3D8A77}" destId="{CB002594-3A9E-47CA-A936-44242DA4235C}" srcOrd="1" destOrd="0" presId="urn:microsoft.com/office/officeart/2016/7/layout/LinearBlockProcessNumbered"/>
    <dgm:cxn modelId="{02AB6215-B5F4-432E-B2BD-3AC542EB005B}" type="presParOf" srcId="{93FD6477-99A8-4BF8-AA86-72E4DF3D8A77}" destId="{2C28034A-B07A-4286-84AE-37AFC7899BB7}"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AD28D0E-14DD-4E3C-85EB-2B759525B366}"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3D7506D4-E015-47CF-8484-F8B425988160}">
      <dgm:prSet/>
      <dgm:spPr/>
      <dgm:t>
        <a:bodyPr/>
        <a:lstStyle/>
        <a:p>
          <a:r>
            <a:rPr lang="en-US" dirty="0"/>
            <a:t>Integration supports prevention &amp; equity (WHO, 2023)</a:t>
          </a:r>
        </a:p>
      </dgm:t>
    </dgm:pt>
    <dgm:pt modelId="{6B9A6698-736D-46EC-AD83-169F9A0EAE68}" type="parTrans" cxnId="{39F5AC00-5C61-460F-9CE8-7B8ABB5D499F}">
      <dgm:prSet/>
      <dgm:spPr/>
      <dgm:t>
        <a:bodyPr/>
        <a:lstStyle/>
        <a:p>
          <a:endParaRPr lang="en-US"/>
        </a:p>
      </dgm:t>
    </dgm:pt>
    <dgm:pt modelId="{52E51CE9-B899-49AD-B225-E54867350AC5}" type="sibTrans" cxnId="{39F5AC00-5C61-460F-9CE8-7B8ABB5D499F}">
      <dgm:prSet/>
      <dgm:spPr/>
      <dgm:t>
        <a:bodyPr/>
        <a:lstStyle/>
        <a:p>
          <a:endParaRPr lang="en-US"/>
        </a:p>
      </dgm:t>
    </dgm:pt>
    <dgm:pt modelId="{7FB1C1E2-E171-4CB8-B76A-8784746C896C}">
      <dgm:prSet/>
      <dgm:spPr/>
      <dgm:t>
        <a:bodyPr/>
        <a:lstStyle/>
        <a:p>
          <a:r>
            <a:rPr lang="en-US" dirty="0"/>
            <a:t>Models give guidance but need strong collaboration (Dahlgren &amp; Whitehead, 2021)</a:t>
          </a:r>
        </a:p>
      </dgm:t>
    </dgm:pt>
    <dgm:pt modelId="{6ED00295-D2E8-486C-A9F6-0055C24E9918}" type="parTrans" cxnId="{6AE8528C-204D-4989-AF97-456367D80D18}">
      <dgm:prSet/>
      <dgm:spPr/>
      <dgm:t>
        <a:bodyPr/>
        <a:lstStyle/>
        <a:p>
          <a:endParaRPr lang="en-US"/>
        </a:p>
      </dgm:t>
    </dgm:pt>
    <dgm:pt modelId="{8971817E-1BAD-4819-8C49-4EACB5E1437A}" type="sibTrans" cxnId="{6AE8528C-204D-4989-AF97-456367D80D18}">
      <dgm:prSet/>
      <dgm:spPr/>
      <dgm:t>
        <a:bodyPr/>
        <a:lstStyle/>
        <a:p>
          <a:endParaRPr lang="en-US"/>
        </a:p>
      </dgm:t>
    </dgm:pt>
    <dgm:pt modelId="{447D9D85-C5EB-410B-95D3-C27E8BE60D79}">
      <dgm:prSet/>
      <dgm:spPr/>
      <dgm:t>
        <a:bodyPr/>
        <a:lstStyle/>
        <a:p>
          <a:r>
            <a:rPr lang="en-US" dirty="0"/>
            <a:t>Policies progress but funding &amp; workforce gaps remain (Marmot, 2020; NHS, 2019)</a:t>
          </a:r>
        </a:p>
      </dgm:t>
    </dgm:pt>
    <dgm:pt modelId="{D870510E-7070-4463-87A0-FBF3E7C5402F}" type="parTrans" cxnId="{CDF2C422-51A4-4942-94D3-E3302DE29311}">
      <dgm:prSet/>
      <dgm:spPr/>
      <dgm:t>
        <a:bodyPr/>
        <a:lstStyle/>
        <a:p>
          <a:endParaRPr lang="en-US"/>
        </a:p>
      </dgm:t>
    </dgm:pt>
    <dgm:pt modelId="{97C622E4-6DC4-468D-883B-448A28BA1206}" type="sibTrans" cxnId="{CDF2C422-51A4-4942-94D3-E3302DE29311}">
      <dgm:prSet/>
      <dgm:spPr/>
      <dgm:t>
        <a:bodyPr/>
        <a:lstStyle/>
        <a:p>
          <a:endParaRPr lang="en-US"/>
        </a:p>
      </dgm:t>
    </dgm:pt>
    <dgm:pt modelId="{F537E0FD-39A2-4D36-89D0-75F14BBE549B}">
      <dgm:prSet/>
      <dgm:spPr/>
      <dgm:t>
        <a:bodyPr/>
        <a:lstStyle/>
        <a:p>
          <a:r>
            <a:rPr lang="en-US" dirty="0"/>
            <a:t>Campaigns raise awareness but structural issues persist (Health Foundation, 2021)</a:t>
          </a:r>
        </a:p>
      </dgm:t>
    </dgm:pt>
    <dgm:pt modelId="{F4774C0C-6B7C-44EF-B796-0CC6DCB9730C}" type="parTrans" cxnId="{35B45AD9-BBD3-4D0A-B853-31F353A5E514}">
      <dgm:prSet/>
      <dgm:spPr/>
      <dgm:t>
        <a:bodyPr/>
        <a:lstStyle/>
        <a:p>
          <a:endParaRPr lang="en-US"/>
        </a:p>
      </dgm:t>
    </dgm:pt>
    <dgm:pt modelId="{BD9AEE38-8938-40D0-B615-85BACA9E4C9F}" type="sibTrans" cxnId="{35B45AD9-BBD3-4D0A-B853-31F353A5E514}">
      <dgm:prSet/>
      <dgm:spPr/>
      <dgm:t>
        <a:bodyPr/>
        <a:lstStyle/>
        <a:p>
          <a:endParaRPr lang="en-US"/>
        </a:p>
      </dgm:t>
    </dgm:pt>
    <dgm:pt modelId="{13C4E90B-FB2D-4EFF-AD85-4B8C6C01DD11}" type="pres">
      <dgm:prSet presAssocID="{AAD28D0E-14DD-4E3C-85EB-2B759525B366}" presName="linear" presStyleCnt="0">
        <dgm:presLayoutVars>
          <dgm:animLvl val="lvl"/>
          <dgm:resizeHandles val="exact"/>
        </dgm:presLayoutVars>
      </dgm:prSet>
      <dgm:spPr/>
    </dgm:pt>
    <dgm:pt modelId="{5E1AF0B9-833D-49E3-B6CA-DD826B11E41A}" type="pres">
      <dgm:prSet presAssocID="{3D7506D4-E015-47CF-8484-F8B425988160}" presName="parentText" presStyleLbl="node1" presStyleIdx="0" presStyleCnt="4">
        <dgm:presLayoutVars>
          <dgm:chMax val="0"/>
          <dgm:bulletEnabled val="1"/>
        </dgm:presLayoutVars>
      </dgm:prSet>
      <dgm:spPr/>
    </dgm:pt>
    <dgm:pt modelId="{8705222C-E7AD-4A99-BDFF-1771F80F4068}" type="pres">
      <dgm:prSet presAssocID="{52E51CE9-B899-49AD-B225-E54867350AC5}" presName="spacer" presStyleCnt="0"/>
      <dgm:spPr/>
    </dgm:pt>
    <dgm:pt modelId="{C8C3CC80-2EF7-4258-83A5-5E86E512553C}" type="pres">
      <dgm:prSet presAssocID="{7FB1C1E2-E171-4CB8-B76A-8784746C896C}" presName="parentText" presStyleLbl="node1" presStyleIdx="1" presStyleCnt="4">
        <dgm:presLayoutVars>
          <dgm:chMax val="0"/>
          <dgm:bulletEnabled val="1"/>
        </dgm:presLayoutVars>
      </dgm:prSet>
      <dgm:spPr/>
    </dgm:pt>
    <dgm:pt modelId="{FE7778D0-7763-45A8-A524-BF6A03DD7BA0}" type="pres">
      <dgm:prSet presAssocID="{8971817E-1BAD-4819-8C49-4EACB5E1437A}" presName="spacer" presStyleCnt="0"/>
      <dgm:spPr/>
    </dgm:pt>
    <dgm:pt modelId="{F79602EC-0CF1-4DB4-8FFC-A9E9E0B6554F}" type="pres">
      <dgm:prSet presAssocID="{447D9D85-C5EB-410B-95D3-C27E8BE60D79}" presName="parentText" presStyleLbl="node1" presStyleIdx="2" presStyleCnt="4">
        <dgm:presLayoutVars>
          <dgm:chMax val="0"/>
          <dgm:bulletEnabled val="1"/>
        </dgm:presLayoutVars>
      </dgm:prSet>
      <dgm:spPr/>
    </dgm:pt>
    <dgm:pt modelId="{D6C296FB-6914-463D-99E3-197798CF7C4F}" type="pres">
      <dgm:prSet presAssocID="{97C622E4-6DC4-468D-883B-448A28BA1206}" presName="spacer" presStyleCnt="0"/>
      <dgm:spPr/>
    </dgm:pt>
    <dgm:pt modelId="{BB911C12-B8D4-42F3-815C-938379521352}" type="pres">
      <dgm:prSet presAssocID="{F537E0FD-39A2-4D36-89D0-75F14BBE549B}" presName="parentText" presStyleLbl="node1" presStyleIdx="3" presStyleCnt="4">
        <dgm:presLayoutVars>
          <dgm:chMax val="0"/>
          <dgm:bulletEnabled val="1"/>
        </dgm:presLayoutVars>
      </dgm:prSet>
      <dgm:spPr/>
    </dgm:pt>
  </dgm:ptLst>
  <dgm:cxnLst>
    <dgm:cxn modelId="{39F5AC00-5C61-460F-9CE8-7B8ABB5D499F}" srcId="{AAD28D0E-14DD-4E3C-85EB-2B759525B366}" destId="{3D7506D4-E015-47CF-8484-F8B425988160}" srcOrd="0" destOrd="0" parTransId="{6B9A6698-736D-46EC-AD83-169F9A0EAE68}" sibTransId="{52E51CE9-B899-49AD-B225-E54867350AC5}"/>
    <dgm:cxn modelId="{CDF2C422-51A4-4942-94D3-E3302DE29311}" srcId="{AAD28D0E-14DD-4E3C-85EB-2B759525B366}" destId="{447D9D85-C5EB-410B-95D3-C27E8BE60D79}" srcOrd="2" destOrd="0" parTransId="{D870510E-7070-4463-87A0-FBF3E7C5402F}" sibTransId="{97C622E4-6DC4-468D-883B-448A28BA1206}"/>
    <dgm:cxn modelId="{EBD7AC5D-F6DF-4725-B190-A5772E23D98A}" type="presOf" srcId="{F537E0FD-39A2-4D36-89D0-75F14BBE549B}" destId="{BB911C12-B8D4-42F3-815C-938379521352}" srcOrd="0" destOrd="0" presId="urn:microsoft.com/office/officeart/2005/8/layout/vList2"/>
    <dgm:cxn modelId="{851D9D5A-B097-4696-99A9-D7DE54E11CAD}" type="presOf" srcId="{447D9D85-C5EB-410B-95D3-C27E8BE60D79}" destId="{F79602EC-0CF1-4DB4-8FFC-A9E9E0B6554F}" srcOrd="0" destOrd="0" presId="urn:microsoft.com/office/officeart/2005/8/layout/vList2"/>
    <dgm:cxn modelId="{6AE8528C-204D-4989-AF97-456367D80D18}" srcId="{AAD28D0E-14DD-4E3C-85EB-2B759525B366}" destId="{7FB1C1E2-E171-4CB8-B76A-8784746C896C}" srcOrd="1" destOrd="0" parTransId="{6ED00295-D2E8-486C-A9F6-0055C24E9918}" sibTransId="{8971817E-1BAD-4819-8C49-4EACB5E1437A}"/>
    <dgm:cxn modelId="{70B662B2-F09D-4772-902B-75807CF6CC99}" type="presOf" srcId="{AAD28D0E-14DD-4E3C-85EB-2B759525B366}" destId="{13C4E90B-FB2D-4EFF-AD85-4B8C6C01DD11}" srcOrd="0" destOrd="0" presId="urn:microsoft.com/office/officeart/2005/8/layout/vList2"/>
    <dgm:cxn modelId="{35B45AD9-BBD3-4D0A-B853-31F353A5E514}" srcId="{AAD28D0E-14DD-4E3C-85EB-2B759525B366}" destId="{F537E0FD-39A2-4D36-89D0-75F14BBE549B}" srcOrd="3" destOrd="0" parTransId="{F4774C0C-6B7C-44EF-B796-0CC6DCB9730C}" sibTransId="{BD9AEE38-8938-40D0-B615-85BACA9E4C9F}"/>
    <dgm:cxn modelId="{3E8677EA-883D-4D04-9DD2-5F6F61907A89}" type="presOf" srcId="{3D7506D4-E015-47CF-8484-F8B425988160}" destId="{5E1AF0B9-833D-49E3-B6CA-DD826B11E41A}" srcOrd="0" destOrd="0" presId="urn:microsoft.com/office/officeart/2005/8/layout/vList2"/>
    <dgm:cxn modelId="{7C62DEEE-0670-4B94-A3EA-EF59252E46C6}" type="presOf" srcId="{7FB1C1E2-E171-4CB8-B76A-8784746C896C}" destId="{C8C3CC80-2EF7-4258-83A5-5E86E512553C}" srcOrd="0" destOrd="0" presId="urn:microsoft.com/office/officeart/2005/8/layout/vList2"/>
    <dgm:cxn modelId="{6C2B7AB4-56C0-4C25-B945-47C8773A1F10}" type="presParOf" srcId="{13C4E90B-FB2D-4EFF-AD85-4B8C6C01DD11}" destId="{5E1AF0B9-833D-49E3-B6CA-DD826B11E41A}" srcOrd="0" destOrd="0" presId="urn:microsoft.com/office/officeart/2005/8/layout/vList2"/>
    <dgm:cxn modelId="{D40DCB6F-4A38-40A3-AA7B-87ED441EA508}" type="presParOf" srcId="{13C4E90B-FB2D-4EFF-AD85-4B8C6C01DD11}" destId="{8705222C-E7AD-4A99-BDFF-1771F80F4068}" srcOrd="1" destOrd="0" presId="urn:microsoft.com/office/officeart/2005/8/layout/vList2"/>
    <dgm:cxn modelId="{D0B027F9-2F82-44ED-BCDF-F50ED8AB3647}" type="presParOf" srcId="{13C4E90B-FB2D-4EFF-AD85-4B8C6C01DD11}" destId="{C8C3CC80-2EF7-4258-83A5-5E86E512553C}" srcOrd="2" destOrd="0" presId="urn:microsoft.com/office/officeart/2005/8/layout/vList2"/>
    <dgm:cxn modelId="{F8AC1521-53A8-43EE-A96B-1A471F017211}" type="presParOf" srcId="{13C4E90B-FB2D-4EFF-AD85-4B8C6C01DD11}" destId="{FE7778D0-7763-45A8-A524-BF6A03DD7BA0}" srcOrd="3" destOrd="0" presId="urn:microsoft.com/office/officeart/2005/8/layout/vList2"/>
    <dgm:cxn modelId="{B55C8E41-4CA1-4A7E-AB72-C7A44FD37DD8}" type="presParOf" srcId="{13C4E90B-FB2D-4EFF-AD85-4B8C6C01DD11}" destId="{F79602EC-0CF1-4DB4-8FFC-A9E9E0B6554F}" srcOrd="4" destOrd="0" presId="urn:microsoft.com/office/officeart/2005/8/layout/vList2"/>
    <dgm:cxn modelId="{436DC5C5-C0C5-4F0F-92B0-558A40BF2E22}" type="presParOf" srcId="{13C4E90B-FB2D-4EFF-AD85-4B8C6C01DD11}" destId="{D6C296FB-6914-463D-99E3-197798CF7C4F}" srcOrd="5" destOrd="0" presId="urn:microsoft.com/office/officeart/2005/8/layout/vList2"/>
    <dgm:cxn modelId="{1BBEAE70-75C3-429B-B99E-4E8D2C6FA68D}" type="presParOf" srcId="{13C4E90B-FB2D-4EFF-AD85-4B8C6C01DD11}" destId="{BB911C12-B8D4-42F3-815C-938379521352}"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C891220-46A2-4488-A2D0-C543899F683B}" type="doc">
      <dgm:prSet loTypeId="urn:microsoft.com/office/officeart/2018/2/layout/IconVerticalSolidList" loCatId="icon" qsTypeId="urn:microsoft.com/office/officeart/2005/8/quickstyle/simple1" qsCatId="simple" csTypeId="urn:microsoft.com/office/officeart/2018/5/colors/Iconchunking_neutralbg_accent1_2" csCatId="accent1" phldr="1"/>
      <dgm:spPr/>
      <dgm:t>
        <a:bodyPr/>
        <a:lstStyle/>
        <a:p>
          <a:endParaRPr lang="en-US"/>
        </a:p>
      </dgm:t>
    </dgm:pt>
    <dgm:pt modelId="{D544B039-CF31-4F32-AB24-92DBAED79F93}">
      <dgm:prSet custT="1"/>
      <dgm:spPr/>
      <dgm:t>
        <a:bodyPr/>
        <a:lstStyle/>
        <a:p>
          <a:pPr>
            <a:lnSpc>
              <a:spcPct val="100000"/>
            </a:lnSpc>
          </a:pPr>
          <a:r>
            <a:rPr lang="en-US" sz="2800" b="0" i="0" baseline="0" dirty="0">
              <a:latin typeface="Arial" panose="020B0604020202020204" pitchFamily="34" charset="0"/>
              <a:cs typeface="Arial" panose="020B0604020202020204" pitchFamily="34" charset="0"/>
            </a:rPr>
            <a:t>Invest in prevention programmes (WHO, 2023)</a:t>
          </a:r>
          <a:endParaRPr lang="en-US" sz="2800" dirty="0">
            <a:latin typeface="Arial" panose="020B0604020202020204" pitchFamily="34" charset="0"/>
            <a:cs typeface="Arial" panose="020B0604020202020204" pitchFamily="34" charset="0"/>
          </a:endParaRPr>
        </a:p>
      </dgm:t>
    </dgm:pt>
    <dgm:pt modelId="{25CB4ECB-C023-4E20-9463-0AD32438A261}" type="parTrans" cxnId="{A78AE6A3-E4BF-4FE5-A4C0-6B0AED68B75C}">
      <dgm:prSet/>
      <dgm:spPr/>
      <dgm:t>
        <a:bodyPr/>
        <a:lstStyle/>
        <a:p>
          <a:endParaRPr lang="en-US"/>
        </a:p>
      </dgm:t>
    </dgm:pt>
    <dgm:pt modelId="{F4778003-FB60-4C84-8F8C-6859F10C6016}" type="sibTrans" cxnId="{A78AE6A3-E4BF-4FE5-A4C0-6B0AED68B75C}">
      <dgm:prSet/>
      <dgm:spPr/>
      <dgm:t>
        <a:bodyPr/>
        <a:lstStyle/>
        <a:p>
          <a:endParaRPr lang="en-US"/>
        </a:p>
      </dgm:t>
    </dgm:pt>
    <dgm:pt modelId="{19622337-126E-4605-89A9-8A4D09566FC8}">
      <dgm:prSet custT="1"/>
      <dgm:spPr/>
      <dgm:t>
        <a:bodyPr/>
        <a:lstStyle/>
        <a:p>
          <a:pPr>
            <a:lnSpc>
              <a:spcPct val="100000"/>
            </a:lnSpc>
          </a:pPr>
          <a:r>
            <a:rPr lang="en-US" sz="2800" b="0" i="0" baseline="0" dirty="0">
              <a:latin typeface="Arial" panose="020B0604020202020204" pitchFamily="34" charset="0"/>
              <a:cs typeface="Arial" panose="020B0604020202020204" pitchFamily="34" charset="0"/>
            </a:rPr>
            <a:t>Address digital exclusion (Health Foundation, 2024)</a:t>
          </a:r>
          <a:endParaRPr lang="en-US" sz="2800" dirty="0">
            <a:latin typeface="Arial" panose="020B0604020202020204" pitchFamily="34" charset="0"/>
            <a:cs typeface="Arial" panose="020B0604020202020204" pitchFamily="34" charset="0"/>
          </a:endParaRPr>
        </a:p>
      </dgm:t>
    </dgm:pt>
    <dgm:pt modelId="{2BF9213D-8E3A-4925-A74E-79536CB1255B}" type="parTrans" cxnId="{788DEDB0-43D9-47C6-9E4B-07425AC213E8}">
      <dgm:prSet/>
      <dgm:spPr/>
      <dgm:t>
        <a:bodyPr/>
        <a:lstStyle/>
        <a:p>
          <a:endParaRPr lang="en-US"/>
        </a:p>
      </dgm:t>
    </dgm:pt>
    <dgm:pt modelId="{5AFF311E-E209-4B84-8DE2-FFA79BD70DFC}" type="sibTrans" cxnId="{788DEDB0-43D9-47C6-9E4B-07425AC213E8}">
      <dgm:prSet/>
      <dgm:spPr/>
      <dgm:t>
        <a:bodyPr/>
        <a:lstStyle/>
        <a:p>
          <a:endParaRPr lang="en-US"/>
        </a:p>
      </dgm:t>
    </dgm:pt>
    <dgm:pt modelId="{1A067922-8F1C-407D-8993-C1F9275AA70A}">
      <dgm:prSet custT="1"/>
      <dgm:spPr/>
      <dgm:t>
        <a:bodyPr/>
        <a:lstStyle/>
        <a:p>
          <a:pPr>
            <a:lnSpc>
              <a:spcPct val="100000"/>
            </a:lnSpc>
          </a:pPr>
          <a:r>
            <a:rPr lang="en-US" sz="2800" b="0" i="0" baseline="0" dirty="0">
              <a:latin typeface="Arial" panose="020B0604020202020204" pitchFamily="34" charset="0"/>
              <a:cs typeface="Arial" panose="020B0604020202020204" pitchFamily="34" charset="0"/>
            </a:rPr>
            <a:t>Cross-sector collaboration to address determinants (Dahlgren &amp; Whitehead, 2021)</a:t>
          </a:r>
          <a:endParaRPr lang="en-US" sz="2800" dirty="0">
            <a:latin typeface="Arial" panose="020B0604020202020204" pitchFamily="34" charset="0"/>
            <a:cs typeface="Arial" panose="020B0604020202020204" pitchFamily="34" charset="0"/>
          </a:endParaRPr>
        </a:p>
      </dgm:t>
    </dgm:pt>
    <dgm:pt modelId="{200C3B9C-5BB9-4AF9-A834-13281FDBA328}" type="parTrans" cxnId="{0B7473A9-2089-4AA0-A366-DBB34760E6C5}">
      <dgm:prSet/>
      <dgm:spPr/>
      <dgm:t>
        <a:bodyPr/>
        <a:lstStyle/>
        <a:p>
          <a:endParaRPr lang="en-US"/>
        </a:p>
      </dgm:t>
    </dgm:pt>
    <dgm:pt modelId="{909A0B44-C171-4F86-9A96-688CB37580F3}" type="sibTrans" cxnId="{0B7473A9-2089-4AA0-A366-DBB34760E6C5}">
      <dgm:prSet/>
      <dgm:spPr/>
      <dgm:t>
        <a:bodyPr/>
        <a:lstStyle/>
        <a:p>
          <a:endParaRPr lang="en-US"/>
        </a:p>
      </dgm:t>
    </dgm:pt>
    <dgm:pt modelId="{163643AE-5BFB-48BB-AB89-592FF2B948A6}">
      <dgm:prSet custT="1"/>
      <dgm:spPr/>
      <dgm:t>
        <a:bodyPr/>
        <a:lstStyle/>
        <a:p>
          <a:pPr>
            <a:lnSpc>
              <a:spcPct val="100000"/>
            </a:lnSpc>
          </a:pPr>
          <a:r>
            <a:rPr lang="en-US" sz="2800" b="0" i="0" baseline="0" dirty="0">
              <a:latin typeface="Arial" panose="020B0604020202020204" pitchFamily="34" charset="0"/>
              <a:cs typeface="Arial" panose="020B0604020202020204" pitchFamily="34" charset="0"/>
            </a:rPr>
            <a:t>Workforce planning: recruit &amp; retain staff (NHS, 2019)</a:t>
          </a:r>
          <a:endParaRPr lang="en-US" sz="2800" dirty="0">
            <a:latin typeface="Arial" panose="020B0604020202020204" pitchFamily="34" charset="0"/>
            <a:cs typeface="Arial" panose="020B0604020202020204" pitchFamily="34" charset="0"/>
          </a:endParaRPr>
        </a:p>
      </dgm:t>
    </dgm:pt>
    <dgm:pt modelId="{A92C10EE-58DC-4272-B464-E767A0DAB0ED}" type="parTrans" cxnId="{99C5F18F-C777-42E7-A014-B84375ECB8C2}">
      <dgm:prSet/>
      <dgm:spPr/>
      <dgm:t>
        <a:bodyPr/>
        <a:lstStyle/>
        <a:p>
          <a:endParaRPr lang="en-US"/>
        </a:p>
      </dgm:t>
    </dgm:pt>
    <dgm:pt modelId="{B141AD8F-160F-412E-B016-0E4C16E04AB2}" type="sibTrans" cxnId="{99C5F18F-C777-42E7-A014-B84375ECB8C2}">
      <dgm:prSet/>
      <dgm:spPr/>
      <dgm:t>
        <a:bodyPr/>
        <a:lstStyle/>
        <a:p>
          <a:endParaRPr lang="en-US"/>
        </a:p>
      </dgm:t>
    </dgm:pt>
    <dgm:pt modelId="{5F8C5D3C-2CAF-4989-BDDC-3037B2A5E4F6}">
      <dgm:prSet custT="1"/>
      <dgm:spPr/>
      <dgm:t>
        <a:bodyPr/>
        <a:lstStyle/>
        <a:p>
          <a:pPr>
            <a:lnSpc>
              <a:spcPct val="100000"/>
            </a:lnSpc>
          </a:pPr>
          <a:r>
            <a:rPr lang="en-US" sz="2800" b="0" i="0" baseline="0" dirty="0">
              <a:latin typeface="Arial" panose="020B0604020202020204" pitchFamily="34" charset="0"/>
              <a:cs typeface="Arial" panose="020B0604020202020204" pitchFamily="34" charset="0"/>
            </a:rPr>
            <a:t>Stronger equity-focused strategies (Marmot, 2020; UN, 2024)</a:t>
          </a:r>
          <a:endParaRPr lang="en-US" sz="2800" dirty="0">
            <a:latin typeface="Arial" panose="020B0604020202020204" pitchFamily="34" charset="0"/>
            <a:cs typeface="Arial" panose="020B0604020202020204" pitchFamily="34" charset="0"/>
          </a:endParaRPr>
        </a:p>
      </dgm:t>
    </dgm:pt>
    <dgm:pt modelId="{3827D1C2-CFA9-45F5-8293-2B0DBAFDA645}" type="parTrans" cxnId="{35D68541-927F-4C17-9D5B-2DC6F04B6A29}">
      <dgm:prSet/>
      <dgm:spPr/>
      <dgm:t>
        <a:bodyPr/>
        <a:lstStyle/>
        <a:p>
          <a:endParaRPr lang="en-US"/>
        </a:p>
      </dgm:t>
    </dgm:pt>
    <dgm:pt modelId="{F9B85493-C62E-4C69-8943-094F7D4F264F}" type="sibTrans" cxnId="{35D68541-927F-4C17-9D5B-2DC6F04B6A29}">
      <dgm:prSet/>
      <dgm:spPr/>
      <dgm:t>
        <a:bodyPr/>
        <a:lstStyle/>
        <a:p>
          <a:endParaRPr lang="en-US"/>
        </a:p>
      </dgm:t>
    </dgm:pt>
    <dgm:pt modelId="{C199C596-308F-4CCD-B98A-E13AEFE7C821}" type="pres">
      <dgm:prSet presAssocID="{0C891220-46A2-4488-A2D0-C543899F683B}" presName="root" presStyleCnt="0">
        <dgm:presLayoutVars>
          <dgm:dir/>
          <dgm:resizeHandles val="exact"/>
        </dgm:presLayoutVars>
      </dgm:prSet>
      <dgm:spPr/>
    </dgm:pt>
    <dgm:pt modelId="{764E81C0-2D85-4FF6-9CA1-B39A00D13804}" type="pres">
      <dgm:prSet presAssocID="{D544B039-CF31-4F32-AB24-92DBAED79F93}" presName="compNode" presStyleCnt="0"/>
      <dgm:spPr/>
    </dgm:pt>
    <dgm:pt modelId="{F6084FAC-1A3E-4F9F-9E6A-F25E2E5BB39F}" type="pres">
      <dgm:prSet presAssocID="{D544B039-CF31-4F32-AB24-92DBAED79F93}" presName="bgRect" presStyleLbl="bgShp" presStyleIdx="0" presStyleCnt="5"/>
      <dgm:spPr/>
    </dgm:pt>
    <dgm:pt modelId="{E57073AB-0794-4C92-9C03-AB3807D7DF77}" type="pres">
      <dgm:prSet presAssocID="{D544B039-CF31-4F32-AB24-92DBAED79F93}" presName="iconRect" presStyleLbl="node1" presStyleIdx="0" presStyleCnt="5" custScaleX="152506" custScaleY="13809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234B2CC2-E0F7-4A87-9492-FEA87CC94E14}" type="pres">
      <dgm:prSet presAssocID="{D544B039-CF31-4F32-AB24-92DBAED79F93}" presName="spaceRect" presStyleCnt="0"/>
      <dgm:spPr/>
    </dgm:pt>
    <dgm:pt modelId="{B6598EE9-F1DF-4ABA-856A-857B6B3C4424}" type="pres">
      <dgm:prSet presAssocID="{D544B039-CF31-4F32-AB24-92DBAED79F93}" presName="parTx" presStyleLbl="revTx" presStyleIdx="0" presStyleCnt="5">
        <dgm:presLayoutVars>
          <dgm:chMax val="0"/>
          <dgm:chPref val="0"/>
        </dgm:presLayoutVars>
      </dgm:prSet>
      <dgm:spPr/>
    </dgm:pt>
    <dgm:pt modelId="{1AD967A0-3FAA-43EA-AECD-FC91445503DD}" type="pres">
      <dgm:prSet presAssocID="{F4778003-FB60-4C84-8F8C-6859F10C6016}" presName="sibTrans" presStyleCnt="0"/>
      <dgm:spPr/>
    </dgm:pt>
    <dgm:pt modelId="{B7286377-7FF3-4255-BB7E-686042FB1482}" type="pres">
      <dgm:prSet presAssocID="{19622337-126E-4605-89A9-8A4D09566FC8}" presName="compNode" presStyleCnt="0"/>
      <dgm:spPr/>
    </dgm:pt>
    <dgm:pt modelId="{FECE6EAE-BD11-4EB8-A2AE-D1630283847D}" type="pres">
      <dgm:prSet presAssocID="{19622337-126E-4605-89A9-8A4D09566FC8}" presName="bgRect" presStyleLbl="bgShp" presStyleIdx="1" presStyleCnt="5"/>
      <dgm:spPr/>
    </dgm:pt>
    <dgm:pt modelId="{8B0CB7B7-A202-483F-88B3-A92EF39C7945}" type="pres">
      <dgm:prSet presAssocID="{19622337-126E-4605-89A9-8A4D09566FC8}" presName="iconRect" presStyleLbl="node1" presStyleIdx="1" presStyleCnt="5" custScaleX="122197" custScaleY="119499"/>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ethoscope"/>
        </a:ext>
      </dgm:extLst>
    </dgm:pt>
    <dgm:pt modelId="{986C50E9-651D-4CB9-82FA-09256F6E348D}" type="pres">
      <dgm:prSet presAssocID="{19622337-126E-4605-89A9-8A4D09566FC8}" presName="spaceRect" presStyleCnt="0"/>
      <dgm:spPr/>
    </dgm:pt>
    <dgm:pt modelId="{54BBC3F3-5013-44F2-A6CC-BA3AB95A5EB1}" type="pres">
      <dgm:prSet presAssocID="{19622337-126E-4605-89A9-8A4D09566FC8}" presName="parTx" presStyleLbl="revTx" presStyleIdx="1" presStyleCnt="5">
        <dgm:presLayoutVars>
          <dgm:chMax val="0"/>
          <dgm:chPref val="0"/>
        </dgm:presLayoutVars>
      </dgm:prSet>
      <dgm:spPr/>
    </dgm:pt>
    <dgm:pt modelId="{8C1AC91F-EDF4-483E-B439-BD744205BE5B}" type="pres">
      <dgm:prSet presAssocID="{5AFF311E-E209-4B84-8DE2-FFA79BD70DFC}" presName="sibTrans" presStyleCnt="0"/>
      <dgm:spPr/>
    </dgm:pt>
    <dgm:pt modelId="{28B0D465-9092-4FAA-AE68-833267DA3786}" type="pres">
      <dgm:prSet presAssocID="{1A067922-8F1C-407D-8993-C1F9275AA70A}" presName="compNode" presStyleCnt="0"/>
      <dgm:spPr/>
    </dgm:pt>
    <dgm:pt modelId="{DD73B8DC-9D98-4BEF-8E34-414CB963B578}" type="pres">
      <dgm:prSet presAssocID="{1A067922-8F1C-407D-8993-C1F9275AA70A}" presName="bgRect" presStyleLbl="bgShp" presStyleIdx="2" presStyleCnt="5"/>
      <dgm:spPr/>
    </dgm:pt>
    <dgm:pt modelId="{9EF8DA18-5E3A-4446-89ED-80419ECA8323}" type="pres">
      <dgm:prSet presAssocID="{1A067922-8F1C-407D-8993-C1F9275AA70A}" presName="iconRect" presStyleLbl="node1" presStyleIdx="2" presStyleCnt="5" custScaleX="122197" custScaleY="15071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tor"/>
        </a:ext>
      </dgm:extLst>
    </dgm:pt>
    <dgm:pt modelId="{476393D1-1831-4A99-8D96-8652EEA27583}" type="pres">
      <dgm:prSet presAssocID="{1A067922-8F1C-407D-8993-C1F9275AA70A}" presName="spaceRect" presStyleCnt="0"/>
      <dgm:spPr/>
    </dgm:pt>
    <dgm:pt modelId="{D6F15507-12EB-48D3-99CE-9918EA958E26}" type="pres">
      <dgm:prSet presAssocID="{1A067922-8F1C-407D-8993-C1F9275AA70A}" presName="parTx" presStyleLbl="revTx" presStyleIdx="2" presStyleCnt="5">
        <dgm:presLayoutVars>
          <dgm:chMax val="0"/>
          <dgm:chPref val="0"/>
        </dgm:presLayoutVars>
      </dgm:prSet>
      <dgm:spPr/>
    </dgm:pt>
    <dgm:pt modelId="{319683A6-B769-45BD-B406-A721131FE919}" type="pres">
      <dgm:prSet presAssocID="{909A0B44-C171-4F86-9A96-688CB37580F3}" presName="sibTrans" presStyleCnt="0"/>
      <dgm:spPr/>
    </dgm:pt>
    <dgm:pt modelId="{CE7A6880-3BE4-4F93-9413-20F2EFC4D8C7}" type="pres">
      <dgm:prSet presAssocID="{163643AE-5BFB-48BB-AB89-592FF2B948A6}" presName="compNode" presStyleCnt="0"/>
      <dgm:spPr/>
    </dgm:pt>
    <dgm:pt modelId="{F1F9D860-DE24-42F3-BC70-6583E5B3E0CC}" type="pres">
      <dgm:prSet presAssocID="{163643AE-5BFB-48BB-AB89-592FF2B948A6}" presName="bgRect" presStyleLbl="bgShp" presStyleIdx="3" presStyleCnt="5"/>
      <dgm:spPr/>
    </dgm:pt>
    <dgm:pt modelId="{2E28032D-9CD3-4EC5-920A-5D137B11A434}" type="pres">
      <dgm:prSet presAssocID="{163643AE-5BFB-48BB-AB89-592FF2B948A6}" presName="iconRect" presStyleLbl="node1" presStyleIdx="3" presStyleCnt="5" custScaleX="145926" custScaleY="14767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Office Worker"/>
        </a:ext>
      </dgm:extLst>
    </dgm:pt>
    <dgm:pt modelId="{E9DE50E2-B4FC-4F53-8EC2-BC563723809F}" type="pres">
      <dgm:prSet presAssocID="{163643AE-5BFB-48BB-AB89-592FF2B948A6}" presName="spaceRect" presStyleCnt="0"/>
      <dgm:spPr/>
    </dgm:pt>
    <dgm:pt modelId="{69408248-0B68-4CEC-9EA3-8432DCAE112F}" type="pres">
      <dgm:prSet presAssocID="{163643AE-5BFB-48BB-AB89-592FF2B948A6}" presName="parTx" presStyleLbl="revTx" presStyleIdx="3" presStyleCnt="5">
        <dgm:presLayoutVars>
          <dgm:chMax val="0"/>
          <dgm:chPref val="0"/>
        </dgm:presLayoutVars>
      </dgm:prSet>
      <dgm:spPr/>
    </dgm:pt>
    <dgm:pt modelId="{8827F709-0CA9-4E7C-B50E-2BC116500117}" type="pres">
      <dgm:prSet presAssocID="{B141AD8F-160F-412E-B016-0E4C16E04AB2}" presName="sibTrans" presStyleCnt="0"/>
      <dgm:spPr/>
    </dgm:pt>
    <dgm:pt modelId="{408948FE-666B-473B-98C4-CE093D88073F}" type="pres">
      <dgm:prSet presAssocID="{5F8C5D3C-2CAF-4989-BDDC-3037B2A5E4F6}" presName="compNode" presStyleCnt="0"/>
      <dgm:spPr/>
    </dgm:pt>
    <dgm:pt modelId="{51AC8C99-7F6D-4108-87D8-F3B20BC29050}" type="pres">
      <dgm:prSet presAssocID="{5F8C5D3C-2CAF-4989-BDDC-3037B2A5E4F6}" presName="bgRect" presStyleLbl="bgShp" presStyleIdx="4" presStyleCnt="5"/>
      <dgm:spPr/>
    </dgm:pt>
    <dgm:pt modelId="{CB108ECB-733C-4BB7-8205-15A1B1FA32CC}" type="pres">
      <dgm:prSet presAssocID="{5F8C5D3C-2CAF-4989-BDDC-3037B2A5E4F6}"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aximize"/>
        </a:ext>
      </dgm:extLst>
    </dgm:pt>
    <dgm:pt modelId="{3ECA1C5B-3F66-4279-A299-1253A70124AF}" type="pres">
      <dgm:prSet presAssocID="{5F8C5D3C-2CAF-4989-BDDC-3037B2A5E4F6}" presName="spaceRect" presStyleCnt="0"/>
      <dgm:spPr/>
    </dgm:pt>
    <dgm:pt modelId="{69F864F4-E564-4EAE-B852-1C9EAF0DB999}" type="pres">
      <dgm:prSet presAssocID="{5F8C5D3C-2CAF-4989-BDDC-3037B2A5E4F6}" presName="parTx" presStyleLbl="revTx" presStyleIdx="4" presStyleCnt="5">
        <dgm:presLayoutVars>
          <dgm:chMax val="0"/>
          <dgm:chPref val="0"/>
        </dgm:presLayoutVars>
      </dgm:prSet>
      <dgm:spPr/>
    </dgm:pt>
  </dgm:ptLst>
  <dgm:cxnLst>
    <dgm:cxn modelId="{32540314-9D30-4FEB-820A-4C8819A218AC}" type="presOf" srcId="{1A067922-8F1C-407D-8993-C1F9275AA70A}" destId="{D6F15507-12EB-48D3-99CE-9918EA958E26}" srcOrd="0" destOrd="0" presId="urn:microsoft.com/office/officeart/2018/2/layout/IconVerticalSolidList"/>
    <dgm:cxn modelId="{35D68541-927F-4C17-9D5B-2DC6F04B6A29}" srcId="{0C891220-46A2-4488-A2D0-C543899F683B}" destId="{5F8C5D3C-2CAF-4989-BDDC-3037B2A5E4F6}" srcOrd="4" destOrd="0" parTransId="{3827D1C2-CFA9-45F5-8293-2B0DBAFDA645}" sibTransId="{F9B85493-C62E-4C69-8943-094F7D4F264F}"/>
    <dgm:cxn modelId="{2D519864-0386-4BA6-8167-55B21529B9F9}" type="presOf" srcId="{D544B039-CF31-4F32-AB24-92DBAED79F93}" destId="{B6598EE9-F1DF-4ABA-856A-857B6B3C4424}" srcOrd="0" destOrd="0" presId="urn:microsoft.com/office/officeart/2018/2/layout/IconVerticalSolidList"/>
    <dgm:cxn modelId="{99C5F18F-C777-42E7-A014-B84375ECB8C2}" srcId="{0C891220-46A2-4488-A2D0-C543899F683B}" destId="{163643AE-5BFB-48BB-AB89-592FF2B948A6}" srcOrd="3" destOrd="0" parTransId="{A92C10EE-58DC-4272-B464-E767A0DAB0ED}" sibTransId="{B141AD8F-160F-412E-B016-0E4C16E04AB2}"/>
    <dgm:cxn modelId="{A78AE6A3-E4BF-4FE5-A4C0-6B0AED68B75C}" srcId="{0C891220-46A2-4488-A2D0-C543899F683B}" destId="{D544B039-CF31-4F32-AB24-92DBAED79F93}" srcOrd="0" destOrd="0" parTransId="{25CB4ECB-C023-4E20-9463-0AD32438A261}" sibTransId="{F4778003-FB60-4C84-8F8C-6859F10C6016}"/>
    <dgm:cxn modelId="{0B7473A9-2089-4AA0-A366-DBB34760E6C5}" srcId="{0C891220-46A2-4488-A2D0-C543899F683B}" destId="{1A067922-8F1C-407D-8993-C1F9275AA70A}" srcOrd="2" destOrd="0" parTransId="{200C3B9C-5BB9-4AF9-A834-13281FDBA328}" sibTransId="{909A0B44-C171-4F86-9A96-688CB37580F3}"/>
    <dgm:cxn modelId="{788DEDB0-43D9-47C6-9E4B-07425AC213E8}" srcId="{0C891220-46A2-4488-A2D0-C543899F683B}" destId="{19622337-126E-4605-89A9-8A4D09566FC8}" srcOrd="1" destOrd="0" parTransId="{2BF9213D-8E3A-4925-A74E-79536CB1255B}" sibTransId="{5AFF311E-E209-4B84-8DE2-FFA79BD70DFC}"/>
    <dgm:cxn modelId="{215BB1B4-EBCB-4140-832C-2969AB2E06BC}" type="presOf" srcId="{163643AE-5BFB-48BB-AB89-592FF2B948A6}" destId="{69408248-0B68-4CEC-9EA3-8432DCAE112F}" srcOrd="0" destOrd="0" presId="urn:microsoft.com/office/officeart/2018/2/layout/IconVerticalSolidList"/>
    <dgm:cxn modelId="{CC855BBA-74E7-4EDA-91C9-D63953045EAA}" type="presOf" srcId="{0C891220-46A2-4488-A2D0-C543899F683B}" destId="{C199C596-308F-4CCD-B98A-E13AEFE7C821}" srcOrd="0" destOrd="0" presId="urn:microsoft.com/office/officeart/2018/2/layout/IconVerticalSolidList"/>
    <dgm:cxn modelId="{AADC2CC4-01C4-49D8-84E5-CC6767184E4C}" type="presOf" srcId="{19622337-126E-4605-89A9-8A4D09566FC8}" destId="{54BBC3F3-5013-44F2-A6CC-BA3AB95A5EB1}" srcOrd="0" destOrd="0" presId="urn:microsoft.com/office/officeart/2018/2/layout/IconVerticalSolidList"/>
    <dgm:cxn modelId="{5E54F8D5-3DD9-4B0F-80EC-F070533CEEFD}" type="presOf" srcId="{5F8C5D3C-2CAF-4989-BDDC-3037B2A5E4F6}" destId="{69F864F4-E564-4EAE-B852-1C9EAF0DB999}" srcOrd="0" destOrd="0" presId="urn:microsoft.com/office/officeart/2018/2/layout/IconVerticalSolidList"/>
    <dgm:cxn modelId="{5F1E0FFD-928B-4F48-8AEF-123DB99BF718}" type="presParOf" srcId="{C199C596-308F-4CCD-B98A-E13AEFE7C821}" destId="{764E81C0-2D85-4FF6-9CA1-B39A00D13804}" srcOrd="0" destOrd="0" presId="urn:microsoft.com/office/officeart/2018/2/layout/IconVerticalSolidList"/>
    <dgm:cxn modelId="{1D552804-11AE-4C0E-A6B6-582738BDA5F6}" type="presParOf" srcId="{764E81C0-2D85-4FF6-9CA1-B39A00D13804}" destId="{F6084FAC-1A3E-4F9F-9E6A-F25E2E5BB39F}" srcOrd="0" destOrd="0" presId="urn:microsoft.com/office/officeart/2018/2/layout/IconVerticalSolidList"/>
    <dgm:cxn modelId="{33308EF7-549F-45D1-9D10-1C6031A6C47F}" type="presParOf" srcId="{764E81C0-2D85-4FF6-9CA1-B39A00D13804}" destId="{E57073AB-0794-4C92-9C03-AB3807D7DF77}" srcOrd="1" destOrd="0" presId="urn:microsoft.com/office/officeart/2018/2/layout/IconVerticalSolidList"/>
    <dgm:cxn modelId="{0BD86A38-50DF-42FF-9658-D839FA29477B}" type="presParOf" srcId="{764E81C0-2D85-4FF6-9CA1-B39A00D13804}" destId="{234B2CC2-E0F7-4A87-9492-FEA87CC94E14}" srcOrd="2" destOrd="0" presId="urn:microsoft.com/office/officeart/2018/2/layout/IconVerticalSolidList"/>
    <dgm:cxn modelId="{C541787D-6E15-4440-8FD4-1BD3C1A81B5E}" type="presParOf" srcId="{764E81C0-2D85-4FF6-9CA1-B39A00D13804}" destId="{B6598EE9-F1DF-4ABA-856A-857B6B3C4424}" srcOrd="3" destOrd="0" presId="urn:microsoft.com/office/officeart/2018/2/layout/IconVerticalSolidList"/>
    <dgm:cxn modelId="{D927DD7F-3C57-4E4A-B3A0-A8337D1A557F}" type="presParOf" srcId="{C199C596-308F-4CCD-B98A-E13AEFE7C821}" destId="{1AD967A0-3FAA-43EA-AECD-FC91445503DD}" srcOrd="1" destOrd="0" presId="urn:microsoft.com/office/officeart/2018/2/layout/IconVerticalSolidList"/>
    <dgm:cxn modelId="{B46CF579-898E-4556-968C-3F5CEA42E711}" type="presParOf" srcId="{C199C596-308F-4CCD-B98A-E13AEFE7C821}" destId="{B7286377-7FF3-4255-BB7E-686042FB1482}" srcOrd="2" destOrd="0" presId="urn:microsoft.com/office/officeart/2018/2/layout/IconVerticalSolidList"/>
    <dgm:cxn modelId="{A5437139-6041-41F1-987E-1CC2849A4250}" type="presParOf" srcId="{B7286377-7FF3-4255-BB7E-686042FB1482}" destId="{FECE6EAE-BD11-4EB8-A2AE-D1630283847D}" srcOrd="0" destOrd="0" presId="urn:microsoft.com/office/officeart/2018/2/layout/IconVerticalSolidList"/>
    <dgm:cxn modelId="{07E6A6E7-0C0F-490C-9A60-82A87344AD7B}" type="presParOf" srcId="{B7286377-7FF3-4255-BB7E-686042FB1482}" destId="{8B0CB7B7-A202-483F-88B3-A92EF39C7945}" srcOrd="1" destOrd="0" presId="urn:microsoft.com/office/officeart/2018/2/layout/IconVerticalSolidList"/>
    <dgm:cxn modelId="{049C843C-BAA0-4E8B-81CB-28AA85EE896E}" type="presParOf" srcId="{B7286377-7FF3-4255-BB7E-686042FB1482}" destId="{986C50E9-651D-4CB9-82FA-09256F6E348D}" srcOrd="2" destOrd="0" presId="urn:microsoft.com/office/officeart/2018/2/layout/IconVerticalSolidList"/>
    <dgm:cxn modelId="{EB5CF2E5-4BCB-4ED5-ABFE-34EAC760B94B}" type="presParOf" srcId="{B7286377-7FF3-4255-BB7E-686042FB1482}" destId="{54BBC3F3-5013-44F2-A6CC-BA3AB95A5EB1}" srcOrd="3" destOrd="0" presId="urn:microsoft.com/office/officeart/2018/2/layout/IconVerticalSolidList"/>
    <dgm:cxn modelId="{2DC2ED17-D4CF-474D-9A4A-F9B440941A3F}" type="presParOf" srcId="{C199C596-308F-4CCD-B98A-E13AEFE7C821}" destId="{8C1AC91F-EDF4-483E-B439-BD744205BE5B}" srcOrd="3" destOrd="0" presId="urn:microsoft.com/office/officeart/2018/2/layout/IconVerticalSolidList"/>
    <dgm:cxn modelId="{35E70152-213D-4359-9C01-40294518547F}" type="presParOf" srcId="{C199C596-308F-4CCD-B98A-E13AEFE7C821}" destId="{28B0D465-9092-4FAA-AE68-833267DA3786}" srcOrd="4" destOrd="0" presId="urn:microsoft.com/office/officeart/2018/2/layout/IconVerticalSolidList"/>
    <dgm:cxn modelId="{7DA41069-9A6C-4074-9DC1-46C101FFF109}" type="presParOf" srcId="{28B0D465-9092-4FAA-AE68-833267DA3786}" destId="{DD73B8DC-9D98-4BEF-8E34-414CB963B578}" srcOrd="0" destOrd="0" presId="urn:microsoft.com/office/officeart/2018/2/layout/IconVerticalSolidList"/>
    <dgm:cxn modelId="{693A185F-49C1-4359-9C84-626D1FDFC163}" type="presParOf" srcId="{28B0D465-9092-4FAA-AE68-833267DA3786}" destId="{9EF8DA18-5E3A-4446-89ED-80419ECA8323}" srcOrd="1" destOrd="0" presId="urn:microsoft.com/office/officeart/2018/2/layout/IconVerticalSolidList"/>
    <dgm:cxn modelId="{59EFE7DC-FEC8-4670-92C7-E52A502AC333}" type="presParOf" srcId="{28B0D465-9092-4FAA-AE68-833267DA3786}" destId="{476393D1-1831-4A99-8D96-8652EEA27583}" srcOrd="2" destOrd="0" presId="urn:microsoft.com/office/officeart/2018/2/layout/IconVerticalSolidList"/>
    <dgm:cxn modelId="{EDEA2884-5CC1-4FF7-9F50-C03810FB7A2C}" type="presParOf" srcId="{28B0D465-9092-4FAA-AE68-833267DA3786}" destId="{D6F15507-12EB-48D3-99CE-9918EA958E26}" srcOrd="3" destOrd="0" presId="urn:microsoft.com/office/officeart/2018/2/layout/IconVerticalSolidList"/>
    <dgm:cxn modelId="{C29E894F-065C-4CE6-BEE5-FFA2F56B4C09}" type="presParOf" srcId="{C199C596-308F-4CCD-B98A-E13AEFE7C821}" destId="{319683A6-B769-45BD-B406-A721131FE919}" srcOrd="5" destOrd="0" presId="urn:microsoft.com/office/officeart/2018/2/layout/IconVerticalSolidList"/>
    <dgm:cxn modelId="{E1F4D929-860D-419C-8A4C-70E04536C7DD}" type="presParOf" srcId="{C199C596-308F-4CCD-B98A-E13AEFE7C821}" destId="{CE7A6880-3BE4-4F93-9413-20F2EFC4D8C7}" srcOrd="6" destOrd="0" presId="urn:microsoft.com/office/officeart/2018/2/layout/IconVerticalSolidList"/>
    <dgm:cxn modelId="{D59B9992-6818-42BA-98B4-AF7762055B65}" type="presParOf" srcId="{CE7A6880-3BE4-4F93-9413-20F2EFC4D8C7}" destId="{F1F9D860-DE24-42F3-BC70-6583E5B3E0CC}" srcOrd="0" destOrd="0" presId="urn:microsoft.com/office/officeart/2018/2/layout/IconVerticalSolidList"/>
    <dgm:cxn modelId="{8B987BF4-28B8-4DBB-B734-8AE3E51CFEED}" type="presParOf" srcId="{CE7A6880-3BE4-4F93-9413-20F2EFC4D8C7}" destId="{2E28032D-9CD3-4EC5-920A-5D137B11A434}" srcOrd="1" destOrd="0" presId="urn:microsoft.com/office/officeart/2018/2/layout/IconVerticalSolidList"/>
    <dgm:cxn modelId="{1ABD96BE-60C0-49EC-B62A-EC1CC21824E4}" type="presParOf" srcId="{CE7A6880-3BE4-4F93-9413-20F2EFC4D8C7}" destId="{E9DE50E2-B4FC-4F53-8EC2-BC563723809F}" srcOrd="2" destOrd="0" presId="urn:microsoft.com/office/officeart/2018/2/layout/IconVerticalSolidList"/>
    <dgm:cxn modelId="{7E33765B-C11D-4515-9C94-7ED0918633FA}" type="presParOf" srcId="{CE7A6880-3BE4-4F93-9413-20F2EFC4D8C7}" destId="{69408248-0B68-4CEC-9EA3-8432DCAE112F}" srcOrd="3" destOrd="0" presId="urn:microsoft.com/office/officeart/2018/2/layout/IconVerticalSolidList"/>
    <dgm:cxn modelId="{66BC8996-CA6C-4DF2-A636-0739F7F950BD}" type="presParOf" srcId="{C199C596-308F-4CCD-B98A-E13AEFE7C821}" destId="{8827F709-0CA9-4E7C-B50E-2BC116500117}" srcOrd="7" destOrd="0" presId="urn:microsoft.com/office/officeart/2018/2/layout/IconVerticalSolidList"/>
    <dgm:cxn modelId="{3F0B0722-B8E6-463E-8558-567313187F7E}" type="presParOf" srcId="{C199C596-308F-4CCD-B98A-E13AEFE7C821}" destId="{408948FE-666B-473B-98C4-CE093D88073F}" srcOrd="8" destOrd="0" presId="urn:microsoft.com/office/officeart/2018/2/layout/IconVerticalSolidList"/>
    <dgm:cxn modelId="{E009619C-FA64-494B-A5B5-A57D28DA13B6}" type="presParOf" srcId="{408948FE-666B-473B-98C4-CE093D88073F}" destId="{51AC8C99-7F6D-4108-87D8-F3B20BC29050}" srcOrd="0" destOrd="0" presId="urn:microsoft.com/office/officeart/2018/2/layout/IconVerticalSolidList"/>
    <dgm:cxn modelId="{E5534B25-F966-442C-B592-E29D8B0DC85C}" type="presParOf" srcId="{408948FE-666B-473B-98C4-CE093D88073F}" destId="{CB108ECB-733C-4BB7-8205-15A1B1FA32CC}" srcOrd="1" destOrd="0" presId="urn:microsoft.com/office/officeart/2018/2/layout/IconVerticalSolidList"/>
    <dgm:cxn modelId="{72EDEFFF-8398-4909-ABF3-B5AFEA7CD72A}" type="presParOf" srcId="{408948FE-666B-473B-98C4-CE093D88073F}" destId="{3ECA1C5B-3F66-4279-A299-1253A70124AF}" srcOrd="2" destOrd="0" presId="urn:microsoft.com/office/officeart/2018/2/layout/IconVerticalSolidList"/>
    <dgm:cxn modelId="{ECA5A3CF-1C78-44C7-BA79-5ED3BDADD2B2}" type="presParOf" srcId="{408948FE-666B-473B-98C4-CE093D88073F}" destId="{69F864F4-E564-4EAE-B852-1C9EAF0DB99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C9B3DE-D30E-45A5-9F2E-A16939E55ED5}">
      <dsp:nvSpPr>
        <dsp:cNvPr id="0" name=""/>
        <dsp:cNvSpPr/>
      </dsp:nvSpPr>
      <dsp:spPr>
        <a:xfrm>
          <a:off x="0" y="0"/>
          <a:ext cx="15468600" cy="12514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860A3F-A7E6-4A93-820E-813A8360910B}">
      <dsp:nvSpPr>
        <dsp:cNvPr id="0" name=""/>
        <dsp:cNvSpPr/>
      </dsp:nvSpPr>
      <dsp:spPr>
        <a:xfrm>
          <a:off x="315868" y="196725"/>
          <a:ext cx="814335" cy="8700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EECAFDF-875C-4A13-BA4E-1079D20703EB}">
      <dsp:nvSpPr>
        <dsp:cNvPr id="0" name=""/>
        <dsp:cNvSpPr/>
      </dsp:nvSpPr>
      <dsp:spPr>
        <a:xfrm>
          <a:off x="1446072" y="6049"/>
          <a:ext cx="13935667" cy="14078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998" tIns="148998" rIns="148998" bIns="148998" numCol="1" spcCol="1270" anchor="ctr" anchorCtr="0">
          <a:noAutofit/>
        </a:bodyPr>
        <a:lstStyle/>
        <a:p>
          <a:pPr marL="0" lvl="0" indent="0" algn="l" defTabSz="1955800">
            <a:lnSpc>
              <a:spcPct val="90000"/>
            </a:lnSpc>
            <a:spcBef>
              <a:spcPct val="0"/>
            </a:spcBef>
            <a:spcAft>
              <a:spcPct val="35000"/>
            </a:spcAft>
            <a:buNone/>
          </a:pPr>
          <a:r>
            <a:rPr lang="en-US" sz="4400" b="0" i="0" kern="1200" baseline="0" dirty="0"/>
            <a:t>NHS Health Check: prevent chronic diseases (NHS England, 2022)</a:t>
          </a:r>
          <a:endParaRPr lang="en-US" sz="4400" kern="1200" dirty="0"/>
        </a:p>
      </dsp:txBody>
      <dsp:txXfrm>
        <a:off x="1446072" y="6049"/>
        <a:ext cx="13935667" cy="1407857"/>
      </dsp:txXfrm>
    </dsp:sp>
    <dsp:sp modelId="{00864799-7E23-4EBB-A635-BA27F3D28ECF}">
      <dsp:nvSpPr>
        <dsp:cNvPr id="0" name=""/>
        <dsp:cNvSpPr/>
      </dsp:nvSpPr>
      <dsp:spPr>
        <a:xfrm>
          <a:off x="0" y="1765870"/>
          <a:ext cx="15468600" cy="12514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6B5DB3-227F-4554-ADD1-D3D2BD70ABE9}">
      <dsp:nvSpPr>
        <dsp:cNvPr id="0" name=""/>
        <dsp:cNvSpPr/>
      </dsp:nvSpPr>
      <dsp:spPr>
        <a:xfrm>
          <a:off x="264972" y="1963770"/>
          <a:ext cx="916128" cy="85562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5DDBB45-64D4-46D7-84F7-1BE1B7C96348}">
      <dsp:nvSpPr>
        <dsp:cNvPr id="0" name=""/>
        <dsp:cNvSpPr/>
      </dsp:nvSpPr>
      <dsp:spPr>
        <a:xfrm>
          <a:off x="1446072" y="1765870"/>
          <a:ext cx="13935667" cy="14078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998" tIns="148998" rIns="148998" bIns="148998" numCol="1" spcCol="1270" anchor="ctr" anchorCtr="0">
          <a:noAutofit/>
        </a:bodyPr>
        <a:lstStyle/>
        <a:p>
          <a:pPr marL="0" lvl="0" indent="0" algn="l" defTabSz="1955800">
            <a:lnSpc>
              <a:spcPct val="90000"/>
            </a:lnSpc>
            <a:spcBef>
              <a:spcPct val="0"/>
            </a:spcBef>
            <a:spcAft>
              <a:spcPct val="35000"/>
            </a:spcAft>
            <a:buNone/>
          </a:pPr>
          <a:r>
            <a:rPr lang="en-US" sz="4400" b="0" i="0" kern="1200" baseline="0" dirty="0"/>
            <a:t>Diabetes Prevention </a:t>
          </a:r>
          <a:r>
            <a:rPr lang="en-US" sz="4400" b="0" i="0" kern="1200" baseline="0" dirty="0" err="1"/>
            <a:t>Programme</a:t>
          </a:r>
          <a:r>
            <a:rPr lang="en-US" sz="4400" b="0" i="0" kern="1200" baseline="0" dirty="0"/>
            <a:t>: lifestyle &amp; community support (PHE, 2020)</a:t>
          </a:r>
          <a:endParaRPr lang="en-US" sz="4400" kern="1200" dirty="0"/>
        </a:p>
      </dsp:txBody>
      <dsp:txXfrm>
        <a:off x="1446072" y="1765870"/>
        <a:ext cx="13935667" cy="1407857"/>
      </dsp:txXfrm>
    </dsp:sp>
    <dsp:sp modelId="{11D67CED-8071-4E91-9D49-6A4A9AD144B1}">
      <dsp:nvSpPr>
        <dsp:cNvPr id="0" name=""/>
        <dsp:cNvSpPr/>
      </dsp:nvSpPr>
      <dsp:spPr>
        <a:xfrm>
          <a:off x="0" y="3525692"/>
          <a:ext cx="15468600" cy="12514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10DCAB-3948-4694-AF19-322DD6918B16}">
      <dsp:nvSpPr>
        <dsp:cNvPr id="0" name=""/>
        <dsp:cNvSpPr/>
      </dsp:nvSpPr>
      <dsp:spPr>
        <a:xfrm>
          <a:off x="264972" y="3654612"/>
          <a:ext cx="916128" cy="99358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37F5251-F096-49A2-8FAE-E12ACBC2D8DA}">
      <dsp:nvSpPr>
        <dsp:cNvPr id="0" name=""/>
        <dsp:cNvSpPr/>
      </dsp:nvSpPr>
      <dsp:spPr>
        <a:xfrm>
          <a:off x="1446072" y="3525692"/>
          <a:ext cx="13935667" cy="14078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998" tIns="148998" rIns="148998" bIns="148998" numCol="1" spcCol="1270" anchor="ctr" anchorCtr="0">
          <a:noAutofit/>
        </a:bodyPr>
        <a:lstStyle/>
        <a:p>
          <a:pPr marL="0" lvl="0" indent="0" algn="l" defTabSz="1955800">
            <a:lnSpc>
              <a:spcPct val="90000"/>
            </a:lnSpc>
            <a:spcBef>
              <a:spcPct val="0"/>
            </a:spcBef>
            <a:spcAft>
              <a:spcPct val="35000"/>
            </a:spcAft>
            <a:buNone/>
          </a:pPr>
          <a:r>
            <a:rPr lang="en-US" sz="4400" b="0" i="0" kern="1200" baseline="0" dirty="0"/>
            <a:t>Telehealth: expanded access, but digital divide issues (Health Foundation, 2021)</a:t>
          </a:r>
          <a:endParaRPr lang="en-US" sz="4400" kern="1200" dirty="0"/>
        </a:p>
      </dsp:txBody>
      <dsp:txXfrm>
        <a:off x="1446072" y="3525692"/>
        <a:ext cx="13935667" cy="1407857"/>
      </dsp:txXfrm>
    </dsp:sp>
    <dsp:sp modelId="{A000B217-62BD-479F-9BFC-0670FE8382E0}">
      <dsp:nvSpPr>
        <dsp:cNvPr id="0" name=""/>
        <dsp:cNvSpPr/>
      </dsp:nvSpPr>
      <dsp:spPr>
        <a:xfrm>
          <a:off x="0" y="5285513"/>
          <a:ext cx="15468600" cy="12514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51429D-4772-4616-9F98-9474DF14D23D}">
      <dsp:nvSpPr>
        <dsp:cNvPr id="0" name=""/>
        <dsp:cNvSpPr/>
      </dsp:nvSpPr>
      <dsp:spPr>
        <a:xfrm>
          <a:off x="264972" y="5497853"/>
          <a:ext cx="916128" cy="82674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65080AD-710E-4895-9171-7C866033673E}">
      <dsp:nvSpPr>
        <dsp:cNvPr id="0" name=""/>
        <dsp:cNvSpPr/>
      </dsp:nvSpPr>
      <dsp:spPr>
        <a:xfrm>
          <a:off x="1446072" y="5285513"/>
          <a:ext cx="13935667" cy="14078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998" tIns="148998" rIns="148998" bIns="148998" numCol="1" spcCol="1270" anchor="ctr" anchorCtr="0">
          <a:noAutofit/>
        </a:bodyPr>
        <a:lstStyle/>
        <a:p>
          <a:pPr marL="0" lvl="0" indent="0" algn="l" defTabSz="1955800">
            <a:lnSpc>
              <a:spcPct val="90000"/>
            </a:lnSpc>
            <a:spcBef>
              <a:spcPct val="0"/>
            </a:spcBef>
            <a:spcAft>
              <a:spcPct val="35000"/>
            </a:spcAft>
            <a:buNone/>
          </a:pPr>
          <a:r>
            <a:rPr lang="en-US" sz="4400" b="0" i="0" kern="1200" baseline="0" dirty="0"/>
            <a:t>Social prescribing: links patients to community resources (NHS England, 2022)</a:t>
          </a:r>
          <a:endParaRPr lang="en-US" sz="4400" kern="1200" dirty="0"/>
        </a:p>
      </dsp:txBody>
      <dsp:txXfrm>
        <a:off x="1446072" y="5285513"/>
        <a:ext cx="13935667" cy="14078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2AF481-C6D8-413A-960B-F2B3403CDDE3}">
      <dsp:nvSpPr>
        <dsp:cNvPr id="0" name=""/>
        <dsp:cNvSpPr/>
      </dsp:nvSpPr>
      <dsp:spPr>
        <a:xfrm>
          <a:off x="0" y="27537"/>
          <a:ext cx="16154400" cy="1668456"/>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US" sz="4200" kern="1200" dirty="0"/>
            <a:t>COVID-19 vaccine rollout prioritised vulnerable (UKHSA, 2022)</a:t>
          </a:r>
        </a:p>
      </dsp:txBody>
      <dsp:txXfrm>
        <a:off x="81447" y="108984"/>
        <a:ext cx="15991506" cy="1505562"/>
      </dsp:txXfrm>
    </dsp:sp>
    <dsp:sp modelId="{E7348295-D91C-4C09-85B8-DC51D7EF281C}">
      <dsp:nvSpPr>
        <dsp:cNvPr id="0" name=""/>
        <dsp:cNvSpPr/>
      </dsp:nvSpPr>
      <dsp:spPr>
        <a:xfrm>
          <a:off x="0" y="1816954"/>
          <a:ext cx="16154400" cy="1668456"/>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US" sz="4200" kern="1200" dirty="0"/>
            <a:t>Stoptober: reduced smoking prevalence (NHS, 2022)</a:t>
          </a:r>
        </a:p>
      </dsp:txBody>
      <dsp:txXfrm>
        <a:off x="81447" y="1898401"/>
        <a:ext cx="15991506" cy="1505562"/>
      </dsp:txXfrm>
    </dsp:sp>
    <dsp:sp modelId="{EA4E5469-8750-466B-9599-50D58AC77EB0}">
      <dsp:nvSpPr>
        <dsp:cNvPr id="0" name=""/>
        <dsp:cNvSpPr/>
      </dsp:nvSpPr>
      <dsp:spPr>
        <a:xfrm>
          <a:off x="0" y="3606371"/>
          <a:ext cx="16154400" cy="1668456"/>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US" sz="4200" kern="1200" dirty="0"/>
            <a:t>Be Clear on Cancer: earlier diagnosis &amp; better outcomes (Cancer Research UK, 2021)</a:t>
          </a:r>
        </a:p>
      </dsp:txBody>
      <dsp:txXfrm>
        <a:off x="81447" y="3687818"/>
        <a:ext cx="15991506" cy="1505562"/>
      </dsp:txXfrm>
    </dsp:sp>
    <dsp:sp modelId="{1C2D676B-3583-41DB-83FE-326F0944AB6B}">
      <dsp:nvSpPr>
        <dsp:cNvPr id="0" name=""/>
        <dsp:cNvSpPr/>
      </dsp:nvSpPr>
      <dsp:spPr>
        <a:xfrm>
          <a:off x="0" y="5395787"/>
          <a:ext cx="16154400" cy="1668456"/>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US" sz="4200" kern="1200" dirty="0"/>
            <a:t>Limits: need to tackle wider determinants (Health Foundation, 2021)</a:t>
          </a:r>
        </a:p>
      </dsp:txBody>
      <dsp:txXfrm>
        <a:off x="81447" y="5477234"/>
        <a:ext cx="15991506" cy="150556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BE35D9-7455-4485-A1B8-D03E577BF776}">
      <dsp:nvSpPr>
        <dsp:cNvPr id="0" name=""/>
        <dsp:cNvSpPr/>
      </dsp:nvSpPr>
      <dsp:spPr>
        <a:xfrm>
          <a:off x="309" y="243027"/>
          <a:ext cx="3733474" cy="4480169"/>
        </a:xfrm>
        <a:prstGeom prst="rect">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txBody>
        <a:bodyPr spcFirstLastPara="0" vert="horz" wrap="square" lIns="368784" tIns="0" rIns="368784" bIns="330200" numCol="1" spcCol="1270" anchor="t" anchorCtr="0">
          <a:noAutofit/>
        </a:bodyPr>
        <a:lstStyle/>
        <a:p>
          <a:pPr marL="0" lvl="0" indent="0" algn="l" defTabSz="1066800">
            <a:lnSpc>
              <a:spcPct val="150000"/>
            </a:lnSpc>
            <a:spcBef>
              <a:spcPct val="0"/>
            </a:spcBef>
            <a:spcAft>
              <a:spcPct val="35000"/>
            </a:spcAft>
            <a:buNone/>
          </a:pPr>
          <a:r>
            <a:rPr lang="en-US" sz="2400" b="0" i="0" kern="1200" baseline="0" dirty="0"/>
            <a:t>Life expectancy gap: ~10 years between deprived &amp; affluent areas (Marmot, 2020)</a:t>
          </a:r>
          <a:endParaRPr lang="en-US" sz="2400" kern="1200" dirty="0"/>
        </a:p>
      </dsp:txBody>
      <dsp:txXfrm>
        <a:off x="309" y="2035095"/>
        <a:ext cx="3733474" cy="2688101"/>
      </dsp:txXfrm>
    </dsp:sp>
    <dsp:sp modelId="{9A4DF1D1-19F3-4630-A93D-3F6C7557D0DA}">
      <dsp:nvSpPr>
        <dsp:cNvPr id="0" name=""/>
        <dsp:cNvSpPr/>
      </dsp:nvSpPr>
      <dsp:spPr>
        <a:xfrm>
          <a:off x="309" y="243027"/>
          <a:ext cx="3733474" cy="1792067"/>
        </a:xfrm>
        <a:prstGeom prst="rect">
          <a:avLst/>
        </a:prstGeom>
        <a:noFill/>
        <a:ln w="25400" cap="flat" cmpd="sng" algn="ctr">
          <a:noFill/>
          <a:prstDash val="solid"/>
        </a:ln>
        <a:effectLst>
          <a:outerShdw blurRad="40000" dist="20000" dir="5400000" rotWithShape="0">
            <a:srgbClr val="000000">
              <a:alpha val="38000"/>
            </a:srgbClr>
          </a:outerShdw>
        </a:effectLst>
        <a:sp3d/>
      </dsp:spPr>
      <dsp:style>
        <a:lnRef idx="2">
          <a:scrgbClr r="0" g="0" b="0"/>
        </a:lnRef>
        <a:fillRef idx="1">
          <a:scrgbClr r="0" g="0" b="0"/>
        </a:fillRef>
        <a:effectRef idx="1">
          <a:scrgbClr r="0" g="0" b="0"/>
        </a:effectRef>
        <a:fontRef idx="minor">
          <a:schemeClr val="lt1"/>
        </a:fontRef>
      </dsp:style>
      <dsp:txBody>
        <a:bodyPr spcFirstLastPara="0" vert="horz" wrap="square" lIns="368784" tIns="165100" rIns="368784" bIns="165100" numCol="1" spcCol="1270" anchor="ctr" anchorCtr="0">
          <a:noAutofit/>
        </a:bodyPr>
        <a:lstStyle/>
        <a:p>
          <a:pPr marL="0" lvl="0" indent="0" algn="l" defTabSz="2933700">
            <a:lnSpc>
              <a:spcPct val="90000"/>
            </a:lnSpc>
            <a:spcBef>
              <a:spcPct val="0"/>
            </a:spcBef>
            <a:spcAft>
              <a:spcPct val="35000"/>
            </a:spcAft>
            <a:buNone/>
          </a:pPr>
          <a:r>
            <a:rPr lang="en-US" sz="6600" kern="1200" dirty="0"/>
            <a:t>01</a:t>
          </a:r>
        </a:p>
      </dsp:txBody>
      <dsp:txXfrm>
        <a:off x="309" y="243027"/>
        <a:ext cx="3733474" cy="1792067"/>
      </dsp:txXfrm>
    </dsp:sp>
    <dsp:sp modelId="{4341E0C1-B4E5-4AB2-BB1A-0D2593E3F2CC}">
      <dsp:nvSpPr>
        <dsp:cNvPr id="0" name=""/>
        <dsp:cNvSpPr/>
      </dsp:nvSpPr>
      <dsp:spPr>
        <a:xfrm>
          <a:off x="4032461" y="243027"/>
          <a:ext cx="3733474" cy="4480169"/>
        </a:xfrm>
        <a:prstGeom prst="rect">
          <a:avLst/>
        </a:prstGeom>
        <a:solidFill>
          <a:schemeClr val="accent3">
            <a:hueOff val="0"/>
            <a:satOff val="0"/>
            <a:lumOff val="0"/>
            <a:alphaOff val="0"/>
          </a:schemeClr>
        </a:solidFill>
        <a:ln w="25400" cap="flat" cmpd="sng" algn="ctr">
          <a:solidFill>
            <a:schemeClr val="accent3">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txBody>
        <a:bodyPr spcFirstLastPara="0" vert="horz" wrap="square" lIns="368784" tIns="0" rIns="368784" bIns="330200" numCol="1" spcCol="1270" anchor="t" anchorCtr="0">
          <a:noAutofit/>
        </a:bodyPr>
        <a:lstStyle/>
        <a:p>
          <a:pPr marL="0" lvl="0" indent="0" algn="l" defTabSz="1066800">
            <a:lnSpc>
              <a:spcPct val="150000"/>
            </a:lnSpc>
            <a:spcBef>
              <a:spcPct val="0"/>
            </a:spcBef>
            <a:spcAft>
              <a:spcPct val="35000"/>
            </a:spcAft>
            <a:buNone/>
          </a:pPr>
          <a:r>
            <a:rPr lang="en-US" sz="2400" b="0" i="0" kern="1200" baseline="0" dirty="0"/>
            <a:t>Determinants: housing, income, employment, education (Dahlgren &amp; Whitehead, 2021)</a:t>
          </a:r>
          <a:endParaRPr lang="en-US" sz="2400" kern="1200" dirty="0"/>
        </a:p>
      </dsp:txBody>
      <dsp:txXfrm>
        <a:off x="4032461" y="2035095"/>
        <a:ext cx="3733474" cy="2688101"/>
      </dsp:txXfrm>
    </dsp:sp>
    <dsp:sp modelId="{0EC9A887-69F2-437E-8B3A-F39626587F8E}">
      <dsp:nvSpPr>
        <dsp:cNvPr id="0" name=""/>
        <dsp:cNvSpPr/>
      </dsp:nvSpPr>
      <dsp:spPr>
        <a:xfrm>
          <a:off x="4032461" y="243027"/>
          <a:ext cx="3733474" cy="1792067"/>
        </a:xfrm>
        <a:prstGeom prst="rect">
          <a:avLst/>
        </a:prstGeom>
        <a:noFill/>
        <a:ln w="25400" cap="flat" cmpd="sng" algn="ctr">
          <a:noFill/>
          <a:prstDash val="solid"/>
        </a:ln>
        <a:effectLst>
          <a:outerShdw blurRad="40000" dist="20000" dir="5400000" rotWithShape="0">
            <a:srgbClr val="000000">
              <a:alpha val="38000"/>
            </a:srgbClr>
          </a:outerShdw>
        </a:effectLst>
        <a:sp3d/>
      </dsp:spPr>
      <dsp:style>
        <a:lnRef idx="2">
          <a:scrgbClr r="0" g="0" b="0"/>
        </a:lnRef>
        <a:fillRef idx="1">
          <a:scrgbClr r="0" g="0" b="0"/>
        </a:fillRef>
        <a:effectRef idx="1">
          <a:scrgbClr r="0" g="0" b="0"/>
        </a:effectRef>
        <a:fontRef idx="minor">
          <a:schemeClr val="lt1"/>
        </a:fontRef>
      </dsp:style>
      <dsp:txBody>
        <a:bodyPr spcFirstLastPara="0" vert="horz" wrap="square" lIns="368784" tIns="165100" rIns="368784" bIns="165100" numCol="1" spcCol="1270" anchor="ctr" anchorCtr="0">
          <a:noAutofit/>
        </a:bodyPr>
        <a:lstStyle/>
        <a:p>
          <a:pPr marL="0" lvl="0" indent="0" algn="l" defTabSz="2933700">
            <a:lnSpc>
              <a:spcPct val="90000"/>
            </a:lnSpc>
            <a:spcBef>
              <a:spcPct val="0"/>
            </a:spcBef>
            <a:spcAft>
              <a:spcPct val="35000"/>
            </a:spcAft>
            <a:buNone/>
          </a:pPr>
          <a:r>
            <a:rPr lang="en-US" sz="6600" kern="1200"/>
            <a:t>02</a:t>
          </a:r>
        </a:p>
      </dsp:txBody>
      <dsp:txXfrm>
        <a:off x="4032461" y="243027"/>
        <a:ext cx="3733474" cy="1792067"/>
      </dsp:txXfrm>
    </dsp:sp>
    <dsp:sp modelId="{2BA05895-FA2A-4B25-858D-5C1EAC686AD2}">
      <dsp:nvSpPr>
        <dsp:cNvPr id="0" name=""/>
        <dsp:cNvSpPr/>
      </dsp:nvSpPr>
      <dsp:spPr>
        <a:xfrm>
          <a:off x="8064613" y="243027"/>
          <a:ext cx="3733474" cy="4480169"/>
        </a:xfrm>
        <a:prstGeom prst="rect">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txBody>
        <a:bodyPr spcFirstLastPara="0" vert="horz" wrap="square" lIns="368784" tIns="0" rIns="368784" bIns="330200" numCol="1" spcCol="1270" anchor="t" anchorCtr="0">
          <a:noAutofit/>
        </a:bodyPr>
        <a:lstStyle/>
        <a:p>
          <a:pPr marL="0" lvl="0" indent="0" algn="l" defTabSz="1066800">
            <a:lnSpc>
              <a:spcPct val="150000"/>
            </a:lnSpc>
            <a:spcBef>
              <a:spcPct val="0"/>
            </a:spcBef>
            <a:spcAft>
              <a:spcPct val="35000"/>
            </a:spcAft>
            <a:buNone/>
          </a:pPr>
          <a:r>
            <a:rPr lang="en-US" sz="2400" b="0" i="0" kern="1200" baseline="0" dirty="0"/>
            <a:t>Ethnic minority groups face worse outcomes (Public Health England, 2020)</a:t>
          </a:r>
          <a:endParaRPr lang="en-US" sz="2400" kern="1200" dirty="0"/>
        </a:p>
      </dsp:txBody>
      <dsp:txXfrm>
        <a:off x="8064613" y="2035095"/>
        <a:ext cx="3733474" cy="2688101"/>
      </dsp:txXfrm>
    </dsp:sp>
    <dsp:sp modelId="{CE95F45D-D422-42EF-B4AE-79F149B588ED}">
      <dsp:nvSpPr>
        <dsp:cNvPr id="0" name=""/>
        <dsp:cNvSpPr/>
      </dsp:nvSpPr>
      <dsp:spPr>
        <a:xfrm>
          <a:off x="8064613" y="243027"/>
          <a:ext cx="3733474" cy="1792067"/>
        </a:xfrm>
        <a:prstGeom prst="rect">
          <a:avLst/>
        </a:prstGeom>
        <a:noFill/>
        <a:ln w="25400" cap="flat" cmpd="sng" algn="ctr">
          <a:noFill/>
          <a:prstDash val="solid"/>
        </a:ln>
        <a:effectLst>
          <a:outerShdw blurRad="40000" dist="20000" dir="5400000" rotWithShape="0">
            <a:srgbClr val="000000">
              <a:alpha val="38000"/>
            </a:srgbClr>
          </a:outerShdw>
        </a:effectLst>
        <a:sp3d/>
      </dsp:spPr>
      <dsp:style>
        <a:lnRef idx="2">
          <a:scrgbClr r="0" g="0" b="0"/>
        </a:lnRef>
        <a:fillRef idx="1">
          <a:scrgbClr r="0" g="0" b="0"/>
        </a:fillRef>
        <a:effectRef idx="1">
          <a:scrgbClr r="0" g="0" b="0"/>
        </a:effectRef>
        <a:fontRef idx="minor">
          <a:schemeClr val="lt1"/>
        </a:fontRef>
      </dsp:style>
      <dsp:txBody>
        <a:bodyPr spcFirstLastPara="0" vert="horz" wrap="square" lIns="368784" tIns="165100" rIns="368784" bIns="165100" numCol="1" spcCol="1270" anchor="ctr" anchorCtr="0">
          <a:noAutofit/>
        </a:bodyPr>
        <a:lstStyle/>
        <a:p>
          <a:pPr marL="0" lvl="0" indent="0" algn="l" defTabSz="2933700">
            <a:lnSpc>
              <a:spcPct val="90000"/>
            </a:lnSpc>
            <a:spcBef>
              <a:spcPct val="0"/>
            </a:spcBef>
            <a:spcAft>
              <a:spcPct val="35000"/>
            </a:spcAft>
            <a:buNone/>
          </a:pPr>
          <a:r>
            <a:rPr lang="en-US" sz="6600" kern="1200"/>
            <a:t>03</a:t>
          </a:r>
        </a:p>
      </dsp:txBody>
      <dsp:txXfrm>
        <a:off x="8064613" y="243027"/>
        <a:ext cx="3733474" cy="1792067"/>
      </dsp:txXfrm>
    </dsp:sp>
    <dsp:sp modelId="{DF11DC19-B781-464A-BCD4-843F7F407E7F}">
      <dsp:nvSpPr>
        <dsp:cNvPr id="0" name=""/>
        <dsp:cNvSpPr/>
      </dsp:nvSpPr>
      <dsp:spPr>
        <a:xfrm>
          <a:off x="12096766" y="243027"/>
          <a:ext cx="3733474" cy="4480169"/>
        </a:xfrm>
        <a:prstGeom prst="rect">
          <a:avLst/>
        </a:prstGeom>
        <a:solidFill>
          <a:schemeClr val="accent5">
            <a:hueOff val="0"/>
            <a:satOff val="0"/>
            <a:lumOff val="0"/>
            <a:alphaOff val="0"/>
          </a:schemeClr>
        </a:solidFill>
        <a:ln w="25400" cap="flat" cmpd="sng" algn="ctr">
          <a:solidFill>
            <a:schemeClr val="accent5">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txBody>
        <a:bodyPr spcFirstLastPara="0" vert="horz" wrap="square" lIns="368784" tIns="0" rIns="368784" bIns="330200" numCol="1" spcCol="1270" anchor="t" anchorCtr="0">
          <a:noAutofit/>
        </a:bodyPr>
        <a:lstStyle/>
        <a:p>
          <a:pPr marL="0" lvl="0" indent="0" algn="l" defTabSz="1066800">
            <a:lnSpc>
              <a:spcPct val="150000"/>
            </a:lnSpc>
            <a:spcBef>
              <a:spcPct val="0"/>
            </a:spcBef>
            <a:spcAft>
              <a:spcPct val="35000"/>
            </a:spcAft>
            <a:buNone/>
          </a:pPr>
          <a:r>
            <a:rPr lang="en-US" sz="2400" b="0" i="0" kern="1200" baseline="0" dirty="0"/>
            <a:t>MECC: routine care promotes healthier choices (NHS England, 2022)</a:t>
          </a:r>
          <a:endParaRPr lang="en-US" sz="2400" kern="1200" dirty="0"/>
        </a:p>
      </dsp:txBody>
      <dsp:txXfrm>
        <a:off x="12096766" y="2035095"/>
        <a:ext cx="3733474" cy="2688101"/>
      </dsp:txXfrm>
    </dsp:sp>
    <dsp:sp modelId="{CB002594-3A9E-47CA-A936-44242DA4235C}">
      <dsp:nvSpPr>
        <dsp:cNvPr id="0" name=""/>
        <dsp:cNvSpPr/>
      </dsp:nvSpPr>
      <dsp:spPr>
        <a:xfrm>
          <a:off x="12096766" y="243027"/>
          <a:ext cx="3733474" cy="1792067"/>
        </a:xfrm>
        <a:prstGeom prst="rect">
          <a:avLst/>
        </a:prstGeom>
        <a:noFill/>
        <a:ln w="25400" cap="flat" cmpd="sng" algn="ctr">
          <a:noFill/>
          <a:prstDash val="solid"/>
        </a:ln>
        <a:effectLst>
          <a:outerShdw blurRad="40000" dist="20000" dir="5400000" rotWithShape="0">
            <a:srgbClr val="000000">
              <a:alpha val="38000"/>
            </a:srgbClr>
          </a:outerShdw>
        </a:effectLst>
        <a:sp3d/>
      </dsp:spPr>
      <dsp:style>
        <a:lnRef idx="2">
          <a:scrgbClr r="0" g="0" b="0"/>
        </a:lnRef>
        <a:fillRef idx="1">
          <a:scrgbClr r="0" g="0" b="0"/>
        </a:fillRef>
        <a:effectRef idx="1">
          <a:scrgbClr r="0" g="0" b="0"/>
        </a:effectRef>
        <a:fontRef idx="minor">
          <a:schemeClr val="lt1"/>
        </a:fontRef>
      </dsp:style>
      <dsp:txBody>
        <a:bodyPr spcFirstLastPara="0" vert="horz" wrap="square" lIns="368784" tIns="165100" rIns="368784" bIns="165100" numCol="1" spcCol="1270" anchor="ctr" anchorCtr="0">
          <a:noAutofit/>
        </a:bodyPr>
        <a:lstStyle/>
        <a:p>
          <a:pPr marL="0" lvl="0" indent="0" algn="l" defTabSz="2933700">
            <a:lnSpc>
              <a:spcPct val="90000"/>
            </a:lnSpc>
            <a:spcBef>
              <a:spcPct val="0"/>
            </a:spcBef>
            <a:spcAft>
              <a:spcPct val="35000"/>
            </a:spcAft>
            <a:buNone/>
          </a:pPr>
          <a:r>
            <a:rPr lang="en-US" sz="6600" kern="1200"/>
            <a:t>04</a:t>
          </a:r>
        </a:p>
      </dsp:txBody>
      <dsp:txXfrm>
        <a:off x="12096766" y="243027"/>
        <a:ext cx="3733474" cy="179206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1AF0B9-833D-49E3-B6CA-DD826B11E41A}">
      <dsp:nvSpPr>
        <dsp:cNvPr id="0" name=""/>
        <dsp:cNvSpPr/>
      </dsp:nvSpPr>
      <dsp:spPr>
        <a:xfrm>
          <a:off x="0" y="714474"/>
          <a:ext cx="10196513" cy="1670759"/>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US" sz="4200" kern="1200" dirty="0"/>
            <a:t>Integration supports prevention &amp; equity (WHO, 2023)</a:t>
          </a:r>
        </a:p>
      </dsp:txBody>
      <dsp:txXfrm>
        <a:off x="81560" y="796034"/>
        <a:ext cx="10033393" cy="1507639"/>
      </dsp:txXfrm>
    </dsp:sp>
    <dsp:sp modelId="{C8C3CC80-2EF7-4258-83A5-5E86E512553C}">
      <dsp:nvSpPr>
        <dsp:cNvPr id="0" name=""/>
        <dsp:cNvSpPr/>
      </dsp:nvSpPr>
      <dsp:spPr>
        <a:xfrm>
          <a:off x="0" y="2506194"/>
          <a:ext cx="10196513" cy="1670759"/>
        </a:xfrm>
        <a:prstGeom prst="roundRect">
          <a:avLst/>
        </a:prstGeom>
        <a:solidFill>
          <a:schemeClr val="accent5">
            <a:hueOff val="-3311292"/>
            <a:satOff val="13270"/>
            <a:lumOff val="287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US" sz="4200" kern="1200" dirty="0"/>
            <a:t>Models give guidance but need strong collaboration (Dahlgren &amp; Whitehead, 2021)</a:t>
          </a:r>
        </a:p>
      </dsp:txBody>
      <dsp:txXfrm>
        <a:off x="81560" y="2587754"/>
        <a:ext cx="10033393" cy="1507639"/>
      </dsp:txXfrm>
    </dsp:sp>
    <dsp:sp modelId="{F79602EC-0CF1-4DB4-8FFC-A9E9E0B6554F}">
      <dsp:nvSpPr>
        <dsp:cNvPr id="0" name=""/>
        <dsp:cNvSpPr/>
      </dsp:nvSpPr>
      <dsp:spPr>
        <a:xfrm>
          <a:off x="0" y="4297914"/>
          <a:ext cx="10196513" cy="1670759"/>
        </a:xfrm>
        <a:prstGeom prst="roundRect">
          <a:avLst/>
        </a:prstGeom>
        <a:solidFill>
          <a:schemeClr val="accent5">
            <a:hueOff val="-6622584"/>
            <a:satOff val="26541"/>
            <a:lumOff val="575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US" sz="4200" kern="1200" dirty="0"/>
            <a:t>Policies progress but funding &amp; workforce gaps remain (Marmot, 2020; NHS, 2019)</a:t>
          </a:r>
        </a:p>
      </dsp:txBody>
      <dsp:txXfrm>
        <a:off x="81560" y="4379474"/>
        <a:ext cx="10033393" cy="1507639"/>
      </dsp:txXfrm>
    </dsp:sp>
    <dsp:sp modelId="{BB911C12-B8D4-42F3-815C-938379521352}">
      <dsp:nvSpPr>
        <dsp:cNvPr id="0" name=""/>
        <dsp:cNvSpPr/>
      </dsp:nvSpPr>
      <dsp:spPr>
        <a:xfrm>
          <a:off x="0" y="6089634"/>
          <a:ext cx="10196513" cy="1670759"/>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US" sz="4200" kern="1200" dirty="0"/>
            <a:t>Campaigns raise awareness but structural issues persist (Health Foundation, 2021)</a:t>
          </a:r>
        </a:p>
      </dsp:txBody>
      <dsp:txXfrm>
        <a:off x="81560" y="6171194"/>
        <a:ext cx="10033393" cy="150763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084FAC-1A3E-4F9F-9E6A-F25E2E5BB39F}">
      <dsp:nvSpPr>
        <dsp:cNvPr id="0" name=""/>
        <dsp:cNvSpPr/>
      </dsp:nvSpPr>
      <dsp:spPr>
        <a:xfrm>
          <a:off x="0" y="5482"/>
          <a:ext cx="9362403" cy="116776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7073AB-0794-4C92-9C03-AB3807D7DF77}">
      <dsp:nvSpPr>
        <dsp:cNvPr id="0" name=""/>
        <dsp:cNvSpPr/>
      </dsp:nvSpPr>
      <dsp:spPr>
        <a:xfrm>
          <a:off x="184633" y="145892"/>
          <a:ext cx="979499" cy="88694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6598EE9-F1DF-4ABA-856A-857B6B3C4424}">
      <dsp:nvSpPr>
        <dsp:cNvPr id="0" name=""/>
        <dsp:cNvSpPr/>
      </dsp:nvSpPr>
      <dsp:spPr>
        <a:xfrm>
          <a:off x="1348766" y="5482"/>
          <a:ext cx="8013636" cy="11677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588" tIns="123588" rIns="123588" bIns="123588" numCol="1" spcCol="1270" anchor="ctr" anchorCtr="0">
          <a:noAutofit/>
        </a:bodyPr>
        <a:lstStyle/>
        <a:p>
          <a:pPr marL="0" lvl="0" indent="0" algn="l" defTabSz="1244600">
            <a:lnSpc>
              <a:spcPct val="100000"/>
            </a:lnSpc>
            <a:spcBef>
              <a:spcPct val="0"/>
            </a:spcBef>
            <a:spcAft>
              <a:spcPct val="35000"/>
            </a:spcAft>
            <a:buNone/>
          </a:pPr>
          <a:r>
            <a:rPr lang="en-US" sz="2800" b="0" i="0" kern="1200" baseline="0" dirty="0">
              <a:latin typeface="Arial" panose="020B0604020202020204" pitchFamily="34" charset="0"/>
              <a:cs typeface="Arial" panose="020B0604020202020204" pitchFamily="34" charset="0"/>
            </a:rPr>
            <a:t>Invest in prevention programmes (WHO, 2023)</a:t>
          </a:r>
          <a:endParaRPr lang="en-US" sz="2800" kern="1200" dirty="0">
            <a:latin typeface="Arial" panose="020B0604020202020204" pitchFamily="34" charset="0"/>
            <a:cs typeface="Arial" panose="020B0604020202020204" pitchFamily="34" charset="0"/>
          </a:endParaRPr>
        </a:p>
      </dsp:txBody>
      <dsp:txXfrm>
        <a:off x="1348766" y="5482"/>
        <a:ext cx="8013636" cy="1167763"/>
      </dsp:txXfrm>
    </dsp:sp>
    <dsp:sp modelId="{FECE6EAE-BD11-4EB8-A2AE-D1630283847D}">
      <dsp:nvSpPr>
        <dsp:cNvPr id="0" name=""/>
        <dsp:cNvSpPr/>
      </dsp:nvSpPr>
      <dsp:spPr>
        <a:xfrm>
          <a:off x="0" y="1465186"/>
          <a:ext cx="9362403" cy="116776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0CB7B7-A202-483F-88B3-A92EF39C7945}">
      <dsp:nvSpPr>
        <dsp:cNvPr id="0" name=""/>
        <dsp:cNvSpPr/>
      </dsp:nvSpPr>
      <dsp:spPr>
        <a:xfrm>
          <a:off x="281966" y="1665315"/>
          <a:ext cx="784834" cy="76750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4BBC3F3-5013-44F2-A6CC-BA3AB95A5EB1}">
      <dsp:nvSpPr>
        <dsp:cNvPr id="0" name=""/>
        <dsp:cNvSpPr/>
      </dsp:nvSpPr>
      <dsp:spPr>
        <a:xfrm>
          <a:off x="1348766" y="1465186"/>
          <a:ext cx="8013636" cy="11677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588" tIns="123588" rIns="123588" bIns="123588" numCol="1" spcCol="1270" anchor="ctr" anchorCtr="0">
          <a:noAutofit/>
        </a:bodyPr>
        <a:lstStyle/>
        <a:p>
          <a:pPr marL="0" lvl="0" indent="0" algn="l" defTabSz="1244600">
            <a:lnSpc>
              <a:spcPct val="100000"/>
            </a:lnSpc>
            <a:spcBef>
              <a:spcPct val="0"/>
            </a:spcBef>
            <a:spcAft>
              <a:spcPct val="35000"/>
            </a:spcAft>
            <a:buNone/>
          </a:pPr>
          <a:r>
            <a:rPr lang="en-US" sz="2800" b="0" i="0" kern="1200" baseline="0" dirty="0">
              <a:latin typeface="Arial" panose="020B0604020202020204" pitchFamily="34" charset="0"/>
              <a:cs typeface="Arial" panose="020B0604020202020204" pitchFamily="34" charset="0"/>
            </a:rPr>
            <a:t>Address digital exclusion (Health Foundation, 2024)</a:t>
          </a:r>
          <a:endParaRPr lang="en-US" sz="2800" kern="1200" dirty="0">
            <a:latin typeface="Arial" panose="020B0604020202020204" pitchFamily="34" charset="0"/>
            <a:cs typeface="Arial" panose="020B0604020202020204" pitchFamily="34" charset="0"/>
          </a:endParaRPr>
        </a:p>
      </dsp:txBody>
      <dsp:txXfrm>
        <a:off x="1348766" y="1465186"/>
        <a:ext cx="8013636" cy="1167763"/>
      </dsp:txXfrm>
    </dsp:sp>
    <dsp:sp modelId="{DD73B8DC-9D98-4BEF-8E34-414CB963B578}">
      <dsp:nvSpPr>
        <dsp:cNvPr id="0" name=""/>
        <dsp:cNvSpPr/>
      </dsp:nvSpPr>
      <dsp:spPr>
        <a:xfrm>
          <a:off x="0" y="2924890"/>
          <a:ext cx="9362403" cy="116776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F8DA18-5E3A-4446-89ED-80419ECA8323}">
      <dsp:nvSpPr>
        <dsp:cNvPr id="0" name=""/>
        <dsp:cNvSpPr/>
      </dsp:nvSpPr>
      <dsp:spPr>
        <a:xfrm>
          <a:off x="281966" y="3024773"/>
          <a:ext cx="784834" cy="96799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6F15507-12EB-48D3-99CE-9918EA958E26}">
      <dsp:nvSpPr>
        <dsp:cNvPr id="0" name=""/>
        <dsp:cNvSpPr/>
      </dsp:nvSpPr>
      <dsp:spPr>
        <a:xfrm>
          <a:off x="1348766" y="2924890"/>
          <a:ext cx="8013636" cy="11677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588" tIns="123588" rIns="123588" bIns="123588" numCol="1" spcCol="1270" anchor="ctr" anchorCtr="0">
          <a:noAutofit/>
        </a:bodyPr>
        <a:lstStyle/>
        <a:p>
          <a:pPr marL="0" lvl="0" indent="0" algn="l" defTabSz="1244600">
            <a:lnSpc>
              <a:spcPct val="100000"/>
            </a:lnSpc>
            <a:spcBef>
              <a:spcPct val="0"/>
            </a:spcBef>
            <a:spcAft>
              <a:spcPct val="35000"/>
            </a:spcAft>
            <a:buNone/>
          </a:pPr>
          <a:r>
            <a:rPr lang="en-US" sz="2800" b="0" i="0" kern="1200" baseline="0" dirty="0">
              <a:latin typeface="Arial" panose="020B0604020202020204" pitchFamily="34" charset="0"/>
              <a:cs typeface="Arial" panose="020B0604020202020204" pitchFamily="34" charset="0"/>
            </a:rPr>
            <a:t>Cross-sector collaboration to address determinants (Dahlgren &amp; Whitehead, 2021)</a:t>
          </a:r>
          <a:endParaRPr lang="en-US" sz="2800" kern="1200" dirty="0">
            <a:latin typeface="Arial" panose="020B0604020202020204" pitchFamily="34" charset="0"/>
            <a:cs typeface="Arial" panose="020B0604020202020204" pitchFamily="34" charset="0"/>
          </a:endParaRPr>
        </a:p>
      </dsp:txBody>
      <dsp:txXfrm>
        <a:off x="1348766" y="2924890"/>
        <a:ext cx="8013636" cy="1167763"/>
      </dsp:txXfrm>
    </dsp:sp>
    <dsp:sp modelId="{F1F9D860-DE24-42F3-BC70-6583E5B3E0CC}">
      <dsp:nvSpPr>
        <dsp:cNvPr id="0" name=""/>
        <dsp:cNvSpPr/>
      </dsp:nvSpPr>
      <dsp:spPr>
        <a:xfrm>
          <a:off x="0" y="4384594"/>
          <a:ext cx="9362403" cy="116776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28032D-9CD3-4EC5-920A-5D137B11A434}">
      <dsp:nvSpPr>
        <dsp:cNvPr id="0" name=""/>
        <dsp:cNvSpPr/>
      </dsp:nvSpPr>
      <dsp:spPr>
        <a:xfrm>
          <a:off x="205763" y="4494243"/>
          <a:ext cx="937238" cy="94846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9408248-0B68-4CEC-9EA3-8432DCAE112F}">
      <dsp:nvSpPr>
        <dsp:cNvPr id="0" name=""/>
        <dsp:cNvSpPr/>
      </dsp:nvSpPr>
      <dsp:spPr>
        <a:xfrm>
          <a:off x="1348766" y="4384594"/>
          <a:ext cx="8013636" cy="11677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588" tIns="123588" rIns="123588" bIns="123588" numCol="1" spcCol="1270" anchor="ctr" anchorCtr="0">
          <a:noAutofit/>
        </a:bodyPr>
        <a:lstStyle/>
        <a:p>
          <a:pPr marL="0" lvl="0" indent="0" algn="l" defTabSz="1244600">
            <a:lnSpc>
              <a:spcPct val="100000"/>
            </a:lnSpc>
            <a:spcBef>
              <a:spcPct val="0"/>
            </a:spcBef>
            <a:spcAft>
              <a:spcPct val="35000"/>
            </a:spcAft>
            <a:buNone/>
          </a:pPr>
          <a:r>
            <a:rPr lang="en-US" sz="2800" b="0" i="0" kern="1200" baseline="0" dirty="0">
              <a:latin typeface="Arial" panose="020B0604020202020204" pitchFamily="34" charset="0"/>
              <a:cs typeface="Arial" panose="020B0604020202020204" pitchFamily="34" charset="0"/>
            </a:rPr>
            <a:t>Workforce planning: recruit &amp; retain staff (NHS, 2019)</a:t>
          </a:r>
          <a:endParaRPr lang="en-US" sz="2800" kern="1200" dirty="0">
            <a:latin typeface="Arial" panose="020B0604020202020204" pitchFamily="34" charset="0"/>
            <a:cs typeface="Arial" panose="020B0604020202020204" pitchFamily="34" charset="0"/>
          </a:endParaRPr>
        </a:p>
      </dsp:txBody>
      <dsp:txXfrm>
        <a:off x="1348766" y="4384594"/>
        <a:ext cx="8013636" cy="1167763"/>
      </dsp:txXfrm>
    </dsp:sp>
    <dsp:sp modelId="{51AC8C99-7F6D-4108-87D8-F3B20BC29050}">
      <dsp:nvSpPr>
        <dsp:cNvPr id="0" name=""/>
        <dsp:cNvSpPr/>
      </dsp:nvSpPr>
      <dsp:spPr>
        <a:xfrm>
          <a:off x="0" y="5844298"/>
          <a:ext cx="9362403" cy="116776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108ECB-733C-4BB7-8205-15A1B1FA32CC}">
      <dsp:nvSpPr>
        <dsp:cNvPr id="0" name=""/>
        <dsp:cNvSpPr/>
      </dsp:nvSpPr>
      <dsp:spPr>
        <a:xfrm>
          <a:off x="353248" y="6107045"/>
          <a:ext cx="642269" cy="64226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9F864F4-E564-4EAE-B852-1C9EAF0DB999}">
      <dsp:nvSpPr>
        <dsp:cNvPr id="0" name=""/>
        <dsp:cNvSpPr/>
      </dsp:nvSpPr>
      <dsp:spPr>
        <a:xfrm>
          <a:off x="1348766" y="5844298"/>
          <a:ext cx="8013636" cy="11677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588" tIns="123588" rIns="123588" bIns="123588" numCol="1" spcCol="1270" anchor="ctr" anchorCtr="0">
          <a:noAutofit/>
        </a:bodyPr>
        <a:lstStyle/>
        <a:p>
          <a:pPr marL="0" lvl="0" indent="0" algn="l" defTabSz="1244600">
            <a:lnSpc>
              <a:spcPct val="100000"/>
            </a:lnSpc>
            <a:spcBef>
              <a:spcPct val="0"/>
            </a:spcBef>
            <a:spcAft>
              <a:spcPct val="35000"/>
            </a:spcAft>
            <a:buNone/>
          </a:pPr>
          <a:r>
            <a:rPr lang="en-US" sz="2800" b="0" i="0" kern="1200" baseline="0" dirty="0">
              <a:latin typeface="Arial" panose="020B0604020202020204" pitchFamily="34" charset="0"/>
              <a:cs typeface="Arial" panose="020B0604020202020204" pitchFamily="34" charset="0"/>
            </a:rPr>
            <a:t>Stronger equity-focused strategies (Marmot, 2020; UN, 2024)</a:t>
          </a:r>
          <a:endParaRPr lang="en-US" sz="2800" kern="1200" dirty="0">
            <a:latin typeface="Arial" panose="020B0604020202020204" pitchFamily="34" charset="0"/>
            <a:cs typeface="Arial" panose="020B0604020202020204" pitchFamily="34" charset="0"/>
          </a:endParaRPr>
        </a:p>
      </dsp:txBody>
      <dsp:txXfrm>
        <a:off x="1348766" y="5844298"/>
        <a:ext cx="8013636" cy="116776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10/6/2025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10/6/2025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10/6/2025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883820" y="3771901"/>
            <a:ext cx="13373099" cy="3394172"/>
          </a:xfrm>
        </p:spPr>
        <p:txBody>
          <a:bodyPr anchor="b">
            <a:normAutofit/>
          </a:bodyPr>
          <a:lstStyle>
            <a:lvl1pPr>
              <a:defRPr sz="8100"/>
            </a:lvl1pPr>
          </a:lstStyle>
          <a:p>
            <a:r>
              <a:rPr lang="en-US"/>
              <a:t>Click to edit Master title style</a:t>
            </a:r>
            <a:endParaRPr lang="en-US" dirty="0"/>
          </a:p>
        </p:txBody>
      </p:sp>
      <p:sp>
        <p:nvSpPr>
          <p:cNvPr id="3" name="Subtitle 2"/>
          <p:cNvSpPr>
            <a:spLocks noGrp="1"/>
          </p:cNvSpPr>
          <p:nvPr>
            <p:ph type="subTitle" idx="1"/>
          </p:nvPr>
        </p:nvSpPr>
        <p:spPr>
          <a:xfrm>
            <a:off x="3883820" y="7166069"/>
            <a:ext cx="13373099" cy="1689425"/>
          </a:xfrm>
        </p:spPr>
        <p:txBody>
          <a:bodyPr anchor="t"/>
          <a:lstStyle>
            <a:lvl1pPr marL="0" indent="0" algn="l">
              <a:buNone/>
              <a:defRPr>
                <a:solidFill>
                  <a:schemeClr val="tx1">
                    <a:lumMod val="65000"/>
                    <a:lumOff val="35000"/>
                  </a:schemeClr>
                </a:solidFill>
              </a:defRPr>
            </a:lvl1pPr>
            <a:lvl2pPr marL="685800" indent="0" algn="ctr">
              <a:buNone/>
              <a:defRPr>
                <a:solidFill>
                  <a:schemeClr val="tx1">
                    <a:tint val="75000"/>
                  </a:schemeClr>
                </a:solidFill>
              </a:defRPr>
            </a:lvl2pPr>
            <a:lvl3pPr marL="1371600" indent="0" algn="ctr">
              <a:buNone/>
              <a:defRPr>
                <a:solidFill>
                  <a:schemeClr val="tx1">
                    <a:tint val="75000"/>
                  </a:schemeClr>
                </a:solidFill>
              </a:defRPr>
            </a:lvl3pPr>
            <a:lvl4pPr marL="2057400" indent="0" algn="ctr">
              <a:buNone/>
              <a:defRPr>
                <a:solidFill>
                  <a:schemeClr val="tx1">
                    <a:tint val="75000"/>
                  </a:schemeClr>
                </a:solidFill>
              </a:defRPr>
            </a:lvl4pPr>
            <a:lvl5pPr marL="2743200" indent="0" algn="ctr">
              <a:buNone/>
              <a:defRPr>
                <a:solidFill>
                  <a:schemeClr val="tx1">
                    <a:tint val="75000"/>
                  </a:schemeClr>
                </a:solidFill>
              </a:defRPr>
            </a:lvl5pPr>
            <a:lvl6pPr marL="3429000" indent="0" algn="ctr">
              <a:buNone/>
              <a:defRPr>
                <a:solidFill>
                  <a:schemeClr val="tx1">
                    <a:tint val="75000"/>
                  </a:schemeClr>
                </a:solidFill>
              </a:defRPr>
            </a:lvl6pPr>
            <a:lvl7pPr marL="4114800" indent="0" algn="ctr">
              <a:buNone/>
              <a:defRPr>
                <a:solidFill>
                  <a:schemeClr val="tx1">
                    <a:tint val="75000"/>
                  </a:schemeClr>
                </a:solidFill>
              </a:defRPr>
            </a:lvl7pPr>
            <a:lvl8pPr marL="4800600" indent="0" algn="ctr">
              <a:buNone/>
              <a:defRPr>
                <a:solidFill>
                  <a:schemeClr val="tx1">
                    <a:tint val="75000"/>
                  </a:schemeClr>
                </a:solidFill>
              </a:defRPr>
            </a:lvl8pPr>
            <a:lvl9pPr marL="54864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10/6/2025</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6485716"/>
            <a:ext cx="2616978" cy="1167884"/>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797719" y="6794311"/>
            <a:ext cx="1169651" cy="547688"/>
          </a:xfr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9989317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3889388" y="936165"/>
            <a:ext cx="13367531" cy="1921335"/>
          </a:xfrm>
        </p:spPr>
        <p:txBody>
          <a:bodyPr/>
          <a:lstStyle/>
          <a:p>
            <a:r>
              <a:rPr lang="en-US"/>
              <a:t>Click to edit Master title style</a:t>
            </a:r>
            <a:endParaRPr lang="en-US" dirty="0"/>
          </a:p>
        </p:txBody>
      </p:sp>
      <p:sp>
        <p:nvSpPr>
          <p:cNvPr id="3" name="Content Placeholder 2"/>
          <p:cNvSpPr>
            <a:spLocks noGrp="1"/>
          </p:cNvSpPr>
          <p:nvPr>
            <p:ph idx="1"/>
          </p:nvPr>
        </p:nvSpPr>
        <p:spPr>
          <a:xfrm>
            <a:off x="3883818" y="3200400"/>
            <a:ext cx="13373100" cy="56664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10/6/2025</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6283" y="1071563"/>
            <a:ext cx="2382791" cy="760946"/>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4593618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83819" y="3088125"/>
            <a:ext cx="13373099" cy="2203200"/>
          </a:xfrm>
        </p:spPr>
        <p:txBody>
          <a:bodyPr anchor="b"/>
          <a:lstStyle>
            <a:lvl1pPr algn="l">
              <a:defRPr sz="6000" b="0" cap="none"/>
            </a:lvl1pPr>
          </a:lstStyle>
          <a:p>
            <a:r>
              <a:rPr lang="en-US"/>
              <a:t>Click to edit Master title style</a:t>
            </a:r>
            <a:endParaRPr lang="en-US" dirty="0"/>
          </a:p>
        </p:txBody>
      </p:sp>
      <p:sp>
        <p:nvSpPr>
          <p:cNvPr id="3" name="Text Placeholder 2"/>
          <p:cNvSpPr>
            <a:spLocks noGrp="1"/>
          </p:cNvSpPr>
          <p:nvPr>
            <p:ph type="body" idx="1"/>
          </p:nvPr>
        </p:nvSpPr>
        <p:spPr>
          <a:xfrm>
            <a:off x="3883819" y="5295194"/>
            <a:ext cx="13373099" cy="1290600"/>
          </a:xfrm>
        </p:spPr>
        <p:txBody>
          <a:bodyPr anchor="t"/>
          <a:lstStyle>
            <a:lvl1pPr marL="0" indent="0" algn="l">
              <a:buNone/>
              <a:defRPr sz="3000">
                <a:solidFill>
                  <a:schemeClr val="tx1">
                    <a:lumMod val="65000"/>
                    <a:lumOff val="35000"/>
                  </a:schemeClr>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10/6/2025</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6283" y="4767263"/>
            <a:ext cx="2382791" cy="760946"/>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797719" y="4866209"/>
            <a:ext cx="1169651" cy="547688"/>
          </a:xfr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70824233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83818" y="3200400"/>
            <a:ext cx="6470796" cy="56664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0786121" y="3189333"/>
            <a:ext cx="6470796" cy="56664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D8BD707-D9CF-40AE-B4C6-C98DA3205C09}" type="datetimeFigureOut">
              <a:rPr lang="en-US" smtClean="0"/>
              <a:pPr/>
              <a:t>10/6/2025</a:t>
            </a:fld>
            <a:endParaRPr lang="en-US"/>
          </a:p>
        </p:txBody>
      </p:sp>
      <p:sp>
        <p:nvSpPr>
          <p:cNvPr id="6" name="Footer Placeholder 5"/>
          <p:cNvSpPr>
            <a:spLocks noGrp="1"/>
          </p:cNvSpPr>
          <p:nvPr>
            <p:ph type="ftr" sz="quarter" idx="11"/>
          </p:nvPr>
        </p:nvSpPr>
        <p:spPr/>
        <p:txBody>
          <a:bodyPr/>
          <a:lstStyle/>
          <a:p>
            <a:endParaRPr lang="en-US"/>
          </a:p>
        </p:txBody>
      </p:sp>
      <p:sp>
        <p:nvSpPr>
          <p:cNvPr id="12" name="Freeform 11"/>
          <p:cNvSpPr/>
          <p:nvPr/>
        </p:nvSpPr>
        <p:spPr bwMode="auto">
          <a:xfrm flipV="1">
            <a:off x="-6283" y="1071563"/>
            <a:ext cx="2382791" cy="760946"/>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13" name="Slide Number Placeholder 5"/>
          <p:cNvSpPr>
            <a:spLocks noGrp="1"/>
          </p:cNvSpPr>
          <p:nvPr>
            <p:ph type="sldNum" sz="quarter" idx="12"/>
          </p:nvPr>
        </p:nvSpPr>
        <p:spPr>
          <a:xfrm>
            <a:off x="797719" y="1181674"/>
            <a:ext cx="1169651" cy="547688"/>
          </a:xfr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26950129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4409060" y="2959055"/>
            <a:ext cx="5989098" cy="864393"/>
          </a:xfrm>
        </p:spPr>
        <p:txBody>
          <a:bodyPr anchor="b">
            <a:noAutofit/>
          </a:bodyPr>
          <a:lstStyle>
            <a:lvl1pPr marL="0" indent="0">
              <a:buNone/>
              <a:defRPr sz="3600" b="0"/>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4" name="Content Placeholder 3"/>
          <p:cNvSpPr>
            <a:spLocks noGrp="1"/>
          </p:cNvSpPr>
          <p:nvPr>
            <p:ph sz="half" idx="2"/>
          </p:nvPr>
        </p:nvSpPr>
        <p:spPr>
          <a:xfrm>
            <a:off x="3883819" y="3823449"/>
            <a:ext cx="6514340" cy="503109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1259944" y="2954213"/>
            <a:ext cx="5998502" cy="864393"/>
          </a:xfrm>
        </p:spPr>
        <p:txBody>
          <a:bodyPr anchor="b">
            <a:noAutofit/>
          </a:bodyPr>
          <a:lstStyle>
            <a:lvl1pPr marL="0" indent="0">
              <a:buNone/>
              <a:defRPr sz="3600" b="0"/>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6" name="Content Placeholder 5"/>
          <p:cNvSpPr>
            <a:spLocks noGrp="1"/>
          </p:cNvSpPr>
          <p:nvPr>
            <p:ph sz="quarter" idx="4"/>
          </p:nvPr>
        </p:nvSpPr>
        <p:spPr>
          <a:xfrm>
            <a:off x="10750436" y="3818607"/>
            <a:ext cx="6508011" cy="503109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pPr/>
              <a:t>10/6/2025</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6283" y="1071563"/>
            <a:ext cx="2382791" cy="760946"/>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13" name="Slide Number Placeholder 5"/>
          <p:cNvSpPr>
            <a:spLocks noGrp="1"/>
          </p:cNvSpPr>
          <p:nvPr>
            <p:ph type="sldNum" sz="quarter" idx="12"/>
          </p:nvPr>
        </p:nvSpPr>
        <p:spPr>
          <a:xfrm>
            <a:off x="797719" y="1181674"/>
            <a:ext cx="1169651" cy="547688"/>
          </a:xfr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02255022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D8BD707-D9CF-40AE-B4C6-C98DA3205C09}" type="datetimeFigureOut">
              <a:rPr lang="en-US" smtClean="0"/>
              <a:pPr/>
              <a:t>10/6/2025</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6283" y="1071563"/>
            <a:ext cx="2382791" cy="760946"/>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71138547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10/6/2025</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6283" y="1071563"/>
            <a:ext cx="2382791" cy="760946"/>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87708663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883819" y="669132"/>
            <a:ext cx="5257799" cy="1464468"/>
          </a:xfrm>
        </p:spPr>
        <p:txBody>
          <a:bodyPr anchor="b"/>
          <a:lstStyle>
            <a:lvl1pPr algn="l">
              <a:defRPr sz="3000" b="0"/>
            </a:lvl1pPr>
          </a:lstStyle>
          <a:p>
            <a:r>
              <a:rPr lang="en-US"/>
              <a:t>Click to edit Master title style</a:t>
            </a:r>
            <a:endParaRPr lang="en-US" dirty="0"/>
          </a:p>
        </p:txBody>
      </p:sp>
      <p:sp>
        <p:nvSpPr>
          <p:cNvPr id="3" name="Content Placeholder 2"/>
          <p:cNvSpPr>
            <a:spLocks noGrp="1"/>
          </p:cNvSpPr>
          <p:nvPr>
            <p:ph idx="1"/>
          </p:nvPr>
        </p:nvSpPr>
        <p:spPr>
          <a:xfrm>
            <a:off x="9484518" y="669133"/>
            <a:ext cx="7772400" cy="812244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883819" y="2397920"/>
            <a:ext cx="5257799" cy="6393654"/>
          </a:xfrm>
        </p:spPr>
        <p:txBody>
          <a:bodyPr/>
          <a:lstStyle>
            <a:lvl1pPr marL="0" indent="0">
              <a:buNone/>
              <a:defRPr sz="21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10/6/2025</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6283" y="1071563"/>
            <a:ext cx="2382791" cy="760946"/>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82793936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883820" y="7200900"/>
            <a:ext cx="13373100" cy="85010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3818" y="952448"/>
            <a:ext cx="13373100" cy="5782455"/>
          </a:xfrm>
        </p:spPr>
        <p:txBody>
          <a:bodyPr anchor="t">
            <a:normAutofit/>
          </a:bodyPr>
          <a:lstStyle>
            <a:lvl1pPr marL="0" indent="0" algn="ctr">
              <a:buNone/>
              <a:defRPr sz="2400"/>
            </a:lvl1pPr>
            <a:lvl2pPr marL="685800" indent="0">
              <a:buNone/>
              <a:defRPr sz="2400"/>
            </a:lvl2pPr>
            <a:lvl3pPr marL="1371600" indent="0">
              <a:buNone/>
              <a:defRPr sz="2400"/>
            </a:lvl3pPr>
            <a:lvl4pPr marL="2057400" indent="0">
              <a:buNone/>
              <a:defRPr sz="2400"/>
            </a:lvl4pPr>
            <a:lvl5pPr marL="2743200" indent="0">
              <a:buNone/>
              <a:defRPr sz="2400"/>
            </a:lvl5pPr>
            <a:lvl6pPr marL="3429000" indent="0">
              <a:buNone/>
              <a:defRPr sz="2400"/>
            </a:lvl6pPr>
            <a:lvl7pPr marL="4114800" indent="0">
              <a:buNone/>
              <a:defRPr sz="2400"/>
            </a:lvl7pPr>
            <a:lvl8pPr marL="4800600" indent="0">
              <a:buNone/>
              <a:defRPr sz="2400"/>
            </a:lvl8pPr>
            <a:lvl9pPr marL="5486400" indent="0">
              <a:buNone/>
              <a:defRPr sz="2400"/>
            </a:lvl9pPr>
          </a:lstStyle>
          <a:p>
            <a:r>
              <a:rPr lang="en-US"/>
              <a:t>Click icon to add picture</a:t>
            </a:r>
            <a:endParaRPr lang="en-US" dirty="0"/>
          </a:p>
        </p:txBody>
      </p:sp>
      <p:sp>
        <p:nvSpPr>
          <p:cNvPr id="4" name="Text Placeholder 3"/>
          <p:cNvSpPr>
            <a:spLocks noGrp="1"/>
          </p:cNvSpPr>
          <p:nvPr>
            <p:ph type="body" sz="half" idx="2"/>
          </p:nvPr>
        </p:nvSpPr>
        <p:spPr>
          <a:xfrm>
            <a:off x="3883820" y="8051007"/>
            <a:ext cx="13373100" cy="740568"/>
          </a:xfrm>
        </p:spPr>
        <p:txBody>
          <a:bodyPr>
            <a:normAutofit/>
          </a:bodyPr>
          <a:lstStyle>
            <a:lvl1pPr marL="0" indent="0">
              <a:buNone/>
              <a:defRPr sz="18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10/6/2025</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6283" y="7367588"/>
            <a:ext cx="2382791" cy="760946"/>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a:xfrm>
            <a:off x="797719" y="7474631"/>
            <a:ext cx="1169651" cy="547688"/>
          </a:xfr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76306987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3883819" y="914400"/>
            <a:ext cx="13373099" cy="4675560"/>
          </a:xfrm>
        </p:spPr>
        <p:txBody>
          <a:bodyPr anchor="ctr">
            <a:normAutofit/>
          </a:bodyPr>
          <a:lstStyle>
            <a:lvl1pPr algn="l">
              <a:defRPr sz="7200" b="0" cap="none"/>
            </a:lvl1pPr>
          </a:lstStyle>
          <a:p>
            <a:r>
              <a:rPr lang="en-US"/>
              <a:t>Click to edit Master title style</a:t>
            </a:r>
            <a:endParaRPr lang="en-US" dirty="0"/>
          </a:p>
        </p:txBody>
      </p:sp>
      <p:sp>
        <p:nvSpPr>
          <p:cNvPr id="3" name="Text Placeholder 2"/>
          <p:cNvSpPr>
            <a:spLocks noGrp="1"/>
          </p:cNvSpPr>
          <p:nvPr>
            <p:ph type="body" idx="1"/>
          </p:nvPr>
        </p:nvSpPr>
        <p:spPr>
          <a:xfrm>
            <a:off x="3883819" y="6531069"/>
            <a:ext cx="13373099" cy="2333796"/>
          </a:xfrm>
        </p:spPr>
        <p:txBody>
          <a:bodyPr anchor="ctr">
            <a:normAutofit/>
          </a:bodyPr>
          <a:lstStyle>
            <a:lvl1pPr marL="0" indent="0" algn="l">
              <a:buNone/>
              <a:defRPr sz="2700">
                <a:solidFill>
                  <a:schemeClr val="tx1">
                    <a:lumMod val="65000"/>
                    <a:lumOff val="35000"/>
                  </a:schemeClr>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10/6/2025</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6283" y="4767263"/>
            <a:ext cx="2382791" cy="760946"/>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797719" y="4866209"/>
            <a:ext cx="1169651" cy="547688"/>
          </a:xfr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64438856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274924" y="914400"/>
            <a:ext cx="12590889" cy="4343400"/>
          </a:xfrm>
        </p:spPr>
        <p:txBody>
          <a:bodyPr anchor="ctr">
            <a:normAutofit/>
          </a:bodyPr>
          <a:lstStyle>
            <a:lvl1pPr algn="l">
              <a:defRPr sz="72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4912518" y="5257800"/>
            <a:ext cx="11304831" cy="571500"/>
          </a:xfrm>
        </p:spPr>
        <p:txBody>
          <a:bodyPr anchor="ctr">
            <a:noAutofit/>
          </a:bodyPr>
          <a:lstStyle>
            <a:lvl1pPr marL="0" indent="0">
              <a:buFontTx/>
              <a:buNone/>
              <a:defRPr sz="2400">
                <a:solidFill>
                  <a:schemeClr val="tx1">
                    <a:lumMod val="50000"/>
                    <a:lumOff val="50000"/>
                  </a:schemeClr>
                </a:solidFill>
              </a:defRPr>
            </a:lvl1pPr>
            <a:lvl2pPr marL="685800" indent="0">
              <a:buFontTx/>
              <a:buNone/>
              <a:defRPr/>
            </a:lvl2pPr>
            <a:lvl3pPr marL="1371600" indent="0">
              <a:buFontTx/>
              <a:buNone/>
              <a:defRPr/>
            </a:lvl3pPr>
            <a:lvl4pPr marL="2057400" indent="0">
              <a:buFontTx/>
              <a:buNone/>
              <a:defRPr/>
            </a:lvl4pPr>
            <a:lvl5pPr marL="2743200" indent="0">
              <a:buFontTx/>
              <a:buNone/>
              <a:defRPr/>
            </a:lvl5pPr>
          </a:lstStyle>
          <a:p>
            <a:pPr lvl="0"/>
            <a:r>
              <a:rPr lang="en-US"/>
              <a:t>Click to edit Master text styles</a:t>
            </a:r>
          </a:p>
        </p:txBody>
      </p:sp>
      <p:sp>
        <p:nvSpPr>
          <p:cNvPr id="3" name="Text Placeholder 2"/>
          <p:cNvSpPr>
            <a:spLocks noGrp="1"/>
          </p:cNvSpPr>
          <p:nvPr>
            <p:ph type="body" idx="1"/>
          </p:nvPr>
        </p:nvSpPr>
        <p:spPr>
          <a:xfrm>
            <a:off x="3883819" y="6531069"/>
            <a:ext cx="13373099" cy="2333796"/>
          </a:xfrm>
        </p:spPr>
        <p:txBody>
          <a:bodyPr anchor="ctr">
            <a:normAutofit/>
          </a:bodyPr>
          <a:lstStyle>
            <a:lvl1pPr marL="0" indent="0" algn="l">
              <a:buNone/>
              <a:defRPr sz="2700">
                <a:solidFill>
                  <a:schemeClr val="tx1">
                    <a:lumMod val="65000"/>
                    <a:lumOff val="35000"/>
                  </a:schemeClr>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10/6/2025</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6283" y="4767263"/>
            <a:ext cx="2382791" cy="760946"/>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797719" y="4866209"/>
            <a:ext cx="1169651" cy="547688"/>
          </a:xfrm>
        </p:spPr>
        <p:txBody>
          <a:bodyPr/>
          <a:lstStyle/>
          <a:p>
            <a:fld id="{B6F15528-21DE-4FAA-801E-634DDDAF4B2B}" type="slidenum">
              <a:rPr lang="en-US" smtClean="0"/>
              <a:pPr/>
              <a:t>‹#›</a:t>
            </a:fld>
            <a:endParaRPr lang="en-US"/>
          </a:p>
        </p:txBody>
      </p:sp>
      <p:sp>
        <p:nvSpPr>
          <p:cNvPr id="14" name="TextBox 13"/>
          <p:cNvSpPr txBox="1"/>
          <p:nvPr/>
        </p:nvSpPr>
        <p:spPr>
          <a:xfrm>
            <a:off x="3701478" y="972008"/>
            <a:ext cx="914400" cy="877164"/>
          </a:xfrm>
          <a:prstGeom prst="rect">
            <a:avLst/>
          </a:prstGeom>
        </p:spPr>
        <p:txBody>
          <a:bodyPr vert="horz" lIns="137160" tIns="68580" rIns="137160" bIns="68580" rtlCol="0" anchor="ctr">
            <a:noAutofit/>
          </a:bodyPr>
          <a:lstStyle/>
          <a:p>
            <a:pPr lvl="0"/>
            <a:r>
              <a:rPr lang="en-US" sz="12000" baseline="0" dirty="0">
                <a:ln w="3175" cmpd="sng">
                  <a:noFill/>
                </a:ln>
                <a:solidFill>
                  <a:schemeClr val="accent1"/>
                </a:solidFill>
                <a:effectLst/>
                <a:latin typeface="Arial"/>
              </a:rPr>
              <a:t>“</a:t>
            </a:r>
          </a:p>
        </p:txBody>
      </p:sp>
      <p:sp>
        <p:nvSpPr>
          <p:cNvPr id="15" name="TextBox 14"/>
          <p:cNvSpPr txBox="1"/>
          <p:nvPr/>
        </p:nvSpPr>
        <p:spPr>
          <a:xfrm>
            <a:off x="16672278" y="4357959"/>
            <a:ext cx="914400" cy="877164"/>
          </a:xfrm>
          <a:prstGeom prst="rect">
            <a:avLst/>
          </a:prstGeom>
        </p:spPr>
        <p:txBody>
          <a:bodyPr vert="horz" lIns="137160" tIns="68580" rIns="137160" bIns="68580" rtlCol="0" anchor="ctr">
            <a:noAutofit/>
          </a:bodyPr>
          <a:lstStyle/>
          <a:p>
            <a:pPr lvl="0"/>
            <a:r>
              <a:rPr lang="en-US" sz="12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3862152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3883820" y="3657601"/>
            <a:ext cx="13373100" cy="4087268"/>
          </a:xfrm>
        </p:spPr>
        <p:txBody>
          <a:bodyPr anchor="b">
            <a:normAutofit/>
          </a:bodyPr>
          <a:lstStyle>
            <a:lvl1pPr algn="l">
              <a:defRPr sz="7200" b="0"/>
            </a:lvl1pPr>
          </a:lstStyle>
          <a:p>
            <a:r>
              <a:rPr lang="en-US"/>
              <a:t>Click to edit Master title style</a:t>
            </a:r>
            <a:endParaRPr lang="en-US" dirty="0"/>
          </a:p>
        </p:txBody>
      </p:sp>
      <p:sp>
        <p:nvSpPr>
          <p:cNvPr id="4" name="Text Placeholder 3"/>
          <p:cNvSpPr>
            <a:spLocks noGrp="1"/>
          </p:cNvSpPr>
          <p:nvPr>
            <p:ph type="body" sz="half" idx="2"/>
          </p:nvPr>
        </p:nvSpPr>
        <p:spPr>
          <a:xfrm>
            <a:off x="3883820" y="7772400"/>
            <a:ext cx="13373100" cy="1094433"/>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10/6/2025</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6283" y="7367588"/>
            <a:ext cx="2382791" cy="760946"/>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a:xfrm>
            <a:off x="797719" y="7474631"/>
            <a:ext cx="1169651" cy="547688"/>
          </a:xfr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62050824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4274924" y="914400"/>
            <a:ext cx="12590889" cy="4343400"/>
          </a:xfrm>
        </p:spPr>
        <p:txBody>
          <a:bodyPr anchor="ctr">
            <a:normAutofit/>
          </a:bodyPr>
          <a:lstStyle>
            <a:lvl1pPr algn="l">
              <a:defRPr sz="72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3883818" y="6515100"/>
            <a:ext cx="13373100" cy="1257300"/>
          </a:xfrm>
        </p:spPr>
        <p:txBody>
          <a:bodyPr anchor="b">
            <a:noAutofit/>
          </a:bodyPr>
          <a:lstStyle>
            <a:lvl1pPr marL="0" indent="0">
              <a:buFontTx/>
              <a:buNone/>
              <a:defRPr sz="3600">
                <a:solidFill>
                  <a:schemeClr val="accent1"/>
                </a:solidFill>
              </a:defRPr>
            </a:lvl1pPr>
            <a:lvl2pPr marL="685800" indent="0">
              <a:buFontTx/>
              <a:buNone/>
              <a:defRPr/>
            </a:lvl2pPr>
            <a:lvl3pPr marL="1371600" indent="0">
              <a:buFontTx/>
              <a:buNone/>
              <a:defRPr/>
            </a:lvl3pPr>
            <a:lvl4pPr marL="2057400" indent="0">
              <a:buFontTx/>
              <a:buNone/>
              <a:defRPr/>
            </a:lvl4pPr>
            <a:lvl5pPr marL="27432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3883820" y="7772400"/>
            <a:ext cx="13373100" cy="1094433"/>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10/6/2025</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6283" y="7367588"/>
            <a:ext cx="2382791" cy="760946"/>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a:xfrm>
            <a:off x="797719" y="7474631"/>
            <a:ext cx="1169651" cy="547688"/>
          </a:xfrm>
        </p:spPr>
        <p:txBody>
          <a:bodyPr/>
          <a:lstStyle/>
          <a:p>
            <a:fld id="{B6F15528-21DE-4FAA-801E-634DDDAF4B2B}" type="slidenum">
              <a:rPr lang="en-US" smtClean="0"/>
              <a:pPr/>
              <a:t>‹#›</a:t>
            </a:fld>
            <a:endParaRPr lang="en-US"/>
          </a:p>
        </p:txBody>
      </p:sp>
      <p:sp>
        <p:nvSpPr>
          <p:cNvPr id="17" name="TextBox 16"/>
          <p:cNvSpPr txBox="1"/>
          <p:nvPr/>
        </p:nvSpPr>
        <p:spPr>
          <a:xfrm>
            <a:off x="3701478" y="972008"/>
            <a:ext cx="914400" cy="877164"/>
          </a:xfrm>
          <a:prstGeom prst="rect">
            <a:avLst/>
          </a:prstGeom>
        </p:spPr>
        <p:txBody>
          <a:bodyPr vert="horz" lIns="137160" tIns="68580" rIns="137160" bIns="68580" rtlCol="0" anchor="ctr">
            <a:noAutofit/>
          </a:bodyPr>
          <a:lstStyle/>
          <a:p>
            <a:pPr lvl="0"/>
            <a:r>
              <a:rPr lang="en-US" sz="12000" baseline="0" dirty="0">
                <a:ln w="3175" cmpd="sng">
                  <a:noFill/>
                </a:ln>
                <a:solidFill>
                  <a:schemeClr val="accent1"/>
                </a:solidFill>
                <a:effectLst/>
                <a:latin typeface="Arial"/>
              </a:rPr>
              <a:t>“</a:t>
            </a:r>
          </a:p>
        </p:txBody>
      </p:sp>
      <p:sp>
        <p:nvSpPr>
          <p:cNvPr id="18" name="TextBox 17"/>
          <p:cNvSpPr txBox="1"/>
          <p:nvPr/>
        </p:nvSpPr>
        <p:spPr>
          <a:xfrm>
            <a:off x="16672278" y="4357959"/>
            <a:ext cx="914400" cy="877164"/>
          </a:xfrm>
          <a:prstGeom prst="rect">
            <a:avLst/>
          </a:prstGeom>
        </p:spPr>
        <p:txBody>
          <a:bodyPr vert="horz" lIns="137160" tIns="68580" rIns="137160" bIns="68580" rtlCol="0" anchor="ctr">
            <a:noAutofit/>
          </a:bodyPr>
          <a:lstStyle/>
          <a:p>
            <a:pPr lvl="0"/>
            <a:r>
              <a:rPr lang="en-US" sz="12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09348741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3883819" y="941111"/>
            <a:ext cx="13373099" cy="4320030"/>
          </a:xfrm>
        </p:spPr>
        <p:txBody>
          <a:bodyPr anchor="ctr">
            <a:normAutofit/>
          </a:bodyPr>
          <a:lstStyle>
            <a:lvl1pPr algn="l">
              <a:defRPr sz="7200" b="0"/>
            </a:lvl1pPr>
          </a:lstStyle>
          <a:p>
            <a:r>
              <a:rPr lang="en-US"/>
              <a:t>Click to edit Master title style</a:t>
            </a:r>
            <a:endParaRPr lang="en-US" dirty="0"/>
          </a:p>
        </p:txBody>
      </p:sp>
      <p:sp>
        <p:nvSpPr>
          <p:cNvPr id="21" name="Text Placeholder 9"/>
          <p:cNvSpPr>
            <a:spLocks noGrp="1"/>
          </p:cNvSpPr>
          <p:nvPr>
            <p:ph type="body" sz="quarter" idx="13"/>
          </p:nvPr>
        </p:nvSpPr>
        <p:spPr>
          <a:xfrm>
            <a:off x="3883818" y="6515100"/>
            <a:ext cx="13373100" cy="1257300"/>
          </a:xfrm>
        </p:spPr>
        <p:txBody>
          <a:bodyPr anchor="b">
            <a:noAutofit/>
          </a:bodyPr>
          <a:lstStyle>
            <a:lvl1pPr marL="0" indent="0">
              <a:buFontTx/>
              <a:buNone/>
              <a:defRPr sz="3600">
                <a:solidFill>
                  <a:schemeClr val="accent1"/>
                </a:solidFill>
              </a:defRPr>
            </a:lvl1pPr>
            <a:lvl2pPr marL="685800" indent="0">
              <a:buFontTx/>
              <a:buNone/>
              <a:defRPr/>
            </a:lvl2pPr>
            <a:lvl3pPr marL="1371600" indent="0">
              <a:buFontTx/>
              <a:buNone/>
              <a:defRPr/>
            </a:lvl3pPr>
            <a:lvl4pPr marL="2057400" indent="0">
              <a:buFontTx/>
              <a:buNone/>
              <a:defRPr/>
            </a:lvl4pPr>
            <a:lvl5pPr marL="27432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3883820" y="7772400"/>
            <a:ext cx="13373100" cy="1094433"/>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10/6/2025</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6283" y="7367588"/>
            <a:ext cx="2382791" cy="760946"/>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a:xfrm>
            <a:off x="797719" y="7474631"/>
            <a:ext cx="1169651" cy="547688"/>
          </a:xfr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22565613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10/6/2025</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6283" y="1071563"/>
            <a:ext cx="2382791" cy="760946"/>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81809567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3942219" y="941108"/>
            <a:ext cx="3311402" cy="7925726"/>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3883818" y="941108"/>
            <a:ext cx="9715500" cy="792572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10/6/2025</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6283" y="1071563"/>
            <a:ext cx="2382791" cy="760946"/>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0966186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theme" Target="../theme/theme2.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10/6/2025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2" y="342900"/>
            <a:ext cx="4277274" cy="9957942"/>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40832" y="236"/>
            <a:ext cx="3535011" cy="10279644"/>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274320" cy="10287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3889387" y="936165"/>
            <a:ext cx="13367531" cy="19213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3883818" y="3200400"/>
            <a:ext cx="13373100" cy="5829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5542419" y="9195656"/>
            <a:ext cx="1719425" cy="555594"/>
          </a:xfrm>
          <a:prstGeom prst="rect">
            <a:avLst/>
          </a:prstGeom>
        </p:spPr>
        <p:txBody>
          <a:bodyPr vert="horz" lIns="91440" tIns="45720" rIns="91440" bIns="45720" rtlCol="0" anchor="ctr"/>
          <a:lstStyle>
            <a:lvl1pPr algn="r">
              <a:defRPr sz="1350">
                <a:solidFill>
                  <a:schemeClr val="tx1">
                    <a:tint val="75000"/>
                  </a:schemeClr>
                </a:solidFill>
              </a:defRPr>
            </a:lvl1pPr>
          </a:lstStyle>
          <a:p>
            <a:fld id="{1D8BD707-D9CF-40AE-B4C6-C98DA3205C09}" type="datetimeFigureOut">
              <a:rPr lang="en-US" smtClean="0"/>
              <a:pPr/>
              <a:t>10/6/2025</a:t>
            </a:fld>
            <a:endParaRPr lang="en-US"/>
          </a:p>
        </p:txBody>
      </p:sp>
      <p:sp>
        <p:nvSpPr>
          <p:cNvPr id="5" name="Footer Placeholder 4"/>
          <p:cNvSpPr>
            <a:spLocks noGrp="1"/>
          </p:cNvSpPr>
          <p:nvPr>
            <p:ph type="ftr" sz="quarter" idx="3"/>
          </p:nvPr>
        </p:nvSpPr>
        <p:spPr>
          <a:xfrm>
            <a:off x="3883819" y="9203713"/>
            <a:ext cx="11429999" cy="547688"/>
          </a:xfrm>
          <a:prstGeom prst="rect">
            <a:avLst/>
          </a:prstGeom>
        </p:spPr>
        <p:txBody>
          <a:bodyPr vert="horz" lIns="91440" tIns="45720" rIns="91440" bIns="45720" rtlCol="0" anchor="ctr"/>
          <a:lstStyle>
            <a:lvl1pPr algn="l">
              <a:defRPr sz="135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797719" y="1181674"/>
            <a:ext cx="1169651" cy="547688"/>
          </a:xfrm>
          <a:prstGeom prst="rect">
            <a:avLst/>
          </a:prstGeom>
        </p:spPr>
        <p:txBody>
          <a:bodyPr vert="horz" lIns="91440" tIns="45720" rIns="91440" bIns="45720" rtlCol="0" anchor="ctr"/>
          <a:lstStyle>
            <a:lvl1pPr algn="r">
              <a:defRPr sz="3000">
                <a:solidFill>
                  <a:srgbClr val="FEFFFF"/>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2470916758"/>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685800" rtl="0" eaLnBrk="1" latinLnBrk="0" hangingPunct="1">
        <a:spcBef>
          <a:spcPct val="0"/>
        </a:spcBef>
        <a:buNone/>
        <a:defRPr sz="54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514350" indent="-514350" algn="l" defTabSz="685800" rtl="0" eaLnBrk="1" latinLnBrk="0" hangingPunct="1">
        <a:spcBef>
          <a:spcPts val="1500"/>
        </a:spcBef>
        <a:spcAft>
          <a:spcPts val="0"/>
        </a:spcAft>
        <a:buClr>
          <a:schemeClr val="accent1"/>
        </a:buClr>
        <a:buFont typeface="Wingdings 3" charset="2"/>
        <a:buChar char=""/>
        <a:defRPr sz="2700" kern="1200">
          <a:solidFill>
            <a:schemeClr val="tx1">
              <a:lumMod val="75000"/>
              <a:lumOff val="25000"/>
            </a:schemeClr>
          </a:solidFill>
          <a:latin typeface="+mn-lt"/>
          <a:ea typeface="+mn-ea"/>
          <a:cs typeface="+mn-cs"/>
        </a:defRPr>
      </a:lvl1pPr>
      <a:lvl2pPr marL="1114425" indent="-428625" algn="l" defTabSz="685800" rtl="0" eaLnBrk="1" latinLnBrk="0" hangingPunct="1">
        <a:spcBef>
          <a:spcPts val="1500"/>
        </a:spcBef>
        <a:spcAft>
          <a:spcPts val="0"/>
        </a:spcAft>
        <a:buClr>
          <a:schemeClr val="accent1"/>
        </a:buClr>
        <a:buFont typeface="Wingdings 3" charset="2"/>
        <a:buChar char=""/>
        <a:defRPr sz="2400" kern="1200">
          <a:solidFill>
            <a:schemeClr val="tx1">
              <a:lumMod val="75000"/>
              <a:lumOff val="25000"/>
            </a:schemeClr>
          </a:solidFill>
          <a:latin typeface="+mn-lt"/>
          <a:ea typeface="+mn-ea"/>
          <a:cs typeface="+mn-cs"/>
        </a:defRPr>
      </a:lvl2pPr>
      <a:lvl3pPr marL="1714500" indent="-342900" algn="l" defTabSz="685800" rtl="0" eaLnBrk="1" latinLnBrk="0" hangingPunct="1">
        <a:spcBef>
          <a:spcPts val="1500"/>
        </a:spcBef>
        <a:spcAft>
          <a:spcPts val="0"/>
        </a:spcAft>
        <a:buClr>
          <a:schemeClr val="accent1"/>
        </a:buClr>
        <a:buFont typeface="Wingdings 3" charset="2"/>
        <a:buChar char=""/>
        <a:defRPr sz="2100" kern="1200">
          <a:solidFill>
            <a:schemeClr val="tx1">
              <a:lumMod val="75000"/>
              <a:lumOff val="25000"/>
            </a:schemeClr>
          </a:solidFill>
          <a:latin typeface="+mn-lt"/>
          <a:ea typeface="+mn-ea"/>
          <a:cs typeface="+mn-cs"/>
        </a:defRPr>
      </a:lvl3pPr>
      <a:lvl4pPr marL="2400300" indent="-342900" algn="l" defTabSz="685800" rtl="0" eaLnBrk="1" latinLnBrk="0" hangingPunct="1">
        <a:spcBef>
          <a:spcPts val="15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4pPr>
      <a:lvl5pPr marL="3086100" indent="-342900" algn="l" defTabSz="685800" rtl="0" eaLnBrk="1" latinLnBrk="0" hangingPunct="1">
        <a:spcBef>
          <a:spcPts val="15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5pPr>
      <a:lvl6pPr marL="3771900" indent="-342900" algn="l" defTabSz="685800" rtl="0" eaLnBrk="1" latinLnBrk="0" hangingPunct="1">
        <a:spcBef>
          <a:spcPts val="15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6pPr>
      <a:lvl7pPr marL="4457700" indent="-342900" algn="l" defTabSz="685800" rtl="0" eaLnBrk="1" latinLnBrk="0" hangingPunct="1">
        <a:spcBef>
          <a:spcPts val="15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7pPr>
      <a:lvl8pPr marL="5143500" indent="-342900" algn="l" defTabSz="685800" rtl="0" eaLnBrk="1" latinLnBrk="0" hangingPunct="1">
        <a:spcBef>
          <a:spcPts val="15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8pPr>
      <a:lvl9pPr marL="5829300" indent="-342900" algn="l" defTabSz="685800" rtl="0" eaLnBrk="1" latinLnBrk="0" hangingPunct="1">
        <a:spcBef>
          <a:spcPts val="15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9pPr>
    </p:bodyStyle>
    <p:other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hyperlink" Target="https://creativecommons.org/licenses/by-nc/3.0/" TargetMode="External"/><Relationship Id="rId5" Type="http://schemas.openxmlformats.org/officeDocument/2006/relationships/hyperlink" Target="https://www.wjnu.org/index.php/wjnu/pages/view/specialissue" TargetMode="External"/><Relationship Id="rId4" Type="http://schemas.openxmlformats.org/officeDocument/2006/relationships/hyperlink" Target="https://www.rawpixel.com/search/policy"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7.jpeg"/><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22.1"/><Relationship Id="rId2" Type="http://schemas.openxmlformats.org/officeDocument/2006/relationships/image" Target="../media/image21.jpeg"/><Relationship Id="rId1" Type="http://schemas.openxmlformats.org/officeDocument/2006/relationships/slideLayout" Target="../slideLayouts/slideLayout7.xml"/><Relationship Id="rId4" Type="http://schemas.openxmlformats.org/officeDocument/2006/relationships/hyperlink" Target="https://www.rawpixel.com/image/405457/premium-illustration-image-obesity-burger-addicted" TargetMode="Externa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3.jpeg"/><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4.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8" Type="http://schemas.openxmlformats.org/officeDocument/2006/relationships/hyperlink" Target="https://www.rawpixel.com/search/survey" TargetMode="External"/><Relationship Id="rId3" Type="http://schemas.openxmlformats.org/officeDocument/2006/relationships/diagramLayout" Target="../diagrams/layout4.xml"/><Relationship Id="rId7" Type="http://schemas.openxmlformats.org/officeDocument/2006/relationships/image" Target="../media/image25.1"/><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26.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7.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8" Type="http://schemas.openxmlformats.org/officeDocument/2006/relationships/hyperlink" Target="https://qna.files.parliament.uk/qna-attachments/1227827/original/Tackling%20obesity.%20Empowering%20adults%20and%20children%20to%20live%20healthier%20lives%2027%207%2020.pdf" TargetMode="External"/><Relationship Id="rId13" Type="http://schemas.openxmlformats.org/officeDocument/2006/relationships/hyperlink" Target="https://www.health.org.uk/reports-and-analysis/reports/public-perceptions-of-health-and-social-care-polling-results" TargetMode="External"/><Relationship Id="rId3" Type="http://schemas.openxmlformats.org/officeDocument/2006/relationships/hyperlink" Target="https://www.ageing-better.org.uk/" TargetMode="External"/><Relationship Id="rId7" Type="http://schemas.openxmlformats.org/officeDocument/2006/relationships/hyperlink" Target="https://pubmed.ncbi.nlm.nih.gov/34534885/" TargetMode="External"/><Relationship Id="rId12" Type="http://schemas.openxmlformats.org/officeDocument/2006/relationships/hyperlink" Target="https://archive.theglobalfund.org/media/12265/archive_2022-results-report_report_en.pdf" TargetMode="External"/><Relationship Id="rId2" Type="http://schemas.openxmlformats.org/officeDocument/2006/relationships/hyperlink" Target="https://www.cancerresearchuk.org/" TargetMode="External"/><Relationship Id="rId1" Type="http://schemas.openxmlformats.org/officeDocument/2006/relationships/slideLayout" Target="../slideLayouts/slideLayout13.xml"/><Relationship Id="rId6" Type="http://schemas.openxmlformats.org/officeDocument/2006/relationships/hyperlink" Target="https://www.thelancet.com/article/S2468-2667(23)00093-2/fulltext" TargetMode="External"/><Relationship Id="rId11" Type="http://schemas.openxmlformats.org/officeDocument/2006/relationships/hyperlink" Target="https://blog.ons.gov.uk/2017/11/09/what-are-the-sustainable-development-goals/" TargetMode="External"/><Relationship Id="rId5" Type="http://schemas.openxmlformats.org/officeDocument/2006/relationships/hyperlink" Target="https://pmc.ncbi.nlm.nih.gov/articles/PMC11008889/" TargetMode="External"/><Relationship Id="rId15" Type="http://schemas.openxmlformats.org/officeDocument/2006/relationships/hyperlink" Target="https://www.instituteofhealthequity.org/resources-reports/marmot-review-10-years-on/the-marmot-review-10-years-on-full-report.pdf" TargetMode="External"/><Relationship Id="rId10" Type="http://schemas.openxmlformats.org/officeDocument/2006/relationships/hyperlink" Target="https://pubmed.ncbi.nlm.nih.gov/7264472/" TargetMode="External"/><Relationship Id="rId4" Type="http://schemas.openxmlformats.org/officeDocument/2006/relationships/hyperlink" Target="https://www.gov.uk/government/publications/chief-medical-officers-annual-report-2020-health-trends-and-variation-in-england" TargetMode="External"/><Relationship Id="rId9" Type="http://schemas.openxmlformats.org/officeDocument/2006/relationships/hyperlink" Target="https://assets.publishing.service.gov.uk/media/5e32e368ed915d091c7ca79f/At_a_glance_document2.pdf" TargetMode="External"/><Relationship Id="rId14" Type="http://schemas.openxmlformats.org/officeDocument/2006/relationships/hyperlink" Target="https://www.health.org.uk/reports-and-analysis/reports/health-inequalities-in-2040" TargetMode="External"/></Relationships>
</file>

<file path=ppt/slides/_rels/slide19.xml.rels><?xml version="1.0" encoding="UTF-8" standalone="yes"?>
<Relationships xmlns="http://schemas.openxmlformats.org/package/2006/relationships"><Relationship Id="rId8" Type="http://schemas.openxmlformats.org/officeDocument/2006/relationships/hyperlink" Target="https://assets.publishing.service.gov.uk/media/5c4f2a12ed915d7d4b571929/Change4Life_Evidence_review_26062015.pdf" TargetMode="External"/><Relationship Id="rId13" Type="http://schemas.openxmlformats.org/officeDocument/2006/relationships/hyperlink" Target="https://assets.publishing.service.gov.uk/media/63d259488fa8f53fe29c802a/UKHSA_Annual_Report_21_22_FINAL.pdf" TargetMode="External"/><Relationship Id="rId3" Type="http://schemas.openxmlformats.org/officeDocument/2006/relationships/hyperlink" Target="https://www.england.nhs.uk/wp-content/uploads/2020/06/social-prescribing-summary-guide-updated-june-20.pdf" TargetMode="External"/><Relationship Id="rId7" Type="http://schemas.openxmlformats.org/officeDocument/2006/relationships/hyperlink" Target="https://www.oecd.org/en/publications/health-at-a-glance-europe-2022_507433b0-en.html" TargetMode="External"/><Relationship Id="rId12" Type="http://schemas.openxmlformats.org/officeDocument/2006/relationships/hyperlink" Target="https://www.time-to-change.org.uk/" TargetMode="External"/><Relationship Id="rId2" Type="http://schemas.openxmlformats.org/officeDocument/2006/relationships/hyperlink" Target="https://www.england.nhs.uk/wp-content/uploads/2021/01/nhs-england-annual-report-2019-20-full.pdf" TargetMode="External"/><Relationship Id="rId1" Type="http://schemas.openxmlformats.org/officeDocument/2006/relationships/slideLayout" Target="../slideLayouts/slideLayout13.xml"/><Relationship Id="rId6" Type="http://schemas.openxmlformats.org/officeDocument/2006/relationships/hyperlink" Target="https://www.ons.gov.uk/peoplepopulationandcommunity/birthsdeathsandmarriages/families/bulletins/familiesandhouseholds/2022" TargetMode="External"/><Relationship Id="rId11" Type="http://schemas.openxmlformats.org/officeDocument/2006/relationships/hyperlink" Target="https://www.gov.uk/government/publications/phe-annual-report-and-accounts-2019-to-2020" TargetMode="External"/><Relationship Id="rId5" Type="http://schemas.openxmlformats.org/officeDocument/2006/relationships/hyperlink" Target="https://www.england.nhs.uk/about/equality/equality-hub/national-healthcare-inequalities-improvement-programme/what-are-healthcare-inequalities/?utm_source=chatgpt.com" TargetMode="External"/><Relationship Id="rId10" Type="http://schemas.openxmlformats.org/officeDocument/2006/relationships/hyperlink" Target="https://www.gov.uk/government/publications/stoptober-campaign-evaluation" TargetMode="External"/><Relationship Id="rId4" Type="http://schemas.openxmlformats.org/officeDocument/2006/relationships/hyperlink" Target="https://assets.publishing.service.gov.uk/media/63d2aa7b8fa8f519db6e912c/nhs-england-annual-report-and-accounts-2021-to-2022-print.pdf" TargetMode="External"/><Relationship Id="rId9" Type="http://schemas.openxmlformats.org/officeDocument/2006/relationships/hyperlink" Target="https://assets.publishing.service.gov.uk/media/5b6c484ae5274a2967e4cfc0/PHE_Evidence_Review_of_diabetes_prevention_programmes-_FINAL.pdf"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www.undp.org/publications/undp-annual-report-2023" TargetMode="External"/><Relationship Id="rId7" Type="http://schemas.openxmlformats.org/officeDocument/2006/relationships/hyperlink" Target="https://www.who.int/data/gho/publications/world-health-statistics" TargetMode="External"/><Relationship Id="rId2" Type="http://schemas.openxmlformats.org/officeDocument/2006/relationships/hyperlink" Target="https://unstats.un.org/sdgs" TargetMode="External"/><Relationship Id="rId1" Type="http://schemas.openxmlformats.org/officeDocument/2006/relationships/slideLayout" Target="../slideLayouts/slideLayout13.xml"/><Relationship Id="rId6" Type="http://schemas.openxmlformats.org/officeDocument/2006/relationships/hyperlink" Target="https://www.who.int/publications/i/item/9789240026209?utm_source=chatgpt.com" TargetMode="External"/><Relationship Id="rId5" Type="http://schemas.openxmlformats.org/officeDocument/2006/relationships/hyperlink" Target="https://www.afro.who.int/sites/default/files/2017-06/140120HPRHiAPFramework.pdf" TargetMode="External"/><Relationship Id="rId4" Type="http://schemas.openxmlformats.org/officeDocument/2006/relationships/hyperlink" Target="https://www.undp.org/sites/g/files/zskgke326/files/2024-11/j0498_rsca_digital_annual_report_2023_v9.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GB"/>
          </a:p>
        </p:txBody>
      </p:sp>
      <p:sp>
        <p:nvSpPr>
          <p:cNvPr id="3" name="TextBox 3"/>
          <p:cNvSpPr txBox="1"/>
          <p:nvPr/>
        </p:nvSpPr>
        <p:spPr>
          <a:xfrm>
            <a:off x="1600200" y="749887"/>
            <a:ext cx="15210043" cy="2772554"/>
          </a:xfrm>
          <a:prstGeom prst="rect">
            <a:avLst/>
          </a:prstGeom>
        </p:spPr>
        <p:txBody>
          <a:bodyPr wrap="square" lIns="0" tIns="0" rIns="0" bIns="0" rtlCol="0" anchor="t">
            <a:spAutoFit/>
          </a:bodyPr>
          <a:lstStyle/>
          <a:p>
            <a:pPr algn="ctr">
              <a:lnSpc>
                <a:spcPts val="11572"/>
              </a:lnSpc>
            </a:pPr>
            <a:r>
              <a:rPr lang="en-US" sz="4400" b="1" dirty="0">
                <a:solidFill>
                  <a:srgbClr val="004AAD"/>
                </a:solidFill>
                <a:latin typeface="League Spartan"/>
                <a:ea typeface="League Spartan"/>
                <a:cs typeface="League Spartan"/>
                <a:sym typeface="League Spartan"/>
              </a:rPr>
              <a:t>Integrating Health, Wellbeing, and Sustainable Development in UK </a:t>
            </a:r>
          </a:p>
        </p:txBody>
      </p:sp>
      <p:grpSp>
        <p:nvGrpSpPr>
          <p:cNvPr id="4" name="Group 4"/>
          <p:cNvGrpSpPr/>
          <p:nvPr/>
        </p:nvGrpSpPr>
        <p:grpSpPr>
          <a:xfrm>
            <a:off x="-1130300" y="4057750"/>
            <a:ext cx="3086100" cy="2171499"/>
            <a:chOff x="0" y="0"/>
            <a:chExt cx="812800" cy="571917"/>
          </a:xfrm>
        </p:grpSpPr>
        <p:sp>
          <p:nvSpPr>
            <p:cNvPr id="5" name="Freeform 5"/>
            <p:cNvSpPr/>
            <p:nvPr/>
          </p:nvSpPr>
          <p:spPr>
            <a:xfrm>
              <a:off x="0" y="0"/>
              <a:ext cx="812800" cy="571917"/>
            </a:xfrm>
            <a:custGeom>
              <a:avLst/>
              <a:gdLst/>
              <a:ahLst/>
              <a:cxnLst/>
              <a:rect l="l" t="t" r="r" b="b"/>
              <a:pathLst>
                <a:path w="812800" h="571917">
                  <a:moveTo>
                    <a:pt x="609600" y="0"/>
                  </a:moveTo>
                  <a:cubicBezTo>
                    <a:pt x="721824" y="0"/>
                    <a:pt x="812800" y="128028"/>
                    <a:pt x="812800" y="285959"/>
                  </a:cubicBezTo>
                  <a:cubicBezTo>
                    <a:pt x="812800" y="443889"/>
                    <a:pt x="721824" y="571917"/>
                    <a:pt x="609600" y="571917"/>
                  </a:cubicBezTo>
                  <a:lnTo>
                    <a:pt x="203200" y="571917"/>
                  </a:lnTo>
                  <a:cubicBezTo>
                    <a:pt x="90976" y="571917"/>
                    <a:pt x="0" y="443889"/>
                    <a:pt x="0" y="285959"/>
                  </a:cubicBezTo>
                  <a:cubicBezTo>
                    <a:pt x="0" y="128028"/>
                    <a:pt x="90976" y="0"/>
                    <a:pt x="203200" y="0"/>
                  </a:cubicBezTo>
                  <a:close/>
                </a:path>
              </a:pathLst>
            </a:custGeom>
            <a:solidFill>
              <a:srgbClr val="004AAD"/>
            </a:solidFill>
          </p:spPr>
          <p:txBody>
            <a:bodyPr/>
            <a:lstStyle/>
            <a:p>
              <a:endParaRPr lang="en-GB"/>
            </a:p>
          </p:txBody>
        </p:sp>
        <p:sp>
          <p:nvSpPr>
            <p:cNvPr id="6" name="TextBox 6"/>
            <p:cNvSpPr txBox="1"/>
            <p:nvPr/>
          </p:nvSpPr>
          <p:spPr>
            <a:xfrm>
              <a:off x="0" y="-47625"/>
              <a:ext cx="812800" cy="619542"/>
            </a:xfrm>
            <a:prstGeom prst="rect">
              <a:avLst/>
            </a:prstGeom>
          </p:spPr>
          <p:txBody>
            <a:bodyPr lIns="50800" tIns="50800" rIns="50800" bIns="50800" rtlCol="0" anchor="ctr"/>
            <a:lstStyle/>
            <a:p>
              <a:pPr algn="ctr">
                <a:lnSpc>
                  <a:spcPts val="2659"/>
                </a:lnSpc>
              </a:pPr>
              <a:endParaRPr/>
            </a:p>
          </p:txBody>
        </p:sp>
      </p:grpSp>
      <p:sp>
        <p:nvSpPr>
          <p:cNvPr id="7" name="TextBox 7"/>
          <p:cNvSpPr txBox="1"/>
          <p:nvPr/>
        </p:nvSpPr>
        <p:spPr>
          <a:xfrm>
            <a:off x="3086100" y="4533900"/>
            <a:ext cx="10401300" cy="4952831"/>
          </a:xfrm>
          <a:prstGeom prst="rect">
            <a:avLst/>
          </a:prstGeom>
        </p:spPr>
        <p:txBody>
          <a:bodyPr wrap="square" lIns="0" tIns="0" rIns="0" bIns="0" rtlCol="0" anchor="t">
            <a:spAutoFit/>
          </a:bodyPr>
          <a:lstStyle/>
          <a:p>
            <a:pPr>
              <a:lnSpc>
                <a:spcPct val="150000"/>
              </a:lnSpc>
            </a:pPr>
            <a:r>
              <a:rPr lang="en-US" sz="4400" b="1" dirty="0">
                <a:solidFill>
                  <a:srgbClr val="303642"/>
                </a:solidFill>
                <a:latin typeface="Arial" panose="020B0604020202020204" pitchFamily="34" charset="0"/>
                <a:ea typeface="Roboto Bold"/>
                <a:cs typeface="Arial" panose="020B0604020202020204" pitchFamily="34" charset="0"/>
                <a:sym typeface="Roboto Bold"/>
              </a:rPr>
              <a:t>Name: Nazia Sabrina Haroon</a:t>
            </a:r>
          </a:p>
          <a:p>
            <a:pPr>
              <a:lnSpc>
                <a:spcPct val="150000"/>
              </a:lnSpc>
            </a:pPr>
            <a:r>
              <a:rPr lang="en-US" sz="4400" b="1" dirty="0">
                <a:solidFill>
                  <a:srgbClr val="303642"/>
                </a:solidFill>
                <a:latin typeface="Arial" panose="020B0604020202020204" pitchFamily="34" charset="0"/>
                <a:ea typeface="Roboto Bold"/>
                <a:cs typeface="Arial" panose="020B0604020202020204" pitchFamily="34" charset="0"/>
                <a:sym typeface="Roboto Bold"/>
              </a:rPr>
              <a:t>Student ID: 2208947</a:t>
            </a:r>
          </a:p>
          <a:p>
            <a:pPr>
              <a:lnSpc>
                <a:spcPct val="150000"/>
              </a:lnSpc>
            </a:pPr>
            <a:r>
              <a:rPr lang="en-US" sz="4400" b="1" dirty="0">
                <a:solidFill>
                  <a:srgbClr val="303642"/>
                </a:solidFill>
                <a:latin typeface="Arial" panose="020B0604020202020204" pitchFamily="34" charset="0"/>
                <a:ea typeface="Roboto Bold"/>
                <a:cs typeface="Arial" panose="020B0604020202020204" pitchFamily="34" charset="0"/>
                <a:sym typeface="Roboto Bold"/>
              </a:rPr>
              <a:t>Module Code: BMHP6030</a:t>
            </a:r>
            <a:br>
              <a:rPr lang="en-US" sz="4400" b="1" dirty="0">
                <a:solidFill>
                  <a:srgbClr val="303642"/>
                </a:solidFill>
                <a:latin typeface="Arial" panose="020B0604020202020204" pitchFamily="34" charset="0"/>
                <a:ea typeface="Roboto Bold"/>
                <a:cs typeface="Arial" panose="020B0604020202020204" pitchFamily="34" charset="0"/>
                <a:sym typeface="Roboto Bold"/>
              </a:rPr>
            </a:br>
            <a:r>
              <a:rPr lang="en-US" sz="4400" b="1" dirty="0">
                <a:solidFill>
                  <a:srgbClr val="303642"/>
                </a:solidFill>
                <a:latin typeface="Arial" panose="020B0604020202020204" pitchFamily="34" charset="0"/>
                <a:ea typeface="Roboto Bold"/>
                <a:cs typeface="Arial" panose="020B0604020202020204" pitchFamily="34" charset="0"/>
                <a:sym typeface="Roboto Bold"/>
              </a:rPr>
              <a:t>Lecturer: Parese Ahmed</a:t>
            </a:r>
          </a:p>
          <a:p>
            <a:pPr>
              <a:lnSpc>
                <a:spcPct val="150000"/>
              </a:lnSpc>
            </a:pPr>
            <a:r>
              <a:rPr lang="en-US" sz="4400" b="1" dirty="0">
                <a:solidFill>
                  <a:srgbClr val="303642"/>
                </a:solidFill>
                <a:latin typeface="Arial" panose="020B0604020202020204" pitchFamily="34" charset="0"/>
                <a:ea typeface="Roboto Bold"/>
                <a:cs typeface="Arial" panose="020B0604020202020204" pitchFamily="34" charset="0"/>
                <a:sym typeface="Roboto Bold"/>
              </a:rPr>
              <a:t>Component 1: Presentation</a:t>
            </a:r>
          </a:p>
        </p:txBody>
      </p:sp>
      <p:grpSp>
        <p:nvGrpSpPr>
          <p:cNvPr id="9" name="Group 9"/>
          <p:cNvGrpSpPr/>
          <p:nvPr/>
        </p:nvGrpSpPr>
        <p:grpSpPr>
          <a:xfrm>
            <a:off x="16467343" y="4057750"/>
            <a:ext cx="3086100" cy="2171499"/>
            <a:chOff x="0" y="0"/>
            <a:chExt cx="812800" cy="571917"/>
          </a:xfrm>
        </p:grpSpPr>
        <p:sp>
          <p:nvSpPr>
            <p:cNvPr id="10" name="Freeform 10"/>
            <p:cNvSpPr/>
            <p:nvPr/>
          </p:nvSpPr>
          <p:spPr>
            <a:xfrm>
              <a:off x="0" y="0"/>
              <a:ext cx="812800" cy="571917"/>
            </a:xfrm>
            <a:custGeom>
              <a:avLst/>
              <a:gdLst/>
              <a:ahLst/>
              <a:cxnLst/>
              <a:rect l="l" t="t" r="r" b="b"/>
              <a:pathLst>
                <a:path w="812800" h="571917">
                  <a:moveTo>
                    <a:pt x="609600" y="0"/>
                  </a:moveTo>
                  <a:cubicBezTo>
                    <a:pt x="721824" y="0"/>
                    <a:pt x="812800" y="128028"/>
                    <a:pt x="812800" y="285959"/>
                  </a:cubicBezTo>
                  <a:cubicBezTo>
                    <a:pt x="812800" y="443889"/>
                    <a:pt x="721824" y="571917"/>
                    <a:pt x="609600" y="571917"/>
                  </a:cubicBezTo>
                  <a:lnTo>
                    <a:pt x="203200" y="571917"/>
                  </a:lnTo>
                  <a:cubicBezTo>
                    <a:pt x="90976" y="571917"/>
                    <a:pt x="0" y="443889"/>
                    <a:pt x="0" y="285959"/>
                  </a:cubicBezTo>
                  <a:cubicBezTo>
                    <a:pt x="0" y="128028"/>
                    <a:pt x="90976" y="0"/>
                    <a:pt x="203200" y="0"/>
                  </a:cubicBezTo>
                  <a:close/>
                </a:path>
              </a:pathLst>
            </a:custGeom>
            <a:solidFill>
              <a:srgbClr val="004AAD"/>
            </a:solidFill>
          </p:spPr>
          <p:txBody>
            <a:bodyPr/>
            <a:lstStyle/>
            <a:p>
              <a:endParaRPr lang="en-GB"/>
            </a:p>
          </p:txBody>
        </p:sp>
        <p:sp>
          <p:nvSpPr>
            <p:cNvPr id="11" name="TextBox 11"/>
            <p:cNvSpPr txBox="1"/>
            <p:nvPr/>
          </p:nvSpPr>
          <p:spPr>
            <a:xfrm>
              <a:off x="0" y="-47625"/>
              <a:ext cx="812800" cy="619542"/>
            </a:xfrm>
            <a:prstGeom prst="rect">
              <a:avLst/>
            </a:prstGeom>
          </p:spPr>
          <p:txBody>
            <a:bodyPr lIns="50800" tIns="50800" rIns="50800" bIns="50800" rtlCol="0" anchor="ctr"/>
            <a:lstStyle/>
            <a:p>
              <a:pPr algn="ctr">
                <a:lnSpc>
                  <a:spcPts val="2659"/>
                </a:lnSpc>
              </a:pPr>
              <a:endParaRPr/>
            </a:p>
          </p:txBody>
        </p:sp>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GB"/>
          </a:p>
        </p:txBody>
      </p:sp>
      <p:grpSp>
        <p:nvGrpSpPr>
          <p:cNvPr id="3" name="Group 3"/>
          <p:cNvGrpSpPr/>
          <p:nvPr/>
        </p:nvGrpSpPr>
        <p:grpSpPr>
          <a:xfrm>
            <a:off x="0" y="0"/>
            <a:ext cx="6792707" cy="10287000"/>
            <a:chOff x="0" y="0"/>
            <a:chExt cx="1789026" cy="2709333"/>
          </a:xfrm>
        </p:grpSpPr>
        <p:sp>
          <p:nvSpPr>
            <p:cNvPr id="4" name="Freeform 4"/>
            <p:cNvSpPr/>
            <p:nvPr/>
          </p:nvSpPr>
          <p:spPr>
            <a:xfrm>
              <a:off x="0" y="0"/>
              <a:ext cx="1789026" cy="2709333"/>
            </a:xfrm>
            <a:custGeom>
              <a:avLst/>
              <a:gdLst/>
              <a:ahLst/>
              <a:cxnLst/>
              <a:rect l="l" t="t" r="r" b="b"/>
              <a:pathLst>
                <a:path w="1789026" h="2709333">
                  <a:moveTo>
                    <a:pt x="0" y="0"/>
                  </a:moveTo>
                  <a:lnTo>
                    <a:pt x="1789026" y="0"/>
                  </a:lnTo>
                  <a:lnTo>
                    <a:pt x="1789026" y="2709333"/>
                  </a:lnTo>
                  <a:lnTo>
                    <a:pt x="0" y="2709333"/>
                  </a:lnTo>
                  <a:close/>
                </a:path>
              </a:pathLst>
            </a:custGeom>
            <a:solidFill>
              <a:srgbClr val="004AAD"/>
            </a:solidFill>
          </p:spPr>
          <p:txBody>
            <a:bodyPr/>
            <a:lstStyle/>
            <a:p>
              <a:endParaRPr lang="en-GB"/>
            </a:p>
          </p:txBody>
        </p:sp>
        <p:sp>
          <p:nvSpPr>
            <p:cNvPr id="5" name="TextBox 5"/>
            <p:cNvSpPr txBox="1"/>
            <p:nvPr/>
          </p:nvSpPr>
          <p:spPr>
            <a:xfrm>
              <a:off x="0" y="-47625"/>
              <a:ext cx="1789026" cy="2756958"/>
            </a:xfrm>
            <a:prstGeom prst="rect">
              <a:avLst/>
            </a:prstGeom>
          </p:spPr>
          <p:txBody>
            <a:bodyPr lIns="50800" tIns="50800" rIns="50800" bIns="50800" rtlCol="0" anchor="ctr"/>
            <a:lstStyle/>
            <a:p>
              <a:pPr algn="ctr">
                <a:lnSpc>
                  <a:spcPts val="2659"/>
                </a:lnSpc>
              </a:pPr>
              <a:endParaRPr/>
            </a:p>
          </p:txBody>
        </p:sp>
      </p:grpSp>
      <p:sp>
        <p:nvSpPr>
          <p:cNvPr id="12" name="TextBox 12"/>
          <p:cNvSpPr txBox="1"/>
          <p:nvPr/>
        </p:nvSpPr>
        <p:spPr>
          <a:xfrm>
            <a:off x="627330" y="278314"/>
            <a:ext cx="4243380" cy="815929"/>
          </a:xfrm>
          <a:prstGeom prst="rect">
            <a:avLst/>
          </a:prstGeom>
        </p:spPr>
        <p:txBody>
          <a:bodyPr lIns="0" tIns="0" rIns="0" bIns="0" rtlCol="0" anchor="t">
            <a:spAutoFit/>
          </a:bodyPr>
          <a:lstStyle/>
          <a:p>
            <a:pPr algn="l">
              <a:lnSpc>
                <a:spcPts val="6591"/>
              </a:lnSpc>
            </a:pPr>
            <a:r>
              <a:rPr lang="en-US" sz="4708" dirty="0">
                <a:solidFill>
                  <a:srgbClr val="FFFFFF"/>
                </a:solidFill>
                <a:latin typeface="League Spartan"/>
                <a:ea typeface="League Spartan"/>
                <a:cs typeface="League Spartan"/>
                <a:sym typeface="League Spartan"/>
              </a:rPr>
              <a:t>Introduction </a:t>
            </a:r>
          </a:p>
        </p:txBody>
      </p:sp>
      <p:sp>
        <p:nvSpPr>
          <p:cNvPr id="15" name="TextBox 15"/>
          <p:cNvSpPr txBox="1"/>
          <p:nvPr/>
        </p:nvSpPr>
        <p:spPr>
          <a:xfrm>
            <a:off x="257908" y="1275069"/>
            <a:ext cx="6564106" cy="8484054"/>
          </a:xfrm>
          <a:prstGeom prst="rect">
            <a:avLst/>
          </a:prstGeom>
        </p:spPr>
        <p:txBody>
          <a:bodyPr wrap="square" lIns="0" tIns="0" rIns="0" bIns="0" rtlCol="0" anchor="t">
            <a:spAutoFit/>
          </a:bodyPr>
          <a:lstStyle/>
          <a:p>
            <a:pPr marL="457200" indent="-457200">
              <a:lnSpc>
                <a:spcPct val="200000"/>
              </a:lnSpc>
              <a:spcBef>
                <a:spcPct val="0"/>
              </a:spcBef>
              <a:buFont typeface="Arial" panose="020B0604020202020204" pitchFamily="34" charset="0"/>
              <a:buChar char="•"/>
            </a:pPr>
            <a:r>
              <a:rPr lang="en-US" sz="2800" dirty="0">
                <a:solidFill>
                  <a:schemeClr val="bg1"/>
                </a:solidFill>
                <a:latin typeface="Arial" panose="020B0604020202020204" pitchFamily="34" charset="0"/>
                <a:ea typeface="Poppins"/>
                <a:cs typeface="Arial" panose="020B0604020202020204" pitchFamily="34" charset="0"/>
                <a:sym typeface="Poppins"/>
              </a:rPr>
              <a:t>Health, wellbeing &amp; sustainability are interconnected (WHO, 2023)</a:t>
            </a:r>
          </a:p>
          <a:p>
            <a:pPr marL="457200" indent="-457200">
              <a:lnSpc>
                <a:spcPct val="200000"/>
              </a:lnSpc>
              <a:spcBef>
                <a:spcPct val="0"/>
              </a:spcBef>
              <a:buFont typeface="Arial" panose="020B0604020202020204" pitchFamily="34" charset="0"/>
              <a:buChar char="•"/>
            </a:pPr>
            <a:r>
              <a:rPr lang="en-US" sz="2800" dirty="0">
                <a:solidFill>
                  <a:schemeClr val="bg1"/>
                </a:solidFill>
                <a:latin typeface="Arial" panose="020B0604020202020204" pitchFamily="34" charset="0"/>
                <a:ea typeface="Poppins"/>
                <a:cs typeface="Arial" panose="020B0604020202020204" pitchFamily="34" charset="0"/>
                <a:sym typeface="Poppins"/>
              </a:rPr>
              <a:t>SDG 3: Ensure healthy lives &amp; wellbeing for all (UN, 2024)</a:t>
            </a:r>
          </a:p>
          <a:p>
            <a:pPr marL="457200" indent="-457200">
              <a:lnSpc>
                <a:spcPct val="200000"/>
              </a:lnSpc>
              <a:spcBef>
                <a:spcPct val="0"/>
              </a:spcBef>
              <a:buFont typeface="Arial" panose="020B0604020202020204" pitchFamily="34" charset="0"/>
              <a:buChar char="•"/>
            </a:pPr>
            <a:r>
              <a:rPr lang="en-US" sz="2800" dirty="0">
                <a:solidFill>
                  <a:schemeClr val="bg1"/>
                </a:solidFill>
                <a:latin typeface="Arial" panose="020B0604020202020204" pitchFamily="34" charset="0"/>
                <a:ea typeface="Poppins"/>
                <a:cs typeface="Arial" panose="020B0604020202020204" pitchFamily="34" charset="0"/>
                <a:sym typeface="Poppins"/>
              </a:rPr>
              <a:t>Sustainable development = present needs without harming future generations (UN, 2024)</a:t>
            </a:r>
          </a:p>
          <a:p>
            <a:pPr marL="457200" lvl="0" indent="-457200">
              <a:lnSpc>
                <a:spcPct val="200000"/>
              </a:lnSpc>
              <a:buFont typeface="Arial" panose="020B0604020202020204" pitchFamily="34" charset="0"/>
              <a:buChar char="•"/>
            </a:pPr>
            <a:r>
              <a:rPr lang="en-GB" sz="2800" dirty="0">
                <a:solidFill>
                  <a:schemeClr val="bg1"/>
                </a:solidFill>
                <a:latin typeface="Arial" panose="020B0604020202020204" pitchFamily="34" charset="0"/>
              </a:rPr>
              <a:t>Focus: concepts → theories → policies → service delivery → equity → recommendations</a:t>
            </a:r>
            <a:endParaRPr lang="en-US" sz="2800" dirty="0">
              <a:solidFill>
                <a:schemeClr val="bg1"/>
              </a:solidFill>
              <a:latin typeface="Arial" panose="020B0604020202020204" pitchFamily="34" charset="0"/>
            </a:endParaRPr>
          </a:p>
        </p:txBody>
      </p:sp>
      <p:pic>
        <p:nvPicPr>
          <p:cNvPr id="10" name="Picture 9">
            <a:extLst>
              <a:ext uri="{FF2B5EF4-FFF2-40B4-BE49-F238E27FC236}">
                <a16:creationId xmlns:a16="http://schemas.microsoft.com/office/drawing/2014/main" id="{EC97B698-6B9F-9CC4-F3DA-E55BFB7ABAA5}"/>
              </a:ext>
            </a:extLst>
          </p:cNvPr>
          <p:cNvPicPr>
            <a:picLocks noChangeAspect="1"/>
          </p:cNvPicPr>
          <p:nvPr/>
        </p:nvPicPr>
        <p:blipFill>
          <a:blip r:embed="rId3"/>
          <a:stretch>
            <a:fillRect/>
          </a:stretch>
        </p:blipFill>
        <p:spPr>
          <a:xfrm>
            <a:off x="8077200" y="672759"/>
            <a:ext cx="9753600" cy="772395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GB"/>
          </a:p>
        </p:txBody>
      </p:sp>
      <p:grpSp>
        <p:nvGrpSpPr>
          <p:cNvPr id="3" name="Group 3"/>
          <p:cNvGrpSpPr/>
          <p:nvPr/>
        </p:nvGrpSpPr>
        <p:grpSpPr>
          <a:xfrm>
            <a:off x="11908043" y="0"/>
            <a:ext cx="6379957" cy="10287000"/>
            <a:chOff x="0" y="0"/>
            <a:chExt cx="1680318" cy="2709333"/>
          </a:xfrm>
        </p:grpSpPr>
        <p:sp>
          <p:nvSpPr>
            <p:cNvPr id="4" name="Freeform 4"/>
            <p:cNvSpPr/>
            <p:nvPr/>
          </p:nvSpPr>
          <p:spPr>
            <a:xfrm>
              <a:off x="0" y="0"/>
              <a:ext cx="1680318" cy="2709333"/>
            </a:xfrm>
            <a:custGeom>
              <a:avLst/>
              <a:gdLst/>
              <a:ahLst/>
              <a:cxnLst/>
              <a:rect l="l" t="t" r="r" b="b"/>
              <a:pathLst>
                <a:path w="1680318" h="2709333">
                  <a:moveTo>
                    <a:pt x="0" y="0"/>
                  </a:moveTo>
                  <a:lnTo>
                    <a:pt x="1680318" y="0"/>
                  </a:lnTo>
                  <a:lnTo>
                    <a:pt x="1680318" y="2709333"/>
                  </a:lnTo>
                  <a:lnTo>
                    <a:pt x="0" y="2709333"/>
                  </a:lnTo>
                  <a:close/>
                </a:path>
              </a:pathLst>
            </a:custGeom>
            <a:solidFill>
              <a:srgbClr val="004AAD"/>
            </a:solidFill>
          </p:spPr>
          <p:txBody>
            <a:bodyPr/>
            <a:lstStyle/>
            <a:p>
              <a:endParaRPr lang="en-GB"/>
            </a:p>
          </p:txBody>
        </p:sp>
        <p:sp>
          <p:nvSpPr>
            <p:cNvPr id="5" name="TextBox 5"/>
            <p:cNvSpPr txBox="1"/>
            <p:nvPr/>
          </p:nvSpPr>
          <p:spPr>
            <a:xfrm>
              <a:off x="0" y="-47625"/>
              <a:ext cx="1680318" cy="2756958"/>
            </a:xfrm>
            <a:prstGeom prst="rect">
              <a:avLst/>
            </a:prstGeom>
          </p:spPr>
          <p:txBody>
            <a:bodyPr lIns="50800" tIns="50800" rIns="50800" bIns="50800" rtlCol="0" anchor="ctr"/>
            <a:lstStyle/>
            <a:p>
              <a:pPr algn="ctr">
                <a:lnSpc>
                  <a:spcPts val="2659"/>
                </a:lnSpc>
              </a:pPr>
              <a:endParaRPr/>
            </a:p>
          </p:txBody>
        </p:sp>
      </p:grpSp>
      <p:grpSp>
        <p:nvGrpSpPr>
          <p:cNvPr id="18" name="Group 18"/>
          <p:cNvGrpSpPr/>
          <p:nvPr/>
        </p:nvGrpSpPr>
        <p:grpSpPr>
          <a:xfrm>
            <a:off x="-970541" y="2006345"/>
            <a:ext cx="1601933" cy="6466659"/>
            <a:chOff x="0" y="0"/>
            <a:chExt cx="421908" cy="1703153"/>
          </a:xfrm>
        </p:grpSpPr>
        <p:sp>
          <p:nvSpPr>
            <p:cNvPr id="19" name="Freeform 19"/>
            <p:cNvSpPr/>
            <p:nvPr/>
          </p:nvSpPr>
          <p:spPr>
            <a:xfrm>
              <a:off x="0" y="0"/>
              <a:ext cx="421908" cy="1703153"/>
            </a:xfrm>
            <a:custGeom>
              <a:avLst/>
              <a:gdLst/>
              <a:ahLst/>
              <a:cxnLst/>
              <a:rect l="l" t="t" r="r" b="b"/>
              <a:pathLst>
                <a:path w="421908" h="1703153">
                  <a:moveTo>
                    <a:pt x="210954" y="0"/>
                  </a:moveTo>
                  <a:lnTo>
                    <a:pt x="210954" y="0"/>
                  </a:lnTo>
                  <a:cubicBezTo>
                    <a:pt x="266903" y="0"/>
                    <a:pt x="320560" y="22225"/>
                    <a:pt x="360121" y="61787"/>
                  </a:cubicBezTo>
                  <a:cubicBezTo>
                    <a:pt x="399683" y="101349"/>
                    <a:pt x="421908" y="155006"/>
                    <a:pt x="421908" y="210954"/>
                  </a:cubicBezTo>
                  <a:lnTo>
                    <a:pt x="421908" y="1492199"/>
                  </a:lnTo>
                  <a:cubicBezTo>
                    <a:pt x="421908" y="1548147"/>
                    <a:pt x="399683" y="1601804"/>
                    <a:pt x="360121" y="1641366"/>
                  </a:cubicBezTo>
                  <a:cubicBezTo>
                    <a:pt x="320560" y="1680928"/>
                    <a:pt x="266903" y="1703153"/>
                    <a:pt x="210954" y="1703153"/>
                  </a:cubicBezTo>
                  <a:lnTo>
                    <a:pt x="210954" y="1703153"/>
                  </a:lnTo>
                  <a:cubicBezTo>
                    <a:pt x="155006" y="1703153"/>
                    <a:pt x="101349" y="1680928"/>
                    <a:pt x="61787" y="1641366"/>
                  </a:cubicBezTo>
                  <a:cubicBezTo>
                    <a:pt x="22225" y="1601804"/>
                    <a:pt x="0" y="1548147"/>
                    <a:pt x="0" y="1492199"/>
                  </a:cubicBezTo>
                  <a:lnTo>
                    <a:pt x="0" y="210954"/>
                  </a:lnTo>
                  <a:cubicBezTo>
                    <a:pt x="0" y="155006"/>
                    <a:pt x="22225" y="101349"/>
                    <a:pt x="61787" y="61787"/>
                  </a:cubicBezTo>
                  <a:cubicBezTo>
                    <a:pt x="101349" y="22225"/>
                    <a:pt x="155006" y="0"/>
                    <a:pt x="210954" y="0"/>
                  </a:cubicBezTo>
                  <a:close/>
                </a:path>
              </a:pathLst>
            </a:custGeom>
            <a:solidFill>
              <a:srgbClr val="004AAD"/>
            </a:solidFill>
          </p:spPr>
          <p:txBody>
            <a:bodyPr/>
            <a:lstStyle/>
            <a:p>
              <a:endParaRPr lang="en-GB"/>
            </a:p>
          </p:txBody>
        </p:sp>
        <p:sp>
          <p:nvSpPr>
            <p:cNvPr id="20" name="TextBox 20"/>
            <p:cNvSpPr txBox="1"/>
            <p:nvPr/>
          </p:nvSpPr>
          <p:spPr>
            <a:xfrm>
              <a:off x="0" y="-47625"/>
              <a:ext cx="421908" cy="1750778"/>
            </a:xfrm>
            <a:prstGeom prst="rect">
              <a:avLst/>
            </a:prstGeom>
          </p:spPr>
          <p:txBody>
            <a:bodyPr lIns="50800" tIns="50800" rIns="50800" bIns="50800" rtlCol="0" anchor="ctr"/>
            <a:lstStyle/>
            <a:p>
              <a:pPr algn="ctr">
                <a:lnSpc>
                  <a:spcPts val="2659"/>
                </a:lnSpc>
              </a:pPr>
              <a:endParaRPr/>
            </a:p>
          </p:txBody>
        </p:sp>
      </p:grpSp>
      <p:sp>
        <p:nvSpPr>
          <p:cNvPr id="22" name="TextBox 22"/>
          <p:cNvSpPr txBox="1"/>
          <p:nvPr/>
        </p:nvSpPr>
        <p:spPr>
          <a:xfrm>
            <a:off x="12539435" y="1417554"/>
            <a:ext cx="5197601" cy="815929"/>
          </a:xfrm>
          <a:prstGeom prst="rect">
            <a:avLst/>
          </a:prstGeom>
        </p:spPr>
        <p:txBody>
          <a:bodyPr wrap="square" lIns="0" tIns="0" rIns="0" bIns="0" rtlCol="0" anchor="t">
            <a:spAutoFit/>
          </a:bodyPr>
          <a:lstStyle/>
          <a:p>
            <a:pPr algn="r">
              <a:lnSpc>
                <a:spcPts val="6591"/>
              </a:lnSpc>
            </a:pPr>
            <a:r>
              <a:rPr lang="en-US" sz="4708" b="1" dirty="0">
                <a:solidFill>
                  <a:srgbClr val="FFFFFF"/>
                </a:solidFill>
                <a:latin typeface="League Spartan"/>
                <a:ea typeface="League Spartan"/>
                <a:cs typeface="League Spartan"/>
                <a:sym typeface="League Spartan"/>
              </a:rPr>
              <a:t>Defining Health</a:t>
            </a:r>
          </a:p>
        </p:txBody>
      </p:sp>
      <p:sp>
        <p:nvSpPr>
          <p:cNvPr id="27" name="TextBox 27"/>
          <p:cNvSpPr txBox="1"/>
          <p:nvPr/>
        </p:nvSpPr>
        <p:spPr>
          <a:xfrm>
            <a:off x="1564946" y="1792649"/>
            <a:ext cx="9153363" cy="6760505"/>
          </a:xfrm>
          <a:prstGeom prst="rect">
            <a:avLst/>
          </a:prstGeom>
        </p:spPr>
        <p:txBody>
          <a:bodyPr wrap="square" lIns="0" tIns="0" rIns="0" bIns="0" rtlCol="0" anchor="t">
            <a:spAutoFit/>
          </a:bodyPr>
          <a:lstStyle/>
          <a:p>
            <a:pPr marL="457200" indent="-457200" eaLnBrk="0" fontAlgn="base" hangingPunct="0">
              <a:lnSpc>
                <a:spcPct val="200000"/>
              </a:lnSpc>
              <a:buFont typeface="Arial" panose="020B0604020202020204" pitchFamily="34" charset="0"/>
              <a:buChar char="•"/>
            </a:pPr>
            <a:r>
              <a:rPr lang="en-US" sz="2800" dirty="0">
                <a:latin typeface="Arial" panose="020B0604020202020204" pitchFamily="34" charset="0"/>
                <a:cs typeface="Arial" panose="020B0604020202020204" pitchFamily="34" charset="0"/>
              </a:rPr>
              <a:t>WHO: Health = complete physical, mental &amp; social wellbeing (WHO, 2023)</a:t>
            </a:r>
          </a:p>
          <a:p>
            <a:pPr marL="457200" indent="-457200" eaLnBrk="0" fontAlgn="base" hangingPunct="0">
              <a:lnSpc>
                <a:spcPct val="200000"/>
              </a:lnSpc>
              <a:buFont typeface="Arial" panose="020B0604020202020204" pitchFamily="34" charset="0"/>
              <a:buChar char="•"/>
            </a:pPr>
            <a:r>
              <a:rPr lang="en-US" sz="2800" dirty="0">
                <a:latin typeface="Arial" panose="020B0604020202020204" pitchFamily="34" charset="0"/>
                <a:cs typeface="Arial" panose="020B0604020202020204" pitchFamily="34" charset="0"/>
              </a:rPr>
              <a:t>Shift to preventive, person-centred care (Marmot, 2020)</a:t>
            </a:r>
            <a:endParaRPr lang="en-GB" sz="3600" dirty="0">
              <a:latin typeface="Arial" panose="020B0604020202020204" pitchFamily="34" charset="0"/>
              <a:cs typeface="Arial" panose="020B0604020202020204" pitchFamily="34" charset="0"/>
            </a:endParaRPr>
          </a:p>
          <a:p>
            <a:pPr marL="457200" indent="-457200" eaLnBrk="0" fontAlgn="base" hangingPunct="0">
              <a:lnSpc>
                <a:spcPct val="200000"/>
              </a:lnSpc>
              <a:buFont typeface="Arial" panose="020B0604020202020204" pitchFamily="34" charset="0"/>
              <a:buChar char="•"/>
            </a:pPr>
            <a:r>
              <a:rPr lang="en-US" sz="2800" dirty="0">
                <a:latin typeface="Arial" panose="020B0604020202020204" pitchFamily="34" charset="0"/>
                <a:cs typeface="Arial" panose="020B0604020202020204" pitchFamily="34" charset="0"/>
              </a:rPr>
              <a:t>Strongly influenced by social determinants: housing, income, education (PHE, 2020)</a:t>
            </a:r>
            <a:endParaRPr lang="en-GB" sz="3600" dirty="0">
              <a:latin typeface="Arial" panose="020B0604020202020204" pitchFamily="34" charset="0"/>
              <a:cs typeface="Arial" panose="020B0604020202020204" pitchFamily="34" charset="0"/>
            </a:endParaRPr>
          </a:p>
          <a:p>
            <a:pPr marL="457200" indent="-457200" eaLnBrk="0" fontAlgn="base" hangingPunct="0">
              <a:lnSpc>
                <a:spcPct val="200000"/>
              </a:lnSpc>
              <a:buFont typeface="Arial" panose="020B0604020202020204" pitchFamily="34" charset="0"/>
              <a:buChar char="•"/>
            </a:pPr>
            <a:r>
              <a:rPr lang="en-US" sz="2800" dirty="0">
                <a:latin typeface="Arial" panose="020B0604020202020204" pitchFamily="34" charset="0"/>
                <a:cs typeface="Arial" panose="020B0604020202020204" pitchFamily="34" charset="0"/>
              </a:rPr>
              <a:t>NHS Long Term Plan integrates health &amp; social care (NHS, 2019; Health Foundation, 2024)</a:t>
            </a:r>
            <a:endParaRPr lang="en-GB" sz="3600" dirty="0">
              <a:effectLst/>
              <a:latin typeface="Arial" panose="020B0604020202020204" pitchFamily="34" charset="0"/>
              <a:cs typeface="Arial" panose="020B0604020202020204" pitchFamily="34" charset="0"/>
            </a:endParaRPr>
          </a:p>
        </p:txBody>
      </p:sp>
      <p:sp>
        <p:nvSpPr>
          <p:cNvPr id="30" name="TextBox 29">
            <a:extLst>
              <a:ext uri="{FF2B5EF4-FFF2-40B4-BE49-F238E27FC236}">
                <a16:creationId xmlns:a16="http://schemas.microsoft.com/office/drawing/2014/main" id="{D60964F5-DBF9-E13A-5E99-7577D6064EE8}"/>
              </a:ext>
            </a:extLst>
          </p:cNvPr>
          <p:cNvSpPr txBox="1"/>
          <p:nvPr/>
        </p:nvSpPr>
        <p:spPr>
          <a:xfrm>
            <a:off x="13639800" y="7353300"/>
            <a:ext cx="3657600" cy="369332"/>
          </a:xfrm>
          <a:prstGeom prst="rect">
            <a:avLst/>
          </a:prstGeom>
          <a:noFill/>
        </p:spPr>
        <p:txBody>
          <a:bodyPr wrap="square">
            <a:spAutoFit/>
          </a:bodyPr>
          <a:lstStyle/>
          <a:p>
            <a:r>
              <a:rPr lang="en-GB" dirty="0">
                <a:solidFill>
                  <a:schemeClr val="bg1"/>
                </a:solidFill>
              </a:rPr>
              <a:t>World Health Organization, 2022</a:t>
            </a:r>
          </a:p>
        </p:txBody>
      </p:sp>
      <p:pic>
        <p:nvPicPr>
          <p:cNvPr id="8" name="Picture 7">
            <a:extLst>
              <a:ext uri="{FF2B5EF4-FFF2-40B4-BE49-F238E27FC236}">
                <a16:creationId xmlns:a16="http://schemas.microsoft.com/office/drawing/2014/main" id="{4DDC0502-0157-7BB1-A2A3-ECCDD8895C7D}"/>
              </a:ext>
            </a:extLst>
          </p:cNvPr>
          <p:cNvPicPr>
            <a:picLocks noChangeAspect="1"/>
          </p:cNvPicPr>
          <p:nvPr/>
        </p:nvPicPr>
        <p:blipFill>
          <a:blip r:embed="rId3"/>
          <a:stretch>
            <a:fillRect/>
          </a:stretch>
        </p:blipFill>
        <p:spPr>
          <a:xfrm>
            <a:off x="12283255" y="3432109"/>
            <a:ext cx="5813526" cy="3481584"/>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257175" y="4502250"/>
            <a:ext cx="18802350" cy="2006600"/>
            <a:chOff x="0" y="0"/>
            <a:chExt cx="4952059" cy="528487"/>
          </a:xfrm>
        </p:grpSpPr>
        <p:sp>
          <p:nvSpPr>
            <p:cNvPr id="4" name="Freeform 4"/>
            <p:cNvSpPr/>
            <p:nvPr/>
          </p:nvSpPr>
          <p:spPr>
            <a:xfrm>
              <a:off x="0" y="0"/>
              <a:ext cx="4952059" cy="528487"/>
            </a:xfrm>
            <a:custGeom>
              <a:avLst/>
              <a:gdLst/>
              <a:ahLst/>
              <a:cxnLst/>
              <a:rect l="l" t="t" r="r" b="b"/>
              <a:pathLst>
                <a:path w="4952059" h="528487">
                  <a:moveTo>
                    <a:pt x="20999" y="0"/>
                  </a:moveTo>
                  <a:lnTo>
                    <a:pt x="4931060" y="0"/>
                  </a:lnTo>
                  <a:cubicBezTo>
                    <a:pt x="4936629" y="0"/>
                    <a:pt x="4941970" y="2212"/>
                    <a:pt x="4945909" y="6151"/>
                  </a:cubicBezTo>
                  <a:cubicBezTo>
                    <a:pt x="4949847" y="10089"/>
                    <a:pt x="4952059" y="15430"/>
                    <a:pt x="4952059" y="20999"/>
                  </a:cubicBezTo>
                  <a:lnTo>
                    <a:pt x="4952059" y="507488"/>
                  </a:lnTo>
                  <a:cubicBezTo>
                    <a:pt x="4952059" y="519086"/>
                    <a:pt x="4942658" y="528487"/>
                    <a:pt x="4931060" y="528487"/>
                  </a:cubicBezTo>
                  <a:lnTo>
                    <a:pt x="20999" y="528487"/>
                  </a:lnTo>
                  <a:cubicBezTo>
                    <a:pt x="15430" y="528487"/>
                    <a:pt x="10089" y="526275"/>
                    <a:pt x="6151" y="522337"/>
                  </a:cubicBezTo>
                  <a:cubicBezTo>
                    <a:pt x="2212" y="518399"/>
                    <a:pt x="0" y="513057"/>
                    <a:pt x="0" y="507488"/>
                  </a:cubicBezTo>
                  <a:lnTo>
                    <a:pt x="0" y="20999"/>
                  </a:lnTo>
                  <a:cubicBezTo>
                    <a:pt x="0" y="15430"/>
                    <a:pt x="2212" y="10089"/>
                    <a:pt x="6151" y="6151"/>
                  </a:cubicBezTo>
                  <a:cubicBezTo>
                    <a:pt x="10089" y="2212"/>
                    <a:pt x="15430" y="0"/>
                    <a:pt x="20999" y="0"/>
                  </a:cubicBezTo>
                  <a:close/>
                </a:path>
              </a:pathLst>
            </a:custGeom>
            <a:solidFill>
              <a:srgbClr val="004AAD"/>
            </a:solidFill>
          </p:spPr>
          <p:txBody>
            <a:bodyPr/>
            <a:lstStyle/>
            <a:p>
              <a:endParaRPr lang="en-GB" dirty="0"/>
            </a:p>
          </p:txBody>
        </p:sp>
        <p:sp>
          <p:nvSpPr>
            <p:cNvPr id="5" name="TextBox 5"/>
            <p:cNvSpPr txBox="1"/>
            <p:nvPr/>
          </p:nvSpPr>
          <p:spPr>
            <a:xfrm>
              <a:off x="0" y="-47625"/>
              <a:ext cx="4952059" cy="576112"/>
            </a:xfrm>
            <a:prstGeom prst="rect">
              <a:avLst/>
            </a:prstGeom>
          </p:spPr>
          <p:txBody>
            <a:bodyPr lIns="50800" tIns="50800" rIns="50800" bIns="50800" rtlCol="0" anchor="ctr"/>
            <a:lstStyle/>
            <a:p>
              <a:pPr algn="ctr">
                <a:lnSpc>
                  <a:spcPts val="2659"/>
                </a:lnSpc>
              </a:pPr>
              <a:endParaRPr/>
            </a:p>
          </p:txBody>
        </p:sp>
      </p:grpSp>
      <p:sp>
        <p:nvSpPr>
          <p:cNvPr id="7" name="TextBox 7"/>
          <p:cNvSpPr txBox="1"/>
          <p:nvPr/>
        </p:nvSpPr>
        <p:spPr>
          <a:xfrm>
            <a:off x="609600" y="1209675"/>
            <a:ext cx="17678399" cy="3385542"/>
          </a:xfrm>
          <a:prstGeom prst="rect">
            <a:avLst/>
          </a:prstGeom>
        </p:spPr>
        <p:txBody>
          <a:bodyPr wrap="square" lIns="0" tIns="0" rIns="0" bIns="0" rtlCol="0" anchor="t">
            <a:spAutoFit/>
          </a:bodyPr>
          <a:lstStyle/>
          <a:p>
            <a:pPr marL="571500" indent="-571500">
              <a:buFont typeface="Arial" panose="020B0604020202020204" pitchFamily="34" charset="0"/>
              <a:buChar char="•"/>
            </a:pPr>
            <a:r>
              <a:rPr lang="en-US" sz="4400" dirty="0"/>
              <a:t>Multidimensional: physical, mental, emotional &amp; social (WHO, 2023)</a:t>
            </a:r>
          </a:p>
          <a:p>
            <a:endParaRPr lang="en-US" sz="4400" dirty="0">
              <a:effectLst/>
            </a:endParaRPr>
          </a:p>
          <a:p>
            <a:pPr marL="571500" indent="-571500">
              <a:buFont typeface="Arial" panose="020B0604020202020204" pitchFamily="34" charset="0"/>
              <a:buChar char="•"/>
            </a:pPr>
            <a:r>
              <a:rPr lang="en-US" sz="4400" dirty="0"/>
              <a:t>ONS: subjective (happiness, life satisfaction) &amp; objective (income, housing) (ONS, 2022)</a:t>
            </a:r>
            <a:endParaRPr lang="en-GB" sz="4400" dirty="0"/>
          </a:p>
          <a:p>
            <a:endParaRPr lang="en-GB" sz="4400" dirty="0">
              <a:effectLst/>
            </a:endParaRPr>
          </a:p>
        </p:txBody>
      </p:sp>
      <p:sp>
        <p:nvSpPr>
          <p:cNvPr id="10" name="TextBox 10"/>
          <p:cNvSpPr txBox="1"/>
          <p:nvPr/>
        </p:nvSpPr>
        <p:spPr>
          <a:xfrm>
            <a:off x="6024786" y="4973272"/>
            <a:ext cx="7116275" cy="978088"/>
          </a:xfrm>
          <a:prstGeom prst="rect">
            <a:avLst/>
          </a:prstGeom>
        </p:spPr>
        <p:txBody>
          <a:bodyPr wrap="square" lIns="0" tIns="0" rIns="0" bIns="0" rtlCol="0" anchor="t">
            <a:spAutoFit/>
          </a:bodyPr>
          <a:lstStyle/>
          <a:p>
            <a:pPr algn="ctr">
              <a:lnSpc>
                <a:spcPts val="7940"/>
              </a:lnSpc>
            </a:pPr>
            <a:r>
              <a:rPr lang="en-US" sz="5672" dirty="0">
                <a:solidFill>
                  <a:srgbClr val="FFFFFF"/>
                </a:solidFill>
                <a:latin typeface="League Spartan"/>
                <a:ea typeface="League Spartan"/>
                <a:cs typeface="League Spartan"/>
                <a:sym typeface="League Spartan"/>
              </a:rPr>
              <a:t> Wellbeing</a:t>
            </a:r>
          </a:p>
        </p:txBody>
      </p:sp>
      <p:sp>
        <p:nvSpPr>
          <p:cNvPr id="15" name="TextBox 7">
            <a:extLst>
              <a:ext uri="{FF2B5EF4-FFF2-40B4-BE49-F238E27FC236}">
                <a16:creationId xmlns:a16="http://schemas.microsoft.com/office/drawing/2014/main" id="{B46C7B1A-01DA-6AE5-4424-A7A1D4362424}"/>
              </a:ext>
            </a:extLst>
          </p:cNvPr>
          <p:cNvSpPr txBox="1"/>
          <p:nvPr/>
        </p:nvSpPr>
        <p:spPr>
          <a:xfrm>
            <a:off x="743723" y="6718500"/>
            <a:ext cx="17678399" cy="3385542"/>
          </a:xfrm>
          <a:prstGeom prst="rect">
            <a:avLst/>
          </a:prstGeom>
        </p:spPr>
        <p:txBody>
          <a:bodyPr wrap="square" lIns="0" tIns="0" rIns="0" bIns="0" rtlCol="0" anchor="t">
            <a:spAutoFit/>
          </a:bodyPr>
          <a:lstStyle/>
          <a:p>
            <a:pPr marL="571500" indent="-571500">
              <a:buFont typeface="Arial" panose="020B0604020202020204" pitchFamily="34" charset="0"/>
              <a:buChar char="•"/>
            </a:pPr>
            <a:r>
              <a:rPr lang="en-US" sz="4400" dirty="0"/>
              <a:t>Linked to social determinants like education &amp; stable work (Health Foundation, 2021)</a:t>
            </a:r>
          </a:p>
          <a:p>
            <a:endParaRPr lang="en-US" sz="4400" dirty="0">
              <a:effectLst/>
            </a:endParaRPr>
          </a:p>
          <a:p>
            <a:pPr marL="571500" indent="-571500">
              <a:buFont typeface="Arial" panose="020B0604020202020204" pitchFamily="34" charset="0"/>
              <a:buChar char="•"/>
            </a:pPr>
            <a:r>
              <a:rPr lang="en-US" sz="4400" dirty="0"/>
              <a:t>UK initiatives: social prescribing to enhance wellbeing (NHS England, 2022)</a:t>
            </a:r>
            <a:endParaRPr lang="en-GB" sz="4400" dirty="0"/>
          </a:p>
          <a:p>
            <a:endParaRPr lang="en-GB" sz="4400" dirty="0">
              <a:effectLst/>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2"/>
          <p:cNvSpPr txBox="1"/>
          <p:nvPr/>
        </p:nvSpPr>
        <p:spPr>
          <a:xfrm>
            <a:off x="609600" y="587355"/>
            <a:ext cx="13182600" cy="915956"/>
          </a:xfrm>
          <a:prstGeom prst="rect">
            <a:avLst/>
          </a:prstGeom>
        </p:spPr>
        <p:txBody>
          <a:bodyPr wrap="square" lIns="0" tIns="0" rIns="0" bIns="0" rtlCol="0" anchor="t">
            <a:spAutoFit/>
          </a:bodyPr>
          <a:lstStyle/>
          <a:p>
            <a:pPr algn="l">
              <a:lnSpc>
                <a:spcPts val="7431"/>
              </a:lnSpc>
            </a:pPr>
            <a:r>
              <a:rPr lang="en-US" sz="5308" b="1" dirty="0">
                <a:solidFill>
                  <a:srgbClr val="004AAD"/>
                </a:solidFill>
                <a:latin typeface="League Spartan"/>
                <a:ea typeface="League Spartan"/>
                <a:cs typeface="League Spartan"/>
                <a:sym typeface="League Spartan"/>
              </a:rPr>
              <a:t>Defining Sustainable Development</a:t>
            </a:r>
          </a:p>
        </p:txBody>
      </p:sp>
      <p:sp>
        <p:nvSpPr>
          <p:cNvPr id="13" name="TextBox 13"/>
          <p:cNvSpPr txBox="1"/>
          <p:nvPr/>
        </p:nvSpPr>
        <p:spPr>
          <a:xfrm>
            <a:off x="354174" y="1756076"/>
            <a:ext cx="6973057" cy="8957389"/>
          </a:xfrm>
          <a:prstGeom prst="rect">
            <a:avLst/>
          </a:prstGeom>
        </p:spPr>
        <p:txBody>
          <a:bodyPr wrap="square" lIns="0" tIns="0" rIns="0" bIns="0" rtlCol="0" anchor="t">
            <a:spAutoFit/>
          </a:bodyPr>
          <a:lstStyle/>
          <a:p>
            <a:pPr marL="457200" indent="-457200">
              <a:lnSpc>
                <a:spcPct val="200000"/>
              </a:lnSpc>
              <a:buFont typeface="Arial" panose="020B0604020202020204" pitchFamily="34" charset="0"/>
              <a:buChar char="•"/>
            </a:pPr>
            <a:r>
              <a:rPr lang="en-US" sz="2400" dirty="0">
                <a:latin typeface="Arial" panose="020B0604020202020204" pitchFamily="34" charset="0"/>
              </a:rPr>
              <a:t>Brundtland definition: meet today’s needs, protect future (UN, 2024).</a:t>
            </a:r>
          </a:p>
          <a:p>
            <a:pPr marL="457200" indent="-457200">
              <a:lnSpc>
                <a:spcPct val="200000"/>
              </a:lnSpc>
              <a:buFont typeface="Arial" panose="020B0604020202020204" pitchFamily="34" charset="0"/>
              <a:buChar char="•"/>
            </a:pPr>
            <a:r>
              <a:rPr lang="en-US" sz="2400" dirty="0">
                <a:latin typeface="Arial" panose="020B0604020202020204" pitchFamily="34" charset="0"/>
              </a:rPr>
              <a:t>SDG 3: health &amp; wellbeing for all ages (United Nations, 2024).</a:t>
            </a:r>
          </a:p>
          <a:p>
            <a:pPr marL="457200" indent="-457200">
              <a:lnSpc>
                <a:spcPct val="200000"/>
              </a:lnSpc>
              <a:buFont typeface="Arial" panose="020B0604020202020204" pitchFamily="34" charset="0"/>
              <a:buChar char="•"/>
            </a:pPr>
            <a:r>
              <a:rPr lang="en-US" sz="2400" dirty="0">
                <a:latin typeface="Arial" panose="020B0604020202020204" pitchFamily="34" charset="0"/>
              </a:rPr>
              <a:t>There are 17 Goals and all 193 member states of the United Nation adopted them. (United Nations, 2024).</a:t>
            </a:r>
          </a:p>
          <a:p>
            <a:pPr marL="457200" indent="-457200">
              <a:lnSpc>
                <a:spcPct val="200000"/>
              </a:lnSpc>
              <a:buFont typeface="Arial" panose="020B0604020202020204" pitchFamily="34" charset="0"/>
              <a:buChar char="•"/>
            </a:pPr>
            <a:r>
              <a:rPr lang="en-US" sz="2400" dirty="0">
                <a:latin typeface="Arial" panose="020B0604020202020204" pitchFamily="34" charset="0"/>
              </a:rPr>
              <a:t>Balance: economic, social &amp; environmental (Health Foundation, 2021).</a:t>
            </a:r>
          </a:p>
          <a:p>
            <a:pPr marL="457200" indent="-457200">
              <a:lnSpc>
                <a:spcPct val="200000"/>
              </a:lnSpc>
              <a:buFont typeface="Arial" panose="020B0604020202020204" pitchFamily="34" charset="0"/>
              <a:buChar char="•"/>
            </a:pPr>
            <a:r>
              <a:rPr lang="en-US" sz="2400" dirty="0">
                <a:latin typeface="Arial" panose="020B0604020202020204" pitchFamily="34" charset="0"/>
              </a:rPr>
              <a:t>NHS actions: carbon reduction, prevention &amp; tackling inequalities (NHS England, 2022).</a:t>
            </a:r>
          </a:p>
          <a:p>
            <a:pPr lvl="0" eaLnBrk="0" fontAlgn="base" hangingPunct="0">
              <a:lnSpc>
                <a:spcPct val="200000"/>
              </a:lnSpc>
              <a:spcBef>
                <a:spcPct val="0"/>
              </a:spcBef>
              <a:spcAft>
                <a:spcPts val="600"/>
              </a:spcAft>
              <a:buFontTx/>
              <a:buChar char="•"/>
            </a:pPr>
            <a:endParaRPr lang="en-US" altLang="en-US" sz="3200" dirty="0">
              <a:latin typeface="Arial" panose="020B0604020202020204" pitchFamily="34" charset="0"/>
            </a:endParaRPr>
          </a:p>
        </p:txBody>
      </p:sp>
      <p:pic>
        <p:nvPicPr>
          <p:cNvPr id="1036" name="Picture 12">
            <a:extLst>
              <a:ext uri="{FF2B5EF4-FFF2-40B4-BE49-F238E27FC236}">
                <a16:creationId xmlns:a16="http://schemas.microsoft.com/office/drawing/2014/main" id="{61CA731A-09F1-35F1-A473-DA0D5E5568B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29610" y="1748456"/>
            <a:ext cx="10204216" cy="8233747"/>
          </a:xfrm>
          <a:prstGeom prst="rect">
            <a:avLst/>
          </a:prstGeom>
          <a:noFill/>
          <a:extLst>
            <a:ext uri="{909E8E84-426E-40DD-AFC4-6F175D3DCCD1}">
              <a14:hiddenFill xmlns:a14="http://schemas.microsoft.com/office/drawing/2010/main">
                <a:solidFill>
                  <a:srgbClr val="FFFFFF"/>
                </a:solidFill>
              </a14:hiddenFill>
            </a:ext>
          </a:extLst>
        </p:spPr>
      </p:pic>
      <p:sp>
        <p:nvSpPr>
          <p:cNvPr id="19" name="Rectangle 13">
            <a:extLst>
              <a:ext uri="{FF2B5EF4-FFF2-40B4-BE49-F238E27FC236}">
                <a16:creationId xmlns:a16="http://schemas.microsoft.com/office/drawing/2014/main" id="{F52DF743-7FF2-9682-B88A-26B9EB347722}"/>
              </a:ext>
            </a:extLst>
          </p:cNvPr>
          <p:cNvSpPr>
            <a:spLocks noChangeArrowheads="1"/>
          </p:cNvSpPr>
          <p:nvPr/>
        </p:nvSpPr>
        <p:spPr bwMode="auto">
          <a:xfrm>
            <a:off x="13411200" y="1638300"/>
            <a:ext cx="18288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(Everett, 2017)</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GB"/>
          </a:p>
        </p:txBody>
      </p:sp>
      <p:grpSp>
        <p:nvGrpSpPr>
          <p:cNvPr id="3" name="Group 3"/>
          <p:cNvGrpSpPr/>
          <p:nvPr/>
        </p:nvGrpSpPr>
        <p:grpSpPr>
          <a:xfrm>
            <a:off x="9448800" y="8801100"/>
            <a:ext cx="2514600" cy="260350"/>
            <a:chOff x="0" y="0"/>
            <a:chExt cx="662281" cy="68570"/>
          </a:xfrm>
        </p:grpSpPr>
        <p:sp>
          <p:nvSpPr>
            <p:cNvPr id="4" name="Freeform 4"/>
            <p:cNvSpPr/>
            <p:nvPr/>
          </p:nvSpPr>
          <p:spPr>
            <a:xfrm>
              <a:off x="0" y="0"/>
              <a:ext cx="662281" cy="68570"/>
            </a:xfrm>
            <a:custGeom>
              <a:avLst/>
              <a:gdLst/>
              <a:ahLst/>
              <a:cxnLst/>
              <a:rect l="l" t="t" r="r" b="b"/>
              <a:pathLst>
                <a:path w="662281" h="68570">
                  <a:moveTo>
                    <a:pt x="0" y="0"/>
                  </a:moveTo>
                  <a:lnTo>
                    <a:pt x="662281" y="0"/>
                  </a:lnTo>
                  <a:lnTo>
                    <a:pt x="662281" y="68570"/>
                  </a:lnTo>
                  <a:lnTo>
                    <a:pt x="0" y="68570"/>
                  </a:lnTo>
                  <a:close/>
                </a:path>
              </a:pathLst>
            </a:custGeom>
            <a:solidFill>
              <a:srgbClr val="004AAD"/>
            </a:solidFill>
          </p:spPr>
          <p:txBody>
            <a:bodyPr/>
            <a:lstStyle/>
            <a:p>
              <a:endParaRPr lang="en-GB"/>
            </a:p>
          </p:txBody>
        </p:sp>
        <p:sp>
          <p:nvSpPr>
            <p:cNvPr id="5" name="TextBox 5"/>
            <p:cNvSpPr txBox="1"/>
            <p:nvPr/>
          </p:nvSpPr>
          <p:spPr>
            <a:xfrm>
              <a:off x="0" y="-47625"/>
              <a:ext cx="662281" cy="116195"/>
            </a:xfrm>
            <a:prstGeom prst="rect">
              <a:avLst/>
            </a:prstGeom>
          </p:spPr>
          <p:txBody>
            <a:bodyPr lIns="50800" tIns="50800" rIns="50800" bIns="50800" rtlCol="0" anchor="ctr"/>
            <a:lstStyle/>
            <a:p>
              <a:pPr algn="ctr">
                <a:lnSpc>
                  <a:spcPts val="2659"/>
                </a:lnSpc>
              </a:pPr>
              <a:endParaRPr/>
            </a:p>
          </p:txBody>
        </p:sp>
      </p:grpSp>
      <p:sp>
        <p:nvSpPr>
          <p:cNvPr id="12" name="TextBox 12"/>
          <p:cNvSpPr txBox="1"/>
          <p:nvPr/>
        </p:nvSpPr>
        <p:spPr>
          <a:xfrm>
            <a:off x="5361157" y="275409"/>
            <a:ext cx="12469643" cy="1864934"/>
          </a:xfrm>
          <a:prstGeom prst="rect">
            <a:avLst/>
          </a:prstGeom>
        </p:spPr>
        <p:txBody>
          <a:bodyPr wrap="square" lIns="0" tIns="0" rIns="0" bIns="0" rtlCol="0" anchor="t">
            <a:spAutoFit/>
          </a:bodyPr>
          <a:lstStyle/>
          <a:p>
            <a:pPr>
              <a:lnSpc>
                <a:spcPts val="7431"/>
              </a:lnSpc>
            </a:pPr>
            <a:r>
              <a:rPr lang="en-US" sz="5308" dirty="0">
                <a:solidFill>
                  <a:srgbClr val="004AAD"/>
                </a:solidFill>
                <a:latin typeface="League Spartan"/>
                <a:ea typeface="League Spartan"/>
                <a:cs typeface="League Spartan"/>
                <a:sym typeface="League Spartan"/>
              </a:rPr>
              <a:t>Integration of Health, Wellbeing &amp; Sustainable Development</a:t>
            </a:r>
          </a:p>
        </p:txBody>
      </p:sp>
      <p:sp>
        <p:nvSpPr>
          <p:cNvPr id="13" name="TextBox 13"/>
          <p:cNvSpPr txBox="1"/>
          <p:nvPr/>
        </p:nvSpPr>
        <p:spPr>
          <a:xfrm>
            <a:off x="5638800" y="3769637"/>
            <a:ext cx="12649200" cy="5713102"/>
          </a:xfrm>
          <a:prstGeom prst="rect">
            <a:avLst/>
          </a:prstGeom>
        </p:spPr>
        <p:txBody>
          <a:bodyPr wrap="square" lIns="0" tIns="0" rIns="0" bIns="0" rtlCol="0" anchor="t">
            <a:spAutoFit/>
          </a:bodyPr>
          <a:lstStyle/>
          <a:p>
            <a:pPr lvl="0" eaLnBrk="0" fontAlgn="base" hangingPunct="0">
              <a:lnSpc>
                <a:spcPct val="200000"/>
              </a:lnSpc>
              <a:spcBef>
                <a:spcPct val="0"/>
              </a:spcBef>
              <a:spcAft>
                <a:spcPts val="600"/>
              </a:spcAft>
              <a:buFontTx/>
              <a:buChar char="•"/>
            </a:pPr>
            <a:r>
              <a:rPr lang="en-US" altLang="en-US" sz="3000" dirty="0">
                <a:latin typeface="Arial" panose="020B0604020202020204" pitchFamily="34" charset="0"/>
              </a:rPr>
              <a:t> Health, wellbeing &amp; sustainability are interdependent (WHO, 2023)</a:t>
            </a:r>
          </a:p>
          <a:p>
            <a:pPr lvl="0" eaLnBrk="0" fontAlgn="base" hangingPunct="0">
              <a:lnSpc>
                <a:spcPct val="200000"/>
              </a:lnSpc>
              <a:spcBef>
                <a:spcPct val="0"/>
              </a:spcBef>
              <a:spcAft>
                <a:spcPts val="600"/>
              </a:spcAft>
              <a:buFontTx/>
              <a:buChar char="•"/>
            </a:pPr>
            <a:r>
              <a:rPr lang="en-US" altLang="en-US" sz="3000" dirty="0">
                <a:latin typeface="Arial" panose="020B0604020202020204" pitchFamily="34" charset="0"/>
              </a:rPr>
              <a:t> </a:t>
            </a:r>
            <a:r>
              <a:rPr lang="en-US" altLang="en-US" sz="3000" dirty="0" err="1">
                <a:latin typeface="Arial" panose="020B0604020202020204" pitchFamily="34" charset="0"/>
              </a:rPr>
              <a:t>HiAP</a:t>
            </a:r>
            <a:r>
              <a:rPr lang="en-US" altLang="en-US" sz="3000" dirty="0">
                <a:latin typeface="Arial" panose="020B0604020202020204" pitchFamily="34" charset="0"/>
              </a:rPr>
              <a:t>: embed health in housing, transport, education policy (WHO, 2021)</a:t>
            </a:r>
          </a:p>
          <a:p>
            <a:pPr lvl="0" eaLnBrk="0" fontAlgn="base" hangingPunct="0">
              <a:lnSpc>
                <a:spcPct val="200000"/>
              </a:lnSpc>
              <a:spcBef>
                <a:spcPct val="0"/>
              </a:spcBef>
              <a:spcAft>
                <a:spcPts val="600"/>
              </a:spcAft>
              <a:buFontTx/>
              <a:buChar char="•"/>
            </a:pPr>
            <a:r>
              <a:rPr lang="en-US" altLang="en-US" sz="3000" dirty="0">
                <a:latin typeface="Arial" panose="020B0604020202020204" pitchFamily="34" charset="0"/>
              </a:rPr>
              <a:t> NHS Long Term Plan → prevention, digital health, equity (NHS, 2019; Health Foundation, 2024)</a:t>
            </a:r>
          </a:p>
          <a:p>
            <a:pPr lvl="0" eaLnBrk="0" fontAlgn="base" hangingPunct="0">
              <a:lnSpc>
                <a:spcPct val="200000"/>
              </a:lnSpc>
              <a:spcBef>
                <a:spcPct val="0"/>
              </a:spcBef>
              <a:spcAft>
                <a:spcPts val="600"/>
              </a:spcAft>
              <a:buFontTx/>
              <a:buChar char="•"/>
            </a:pPr>
            <a:r>
              <a:rPr lang="en-US" altLang="en-US" sz="3000" dirty="0">
                <a:latin typeface="Arial" panose="020B0604020202020204" pitchFamily="34" charset="0"/>
              </a:rPr>
              <a:t> Local authorities: social prescribing, green spaces (PHE, 2020)</a:t>
            </a:r>
          </a:p>
          <a:p>
            <a:pPr algn="l">
              <a:lnSpc>
                <a:spcPts val="7212"/>
              </a:lnSpc>
            </a:pPr>
            <a:endParaRPr lang="en-US" sz="3000" dirty="0">
              <a:solidFill>
                <a:srgbClr val="000000"/>
              </a:solidFill>
              <a:latin typeface="Roboto"/>
              <a:ea typeface="Roboto"/>
              <a:cs typeface="Roboto"/>
              <a:sym typeface="Roboto"/>
            </a:endParaRPr>
          </a:p>
        </p:txBody>
      </p:sp>
      <p:pic>
        <p:nvPicPr>
          <p:cNvPr id="6" name="Picture 5">
            <a:extLst>
              <a:ext uri="{FF2B5EF4-FFF2-40B4-BE49-F238E27FC236}">
                <a16:creationId xmlns:a16="http://schemas.microsoft.com/office/drawing/2014/main" id="{747975F8-D3DB-2269-A19B-5B9CFD43E759}"/>
              </a:ext>
            </a:extLst>
          </p:cNvPr>
          <p:cNvPicPr>
            <a:picLocks noChangeAspect="1"/>
          </p:cNvPicPr>
          <p:nvPr/>
        </p:nvPicPr>
        <p:blipFill>
          <a:blip r:embed="rId3"/>
          <a:stretch>
            <a:fillRect/>
          </a:stretch>
        </p:blipFill>
        <p:spPr>
          <a:xfrm>
            <a:off x="482888" y="2400300"/>
            <a:ext cx="4963332" cy="4800600"/>
          </a:xfrm>
          <a:prstGeom prst="rect">
            <a:avLst/>
          </a:prstGeom>
        </p:spPr>
      </p:pic>
      <p:sp>
        <p:nvSpPr>
          <p:cNvPr id="7" name="TextBox 6">
            <a:extLst>
              <a:ext uri="{FF2B5EF4-FFF2-40B4-BE49-F238E27FC236}">
                <a16:creationId xmlns:a16="http://schemas.microsoft.com/office/drawing/2014/main" id="{B4812D6E-8C0C-28FC-688E-7E960D622DF5}"/>
              </a:ext>
            </a:extLst>
          </p:cNvPr>
          <p:cNvSpPr txBox="1"/>
          <p:nvPr/>
        </p:nvSpPr>
        <p:spPr>
          <a:xfrm>
            <a:off x="990600" y="6831568"/>
            <a:ext cx="2743200" cy="369332"/>
          </a:xfrm>
          <a:prstGeom prst="rect">
            <a:avLst/>
          </a:prstGeom>
          <a:noFill/>
        </p:spPr>
        <p:txBody>
          <a:bodyPr wrap="square" rtlCol="0">
            <a:spAutoFit/>
          </a:bodyPr>
          <a:lstStyle/>
          <a:p>
            <a:r>
              <a:rPr lang="en-GB" dirty="0"/>
              <a:t>(Positive Planet, 2023)</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GB" dirty="0"/>
          </a:p>
        </p:txBody>
      </p:sp>
      <p:grpSp>
        <p:nvGrpSpPr>
          <p:cNvPr id="3" name="Group 3"/>
          <p:cNvGrpSpPr/>
          <p:nvPr/>
        </p:nvGrpSpPr>
        <p:grpSpPr>
          <a:xfrm>
            <a:off x="6629400" y="8996798"/>
            <a:ext cx="2514600" cy="260350"/>
            <a:chOff x="0" y="0"/>
            <a:chExt cx="662281" cy="68570"/>
          </a:xfrm>
        </p:grpSpPr>
        <p:sp>
          <p:nvSpPr>
            <p:cNvPr id="4" name="Freeform 4"/>
            <p:cNvSpPr/>
            <p:nvPr/>
          </p:nvSpPr>
          <p:spPr>
            <a:xfrm>
              <a:off x="0" y="0"/>
              <a:ext cx="662281" cy="68570"/>
            </a:xfrm>
            <a:custGeom>
              <a:avLst/>
              <a:gdLst/>
              <a:ahLst/>
              <a:cxnLst/>
              <a:rect l="l" t="t" r="r" b="b"/>
              <a:pathLst>
                <a:path w="662281" h="68570">
                  <a:moveTo>
                    <a:pt x="0" y="0"/>
                  </a:moveTo>
                  <a:lnTo>
                    <a:pt x="662281" y="0"/>
                  </a:lnTo>
                  <a:lnTo>
                    <a:pt x="662281" y="68570"/>
                  </a:lnTo>
                  <a:lnTo>
                    <a:pt x="0" y="68570"/>
                  </a:lnTo>
                  <a:close/>
                </a:path>
              </a:pathLst>
            </a:custGeom>
            <a:solidFill>
              <a:srgbClr val="004AAD"/>
            </a:solidFill>
          </p:spPr>
          <p:txBody>
            <a:bodyPr/>
            <a:lstStyle/>
            <a:p>
              <a:endParaRPr lang="en-GB"/>
            </a:p>
          </p:txBody>
        </p:sp>
        <p:sp>
          <p:nvSpPr>
            <p:cNvPr id="5" name="TextBox 5"/>
            <p:cNvSpPr txBox="1"/>
            <p:nvPr/>
          </p:nvSpPr>
          <p:spPr>
            <a:xfrm>
              <a:off x="0" y="-47625"/>
              <a:ext cx="662281" cy="116195"/>
            </a:xfrm>
            <a:prstGeom prst="rect">
              <a:avLst/>
            </a:prstGeom>
          </p:spPr>
          <p:txBody>
            <a:bodyPr lIns="50800" tIns="50800" rIns="50800" bIns="50800" rtlCol="0" anchor="ctr"/>
            <a:lstStyle/>
            <a:p>
              <a:pPr algn="ctr">
                <a:lnSpc>
                  <a:spcPts val="2659"/>
                </a:lnSpc>
              </a:pPr>
              <a:endParaRPr/>
            </a:p>
          </p:txBody>
        </p:sp>
      </p:grpSp>
      <p:sp>
        <p:nvSpPr>
          <p:cNvPr id="9" name="TextBox 9"/>
          <p:cNvSpPr txBox="1"/>
          <p:nvPr/>
        </p:nvSpPr>
        <p:spPr>
          <a:xfrm>
            <a:off x="12801600" y="1592987"/>
            <a:ext cx="6344186" cy="1864934"/>
          </a:xfrm>
          <a:prstGeom prst="rect">
            <a:avLst/>
          </a:prstGeom>
        </p:spPr>
        <p:txBody>
          <a:bodyPr wrap="square" lIns="0" tIns="0" rIns="0" bIns="0" rtlCol="0" anchor="t">
            <a:spAutoFit/>
          </a:bodyPr>
          <a:lstStyle/>
          <a:p>
            <a:pPr algn="l">
              <a:lnSpc>
                <a:spcPts val="7431"/>
              </a:lnSpc>
            </a:pPr>
            <a:r>
              <a:rPr lang="en-US" sz="5308" dirty="0">
                <a:solidFill>
                  <a:srgbClr val="004AAD"/>
                </a:solidFill>
                <a:latin typeface="League Spartan"/>
                <a:ea typeface="League Spartan"/>
                <a:cs typeface="League Spartan"/>
                <a:sym typeface="League Spartan"/>
              </a:rPr>
              <a:t>Theoretical Models</a:t>
            </a:r>
          </a:p>
        </p:txBody>
      </p:sp>
      <p:sp>
        <p:nvSpPr>
          <p:cNvPr id="10" name="TextBox 10"/>
          <p:cNvSpPr txBox="1"/>
          <p:nvPr/>
        </p:nvSpPr>
        <p:spPr>
          <a:xfrm>
            <a:off x="534848" y="429396"/>
            <a:ext cx="11004434" cy="8607164"/>
          </a:xfrm>
          <a:prstGeom prst="rect">
            <a:avLst/>
          </a:prstGeom>
        </p:spPr>
        <p:txBody>
          <a:bodyPr wrap="square" lIns="0" tIns="0" rIns="0" bIns="0" rtlCol="0" anchor="t">
            <a:spAutoFit/>
          </a:bodyPr>
          <a:lstStyle/>
          <a:p>
            <a:pPr lvl="0" eaLnBrk="0" fontAlgn="base" hangingPunct="0">
              <a:lnSpc>
                <a:spcPct val="200000"/>
              </a:lnSpc>
              <a:spcBef>
                <a:spcPct val="0"/>
              </a:spcBef>
              <a:spcAft>
                <a:spcPct val="0"/>
              </a:spcAft>
              <a:buFontTx/>
              <a:buChar char="•"/>
            </a:pPr>
            <a:r>
              <a:rPr lang="en-US" altLang="en-US" sz="3200" b="1" dirty="0">
                <a:latin typeface="Arial" panose="020B0604020202020204" pitchFamily="34" charset="0"/>
              </a:rPr>
              <a:t> </a:t>
            </a:r>
            <a:r>
              <a:rPr lang="en-US" altLang="en-US" sz="2800" b="1" dirty="0">
                <a:latin typeface="Arial" panose="020B0604020202020204" pitchFamily="34" charset="0"/>
              </a:rPr>
              <a:t>Biopsychosocial Model</a:t>
            </a:r>
            <a:r>
              <a:rPr lang="en-US" altLang="en-US" sz="2800" dirty="0">
                <a:latin typeface="Arial" panose="020B0604020202020204" pitchFamily="34" charset="0"/>
              </a:rPr>
              <a:t>: biological, psychological, social, </a:t>
            </a:r>
            <a:r>
              <a:rPr lang="en-GB" sz="2800" dirty="0">
                <a:latin typeface="Arial" panose="020B0604020202020204" pitchFamily="34" charset="0"/>
                <a:cs typeface="Arial" panose="020B0604020202020204" pitchFamily="34" charset="0"/>
              </a:rPr>
              <a:t>used in clinical settings. For example, in mental health care or chronic disease management </a:t>
            </a:r>
            <a:r>
              <a:rPr lang="en-US" altLang="en-US" sz="2800" dirty="0">
                <a:latin typeface="Arial" panose="020B0604020202020204" pitchFamily="34" charset="0"/>
              </a:rPr>
              <a:t>(Engel, 1981).</a:t>
            </a:r>
          </a:p>
          <a:p>
            <a:pPr lvl="0" eaLnBrk="0" fontAlgn="base" hangingPunct="0">
              <a:lnSpc>
                <a:spcPct val="200000"/>
              </a:lnSpc>
              <a:spcBef>
                <a:spcPct val="0"/>
              </a:spcBef>
              <a:spcAft>
                <a:spcPct val="0"/>
              </a:spcAft>
              <a:buFontTx/>
              <a:buChar char="•"/>
            </a:pPr>
            <a:r>
              <a:rPr lang="en-US" altLang="en-US" sz="2800" b="1" dirty="0">
                <a:latin typeface="Arial" panose="020B0604020202020204" pitchFamily="34" charset="0"/>
              </a:rPr>
              <a:t> Rainbow Model</a:t>
            </a:r>
            <a:r>
              <a:rPr lang="en-US" altLang="en-US" sz="2800" dirty="0">
                <a:latin typeface="Arial" panose="020B0604020202020204" pitchFamily="34" charset="0"/>
              </a:rPr>
              <a:t>: </a:t>
            </a:r>
            <a:r>
              <a:rPr lang="en-US" altLang="en-US" sz="2800" dirty="0">
                <a:latin typeface="Arial" panose="020B0604020202020204" pitchFamily="34" charset="0"/>
                <a:cs typeface="Arial" panose="020B0604020202020204" pitchFamily="34" charset="0"/>
              </a:rPr>
              <a:t>social determinants of inequalities,</a:t>
            </a:r>
            <a:r>
              <a:rPr lang="en-GB" sz="2800" dirty="0">
                <a:latin typeface="Arial" panose="020B0604020202020204" pitchFamily="34" charset="0"/>
                <a:cs typeface="Arial" panose="020B0604020202020204" pitchFamily="34" charset="0"/>
              </a:rPr>
              <a:t> </a:t>
            </a:r>
          </a:p>
          <a:p>
            <a:pPr lvl="0" eaLnBrk="0" fontAlgn="base" hangingPunct="0">
              <a:lnSpc>
                <a:spcPct val="200000"/>
              </a:lnSpc>
              <a:spcBef>
                <a:spcPct val="0"/>
              </a:spcBef>
              <a:spcAft>
                <a:spcPct val="0"/>
              </a:spcAft>
            </a:pPr>
            <a:r>
              <a:rPr lang="en-GB" sz="2800" dirty="0">
                <a:latin typeface="Arial" panose="020B0604020202020204" pitchFamily="34" charset="0"/>
                <a:cs typeface="Arial" panose="020B0604020202020204" pitchFamily="34" charset="0"/>
              </a:rPr>
              <a:t>this model applied in public health initiatives and policy planning,</a:t>
            </a:r>
            <a:r>
              <a:rPr lang="en-US" altLang="en-US" sz="2800" dirty="0">
                <a:latin typeface="Arial" panose="020B0604020202020204" pitchFamily="34" charset="0"/>
                <a:cs typeface="Arial" panose="020B0604020202020204" pitchFamily="34" charset="0"/>
              </a:rPr>
              <a:t> </a:t>
            </a:r>
          </a:p>
          <a:p>
            <a:pPr lvl="0" eaLnBrk="0" fontAlgn="base" hangingPunct="0">
              <a:lnSpc>
                <a:spcPct val="200000"/>
              </a:lnSpc>
              <a:spcBef>
                <a:spcPct val="0"/>
              </a:spcBef>
              <a:spcAft>
                <a:spcPct val="0"/>
              </a:spcAft>
            </a:pPr>
            <a:r>
              <a:rPr lang="en-US" altLang="en-US" sz="2800" dirty="0">
                <a:latin typeface="Arial" panose="020B0604020202020204" pitchFamily="34" charset="0"/>
                <a:cs typeface="Arial" panose="020B0604020202020204" pitchFamily="34" charset="0"/>
              </a:rPr>
              <a:t>(Dahlgren &amp;  Whitehead, 2021).</a:t>
            </a:r>
          </a:p>
          <a:p>
            <a:pPr lvl="0" eaLnBrk="0" fontAlgn="base" hangingPunct="0">
              <a:lnSpc>
                <a:spcPct val="200000"/>
              </a:lnSpc>
              <a:spcBef>
                <a:spcPct val="0"/>
              </a:spcBef>
              <a:spcAft>
                <a:spcPct val="0"/>
              </a:spcAft>
              <a:buFontTx/>
              <a:buChar char="•"/>
            </a:pPr>
            <a:r>
              <a:rPr lang="en-US" altLang="en-US" sz="2800" b="1" dirty="0">
                <a:latin typeface="Arial" panose="020B0604020202020204" pitchFamily="34" charset="0"/>
              </a:rPr>
              <a:t> Holistic Model</a:t>
            </a:r>
            <a:r>
              <a:rPr lang="en-US" altLang="en-US" sz="2800" dirty="0">
                <a:latin typeface="Arial" panose="020B0604020202020204" pitchFamily="34" charset="0"/>
              </a:rPr>
              <a:t>: </a:t>
            </a:r>
            <a:r>
              <a:rPr lang="en-US" altLang="en-US" sz="2800" dirty="0">
                <a:latin typeface="Arial" panose="020B0604020202020204" pitchFamily="34" charset="0"/>
                <a:cs typeface="Arial" panose="020B0604020202020204" pitchFamily="34" charset="0"/>
              </a:rPr>
              <a:t>Treat the whole person, also </a:t>
            </a:r>
            <a:r>
              <a:rPr lang="en-GB" sz="2800" dirty="0">
                <a:latin typeface="Arial" panose="020B0604020202020204" pitchFamily="34" charset="0"/>
                <a:cs typeface="Arial" panose="020B0604020202020204" pitchFamily="34" charset="0"/>
              </a:rPr>
              <a:t>his model is often used in integrated care programs, such as community health centres</a:t>
            </a:r>
            <a:r>
              <a:rPr lang="en-US" altLang="en-US" sz="2800" dirty="0">
                <a:latin typeface="Arial" panose="020B0604020202020204" pitchFamily="34" charset="0"/>
                <a:cs typeface="Arial" panose="020B0604020202020204" pitchFamily="34" charset="0"/>
              </a:rPr>
              <a:t> (WHO, 2023)</a:t>
            </a:r>
          </a:p>
          <a:p>
            <a:pPr lvl="0" eaLnBrk="0" fontAlgn="base" hangingPunct="0">
              <a:lnSpc>
                <a:spcPct val="200000"/>
              </a:lnSpc>
              <a:spcBef>
                <a:spcPct val="0"/>
              </a:spcBef>
              <a:spcAft>
                <a:spcPct val="0"/>
              </a:spcAft>
              <a:buFontTx/>
              <a:buChar char="•"/>
            </a:pPr>
            <a:r>
              <a:rPr lang="en-US" altLang="en-US" sz="2800" dirty="0">
                <a:latin typeface="Arial" panose="020B0604020202020204" pitchFamily="34" charset="0"/>
              </a:rPr>
              <a:t> Limits: requires strong policy &amp; resources (Health Foundation, 2024)</a:t>
            </a:r>
          </a:p>
        </p:txBody>
      </p:sp>
      <p:pic>
        <p:nvPicPr>
          <p:cNvPr id="12" name="Picture 11">
            <a:extLst>
              <a:ext uri="{FF2B5EF4-FFF2-40B4-BE49-F238E27FC236}">
                <a16:creationId xmlns:a16="http://schemas.microsoft.com/office/drawing/2014/main" id="{E499649E-4A1E-03D8-4A06-88FC387C61EC}"/>
              </a:ext>
            </a:extLst>
          </p:cNvPr>
          <p:cNvPicPr>
            <a:picLocks noChangeAspect="1"/>
          </p:cNvPicPr>
          <p:nvPr/>
        </p:nvPicPr>
        <p:blipFill>
          <a:blip r:embed="rId3"/>
          <a:stretch>
            <a:fillRect/>
          </a:stretch>
        </p:blipFill>
        <p:spPr>
          <a:xfrm>
            <a:off x="11539282" y="3887317"/>
            <a:ext cx="5925164" cy="4232260"/>
          </a:xfrm>
          <a:prstGeom prst="rect">
            <a:avLst/>
          </a:prstGeom>
        </p:spPr>
      </p:pic>
      <p:sp>
        <p:nvSpPr>
          <p:cNvPr id="13" name="Rectangle 4">
            <a:extLst>
              <a:ext uri="{FF2B5EF4-FFF2-40B4-BE49-F238E27FC236}">
                <a16:creationId xmlns:a16="http://schemas.microsoft.com/office/drawing/2014/main" id="{7CE6E2BB-9440-6FFC-BDE4-516E50032AFC}"/>
              </a:ext>
            </a:extLst>
          </p:cNvPr>
          <p:cNvSpPr>
            <a:spLocks noChangeArrowheads="1"/>
          </p:cNvSpPr>
          <p:nvPr/>
        </p:nvSpPr>
        <p:spPr bwMode="auto">
          <a:xfrm>
            <a:off x="13639800" y="8343900"/>
            <a:ext cx="18288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(Lynne Alexandra Kennedy, 2011)</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GB"/>
          </a:p>
        </p:txBody>
      </p:sp>
      <p:grpSp>
        <p:nvGrpSpPr>
          <p:cNvPr id="6" name="Group 6"/>
          <p:cNvGrpSpPr/>
          <p:nvPr/>
        </p:nvGrpSpPr>
        <p:grpSpPr>
          <a:xfrm>
            <a:off x="10267950" y="806450"/>
            <a:ext cx="6294884" cy="8674100"/>
            <a:chOff x="0" y="0"/>
            <a:chExt cx="1657912" cy="2284537"/>
          </a:xfrm>
        </p:grpSpPr>
        <p:sp>
          <p:nvSpPr>
            <p:cNvPr id="7" name="Freeform 7"/>
            <p:cNvSpPr/>
            <p:nvPr/>
          </p:nvSpPr>
          <p:spPr>
            <a:xfrm>
              <a:off x="0" y="0"/>
              <a:ext cx="1657912" cy="2284537"/>
            </a:xfrm>
            <a:custGeom>
              <a:avLst/>
              <a:gdLst/>
              <a:ahLst/>
              <a:cxnLst/>
              <a:rect l="l" t="t" r="r" b="b"/>
              <a:pathLst>
                <a:path w="1657912" h="2284537">
                  <a:moveTo>
                    <a:pt x="62724" y="0"/>
                  </a:moveTo>
                  <a:lnTo>
                    <a:pt x="1595188" y="0"/>
                  </a:lnTo>
                  <a:cubicBezTo>
                    <a:pt x="1611824" y="0"/>
                    <a:pt x="1627778" y="6608"/>
                    <a:pt x="1639541" y="18371"/>
                  </a:cubicBezTo>
                  <a:cubicBezTo>
                    <a:pt x="1651304" y="30134"/>
                    <a:pt x="1657912" y="46088"/>
                    <a:pt x="1657912" y="62724"/>
                  </a:cubicBezTo>
                  <a:lnTo>
                    <a:pt x="1657912" y="2221813"/>
                  </a:lnTo>
                  <a:cubicBezTo>
                    <a:pt x="1657912" y="2256454"/>
                    <a:pt x="1629830" y="2284537"/>
                    <a:pt x="1595188" y="2284537"/>
                  </a:cubicBezTo>
                  <a:lnTo>
                    <a:pt x="62724" y="2284537"/>
                  </a:lnTo>
                  <a:cubicBezTo>
                    <a:pt x="46088" y="2284537"/>
                    <a:pt x="30134" y="2277928"/>
                    <a:pt x="18371" y="2266165"/>
                  </a:cubicBezTo>
                  <a:cubicBezTo>
                    <a:pt x="6608" y="2254403"/>
                    <a:pt x="0" y="2238448"/>
                    <a:pt x="0" y="2221813"/>
                  </a:cubicBezTo>
                  <a:lnTo>
                    <a:pt x="0" y="62724"/>
                  </a:lnTo>
                  <a:cubicBezTo>
                    <a:pt x="0" y="46088"/>
                    <a:pt x="6608" y="30134"/>
                    <a:pt x="18371" y="18371"/>
                  </a:cubicBezTo>
                  <a:cubicBezTo>
                    <a:pt x="30134" y="6608"/>
                    <a:pt x="46088" y="0"/>
                    <a:pt x="62724" y="0"/>
                  </a:cubicBezTo>
                  <a:close/>
                </a:path>
              </a:pathLst>
            </a:custGeom>
            <a:solidFill>
              <a:srgbClr val="004AAD"/>
            </a:solidFill>
          </p:spPr>
          <p:txBody>
            <a:bodyPr/>
            <a:lstStyle/>
            <a:p>
              <a:endParaRPr lang="en-GB"/>
            </a:p>
          </p:txBody>
        </p:sp>
        <p:sp>
          <p:nvSpPr>
            <p:cNvPr id="8" name="TextBox 8"/>
            <p:cNvSpPr txBox="1"/>
            <p:nvPr/>
          </p:nvSpPr>
          <p:spPr>
            <a:xfrm>
              <a:off x="0" y="-47625"/>
              <a:ext cx="1657912" cy="2332162"/>
            </a:xfrm>
            <a:prstGeom prst="rect">
              <a:avLst/>
            </a:prstGeom>
          </p:spPr>
          <p:txBody>
            <a:bodyPr lIns="50800" tIns="50800" rIns="50800" bIns="50800" rtlCol="0" anchor="ctr"/>
            <a:lstStyle/>
            <a:p>
              <a:pPr algn="ctr">
                <a:lnSpc>
                  <a:spcPts val="2659"/>
                </a:lnSpc>
              </a:pPr>
              <a:endParaRPr/>
            </a:p>
          </p:txBody>
        </p:sp>
      </p:grpSp>
      <p:sp>
        <p:nvSpPr>
          <p:cNvPr id="10" name="TextBox 10"/>
          <p:cNvSpPr txBox="1"/>
          <p:nvPr/>
        </p:nvSpPr>
        <p:spPr>
          <a:xfrm>
            <a:off x="412462" y="806450"/>
            <a:ext cx="9551044" cy="8692059"/>
          </a:xfrm>
          <a:prstGeom prst="rect">
            <a:avLst/>
          </a:prstGeom>
        </p:spPr>
        <p:txBody>
          <a:bodyPr wrap="square" lIns="0" tIns="0" rIns="0" bIns="0" rtlCol="0" anchor="t">
            <a:spAutoFit/>
          </a:bodyPr>
          <a:lstStyle/>
          <a:p>
            <a:pPr lvl="0" eaLnBrk="0" fontAlgn="base" hangingPunct="0">
              <a:lnSpc>
                <a:spcPct val="200000"/>
              </a:lnSpc>
              <a:spcBef>
                <a:spcPct val="0"/>
              </a:spcBef>
              <a:spcAft>
                <a:spcPct val="0"/>
              </a:spcAft>
              <a:buFontTx/>
              <a:buChar char="•"/>
            </a:pPr>
            <a:r>
              <a:rPr lang="en-US" altLang="en-US" sz="3600" dirty="0">
                <a:latin typeface="Arial" panose="020B0604020202020204" pitchFamily="34" charset="0"/>
              </a:rPr>
              <a:t> WHO SDG3 Action Plan: universal coverage, prevention (WHO, 2021)</a:t>
            </a:r>
          </a:p>
          <a:p>
            <a:pPr lvl="0" eaLnBrk="0" fontAlgn="base" hangingPunct="0">
              <a:lnSpc>
                <a:spcPct val="200000"/>
              </a:lnSpc>
              <a:spcBef>
                <a:spcPct val="0"/>
              </a:spcBef>
              <a:spcAft>
                <a:spcPct val="0"/>
              </a:spcAft>
              <a:buFontTx/>
              <a:buChar char="•"/>
            </a:pPr>
            <a:r>
              <a:rPr lang="en-US" altLang="en-US" sz="3600" dirty="0">
                <a:latin typeface="Arial" panose="020B0604020202020204" pitchFamily="34" charset="0"/>
              </a:rPr>
              <a:t> UNDP: integrate health with wider SDGs (UNDP, 2023)</a:t>
            </a:r>
          </a:p>
          <a:p>
            <a:pPr lvl="0" eaLnBrk="0" fontAlgn="base" hangingPunct="0">
              <a:lnSpc>
                <a:spcPct val="200000"/>
              </a:lnSpc>
              <a:spcBef>
                <a:spcPct val="0"/>
              </a:spcBef>
              <a:spcAft>
                <a:spcPct val="0"/>
              </a:spcAft>
              <a:buFontTx/>
              <a:buChar char="•"/>
            </a:pPr>
            <a:r>
              <a:rPr lang="en-US" altLang="en-US" sz="3600" dirty="0">
                <a:latin typeface="Arial" panose="020B0604020202020204" pitchFamily="34" charset="0"/>
              </a:rPr>
              <a:t> Global Fund: large-scale disease programmes (Global Fund, 2022)</a:t>
            </a:r>
          </a:p>
          <a:p>
            <a:pPr lvl="0" eaLnBrk="0" fontAlgn="base" hangingPunct="0">
              <a:lnSpc>
                <a:spcPct val="200000"/>
              </a:lnSpc>
              <a:spcBef>
                <a:spcPct val="0"/>
              </a:spcBef>
              <a:spcAft>
                <a:spcPct val="0"/>
              </a:spcAft>
              <a:buFontTx/>
              <a:buChar char="•"/>
            </a:pPr>
            <a:r>
              <a:rPr lang="en-US" altLang="en-US" sz="3600" dirty="0">
                <a:latin typeface="Arial" panose="020B0604020202020204" pitchFamily="34" charset="0"/>
              </a:rPr>
              <a:t> OECD: equity, efficiency &amp; sustainability guidance (OECD, 2022)</a:t>
            </a:r>
          </a:p>
        </p:txBody>
      </p:sp>
      <p:sp>
        <p:nvSpPr>
          <p:cNvPr id="9" name="TextBox 9"/>
          <p:cNvSpPr txBox="1"/>
          <p:nvPr/>
        </p:nvSpPr>
        <p:spPr>
          <a:xfrm>
            <a:off x="11305034" y="1162504"/>
            <a:ext cx="5257800" cy="2813912"/>
          </a:xfrm>
          <a:prstGeom prst="rect">
            <a:avLst/>
          </a:prstGeom>
        </p:spPr>
        <p:txBody>
          <a:bodyPr wrap="square" lIns="0" tIns="0" rIns="0" bIns="0" rtlCol="0" anchor="t">
            <a:spAutoFit/>
          </a:bodyPr>
          <a:lstStyle/>
          <a:p>
            <a:pPr algn="l">
              <a:lnSpc>
                <a:spcPts val="7431"/>
              </a:lnSpc>
            </a:pPr>
            <a:r>
              <a:rPr lang="en-US" sz="5308" b="1" dirty="0">
                <a:solidFill>
                  <a:schemeClr val="bg1"/>
                </a:solidFill>
                <a:latin typeface="League Spartan"/>
                <a:ea typeface="League Spartan"/>
                <a:cs typeface="League Spartan"/>
                <a:sym typeface="League Spartan"/>
              </a:rPr>
              <a:t>Policy &amp; Governance (Global)</a:t>
            </a:r>
          </a:p>
        </p:txBody>
      </p:sp>
      <p:pic>
        <p:nvPicPr>
          <p:cNvPr id="28" name="Picture 27" descr="A hand holding a phone&#10;&#10;AI-generated content may be incorrect.">
            <a:extLst>
              <a:ext uri="{FF2B5EF4-FFF2-40B4-BE49-F238E27FC236}">
                <a16:creationId xmlns:a16="http://schemas.microsoft.com/office/drawing/2014/main" id="{C5C05650-EFB1-A7DE-7BB8-676FFCBF51A5}"/>
              </a:ext>
            </a:extLst>
          </p:cNvPr>
          <p:cNvPicPr>
            <a:picLocks noChangeAspect="1"/>
          </p:cNvPicPr>
          <p:nvPr/>
        </p:nvPicPr>
        <p:blipFill>
          <a:blip r:embed="rId3">
            <a:extLst>
              <a:ext uri="{837473B0-CC2E-450A-ABE3-18F120FF3D39}">
                <a1611:picAttrSrcUrl xmlns:a1611="http://schemas.microsoft.com/office/drawing/2016/11/main" r:id="rId4"/>
              </a:ext>
            </a:extLst>
          </a:blip>
          <a:srcRect l="36020" r="1"/>
          <a:stretch>
            <a:fillRect/>
          </a:stretch>
        </p:blipFill>
        <p:spPr>
          <a:xfrm>
            <a:off x="11846351" y="4514986"/>
            <a:ext cx="3125414" cy="3639337"/>
          </a:xfrm>
          <a:prstGeom prst="rect">
            <a:avLst/>
          </a:prstGeom>
          <a:ln w="228600" cap="sq" cmpd="thickThin">
            <a:solidFill>
              <a:srgbClr val="000000"/>
            </a:solidFill>
            <a:prstDash val="solid"/>
            <a:miter lim="800000"/>
          </a:ln>
          <a:effectLst>
            <a:innerShdw blurRad="76200">
              <a:srgbClr val="000000"/>
            </a:innerShdw>
          </a:effectLst>
        </p:spPr>
      </p:pic>
      <p:sp>
        <p:nvSpPr>
          <p:cNvPr id="30" name="TextBox 29">
            <a:extLst>
              <a:ext uri="{FF2B5EF4-FFF2-40B4-BE49-F238E27FC236}">
                <a16:creationId xmlns:a16="http://schemas.microsoft.com/office/drawing/2014/main" id="{EDBDA6EE-C945-52B4-85F0-8C44C0032780}"/>
              </a:ext>
            </a:extLst>
          </p:cNvPr>
          <p:cNvSpPr txBox="1"/>
          <p:nvPr/>
        </p:nvSpPr>
        <p:spPr>
          <a:xfrm>
            <a:off x="11858074" y="8518337"/>
            <a:ext cx="3530134" cy="261610"/>
          </a:xfrm>
          <a:prstGeom prst="rect">
            <a:avLst/>
          </a:prstGeom>
          <a:solidFill>
            <a:srgbClr val="000000"/>
          </a:solidFill>
        </p:spPr>
        <p:txBody>
          <a:bodyPr wrap="none" rtlCol="0">
            <a:spAutoFit/>
          </a:bodyPr>
          <a:lstStyle/>
          <a:p>
            <a:pPr algn="r">
              <a:spcAft>
                <a:spcPts val="600"/>
              </a:spcAft>
            </a:pPr>
            <a:r>
              <a:rPr lang="en-GB" sz="1100" dirty="0">
                <a:solidFill>
                  <a:srgbClr val="FFFFFF"/>
                </a:solidFill>
                <a:hlinkClick r:id="rId5" tooltip="https://www.wjnu.org/index.php/wjnu/pages/view/specialissue">
                  <a:extLst>
                    <a:ext uri="{A12FA001-AC4F-418D-AE19-62706E023703}">
                      <ahyp:hlinkClr xmlns:ahyp="http://schemas.microsoft.com/office/drawing/2018/hyperlinkcolor" val="tx"/>
                    </a:ext>
                  </a:extLst>
                </a:hlinkClick>
              </a:rPr>
              <a:t>This Photo</a:t>
            </a:r>
            <a:r>
              <a:rPr lang="en-GB" sz="1100" dirty="0">
                <a:solidFill>
                  <a:srgbClr val="FFFFFF"/>
                </a:solidFill>
              </a:rPr>
              <a:t> by Unknown Author is licensed under </a:t>
            </a:r>
            <a:r>
              <a:rPr lang="en-GB" sz="1100" dirty="0">
                <a:solidFill>
                  <a:srgbClr val="FFFFFF"/>
                </a:solidFill>
                <a:hlinkClick r:id="rId6" tooltip="https://creativecommons.org/licenses/by-nc/3.0/">
                  <a:extLst>
                    <a:ext uri="{A12FA001-AC4F-418D-AE19-62706E023703}">
                      <ahyp:hlinkClr xmlns:ahyp="http://schemas.microsoft.com/office/drawing/2018/hyperlinkcolor" val="tx"/>
                    </a:ext>
                  </a:extLst>
                </a:hlinkClick>
              </a:rPr>
              <a:t>CC BY-NC</a:t>
            </a:r>
            <a:endParaRPr lang="en-GB" sz="1100" dirty="0">
              <a:solidFill>
                <a:srgbClr val="FFFFFF"/>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7"/>
          <p:cNvSpPr txBox="1"/>
          <p:nvPr/>
        </p:nvSpPr>
        <p:spPr>
          <a:xfrm>
            <a:off x="8845315" y="914400"/>
            <a:ext cx="9137886" cy="8426730"/>
          </a:xfrm>
          <a:prstGeom prst="rect">
            <a:avLst/>
          </a:prstGeom>
        </p:spPr>
        <p:txBody>
          <a:bodyPr wrap="square" lIns="0" tIns="0" rIns="0" bIns="0" rtlCol="0" anchor="t">
            <a:spAutoFit/>
          </a:bodyPr>
          <a:lstStyle/>
          <a:p>
            <a:pPr lvl="0" eaLnBrk="0" fontAlgn="base" hangingPunct="0">
              <a:lnSpc>
                <a:spcPct val="150000"/>
              </a:lnSpc>
              <a:spcBef>
                <a:spcPct val="0"/>
              </a:spcBef>
              <a:spcAft>
                <a:spcPts val="600"/>
              </a:spcAft>
              <a:buFontTx/>
              <a:buChar char="•"/>
            </a:pPr>
            <a:r>
              <a:rPr lang="en-US" altLang="en-US" sz="4000" dirty="0">
                <a:latin typeface="Arial" panose="020B0604020202020204" pitchFamily="34" charset="0"/>
              </a:rPr>
              <a:t>Marmot Review: persistent health inequalities (Marmot, 2020)</a:t>
            </a:r>
          </a:p>
          <a:p>
            <a:pPr lvl="0" eaLnBrk="0" fontAlgn="base" hangingPunct="0">
              <a:lnSpc>
                <a:spcPct val="150000"/>
              </a:lnSpc>
              <a:spcBef>
                <a:spcPct val="0"/>
              </a:spcBef>
              <a:spcAft>
                <a:spcPts val="600"/>
              </a:spcAft>
              <a:buFontTx/>
              <a:buChar char="•"/>
            </a:pPr>
            <a:r>
              <a:rPr lang="en-US" altLang="en-US" sz="4000" dirty="0">
                <a:latin typeface="Arial" panose="020B0604020202020204" pitchFamily="34" charset="0"/>
              </a:rPr>
              <a:t>NHS Long Term Plan: prevention, digital care, tackling inequalities (NHS, 2019)</a:t>
            </a:r>
          </a:p>
          <a:p>
            <a:pPr lvl="0" eaLnBrk="0" fontAlgn="base" hangingPunct="0">
              <a:lnSpc>
                <a:spcPct val="150000"/>
              </a:lnSpc>
              <a:spcBef>
                <a:spcPct val="0"/>
              </a:spcBef>
              <a:spcAft>
                <a:spcPts val="600"/>
              </a:spcAft>
              <a:buFontTx/>
              <a:buChar char="•"/>
            </a:pPr>
            <a:r>
              <a:rPr lang="en-US" altLang="en-US" sz="4000" dirty="0">
                <a:latin typeface="Arial" panose="020B0604020202020204" pitchFamily="34" charset="0"/>
              </a:rPr>
              <a:t>UKHSA: health protection &amp; reducing inequalities (UKHSA, 2022)</a:t>
            </a:r>
          </a:p>
          <a:p>
            <a:pPr lvl="0" eaLnBrk="0" fontAlgn="base" hangingPunct="0">
              <a:lnSpc>
                <a:spcPct val="150000"/>
              </a:lnSpc>
              <a:spcBef>
                <a:spcPct val="0"/>
              </a:spcBef>
              <a:spcAft>
                <a:spcPts val="600"/>
              </a:spcAft>
              <a:buFontTx/>
              <a:buChar char="•"/>
            </a:pPr>
            <a:r>
              <a:rPr lang="en-US" altLang="en-US" sz="4000" dirty="0">
                <a:latin typeface="Arial" panose="020B0604020202020204" pitchFamily="34" charset="0"/>
              </a:rPr>
              <a:t>Public Health Outcomes Framework: monitoring progress (DHSC, 2021)</a:t>
            </a:r>
          </a:p>
        </p:txBody>
      </p:sp>
      <p:grpSp>
        <p:nvGrpSpPr>
          <p:cNvPr id="10" name="Group 10"/>
          <p:cNvGrpSpPr/>
          <p:nvPr/>
        </p:nvGrpSpPr>
        <p:grpSpPr>
          <a:xfrm>
            <a:off x="806450" y="806450"/>
            <a:ext cx="6990015" cy="8674100"/>
            <a:chOff x="0" y="0"/>
            <a:chExt cx="1840992" cy="2284537"/>
          </a:xfrm>
        </p:grpSpPr>
        <p:sp>
          <p:nvSpPr>
            <p:cNvPr id="11" name="Freeform 11"/>
            <p:cNvSpPr/>
            <p:nvPr/>
          </p:nvSpPr>
          <p:spPr>
            <a:xfrm>
              <a:off x="0" y="0"/>
              <a:ext cx="1840992" cy="2284537"/>
            </a:xfrm>
            <a:custGeom>
              <a:avLst/>
              <a:gdLst/>
              <a:ahLst/>
              <a:cxnLst/>
              <a:rect l="l" t="t" r="r" b="b"/>
              <a:pathLst>
                <a:path w="1840992" h="2284537">
                  <a:moveTo>
                    <a:pt x="56486" y="0"/>
                  </a:moveTo>
                  <a:lnTo>
                    <a:pt x="1784506" y="0"/>
                  </a:lnTo>
                  <a:cubicBezTo>
                    <a:pt x="1799487" y="0"/>
                    <a:pt x="1813854" y="5951"/>
                    <a:pt x="1824447" y="16544"/>
                  </a:cubicBezTo>
                  <a:cubicBezTo>
                    <a:pt x="1835041" y="27138"/>
                    <a:pt x="1840992" y="41505"/>
                    <a:pt x="1840992" y="56486"/>
                  </a:cubicBezTo>
                  <a:lnTo>
                    <a:pt x="1840992" y="2228051"/>
                  </a:lnTo>
                  <a:cubicBezTo>
                    <a:pt x="1840992" y="2243032"/>
                    <a:pt x="1835041" y="2257399"/>
                    <a:pt x="1824447" y="2267992"/>
                  </a:cubicBezTo>
                  <a:cubicBezTo>
                    <a:pt x="1813854" y="2278586"/>
                    <a:pt x="1799487" y="2284537"/>
                    <a:pt x="1784506" y="2284537"/>
                  </a:cubicBezTo>
                  <a:lnTo>
                    <a:pt x="56486" y="2284537"/>
                  </a:lnTo>
                  <a:cubicBezTo>
                    <a:pt x="41505" y="2284537"/>
                    <a:pt x="27138" y="2278586"/>
                    <a:pt x="16544" y="2267992"/>
                  </a:cubicBezTo>
                  <a:cubicBezTo>
                    <a:pt x="5951" y="2257399"/>
                    <a:pt x="0" y="2243032"/>
                    <a:pt x="0" y="2228051"/>
                  </a:cubicBezTo>
                  <a:lnTo>
                    <a:pt x="0" y="56486"/>
                  </a:lnTo>
                  <a:cubicBezTo>
                    <a:pt x="0" y="41505"/>
                    <a:pt x="5951" y="27138"/>
                    <a:pt x="16544" y="16544"/>
                  </a:cubicBezTo>
                  <a:cubicBezTo>
                    <a:pt x="27138" y="5951"/>
                    <a:pt x="41505" y="0"/>
                    <a:pt x="56486" y="0"/>
                  </a:cubicBezTo>
                  <a:close/>
                </a:path>
              </a:pathLst>
            </a:custGeom>
            <a:solidFill>
              <a:srgbClr val="004AAD"/>
            </a:solidFill>
          </p:spPr>
          <p:txBody>
            <a:bodyPr/>
            <a:lstStyle/>
            <a:p>
              <a:endParaRPr lang="en-GB"/>
            </a:p>
          </p:txBody>
        </p:sp>
        <p:sp>
          <p:nvSpPr>
            <p:cNvPr id="12" name="TextBox 12"/>
            <p:cNvSpPr txBox="1"/>
            <p:nvPr/>
          </p:nvSpPr>
          <p:spPr>
            <a:xfrm>
              <a:off x="0" y="-47625"/>
              <a:ext cx="1840992" cy="2332162"/>
            </a:xfrm>
            <a:prstGeom prst="rect">
              <a:avLst/>
            </a:prstGeom>
          </p:spPr>
          <p:txBody>
            <a:bodyPr lIns="50800" tIns="50800" rIns="50800" bIns="50800" rtlCol="0" anchor="ctr"/>
            <a:lstStyle/>
            <a:p>
              <a:pPr algn="ctr">
                <a:lnSpc>
                  <a:spcPts val="2659"/>
                </a:lnSpc>
              </a:pPr>
              <a:endParaRPr/>
            </a:p>
          </p:txBody>
        </p:sp>
      </p:grpSp>
      <p:sp>
        <p:nvSpPr>
          <p:cNvPr id="29" name="TextBox 9">
            <a:extLst>
              <a:ext uri="{FF2B5EF4-FFF2-40B4-BE49-F238E27FC236}">
                <a16:creationId xmlns:a16="http://schemas.microsoft.com/office/drawing/2014/main" id="{472DEB27-F811-5683-E48D-EB8303AAE9BF}"/>
              </a:ext>
            </a:extLst>
          </p:cNvPr>
          <p:cNvSpPr txBox="1"/>
          <p:nvPr/>
        </p:nvSpPr>
        <p:spPr>
          <a:xfrm>
            <a:off x="1604533" y="1416054"/>
            <a:ext cx="5257800" cy="2813912"/>
          </a:xfrm>
          <a:prstGeom prst="rect">
            <a:avLst/>
          </a:prstGeom>
        </p:spPr>
        <p:txBody>
          <a:bodyPr wrap="square" lIns="0" tIns="0" rIns="0" bIns="0" rtlCol="0" anchor="t">
            <a:spAutoFit/>
          </a:bodyPr>
          <a:lstStyle/>
          <a:p>
            <a:pPr algn="l">
              <a:lnSpc>
                <a:spcPts val="7431"/>
              </a:lnSpc>
            </a:pPr>
            <a:r>
              <a:rPr lang="en-US" sz="5308" b="1" dirty="0">
                <a:solidFill>
                  <a:schemeClr val="bg1"/>
                </a:solidFill>
                <a:latin typeface="League Spartan"/>
                <a:ea typeface="League Spartan"/>
                <a:cs typeface="League Spartan"/>
                <a:sym typeface="League Spartan"/>
              </a:rPr>
              <a:t>Policy &amp; Governance (UK)</a:t>
            </a:r>
          </a:p>
        </p:txBody>
      </p:sp>
      <p:pic>
        <p:nvPicPr>
          <p:cNvPr id="35" name="Graphic 34" descr="Stethoscope">
            <a:extLst>
              <a:ext uri="{FF2B5EF4-FFF2-40B4-BE49-F238E27FC236}">
                <a16:creationId xmlns:a16="http://schemas.microsoft.com/office/drawing/2014/main" id="{385E22DA-854F-A557-F23F-EBF104A7379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327502" y="4398092"/>
            <a:ext cx="3995592" cy="3995592"/>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GB"/>
          </a:p>
        </p:txBody>
      </p:sp>
      <p:sp>
        <p:nvSpPr>
          <p:cNvPr id="9" name="TextBox 9"/>
          <p:cNvSpPr txBox="1"/>
          <p:nvPr/>
        </p:nvSpPr>
        <p:spPr>
          <a:xfrm>
            <a:off x="838200" y="495300"/>
            <a:ext cx="12725400" cy="915956"/>
          </a:xfrm>
          <a:prstGeom prst="rect">
            <a:avLst/>
          </a:prstGeom>
        </p:spPr>
        <p:txBody>
          <a:bodyPr wrap="square" lIns="0" tIns="0" rIns="0" bIns="0" rtlCol="0" anchor="t">
            <a:spAutoFit/>
          </a:bodyPr>
          <a:lstStyle/>
          <a:p>
            <a:pPr algn="l">
              <a:lnSpc>
                <a:spcPts val="7431"/>
              </a:lnSpc>
            </a:pPr>
            <a:r>
              <a:rPr lang="en-US" sz="5308" b="1" dirty="0">
                <a:solidFill>
                  <a:srgbClr val="004AAD"/>
                </a:solidFill>
                <a:latin typeface="League Spartan"/>
                <a:ea typeface="League Spartan"/>
                <a:cs typeface="League Spartan"/>
                <a:sym typeface="League Spartan"/>
              </a:rPr>
              <a:t>Service Delivery Example</a:t>
            </a:r>
          </a:p>
        </p:txBody>
      </p:sp>
      <p:graphicFrame>
        <p:nvGraphicFramePr>
          <p:cNvPr id="23" name="Rectangle 1">
            <a:extLst>
              <a:ext uri="{FF2B5EF4-FFF2-40B4-BE49-F238E27FC236}">
                <a16:creationId xmlns:a16="http://schemas.microsoft.com/office/drawing/2014/main" id="{43979CE4-9E18-BC1E-CEF5-8C6B4A075144}"/>
              </a:ext>
            </a:extLst>
          </p:cNvPr>
          <p:cNvGraphicFramePr>
            <a:graphicFrameLocks/>
          </p:cNvGraphicFramePr>
          <p:nvPr>
            <p:extLst>
              <p:ext uri="{D42A27DB-BD31-4B8C-83A1-F6EECF244321}">
                <p14:modId xmlns:p14="http://schemas.microsoft.com/office/powerpoint/2010/main" val="976377309"/>
              </p:ext>
            </p:extLst>
          </p:nvPr>
        </p:nvGraphicFramePr>
        <p:xfrm>
          <a:off x="1409700" y="2628900"/>
          <a:ext cx="15468600" cy="66994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GB" dirty="0"/>
          </a:p>
        </p:txBody>
      </p:sp>
      <p:sp>
        <p:nvSpPr>
          <p:cNvPr id="5" name="TextBox 5"/>
          <p:cNvSpPr txBox="1"/>
          <p:nvPr/>
        </p:nvSpPr>
        <p:spPr>
          <a:xfrm>
            <a:off x="3276600" y="773923"/>
            <a:ext cx="12268200" cy="978088"/>
          </a:xfrm>
          <a:prstGeom prst="rect">
            <a:avLst/>
          </a:prstGeom>
        </p:spPr>
        <p:txBody>
          <a:bodyPr wrap="square" lIns="0" tIns="0" rIns="0" bIns="0" rtlCol="0" anchor="t">
            <a:spAutoFit/>
          </a:bodyPr>
          <a:lstStyle/>
          <a:p>
            <a:pPr algn="ctr">
              <a:lnSpc>
                <a:spcPts val="7940"/>
              </a:lnSpc>
            </a:pPr>
            <a:r>
              <a:rPr lang="en-US" sz="5672" b="1" dirty="0">
                <a:solidFill>
                  <a:srgbClr val="004AAD"/>
                </a:solidFill>
                <a:latin typeface="League Spartan"/>
                <a:ea typeface="League Spartan"/>
                <a:cs typeface="League Spartan"/>
                <a:sym typeface="League Spartan"/>
              </a:rPr>
              <a:t>Case Study: Obesity Strategy</a:t>
            </a:r>
          </a:p>
        </p:txBody>
      </p:sp>
      <p:sp>
        <p:nvSpPr>
          <p:cNvPr id="15" name="Rectangle 2">
            <a:extLst>
              <a:ext uri="{FF2B5EF4-FFF2-40B4-BE49-F238E27FC236}">
                <a16:creationId xmlns:a16="http://schemas.microsoft.com/office/drawing/2014/main" id="{E672CB63-F542-99BE-B57C-B4C95504E2C3}"/>
              </a:ext>
            </a:extLst>
          </p:cNvPr>
          <p:cNvSpPr txBox="1">
            <a:spLocks noChangeArrowheads="1"/>
          </p:cNvSpPr>
          <p:nvPr/>
        </p:nvSpPr>
        <p:spPr bwMode="auto">
          <a:xfrm>
            <a:off x="457201" y="2019300"/>
            <a:ext cx="11666182" cy="7315199"/>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eaLnBrk="0" fontAlgn="base" hangingPunct="0">
              <a:lnSpc>
                <a:spcPct val="200000"/>
              </a:lnSpc>
              <a:spcBef>
                <a:spcPct val="0"/>
              </a:spcBef>
              <a:spcAft>
                <a:spcPts val="600"/>
              </a:spcAft>
              <a:buFontTx/>
              <a:buChar char="•"/>
            </a:pPr>
            <a:r>
              <a:rPr lang="en-US" altLang="en-US" dirty="0">
                <a:latin typeface="Arial" panose="020B0604020202020204" pitchFamily="34" charset="0"/>
              </a:rPr>
              <a:t> Focus: diet, activity, food marketing regulation (DHSC, 2020)</a:t>
            </a:r>
          </a:p>
          <a:p>
            <a:pPr marL="0" indent="0" eaLnBrk="0" fontAlgn="base" hangingPunct="0">
              <a:lnSpc>
                <a:spcPct val="200000"/>
              </a:lnSpc>
              <a:spcBef>
                <a:spcPct val="0"/>
              </a:spcBef>
              <a:spcAft>
                <a:spcPts val="600"/>
              </a:spcAft>
              <a:buFontTx/>
              <a:buChar char="•"/>
            </a:pPr>
            <a:r>
              <a:rPr lang="en-US" altLang="en-US" dirty="0">
                <a:latin typeface="Arial" panose="020B0604020202020204" pitchFamily="34" charset="0"/>
              </a:rPr>
              <a:t> Preventive focus → reduced chronic disease risks (PHE, 2020)</a:t>
            </a:r>
          </a:p>
          <a:p>
            <a:pPr marL="0" indent="0" eaLnBrk="0" fontAlgn="base" hangingPunct="0">
              <a:lnSpc>
                <a:spcPct val="200000"/>
              </a:lnSpc>
              <a:spcBef>
                <a:spcPct val="0"/>
              </a:spcBef>
              <a:spcAft>
                <a:spcPts val="600"/>
              </a:spcAft>
              <a:buFontTx/>
              <a:buChar char="•"/>
            </a:pPr>
            <a:r>
              <a:rPr lang="en-US" altLang="en-US" dirty="0">
                <a:latin typeface="Arial" panose="020B0604020202020204" pitchFamily="34" charset="0"/>
              </a:rPr>
              <a:t> Sugar Tax reduced sugar in drinks </a:t>
            </a:r>
            <a:r>
              <a:rPr lang="en-GB" dirty="0">
                <a:latin typeface="Arial" panose="020B0604020202020204" pitchFamily="34" charset="0"/>
              </a:rPr>
              <a:t>(</a:t>
            </a:r>
            <a:r>
              <a:rPr lang="en-GB" dirty="0" err="1">
                <a:latin typeface="Arial" panose="020B0604020202020204" pitchFamily="34" charset="0"/>
              </a:rPr>
              <a:t>Cobiac</a:t>
            </a:r>
            <a:r>
              <a:rPr lang="en-GB" dirty="0">
                <a:latin typeface="Arial" panose="020B0604020202020204" pitchFamily="34" charset="0"/>
              </a:rPr>
              <a:t> </a:t>
            </a:r>
            <a:r>
              <a:rPr lang="en-GB" i="1" dirty="0">
                <a:latin typeface="Arial" panose="020B0604020202020204" pitchFamily="34" charset="0"/>
              </a:rPr>
              <a:t>et al.</a:t>
            </a:r>
            <a:r>
              <a:rPr lang="en-GB" dirty="0">
                <a:latin typeface="Arial" panose="020B0604020202020204" pitchFamily="34" charset="0"/>
              </a:rPr>
              <a:t>, 2024)</a:t>
            </a:r>
            <a:endParaRPr lang="en-US" altLang="en-US" dirty="0">
              <a:latin typeface="Arial" panose="020B0604020202020204" pitchFamily="34" charset="0"/>
            </a:endParaRPr>
          </a:p>
          <a:p>
            <a:pPr marL="0" indent="0" eaLnBrk="0" fontAlgn="base" hangingPunct="0">
              <a:lnSpc>
                <a:spcPct val="200000"/>
              </a:lnSpc>
              <a:spcBef>
                <a:spcPct val="0"/>
              </a:spcBef>
              <a:spcAft>
                <a:spcPts val="600"/>
              </a:spcAft>
              <a:buFontTx/>
              <a:buChar char="•"/>
            </a:pPr>
            <a:r>
              <a:rPr lang="en-US" altLang="en-US" dirty="0">
                <a:latin typeface="Arial" panose="020B0604020202020204" pitchFamily="34" charset="0"/>
              </a:rPr>
              <a:t> Challenges: behaviour change in low-income families (NHS England, 2022)</a:t>
            </a:r>
          </a:p>
        </p:txBody>
      </p:sp>
      <p:pic>
        <p:nvPicPr>
          <p:cNvPr id="16" name="Picture 15" descr="A group of people in clothing&#10;&#10;AI-generated content may be incorrect.">
            <a:extLst>
              <a:ext uri="{FF2B5EF4-FFF2-40B4-BE49-F238E27FC236}">
                <a16:creationId xmlns:a16="http://schemas.microsoft.com/office/drawing/2014/main" id="{AC7AAB4F-9001-B38B-8D63-DEFD810A0A6C}"/>
              </a:ext>
            </a:extLst>
          </p:cNvPr>
          <p:cNvPicPr>
            <a:picLocks noChangeAspect="1"/>
          </p:cNvPicPr>
          <p:nvPr/>
        </p:nvPicPr>
        <p:blipFill>
          <a:blip r:embed="rId3">
            <a:extLst>
              <a:ext uri="{837473B0-CC2E-450A-ABE3-18F120FF3D39}">
                <a1611:picAttrSrcUrl xmlns:a1611="http://schemas.microsoft.com/office/drawing/2016/11/main" r:id="rId4"/>
              </a:ext>
            </a:extLst>
          </a:blip>
          <a:srcRect l="16768" r="16799" b="-2"/>
          <a:stretch>
            <a:fillRect/>
          </a:stretch>
        </p:blipFill>
        <p:spPr>
          <a:xfrm>
            <a:off x="12088214" y="2247904"/>
            <a:ext cx="6094799" cy="6857990"/>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GB"/>
          </a:p>
        </p:txBody>
      </p:sp>
      <p:sp>
        <p:nvSpPr>
          <p:cNvPr id="3" name="TextBox 3"/>
          <p:cNvSpPr txBox="1"/>
          <p:nvPr/>
        </p:nvSpPr>
        <p:spPr>
          <a:xfrm>
            <a:off x="1028700" y="665142"/>
            <a:ext cx="6021380" cy="1864934"/>
          </a:xfrm>
          <a:prstGeom prst="rect">
            <a:avLst/>
          </a:prstGeom>
        </p:spPr>
        <p:txBody>
          <a:bodyPr lIns="0" tIns="0" rIns="0" bIns="0" rtlCol="0" anchor="t">
            <a:spAutoFit/>
          </a:bodyPr>
          <a:lstStyle/>
          <a:p>
            <a:pPr algn="l">
              <a:lnSpc>
                <a:spcPts val="7431"/>
              </a:lnSpc>
            </a:pPr>
            <a:r>
              <a:rPr lang="en-US" sz="5308" dirty="0">
                <a:solidFill>
                  <a:srgbClr val="004AAD"/>
                </a:solidFill>
                <a:latin typeface="League Spartan"/>
                <a:ea typeface="League Spartan"/>
                <a:cs typeface="League Spartan"/>
                <a:sym typeface="League Spartan"/>
              </a:rPr>
              <a:t>Public Health Initiatives</a:t>
            </a:r>
          </a:p>
        </p:txBody>
      </p:sp>
      <p:graphicFrame>
        <p:nvGraphicFramePr>
          <p:cNvPr id="6" name="Rectangle 1">
            <a:extLst>
              <a:ext uri="{FF2B5EF4-FFF2-40B4-BE49-F238E27FC236}">
                <a16:creationId xmlns:a16="http://schemas.microsoft.com/office/drawing/2014/main" id="{1EB9031E-4224-3C6C-EE02-AB9E0DE0F6AE}"/>
              </a:ext>
            </a:extLst>
          </p:cNvPr>
          <p:cNvGraphicFramePr>
            <a:graphicFrameLocks/>
          </p:cNvGraphicFramePr>
          <p:nvPr>
            <p:extLst>
              <p:ext uri="{D42A27DB-BD31-4B8C-83A1-F6EECF244321}">
                <p14:modId xmlns:p14="http://schemas.microsoft.com/office/powerpoint/2010/main" val="3727716151"/>
              </p:ext>
            </p:extLst>
          </p:nvPr>
        </p:nvGraphicFramePr>
        <p:xfrm>
          <a:off x="1676400" y="2530076"/>
          <a:ext cx="16154400" cy="70917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Rectangle 1">
            <a:extLst>
              <a:ext uri="{FF2B5EF4-FFF2-40B4-BE49-F238E27FC236}">
                <a16:creationId xmlns:a16="http://schemas.microsoft.com/office/drawing/2014/main" id="{6D4B7E3C-8282-8DC7-235B-757B6ED7EB44}"/>
              </a:ext>
            </a:extLst>
          </p:cNvPr>
          <p:cNvGraphicFramePr>
            <a:graphicFrameLocks noGrp="1"/>
          </p:cNvGraphicFramePr>
          <p:nvPr>
            <p:ph idx="1"/>
            <p:extLst>
              <p:ext uri="{D42A27DB-BD31-4B8C-83A1-F6EECF244321}">
                <p14:modId xmlns:p14="http://schemas.microsoft.com/office/powerpoint/2010/main" val="129800911"/>
              </p:ext>
            </p:extLst>
          </p:nvPr>
        </p:nvGraphicFramePr>
        <p:xfrm>
          <a:off x="1228725" y="3822971"/>
          <a:ext cx="15830550" cy="49662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3">
            <a:extLst>
              <a:ext uri="{FF2B5EF4-FFF2-40B4-BE49-F238E27FC236}">
                <a16:creationId xmlns:a16="http://schemas.microsoft.com/office/drawing/2014/main" id="{3D4E4CCB-B5C5-784F-FF8A-862C56CE8055}"/>
              </a:ext>
            </a:extLst>
          </p:cNvPr>
          <p:cNvSpPr txBox="1"/>
          <p:nvPr/>
        </p:nvSpPr>
        <p:spPr>
          <a:xfrm>
            <a:off x="4800600" y="519717"/>
            <a:ext cx="9010636" cy="978088"/>
          </a:xfrm>
          <a:prstGeom prst="rect">
            <a:avLst/>
          </a:prstGeom>
        </p:spPr>
        <p:style>
          <a:lnRef idx="1">
            <a:schemeClr val="accent6"/>
          </a:lnRef>
          <a:fillRef idx="2">
            <a:schemeClr val="accent6"/>
          </a:fillRef>
          <a:effectRef idx="1">
            <a:schemeClr val="accent6"/>
          </a:effectRef>
          <a:fontRef idx="minor">
            <a:schemeClr val="dk1"/>
          </a:fontRef>
        </p:style>
        <p:txBody>
          <a:bodyPr lIns="0" tIns="0" rIns="0" bIns="0" rtlCol="0" anchor="t">
            <a:spAutoFit/>
          </a:bodyPr>
          <a:lstStyle/>
          <a:p>
            <a:pPr algn="ctr">
              <a:lnSpc>
                <a:spcPts val="7940"/>
              </a:lnSpc>
            </a:pPr>
            <a:r>
              <a:rPr lang="en-US" sz="5672" dirty="0">
                <a:solidFill>
                  <a:srgbClr val="004AAD"/>
                </a:solidFill>
                <a:latin typeface="League Spartan"/>
                <a:ea typeface="League Spartan"/>
                <a:cs typeface="League Spartan"/>
                <a:sym typeface="League Spartan"/>
              </a:rPr>
              <a:t>Equity &amp; Access</a:t>
            </a:r>
          </a:p>
        </p:txBody>
      </p:sp>
      <p:sp>
        <p:nvSpPr>
          <p:cNvPr id="2" name="TextBox 1">
            <a:extLst>
              <a:ext uri="{FF2B5EF4-FFF2-40B4-BE49-F238E27FC236}">
                <a16:creationId xmlns:a16="http://schemas.microsoft.com/office/drawing/2014/main" id="{6FC7F606-0723-D20E-7E21-9F38FE3E76C7}"/>
              </a:ext>
            </a:extLst>
          </p:cNvPr>
          <p:cNvSpPr txBox="1"/>
          <p:nvPr/>
        </p:nvSpPr>
        <p:spPr>
          <a:xfrm>
            <a:off x="2247900" y="1789136"/>
            <a:ext cx="13792200" cy="1815882"/>
          </a:xfrm>
          <a:prstGeom prst="rect">
            <a:avLst/>
          </a:prstGeom>
          <a:noFill/>
        </p:spPr>
        <p:txBody>
          <a:bodyPr wrap="square" rtlCol="0">
            <a:spAutoFit/>
          </a:bodyPr>
          <a:lstStyle/>
          <a:p>
            <a:r>
              <a:rPr lang="en-US" sz="2800" dirty="0">
                <a:latin typeface="Arial" panose="020B0604020202020204" pitchFamily="34" charset="0"/>
                <a:cs typeface="Arial" panose="020B0604020202020204" pitchFamily="34" charset="0"/>
              </a:rPr>
              <a:t>Health inequalities are the unfair and preventable differences in health, wellbeing, and access to services that exist between different social or demographic groups, often influenced by factors such as income, education, and environment (NHS England, 2024).</a:t>
            </a: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455867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3" y="0"/>
            <a:ext cx="18283428"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Colorful carved figures of humans">
            <a:extLst>
              <a:ext uri="{FF2B5EF4-FFF2-40B4-BE49-F238E27FC236}">
                <a16:creationId xmlns:a16="http://schemas.microsoft.com/office/drawing/2014/main" id="{5DF04F6E-4DAF-469A-2B90-4D16EB64D545}"/>
              </a:ext>
            </a:extLst>
          </p:cNvPr>
          <p:cNvPicPr>
            <a:picLocks noChangeAspect="1"/>
          </p:cNvPicPr>
          <p:nvPr/>
        </p:nvPicPr>
        <p:blipFill>
          <a:blip r:embed="rId2"/>
          <a:srcRect t="459"/>
          <a:stretch>
            <a:fillRect/>
          </a:stretch>
        </p:blipFill>
        <p:spPr>
          <a:xfrm>
            <a:off x="3783534" y="10"/>
            <a:ext cx="14504463" cy="10286990"/>
          </a:xfrm>
          <a:prstGeom prst="rect">
            <a:avLst/>
          </a:prstGeom>
        </p:spPr>
      </p:pic>
      <p:sp>
        <p:nvSpPr>
          <p:cNvPr id="19" name="Rectangle 1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085394" cy="10287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
            <a:extLst>
              <a:ext uri="{FF2B5EF4-FFF2-40B4-BE49-F238E27FC236}">
                <a16:creationId xmlns:a16="http://schemas.microsoft.com/office/drawing/2014/main" id="{45A37193-E04C-19D4-3C72-E8597970A0C3}"/>
              </a:ext>
            </a:extLst>
          </p:cNvPr>
          <p:cNvSpPr txBox="1">
            <a:spLocks noChangeArrowheads="1"/>
          </p:cNvSpPr>
          <p:nvPr/>
        </p:nvSpPr>
        <p:spPr bwMode="auto">
          <a:xfrm>
            <a:off x="1066800" y="3086100"/>
            <a:ext cx="7924800" cy="561414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228600" fontAlgn="base">
              <a:lnSpc>
                <a:spcPct val="150000"/>
              </a:lnSpc>
              <a:spcBef>
                <a:spcPct val="0"/>
              </a:spcBef>
              <a:spcAft>
                <a:spcPts val="600"/>
              </a:spcAft>
            </a:pPr>
            <a:r>
              <a:rPr lang="en-US" altLang="en-US" sz="2800" dirty="0">
                <a:latin typeface="Arial" panose="020B0604020202020204" pitchFamily="34" charset="0"/>
                <a:cs typeface="Arial" panose="020B0604020202020204" pitchFamily="34" charset="0"/>
              </a:rPr>
              <a:t>Cultural norms influence health behaviours (Module Notes, 2024)</a:t>
            </a:r>
          </a:p>
          <a:p>
            <a:pPr marL="0" indent="-228600" fontAlgn="base">
              <a:lnSpc>
                <a:spcPct val="150000"/>
              </a:lnSpc>
              <a:spcBef>
                <a:spcPct val="0"/>
              </a:spcBef>
              <a:spcAft>
                <a:spcPts val="600"/>
              </a:spcAft>
            </a:pPr>
            <a:r>
              <a:rPr lang="en-US" altLang="en-US" sz="2800" dirty="0">
                <a:latin typeface="Arial" panose="020B0604020202020204" pitchFamily="34" charset="0"/>
                <a:cs typeface="Arial" panose="020B0604020202020204" pitchFamily="34" charset="0"/>
              </a:rPr>
              <a:t> Mental health stigma delays support (Time to Change, 2020)</a:t>
            </a:r>
          </a:p>
          <a:p>
            <a:pPr marL="0" indent="-228600" fontAlgn="base">
              <a:lnSpc>
                <a:spcPct val="150000"/>
              </a:lnSpc>
              <a:spcBef>
                <a:spcPct val="0"/>
              </a:spcBef>
              <a:spcAft>
                <a:spcPts val="600"/>
              </a:spcAft>
            </a:pPr>
            <a:r>
              <a:rPr lang="en-US" altLang="en-US" sz="2800" dirty="0">
                <a:latin typeface="Arial" panose="020B0604020202020204" pitchFamily="34" charset="0"/>
                <a:cs typeface="Arial" panose="020B0604020202020204" pitchFamily="34" charset="0"/>
              </a:rPr>
              <a:t> Ageism reduces access for older people (Centre for Ageing Better, 2022)</a:t>
            </a:r>
          </a:p>
          <a:p>
            <a:pPr marL="0" indent="-228600" fontAlgn="base">
              <a:lnSpc>
                <a:spcPct val="150000"/>
              </a:lnSpc>
              <a:spcBef>
                <a:spcPct val="0"/>
              </a:spcBef>
              <a:spcAft>
                <a:spcPts val="600"/>
              </a:spcAft>
            </a:pPr>
            <a:r>
              <a:rPr lang="en-US" altLang="en-US" sz="2800" dirty="0">
                <a:latin typeface="Arial" panose="020B0604020202020204" pitchFamily="34" charset="0"/>
                <a:cs typeface="Arial" panose="020B0604020202020204" pitchFamily="34" charset="0"/>
              </a:rPr>
              <a:t> Ethnic minorities face misdiagnosis &amp; poorer care (Lancet Public Health, 2023)</a:t>
            </a:r>
          </a:p>
        </p:txBody>
      </p:sp>
      <p:sp>
        <p:nvSpPr>
          <p:cNvPr id="13" name="TextBox 3">
            <a:extLst>
              <a:ext uri="{FF2B5EF4-FFF2-40B4-BE49-F238E27FC236}">
                <a16:creationId xmlns:a16="http://schemas.microsoft.com/office/drawing/2014/main" id="{0CB5AF6F-2BBC-F357-9369-4517A185EAF8}"/>
              </a:ext>
            </a:extLst>
          </p:cNvPr>
          <p:cNvSpPr txBox="1"/>
          <p:nvPr/>
        </p:nvSpPr>
        <p:spPr>
          <a:xfrm>
            <a:off x="4343400" y="1040154"/>
            <a:ext cx="8993180" cy="915956"/>
          </a:xfrm>
          <a:prstGeom prst="rect">
            <a:avLst/>
          </a:prstGeom>
        </p:spPr>
        <p:txBody>
          <a:bodyPr wrap="square" lIns="0" tIns="0" rIns="0" bIns="0" rtlCol="0" anchor="t">
            <a:spAutoFit/>
          </a:bodyPr>
          <a:lstStyle/>
          <a:p>
            <a:pPr algn="l">
              <a:lnSpc>
                <a:spcPts val="7431"/>
              </a:lnSpc>
            </a:pPr>
            <a:r>
              <a:rPr lang="en-US" sz="5308" dirty="0">
                <a:solidFill>
                  <a:srgbClr val="004AAD"/>
                </a:solidFill>
                <a:latin typeface="League Spartan"/>
                <a:ea typeface="League Spartan"/>
                <a:cs typeface="League Spartan"/>
                <a:sym typeface="League Spartan"/>
              </a:rPr>
              <a:t>Social Process &amp; Stigma</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66D59-371E-5A80-5960-6BB87940D13A}"/>
              </a:ext>
            </a:extLst>
          </p:cNvPr>
          <p:cNvSpPr>
            <a:spLocks noGrp="1"/>
          </p:cNvSpPr>
          <p:nvPr>
            <p:ph type="title"/>
          </p:nvPr>
        </p:nvSpPr>
        <p:spPr>
          <a:xfrm>
            <a:off x="738555" y="775253"/>
            <a:ext cx="4627266" cy="8659260"/>
          </a:xfrm>
        </p:spPr>
        <p:txBody>
          <a:bodyPr anchor="ctr">
            <a:normAutofit/>
          </a:bodyPr>
          <a:lstStyle/>
          <a:p>
            <a:r>
              <a:rPr lang="en-GB" sz="5400">
                <a:solidFill>
                  <a:srgbClr val="FFFFFF"/>
                </a:solidFill>
              </a:rPr>
              <a:t>Critical Evaluation</a:t>
            </a:r>
          </a:p>
        </p:txBody>
      </p:sp>
      <p:graphicFrame>
        <p:nvGraphicFramePr>
          <p:cNvPr id="7" name="Rectangle 1">
            <a:extLst>
              <a:ext uri="{FF2B5EF4-FFF2-40B4-BE49-F238E27FC236}">
                <a16:creationId xmlns:a16="http://schemas.microsoft.com/office/drawing/2014/main" id="{B31121C0-2148-DCD9-6D6F-D7C451EBB974}"/>
              </a:ext>
            </a:extLst>
          </p:cNvPr>
          <p:cNvGraphicFramePr>
            <a:graphicFrameLocks noGrp="1"/>
          </p:cNvGraphicFramePr>
          <p:nvPr>
            <p:ph idx="1"/>
            <p:extLst>
              <p:ext uri="{D42A27DB-BD31-4B8C-83A1-F6EECF244321}">
                <p14:modId xmlns:p14="http://schemas.microsoft.com/office/powerpoint/2010/main" val="119886162"/>
              </p:ext>
            </p:extLst>
          </p:nvPr>
        </p:nvGraphicFramePr>
        <p:xfrm>
          <a:off x="7112795" y="959645"/>
          <a:ext cx="10196513" cy="84748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3">
            <a:extLst>
              <a:ext uri="{FF2B5EF4-FFF2-40B4-BE49-F238E27FC236}">
                <a16:creationId xmlns:a16="http://schemas.microsoft.com/office/drawing/2014/main" id="{CDC31B5B-2FA0-3A81-813F-122877022E83}"/>
              </a:ext>
            </a:extLst>
          </p:cNvPr>
          <p:cNvSpPr txBox="1"/>
          <p:nvPr/>
        </p:nvSpPr>
        <p:spPr>
          <a:xfrm>
            <a:off x="609600" y="501667"/>
            <a:ext cx="8993180" cy="915956"/>
          </a:xfrm>
          <a:prstGeom prst="rect">
            <a:avLst/>
          </a:prstGeom>
        </p:spPr>
        <p:txBody>
          <a:bodyPr wrap="square" lIns="0" tIns="0" rIns="0" bIns="0" rtlCol="0" anchor="t">
            <a:spAutoFit/>
          </a:bodyPr>
          <a:lstStyle/>
          <a:p>
            <a:pPr algn="l">
              <a:lnSpc>
                <a:spcPts val="7431"/>
              </a:lnSpc>
            </a:pPr>
            <a:r>
              <a:rPr lang="en-US" sz="5308" dirty="0">
                <a:solidFill>
                  <a:srgbClr val="004AAD"/>
                </a:solidFill>
                <a:latin typeface="League Spartan"/>
                <a:ea typeface="League Spartan"/>
                <a:cs typeface="League Spartan"/>
                <a:sym typeface="League Spartan"/>
              </a:rPr>
              <a:t>Critical Evaluation</a:t>
            </a:r>
          </a:p>
        </p:txBody>
      </p:sp>
      <p:pic>
        <p:nvPicPr>
          <p:cNvPr id="8" name="Picture 7" descr="A group of people holding up smiley faces&#10;&#10;AI-generated content may be incorrect.">
            <a:extLst>
              <a:ext uri="{FF2B5EF4-FFF2-40B4-BE49-F238E27FC236}">
                <a16:creationId xmlns:a16="http://schemas.microsoft.com/office/drawing/2014/main" id="{448F2F2D-DA8C-4086-6183-B58C8B5A3145}"/>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978692" y="4661895"/>
            <a:ext cx="5006868" cy="3911616"/>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36851520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6A84B152-3496-4C52-AF08-97AFFC09D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8288000"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3" name="Freeform: Shape 32">
            <a:extLst>
              <a:ext uri="{FF2B5EF4-FFF2-40B4-BE49-F238E27FC236}">
                <a16:creationId xmlns:a16="http://schemas.microsoft.com/office/drawing/2014/main" id="{6B2ADB95-0FA3-4BD7-A8AC-89D014A8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97985" y="1"/>
            <a:ext cx="1732713" cy="937541"/>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3">
            <a:extLst>
              <a:ext uri="{FF2B5EF4-FFF2-40B4-BE49-F238E27FC236}">
                <a16:creationId xmlns:a16="http://schemas.microsoft.com/office/drawing/2014/main" id="{F7BC852B-0990-2D49-41A1-9A7ACF43A9CA}"/>
              </a:ext>
            </a:extLst>
          </p:cNvPr>
          <p:cNvSpPr txBox="1"/>
          <p:nvPr/>
        </p:nvSpPr>
        <p:spPr>
          <a:xfrm>
            <a:off x="609600" y="501667"/>
            <a:ext cx="8993180" cy="915956"/>
          </a:xfrm>
          <a:prstGeom prst="rect">
            <a:avLst/>
          </a:prstGeom>
        </p:spPr>
        <p:txBody>
          <a:bodyPr wrap="square" lIns="0" tIns="0" rIns="0" bIns="0" rtlCol="0" anchor="t">
            <a:spAutoFit/>
          </a:bodyPr>
          <a:lstStyle/>
          <a:p>
            <a:pPr algn="l">
              <a:lnSpc>
                <a:spcPts val="7431"/>
              </a:lnSpc>
              <a:spcAft>
                <a:spcPts val="600"/>
              </a:spcAft>
            </a:pPr>
            <a:r>
              <a:rPr lang="en-US" sz="5308" dirty="0">
                <a:solidFill>
                  <a:srgbClr val="004AAD"/>
                </a:solidFill>
                <a:latin typeface="League Spartan"/>
                <a:ea typeface="League Spartan"/>
                <a:cs typeface="League Spartan"/>
                <a:sym typeface="League Spartan"/>
              </a:rPr>
              <a:t>Future Recommendation</a:t>
            </a:r>
          </a:p>
        </p:txBody>
      </p:sp>
      <p:sp>
        <p:nvSpPr>
          <p:cNvPr id="35" name="Oval 34">
            <a:extLst>
              <a:ext uri="{FF2B5EF4-FFF2-40B4-BE49-F238E27FC236}">
                <a16:creationId xmlns:a16="http://schemas.microsoft.com/office/drawing/2014/main" id="{C924DBCE-E731-4B22-8181-A39C1D862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12277" y="5135938"/>
            <a:ext cx="946326" cy="946326"/>
          </a:xfrm>
          <a:prstGeom prst="ellipse">
            <a:avLst/>
          </a:prstGeom>
          <a:noFill/>
          <a:ln w="1270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Shape 36">
            <a:extLst>
              <a:ext uri="{FF2B5EF4-FFF2-40B4-BE49-F238E27FC236}">
                <a16:creationId xmlns:a16="http://schemas.microsoft.com/office/drawing/2014/main" id="{4CBF9756-6AC8-4C65-84DF-56FBFFA1D8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11175340" y="7750023"/>
            <a:ext cx="2753588" cy="3037177"/>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pic>
        <p:nvPicPr>
          <p:cNvPr id="27" name="Picture 26">
            <a:extLst>
              <a:ext uri="{FF2B5EF4-FFF2-40B4-BE49-F238E27FC236}">
                <a16:creationId xmlns:a16="http://schemas.microsoft.com/office/drawing/2014/main" id="{899447DC-6153-2ED7-888C-8E85DC71A639}"/>
              </a:ext>
            </a:extLst>
          </p:cNvPr>
          <p:cNvPicPr>
            <a:picLocks noChangeAspect="1"/>
          </p:cNvPicPr>
          <p:nvPr/>
        </p:nvPicPr>
        <p:blipFill>
          <a:blip r:embed="rId2"/>
          <a:srcRect l="38501" r="-2" b="-2"/>
          <a:stretch>
            <a:fillRect/>
          </a:stretch>
        </p:blipFill>
        <p:spPr>
          <a:xfrm>
            <a:off x="11627962" y="1612858"/>
            <a:ext cx="6192905" cy="6192905"/>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39" name="Freeform: Shape 38">
            <a:extLst>
              <a:ext uri="{FF2B5EF4-FFF2-40B4-BE49-F238E27FC236}">
                <a16:creationId xmlns:a16="http://schemas.microsoft.com/office/drawing/2014/main" id="{2D385988-EAAF-4C27-AF8A-2BFBECAF3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24403" y="1"/>
            <a:ext cx="3100422" cy="243281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41" name="Straight Connector 40">
            <a:extLst>
              <a:ext uri="{FF2B5EF4-FFF2-40B4-BE49-F238E27FC236}">
                <a16:creationId xmlns:a16="http://schemas.microsoft.com/office/drawing/2014/main" id="{43621FD4-D14D-45D5-9A57-9A2DE5EA59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8208117" y="1541859"/>
            <a:ext cx="0" cy="2396562"/>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43" name="Freeform: Shape 42">
            <a:extLst>
              <a:ext uri="{FF2B5EF4-FFF2-40B4-BE49-F238E27FC236}">
                <a16:creationId xmlns:a16="http://schemas.microsoft.com/office/drawing/2014/main" id="{B621D332-7329-4994-8836-C429A51B7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14290" y="9050692"/>
            <a:ext cx="2986596" cy="1236308"/>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5" name="Freeform: Shape 44">
            <a:extLst>
              <a:ext uri="{FF2B5EF4-FFF2-40B4-BE49-F238E27FC236}">
                <a16:creationId xmlns:a16="http://schemas.microsoft.com/office/drawing/2014/main" id="{2D20F754-35A9-4508-BE3C-C59996D143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277544" y="8278794"/>
            <a:ext cx="2010457" cy="2008207"/>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graphicFrame>
        <p:nvGraphicFramePr>
          <p:cNvPr id="25" name="Rectangle 1">
            <a:extLst>
              <a:ext uri="{FF2B5EF4-FFF2-40B4-BE49-F238E27FC236}">
                <a16:creationId xmlns:a16="http://schemas.microsoft.com/office/drawing/2014/main" id="{8366ECE3-DB16-9C81-76CB-AE61F0272E09}"/>
              </a:ext>
            </a:extLst>
          </p:cNvPr>
          <p:cNvGraphicFramePr>
            <a:graphicFrameLocks noGrp="1"/>
          </p:cNvGraphicFramePr>
          <p:nvPr>
            <p:ph idx="1"/>
            <p:extLst>
              <p:ext uri="{D42A27DB-BD31-4B8C-83A1-F6EECF244321}">
                <p14:modId xmlns:p14="http://schemas.microsoft.com/office/powerpoint/2010/main" val="1892196995"/>
              </p:ext>
            </p:extLst>
          </p:nvPr>
        </p:nvGraphicFramePr>
        <p:xfrm>
          <a:off x="762000" y="2247901"/>
          <a:ext cx="9362403" cy="7017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330225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4C6D23-B6E5-70A5-E269-3305A4CB3765}"/>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02449542-4284-9194-DF88-13424CBA2D55}"/>
              </a:ext>
            </a:extLst>
          </p:cNvPr>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259" b="-9259"/>
            </a:stretch>
          </a:blipFill>
        </p:spPr>
        <p:txBody>
          <a:bodyPr/>
          <a:lstStyle/>
          <a:p>
            <a:endParaRPr lang="en-GB"/>
          </a:p>
        </p:txBody>
      </p:sp>
      <p:grpSp>
        <p:nvGrpSpPr>
          <p:cNvPr id="3" name="Group 3">
            <a:extLst>
              <a:ext uri="{FF2B5EF4-FFF2-40B4-BE49-F238E27FC236}">
                <a16:creationId xmlns:a16="http://schemas.microsoft.com/office/drawing/2014/main" id="{324FA4C7-E8AE-7A54-0544-BD633605208B}"/>
              </a:ext>
            </a:extLst>
          </p:cNvPr>
          <p:cNvGrpSpPr/>
          <p:nvPr/>
        </p:nvGrpSpPr>
        <p:grpSpPr>
          <a:xfrm>
            <a:off x="-698500" y="3124200"/>
            <a:ext cx="5245100" cy="1332778"/>
            <a:chOff x="0" y="0"/>
            <a:chExt cx="1381426" cy="351020"/>
          </a:xfrm>
        </p:grpSpPr>
        <p:sp>
          <p:nvSpPr>
            <p:cNvPr id="4" name="Freeform 4">
              <a:extLst>
                <a:ext uri="{FF2B5EF4-FFF2-40B4-BE49-F238E27FC236}">
                  <a16:creationId xmlns:a16="http://schemas.microsoft.com/office/drawing/2014/main" id="{2CC79088-400D-2EA5-E923-23D91B8D5746}"/>
                </a:ext>
              </a:extLst>
            </p:cNvPr>
            <p:cNvSpPr/>
            <p:nvPr/>
          </p:nvSpPr>
          <p:spPr>
            <a:xfrm>
              <a:off x="0" y="0"/>
              <a:ext cx="1381426" cy="351020"/>
            </a:xfrm>
            <a:custGeom>
              <a:avLst/>
              <a:gdLst/>
              <a:ahLst/>
              <a:cxnLst/>
              <a:rect l="l" t="t" r="r" b="b"/>
              <a:pathLst>
                <a:path w="1381426" h="351020">
                  <a:moveTo>
                    <a:pt x="75277" y="0"/>
                  </a:moveTo>
                  <a:lnTo>
                    <a:pt x="1306148" y="0"/>
                  </a:lnTo>
                  <a:cubicBezTo>
                    <a:pt x="1326113" y="0"/>
                    <a:pt x="1345260" y="7931"/>
                    <a:pt x="1359377" y="22048"/>
                  </a:cubicBezTo>
                  <a:cubicBezTo>
                    <a:pt x="1373495" y="36166"/>
                    <a:pt x="1381426" y="55313"/>
                    <a:pt x="1381426" y="75277"/>
                  </a:cubicBezTo>
                  <a:lnTo>
                    <a:pt x="1381426" y="275742"/>
                  </a:lnTo>
                  <a:cubicBezTo>
                    <a:pt x="1381426" y="295707"/>
                    <a:pt x="1373495" y="314854"/>
                    <a:pt x="1359377" y="328971"/>
                  </a:cubicBezTo>
                  <a:cubicBezTo>
                    <a:pt x="1345260" y="343089"/>
                    <a:pt x="1326113" y="351020"/>
                    <a:pt x="1306148" y="351020"/>
                  </a:cubicBezTo>
                  <a:lnTo>
                    <a:pt x="75277" y="351020"/>
                  </a:lnTo>
                  <a:cubicBezTo>
                    <a:pt x="55313" y="351020"/>
                    <a:pt x="36166" y="343089"/>
                    <a:pt x="22048" y="328971"/>
                  </a:cubicBezTo>
                  <a:cubicBezTo>
                    <a:pt x="7931" y="314854"/>
                    <a:pt x="0" y="295707"/>
                    <a:pt x="0" y="275742"/>
                  </a:cubicBezTo>
                  <a:lnTo>
                    <a:pt x="0" y="75277"/>
                  </a:lnTo>
                  <a:cubicBezTo>
                    <a:pt x="0" y="55313"/>
                    <a:pt x="7931" y="36166"/>
                    <a:pt x="22048" y="22048"/>
                  </a:cubicBezTo>
                  <a:cubicBezTo>
                    <a:pt x="36166" y="7931"/>
                    <a:pt x="55313" y="0"/>
                    <a:pt x="75277" y="0"/>
                  </a:cubicBezTo>
                  <a:close/>
                </a:path>
              </a:pathLst>
            </a:custGeom>
            <a:solidFill>
              <a:srgbClr val="004AAD"/>
            </a:solidFill>
          </p:spPr>
          <p:txBody>
            <a:bodyPr/>
            <a:lstStyle/>
            <a:p>
              <a:endParaRPr lang="en-GB"/>
            </a:p>
          </p:txBody>
        </p:sp>
        <p:sp>
          <p:nvSpPr>
            <p:cNvPr id="5" name="TextBox 5">
              <a:extLst>
                <a:ext uri="{FF2B5EF4-FFF2-40B4-BE49-F238E27FC236}">
                  <a16:creationId xmlns:a16="http://schemas.microsoft.com/office/drawing/2014/main" id="{22C5A0A3-B478-5180-8909-749F86FA6471}"/>
                </a:ext>
              </a:extLst>
            </p:cNvPr>
            <p:cNvSpPr txBox="1"/>
            <p:nvPr/>
          </p:nvSpPr>
          <p:spPr>
            <a:xfrm>
              <a:off x="0" y="-47625"/>
              <a:ext cx="1381426" cy="398645"/>
            </a:xfrm>
            <a:prstGeom prst="rect">
              <a:avLst/>
            </a:prstGeom>
          </p:spPr>
          <p:txBody>
            <a:bodyPr lIns="50800" tIns="50800" rIns="50800" bIns="50800" rtlCol="0" anchor="ctr"/>
            <a:lstStyle/>
            <a:p>
              <a:pPr algn="ctr">
                <a:lnSpc>
                  <a:spcPts val="2659"/>
                </a:lnSpc>
              </a:pPr>
              <a:endParaRPr/>
            </a:p>
          </p:txBody>
        </p:sp>
      </p:grpSp>
      <p:grpSp>
        <p:nvGrpSpPr>
          <p:cNvPr id="6" name="Group 6">
            <a:extLst>
              <a:ext uri="{FF2B5EF4-FFF2-40B4-BE49-F238E27FC236}">
                <a16:creationId xmlns:a16="http://schemas.microsoft.com/office/drawing/2014/main" id="{192480E9-279E-218E-8269-E4B17ECC0E44}"/>
              </a:ext>
            </a:extLst>
          </p:cNvPr>
          <p:cNvGrpSpPr/>
          <p:nvPr/>
        </p:nvGrpSpPr>
        <p:grpSpPr>
          <a:xfrm>
            <a:off x="13741400" y="3124200"/>
            <a:ext cx="5118100" cy="1332778"/>
            <a:chOff x="0" y="0"/>
            <a:chExt cx="1347977" cy="351020"/>
          </a:xfrm>
        </p:grpSpPr>
        <p:sp>
          <p:nvSpPr>
            <p:cNvPr id="7" name="Freeform 7">
              <a:extLst>
                <a:ext uri="{FF2B5EF4-FFF2-40B4-BE49-F238E27FC236}">
                  <a16:creationId xmlns:a16="http://schemas.microsoft.com/office/drawing/2014/main" id="{CDEE1AD3-2763-B0B0-7166-7308B5FE71CE}"/>
                </a:ext>
              </a:extLst>
            </p:cNvPr>
            <p:cNvSpPr/>
            <p:nvPr/>
          </p:nvSpPr>
          <p:spPr>
            <a:xfrm>
              <a:off x="0" y="0"/>
              <a:ext cx="1347977" cy="351020"/>
            </a:xfrm>
            <a:custGeom>
              <a:avLst/>
              <a:gdLst/>
              <a:ahLst/>
              <a:cxnLst/>
              <a:rect l="l" t="t" r="r" b="b"/>
              <a:pathLst>
                <a:path w="1347977" h="351020">
                  <a:moveTo>
                    <a:pt x="77145" y="0"/>
                  </a:moveTo>
                  <a:lnTo>
                    <a:pt x="1270832" y="0"/>
                  </a:lnTo>
                  <a:cubicBezTo>
                    <a:pt x="1291292" y="0"/>
                    <a:pt x="1310914" y="8128"/>
                    <a:pt x="1325382" y="22595"/>
                  </a:cubicBezTo>
                  <a:cubicBezTo>
                    <a:pt x="1339849" y="37063"/>
                    <a:pt x="1347977" y="56685"/>
                    <a:pt x="1347977" y="77145"/>
                  </a:cubicBezTo>
                  <a:lnTo>
                    <a:pt x="1347977" y="273874"/>
                  </a:lnTo>
                  <a:cubicBezTo>
                    <a:pt x="1347977" y="316480"/>
                    <a:pt x="1313438" y="351020"/>
                    <a:pt x="1270832" y="351020"/>
                  </a:cubicBezTo>
                  <a:lnTo>
                    <a:pt x="77145" y="351020"/>
                  </a:lnTo>
                  <a:cubicBezTo>
                    <a:pt x="34539" y="351020"/>
                    <a:pt x="0" y="316480"/>
                    <a:pt x="0" y="273874"/>
                  </a:cubicBezTo>
                  <a:lnTo>
                    <a:pt x="0" y="77145"/>
                  </a:lnTo>
                  <a:cubicBezTo>
                    <a:pt x="0" y="34539"/>
                    <a:pt x="34539" y="0"/>
                    <a:pt x="77145" y="0"/>
                  </a:cubicBezTo>
                  <a:close/>
                </a:path>
              </a:pathLst>
            </a:custGeom>
            <a:solidFill>
              <a:srgbClr val="004AAD"/>
            </a:solidFill>
          </p:spPr>
          <p:txBody>
            <a:bodyPr/>
            <a:lstStyle/>
            <a:p>
              <a:endParaRPr lang="en-GB"/>
            </a:p>
          </p:txBody>
        </p:sp>
        <p:sp>
          <p:nvSpPr>
            <p:cNvPr id="8" name="TextBox 8">
              <a:extLst>
                <a:ext uri="{FF2B5EF4-FFF2-40B4-BE49-F238E27FC236}">
                  <a16:creationId xmlns:a16="http://schemas.microsoft.com/office/drawing/2014/main" id="{9F9DEE98-837F-F930-7C3B-DE6FD406E52B}"/>
                </a:ext>
              </a:extLst>
            </p:cNvPr>
            <p:cNvSpPr txBox="1"/>
            <p:nvPr/>
          </p:nvSpPr>
          <p:spPr>
            <a:xfrm>
              <a:off x="0" y="-47625"/>
              <a:ext cx="1347977" cy="398645"/>
            </a:xfrm>
            <a:prstGeom prst="rect">
              <a:avLst/>
            </a:prstGeom>
          </p:spPr>
          <p:txBody>
            <a:bodyPr lIns="50800" tIns="50800" rIns="50800" bIns="50800" rtlCol="0" anchor="ctr"/>
            <a:lstStyle/>
            <a:p>
              <a:pPr algn="ctr">
                <a:lnSpc>
                  <a:spcPts val="2659"/>
                </a:lnSpc>
              </a:pPr>
              <a:endParaRPr/>
            </a:p>
          </p:txBody>
        </p:sp>
      </p:grpSp>
      <p:sp>
        <p:nvSpPr>
          <p:cNvPr id="9" name="TextBox 9">
            <a:extLst>
              <a:ext uri="{FF2B5EF4-FFF2-40B4-BE49-F238E27FC236}">
                <a16:creationId xmlns:a16="http://schemas.microsoft.com/office/drawing/2014/main" id="{5CDEE10B-F508-ACA8-CF43-BB2B6790AFAF}"/>
              </a:ext>
            </a:extLst>
          </p:cNvPr>
          <p:cNvSpPr txBox="1"/>
          <p:nvPr/>
        </p:nvSpPr>
        <p:spPr>
          <a:xfrm>
            <a:off x="4933297" y="3191597"/>
            <a:ext cx="8421405" cy="1265381"/>
          </a:xfrm>
          <a:prstGeom prst="rect">
            <a:avLst/>
          </a:prstGeom>
        </p:spPr>
        <p:txBody>
          <a:bodyPr lIns="0" tIns="0" rIns="0" bIns="0" rtlCol="0" anchor="t">
            <a:spAutoFit/>
          </a:bodyPr>
          <a:lstStyle/>
          <a:p>
            <a:pPr algn="ctr">
              <a:lnSpc>
                <a:spcPts val="10334"/>
              </a:lnSpc>
            </a:pPr>
            <a:r>
              <a:rPr lang="en-US" sz="7382" b="1" dirty="0">
                <a:solidFill>
                  <a:srgbClr val="004AAD"/>
                </a:solidFill>
                <a:latin typeface="League Spartan"/>
                <a:ea typeface="League Spartan"/>
                <a:cs typeface="League Spartan"/>
                <a:sym typeface="League Spartan"/>
              </a:rPr>
              <a:t>Conclusion</a:t>
            </a:r>
          </a:p>
        </p:txBody>
      </p:sp>
      <p:sp>
        <p:nvSpPr>
          <p:cNvPr id="18" name="Content Placeholder 2">
            <a:extLst>
              <a:ext uri="{FF2B5EF4-FFF2-40B4-BE49-F238E27FC236}">
                <a16:creationId xmlns:a16="http://schemas.microsoft.com/office/drawing/2014/main" id="{BCC2FCAA-3AD5-AC51-C274-ADBD5D5148A4}"/>
              </a:ext>
            </a:extLst>
          </p:cNvPr>
          <p:cNvSpPr txBox="1">
            <a:spLocks/>
          </p:cNvSpPr>
          <p:nvPr/>
        </p:nvSpPr>
        <p:spPr>
          <a:xfrm>
            <a:off x="1371600" y="5295900"/>
            <a:ext cx="15325468" cy="3358092"/>
          </a:xfrm>
          <a:prstGeom prst="rect">
            <a:avLst/>
          </a:prstGeom>
        </p:spPr>
        <p:txBody>
          <a:bodyPr>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150000"/>
              </a:lnSpc>
            </a:pPr>
            <a:r>
              <a:rPr lang="en-GB" dirty="0">
                <a:latin typeface="Arial" panose="020B0604020202020204" pitchFamily="34" charset="0"/>
                <a:cs typeface="Arial" panose="020B0604020202020204" pitchFamily="34" charset="0"/>
              </a:rPr>
              <a:t> Health, wellbeing &amp; sustainability are interlinked (WHO, 2023)</a:t>
            </a:r>
          </a:p>
          <a:p>
            <a:pPr>
              <a:lnSpc>
                <a:spcPct val="150000"/>
              </a:lnSpc>
            </a:pPr>
            <a:r>
              <a:rPr lang="en-GB" dirty="0">
                <a:latin typeface="Arial" panose="020B0604020202020204" pitchFamily="34" charset="0"/>
                <a:cs typeface="Arial" panose="020B0604020202020204" pitchFamily="34" charset="0"/>
              </a:rPr>
              <a:t> Holistic definitions → social &amp; environmental dimensions (ONS, 2022)</a:t>
            </a:r>
          </a:p>
          <a:p>
            <a:pPr>
              <a:lnSpc>
                <a:spcPct val="150000"/>
              </a:lnSpc>
            </a:pPr>
            <a:r>
              <a:rPr lang="en-GB" dirty="0">
                <a:latin typeface="Arial" panose="020B0604020202020204" pitchFamily="34" charset="0"/>
                <a:cs typeface="Arial" panose="020B0604020202020204" pitchFamily="34" charset="0"/>
              </a:rPr>
              <a:t> Models highlight role of social determinants (Dahlgren &amp; Whitehead, 2021)</a:t>
            </a:r>
          </a:p>
          <a:p>
            <a:pPr>
              <a:lnSpc>
                <a:spcPct val="150000"/>
              </a:lnSpc>
            </a:pPr>
            <a:r>
              <a:rPr lang="en-GB" dirty="0">
                <a:latin typeface="Arial" panose="020B0604020202020204" pitchFamily="34" charset="0"/>
                <a:cs typeface="Arial" panose="020B0604020202020204" pitchFamily="34" charset="0"/>
              </a:rPr>
              <a:t> UK shows progress but inequalities remain (Marmot, 2020; NHS, 2019)</a:t>
            </a:r>
          </a:p>
          <a:p>
            <a:pPr>
              <a:lnSpc>
                <a:spcPct val="150000"/>
              </a:lnSpc>
            </a:pPr>
            <a:r>
              <a:rPr lang="en-GB" dirty="0">
                <a:latin typeface="Arial" panose="020B0604020202020204" pitchFamily="34" charset="0"/>
                <a:cs typeface="Arial" panose="020B0604020202020204" pitchFamily="34" charset="0"/>
              </a:rPr>
              <a:t> Future: prevention, collaboration &amp; equity (Health Foundation, 2024; UN, 2024)</a:t>
            </a:r>
          </a:p>
          <a:p>
            <a:pPr>
              <a:lnSpc>
                <a:spcPct val="150000"/>
              </a:lnSpc>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592553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1FBDEE-1ABA-48DC-F2C1-5BC790C019FC}"/>
              </a:ext>
            </a:extLst>
          </p:cNvPr>
          <p:cNvSpPr>
            <a:spLocks noGrp="1"/>
          </p:cNvSpPr>
          <p:nvPr>
            <p:ph type="title"/>
          </p:nvPr>
        </p:nvSpPr>
        <p:spPr>
          <a:xfrm>
            <a:off x="366533" y="0"/>
            <a:ext cx="4277273" cy="1131153"/>
          </a:xfrm>
        </p:spPr>
        <p:txBody>
          <a:bodyPr>
            <a:normAutofit/>
          </a:bodyPr>
          <a:lstStyle/>
          <a:p>
            <a:r>
              <a:rPr lang="en-GB" dirty="0">
                <a:solidFill>
                  <a:schemeClr val="tx1"/>
                </a:solidFill>
              </a:rPr>
              <a:t>Refrences</a:t>
            </a:r>
          </a:p>
        </p:txBody>
      </p:sp>
      <p:sp>
        <p:nvSpPr>
          <p:cNvPr id="3" name="Content Placeholder 2">
            <a:extLst>
              <a:ext uri="{FF2B5EF4-FFF2-40B4-BE49-F238E27FC236}">
                <a16:creationId xmlns:a16="http://schemas.microsoft.com/office/drawing/2014/main" id="{A650944B-13B6-7A2F-FB37-25FD51F06291}"/>
              </a:ext>
            </a:extLst>
          </p:cNvPr>
          <p:cNvSpPr>
            <a:spLocks noGrp="1"/>
          </p:cNvSpPr>
          <p:nvPr>
            <p:ph idx="1"/>
          </p:nvPr>
        </p:nvSpPr>
        <p:spPr>
          <a:xfrm>
            <a:off x="2590800" y="1144201"/>
            <a:ext cx="15316200" cy="6072048"/>
          </a:xfrm>
        </p:spPr>
        <p:txBody>
          <a:bodyPr>
            <a:noAutofit/>
          </a:bodyPr>
          <a:lstStyle/>
          <a:p>
            <a:pPr marL="0" indent="0">
              <a:lnSpc>
                <a:spcPct val="150000"/>
              </a:lnSpc>
              <a:buNone/>
            </a:pPr>
            <a:r>
              <a:rPr lang="en-GB" sz="1200" dirty="0"/>
              <a:t>Cancer Research UK (2021) </a:t>
            </a:r>
            <a:r>
              <a:rPr lang="en-GB" sz="1200" i="1" dirty="0"/>
              <a:t>Be Clear on Cancer campaigns: impact and outcomes.</a:t>
            </a:r>
            <a:r>
              <a:rPr lang="en-GB" sz="1200" dirty="0"/>
              <a:t> Available at: </a:t>
            </a:r>
            <a:r>
              <a:rPr lang="en-GB" sz="1200" u="sng" dirty="0">
                <a:hlinkClick r:id="rId2"/>
              </a:rPr>
              <a:t>https://www.cancerresearchuk.org</a:t>
            </a:r>
            <a:r>
              <a:rPr lang="en-GB" sz="1200" dirty="0"/>
              <a:t> (Accessed: 20 September 2025).</a:t>
            </a:r>
          </a:p>
          <a:p>
            <a:pPr marL="0" indent="0">
              <a:lnSpc>
                <a:spcPct val="150000"/>
              </a:lnSpc>
              <a:buNone/>
            </a:pPr>
            <a:r>
              <a:rPr lang="en-GB" sz="1200" dirty="0"/>
              <a:t>Centre for Ageing Better (2022) </a:t>
            </a:r>
            <a:r>
              <a:rPr lang="en-GB" sz="1200" i="1" dirty="0"/>
              <a:t>Reporting on ageing and older age: media guidelines.</a:t>
            </a:r>
            <a:r>
              <a:rPr lang="en-GB" sz="1200" dirty="0"/>
              <a:t> London: Centre for Ageing Better. Available at: </a:t>
            </a:r>
            <a:r>
              <a:rPr lang="en-GB" sz="1200" u="sng" dirty="0">
                <a:hlinkClick r:id="rId3"/>
              </a:rPr>
              <a:t>https://www.ageing-better.org.uk</a:t>
            </a:r>
            <a:r>
              <a:rPr lang="en-GB" sz="1200" dirty="0"/>
              <a:t> (Accessed: 25 September 2025).</a:t>
            </a:r>
          </a:p>
          <a:p>
            <a:pPr marL="0" indent="0">
              <a:lnSpc>
                <a:spcPct val="150000"/>
              </a:lnSpc>
              <a:buNone/>
            </a:pPr>
            <a:r>
              <a:rPr lang="en-GB" sz="1200" dirty="0"/>
              <a:t>Chief Medical Officer (2020) </a:t>
            </a:r>
            <a:r>
              <a:rPr lang="en-GB" sz="1200" i="1" dirty="0"/>
              <a:t>Annual report of the Chief Medical Officer: health trends and variation in England.</a:t>
            </a:r>
            <a:r>
              <a:rPr lang="en-GB" sz="1200" dirty="0"/>
              <a:t> London: Department of Health and Social Care. Available at: </a:t>
            </a:r>
            <a:r>
              <a:rPr lang="en-GB" sz="1200" u="sng" dirty="0">
                <a:hlinkClick r:id="rId4"/>
              </a:rPr>
              <a:t>https://www.gov.uk/government/publications/chief-medical-officers-annual-report-2020-health-trends-and-variation-in-england</a:t>
            </a:r>
            <a:r>
              <a:rPr lang="en-GB" sz="1200" dirty="0"/>
              <a:t> (Accessed: 22 September 2025).</a:t>
            </a:r>
          </a:p>
          <a:p>
            <a:pPr marL="0" indent="0">
              <a:lnSpc>
                <a:spcPct val="150000"/>
              </a:lnSpc>
              <a:buNone/>
            </a:pPr>
            <a:r>
              <a:rPr lang="en-GB" sz="1200" dirty="0" err="1"/>
              <a:t>Cobiac</a:t>
            </a:r>
            <a:r>
              <a:rPr lang="en-GB" sz="1200" dirty="0"/>
              <a:t>, L.J., et al. (2024) ‘Impact of the UK soft drinks industry levy on health and health inequalities in children and adolescents in England: an interrupted time series analysis and population health modelling study’, </a:t>
            </a:r>
            <a:r>
              <a:rPr lang="en-GB" sz="1200" i="1" dirty="0"/>
              <a:t>PLOS Medicine,</a:t>
            </a:r>
            <a:r>
              <a:rPr lang="en-GB" sz="1200" dirty="0"/>
              <a:t> 21(5), e11008889. Available at: </a:t>
            </a:r>
            <a:r>
              <a:rPr lang="en-GB" sz="1200" u="sng" dirty="0">
                <a:hlinkClick r:id="rId5"/>
              </a:rPr>
              <a:t>https://pmc.ncbi.nlm.nih.gov/articles/PMC11008889/</a:t>
            </a:r>
            <a:r>
              <a:rPr lang="en-GB" sz="1200" dirty="0"/>
              <a:t> (Accessed: 27 September 2025).</a:t>
            </a:r>
          </a:p>
          <a:p>
            <a:pPr marL="0" indent="0">
              <a:lnSpc>
                <a:spcPct val="150000"/>
              </a:lnSpc>
              <a:buNone/>
            </a:pPr>
            <a:r>
              <a:rPr lang="en-GB" sz="1200" dirty="0"/>
              <a:t>Cookson, R., Doran, T., Asaria, M. and Barr, B. (2023) ‘Reducing health inequalities through general practice’, </a:t>
            </a:r>
            <a:r>
              <a:rPr lang="en-GB" sz="1200" i="1" dirty="0"/>
              <a:t>The Lancet Public Health,</a:t>
            </a:r>
            <a:r>
              <a:rPr lang="en-GB" sz="1200" dirty="0"/>
              <a:t> 8(9), pp. e725–e735. doi:10.1016/S2468-2667(23)00093-2. Available at: </a:t>
            </a:r>
            <a:r>
              <a:rPr lang="en-GB" sz="1200" u="sng" dirty="0">
                <a:hlinkClick r:id="rId6"/>
              </a:rPr>
              <a:t>https://www.thelancet.com/article/S2468-2667(23)00093-2/fulltext</a:t>
            </a:r>
            <a:r>
              <a:rPr lang="en-GB" sz="1200" dirty="0"/>
              <a:t> (Accessed: 23 September 2025).</a:t>
            </a:r>
          </a:p>
          <a:p>
            <a:pPr marL="0" indent="0">
              <a:lnSpc>
                <a:spcPct val="150000"/>
              </a:lnSpc>
              <a:buNone/>
            </a:pPr>
            <a:r>
              <a:rPr lang="en-GB" sz="1200" dirty="0"/>
              <a:t>Dahlgren, G. and Whitehead, M. (2021) ‘The Dahlgren-Whitehead model of health determinants: 30 years on and still chasing rainbows’, </a:t>
            </a:r>
            <a:r>
              <a:rPr lang="en-GB" sz="1200" i="1" dirty="0"/>
              <a:t>Public Health,</a:t>
            </a:r>
            <a:r>
              <a:rPr lang="en-GB" sz="1200" dirty="0"/>
              <a:t> 199, pp. 20–24. Available at: </a:t>
            </a:r>
            <a:r>
              <a:rPr lang="en-GB" sz="1200" u="sng" dirty="0">
                <a:hlinkClick r:id="rId7"/>
              </a:rPr>
              <a:t>https://pubmed.ncbi.nlm.nih.gov/34534885/</a:t>
            </a:r>
            <a:r>
              <a:rPr lang="en-GB" sz="1200" dirty="0"/>
              <a:t> (Accessed: 29 September 2025).</a:t>
            </a:r>
          </a:p>
          <a:p>
            <a:pPr marL="0" indent="0">
              <a:lnSpc>
                <a:spcPct val="150000"/>
              </a:lnSpc>
              <a:buNone/>
            </a:pPr>
            <a:r>
              <a:rPr lang="en-GB" sz="1200" dirty="0"/>
              <a:t>Department of Health and Social Care (2020) </a:t>
            </a:r>
            <a:r>
              <a:rPr lang="en-GB" sz="1200" i="1" dirty="0"/>
              <a:t>Tackling obesity: empowering adults and children to live healthier lives.</a:t>
            </a:r>
            <a:r>
              <a:rPr lang="en-GB" sz="1200" dirty="0"/>
              <a:t> London: DHSC. Available at: </a:t>
            </a:r>
            <a:r>
              <a:rPr lang="en-GB" sz="1200" u="sng" dirty="0">
                <a:hlinkClick r:id="rId8"/>
              </a:rPr>
              <a:t>https://qna.files.parliament.uk/qna-attachments/1227827/original/Tackling%20obesity.%20Empowering%20adults%20and%20children%20to%20live%20healthier%20lives%2027%207%2020.pdf</a:t>
            </a:r>
            <a:r>
              <a:rPr lang="en-GB" sz="1200" dirty="0"/>
              <a:t> (Accessed: 20 September 2025).</a:t>
            </a:r>
          </a:p>
          <a:p>
            <a:pPr marL="0" indent="0">
              <a:lnSpc>
                <a:spcPct val="150000"/>
              </a:lnSpc>
              <a:buNone/>
            </a:pPr>
            <a:r>
              <a:rPr lang="en-GB" sz="1200" dirty="0"/>
              <a:t>Department of Health and Social Care (2021) </a:t>
            </a:r>
            <a:r>
              <a:rPr lang="en-GB" sz="1200" i="1" dirty="0"/>
              <a:t>Public health outcomes framework: 2019 to 2022.</a:t>
            </a:r>
            <a:r>
              <a:rPr lang="en-GB" sz="1200" dirty="0"/>
              <a:t> London: DHSC. Available at: </a:t>
            </a:r>
            <a:r>
              <a:rPr lang="en-GB" sz="1200" u="sng" dirty="0">
                <a:hlinkClick r:id="rId9"/>
              </a:rPr>
              <a:t>https://assets.publishing.service.gov.uk/media/5e32e368ed915d091c7ca79f/At_a_glance_document2.pdf</a:t>
            </a:r>
            <a:r>
              <a:rPr lang="en-GB" sz="1200" dirty="0"/>
              <a:t> (Accessed: 27 September 2025).</a:t>
            </a:r>
          </a:p>
          <a:p>
            <a:pPr marL="0" indent="0">
              <a:lnSpc>
                <a:spcPct val="150000"/>
              </a:lnSpc>
              <a:buNone/>
            </a:pPr>
            <a:r>
              <a:rPr lang="en-GB" sz="1200" dirty="0"/>
              <a:t>Engel, G.L. (1981) ‘The clinical application of the biopsychosocial model’, </a:t>
            </a:r>
            <a:r>
              <a:rPr lang="en-GB" sz="1200" i="1" dirty="0"/>
              <a:t>Journal of Medicine and Philosophy,</a:t>
            </a:r>
            <a:r>
              <a:rPr lang="en-GB" sz="1200" dirty="0"/>
              <a:t> 6(2), pp. 101–123. doi:10.1093/</a:t>
            </a:r>
            <a:r>
              <a:rPr lang="en-GB" sz="1200" dirty="0" err="1"/>
              <a:t>jmp</a:t>
            </a:r>
            <a:r>
              <a:rPr lang="en-GB" sz="1200" dirty="0"/>
              <a:t>/6.2.101. Available at: </a:t>
            </a:r>
            <a:r>
              <a:rPr lang="en-GB" sz="1200" u="sng" dirty="0">
                <a:hlinkClick r:id="rId10"/>
              </a:rPr>
              <a:t>https://pubmed.ncbi.nlm.nih.gov/7264472/</a:t>
            </a:r>
            <a:r>
              <a:rPr lang="en-GB" sz="1200" dirty="0"/>
              <a:t> (Accessed: 24 September 2025).</a:t>
            </a:r>
          </a:p>
          <a:p>
            <a:pPr marL="0" indent="0">
              <a:lnSpc>
                <a:spcPct val="150000"/>
              </a:lnSpc>
              <a:buNone/>
            </a:pPr>
            <a:r>
              <a:rPr lang="en-US" altLang="en-US" sz="1200" dirty="0">
                <a:solidFill>
                  <a:schemeClr val="tx1"/>
                </a:solidFill>
                <a:latin typeface="Times New Roman" panose="02020603050405020304" pitchFamily="18" charset="0"/>
                <a:cs typeface="Times New Roman" panose="02020603050405020304" pitchFamily="18" charset="0"/>
              </a:rPr>
              <a:t>Everett, G. (2017) </a:t>
            </a:r>
            <a:r>
              <a:rPr lang="en-US" altLang="en-US" sz="1200" i="1" dirty="0">
                <a:solidFill>
                  <a:schemeClr val="tx1"/>
                </a:solidFill>
                <a:latin typeface="Times New Roman" panose="02020603050405020304" pitchFamily="18" charset="0"/>
                <a:cs typeface="Times New Roman" panose="02020603050405020304" pitchFamily="18" charset="0"/>
              </a:rPr>
              <a:t>What are the Sustainable Development Goals? | National Statistical</a:t>
            </a:r>
            <a:r>
              <a:rPr lang="en-US" altLang="en-US" sz="1200" dirty="0">
                <a:solidFill>
                  <a:schemeClr val="tx1"/>
                </a:solidFill>
                <a:latin typeface="Times New Roman" panose="02020603050405020304" pitchFamily="18" charset="0"/>
                <a:cs typeface="Times New Roman" panose="02020603050405020304" pitchFamily="18" charset="0"/>
              </a:rPr>
              <a:t>, </a:t>
            </a:r>
            <a:r>
              <a:rPr lang="en-US" altLang="en-US" sz="1200" i="1" dirty="0">
                <a:solidFill>
                  <a:schemeClr val="tx1"/>
                </a:solidFill>
                <a:latin typeface="Times New Roman" panose="02020603050405020304" pitchFamily="18" charset="0"/>
                <a:cs typeface="Times New Roman" panose="02020603050405020304" pitchFamily="18" charset="0"/>
              </a:rPr>
              <a:t>Ons.gov.uk</a:t>
            </a:r>
            <a:r>
              <a:rPr lang="en-US" altLang="en-US" sz="1200" dirty="0">
                <a:solidFill>
                  <a:schemeClr val="tx1"/>
                </a:solidFill>
                <a:latin typeface="Times New Roman" panose="02020603050405020304" pitchFamily="18" charset="0"/>
                <a:cs typeface="Times New Roman" panose="02020603050405020304" pitchFamily="18" charset="0"/>
              </a:rPr>
              <a:t>. Available at: </a:t>
            </a:r>
            <a:r>
              <a:rPr lang="en-US" altLang="en-US" sz="1200" dirty="0">
                <a:solidFill>
                  <a:schemeClr val="tx1"/>
                </a:solidFill>
                <a:latin typeface="Times New Roman" panose="02020603050405020304" pitchFamily="18" charset="0"/>
                <a:cs typeface="Times New Roman" panose="02020603050405020304" pitchFamily="18" charset="0"/>
                <a:hlinkClick r:id="rId11"/>
              </a:rPr>
              <a:t>https://blog.ons.gov.uk/2017/11/09/what-are-the-sustainable-development-goals/</a:t>
            </a:r>
            <a:r>
              <a:rPr lang="en-US" altLang="en-US" sz="1200" dirty="0">
                <a:solidFill>
                  <a:schemeClr val="tx1"/>
                </a:solidFill>
                <a:latin typeface="Times New Roman" panose="02020603050405020304" pitchFamily="18" charset="0"/>
                <a:cs typeface="Times New Roman" panose="02020603050405020304" pitchFamily="18" charset="0"/>
              </a:rPr>
              <a:t>  (Accessed: 10 October 2025).</a:t>
            </a:r>
            <a:endParaRPr lang="en-GB" sz="1200" dirty="0"/>
          </a:p>
          <a:p>
            <a:pPr marL="0" indent="0">
              <a:lnSpc>
                <a:spcPct val="150000"/>
              </a:lnSpc>
              <a:buNone/>
            </a:pPr>
            <a:r>
              <a:rPr lang="en-GB" sz="1200" dirty="0"/>
              <a:t>Global Fund (2022) </a:t>
            </a:r>
            <a:r>
              <a:rPr lang="en-GB" sz="1200" i="1" dirty="0"/>
              <a:t>Results report 2022.</a:t>
            </a:r>
            <a:r>
              <a:rPr lang="en-GB" sz="1200" dirty="0"/>
              <a:t> Geneva: The Global Fund. Available at: </a:t>
            </a:r>
            <a:r>
              <a:rPr lang="en-GB" sz="1200" u="sng" dirty="0">
                <a:hlinkClick r:id="rId12"/>
              </a:rPr>
              <a:t>https://archive.theglobalfund.org/media/12265/archive_2022-results-report_report_en.pdf</a:t>
            </a:r>
            <a:r>
              <a:rPr lang="en-GB" sz="1200" dirty="0"/>
              <a:t> (Accessed: 21 September 2025).</a:t>
            </a:r>
          </a:p>
          <a:p>
            <a:pPr marL="0" indent="0">
              <a:lnSpc>
                <a:spcPct val="150000"/>
              </a:lnSpc>
              <a:buNone/>
            </a:pPr>
            <a:r>
              <a:rPr lang="en-GB" sz="1200" dirty="0"/>
              <a:t>Health Foundation (2021) </a:t>
            </a:r>
            <a:r>
              <a:rPr lang="en-GB" sz="1200" i="1" dirty="0"/>
              <a:t>Public perceptions of health and social care: polling results.</a:t>
            </a:r>
            <a:r>
              <a:rPr lang="en-GB" sz="1200" dirty="0"/>
              <a:t> London: The Health Foundation. Available at: </a:t>
            </a:r>
            <a:r>
              <a:rPr lang="en-GB" sz="1200" u="sng" dirty="0">
                <a:hlinkClick r:id="rId13"/>
              </a:rPr>
              <a:t>https://www.health.org.uk/reports-and-analysis/reports/public-perceptions-of-health-and-social-care-polling-results</a:t>
            </a:r>
            <a:r>
              <a:rPr lang="en-GB" sz="1200" dirty="0"/>
              <a:t> (Accessed: 29 September 2025).</a:t>
            </a:r>
          </a:p>
          <a:p>
            <a:pPr marL="0" indent="0">
              <a:lnSpc>
                <a:spcPct val="150000"/>
              </a:lnSpc>
              <a:buNone/>
            </a:pPr>
            <a:r>
              <a:rPr lang="en-GB" sz="1200" dirty="0"/>
              <a:t>Health Foundation (2024) </a:t>
            </a:r>
            <a:r>
              <a:rPr lang="en-GB" sz="1200" i="1" dirty="0"/>
              <a:t>Health inequalities in 2040: current and projected patterns of illness by deprivation in England.</a:t>
            </a:r>
            <a:r>
              <a:rPr lang="en-GB" sz="1200" dirty="0"/>
              <a:t> London: The Health Foundation. Available at: </a:t>
            </a:r>
            <a:r>
              <a:rPr lang="en-GB" sz="1200" u="sng" dirty="0">
                <a:hlinkClick r:id="rId14"/>
              </a:rPr>
              <a:t>https://www.health.org.uk/reports-and-analysis/reports/health-inequalities-in-2040</a:t>
            </a:r>
            <a:r>
              <a:rPr lang="en-GB" sz="1200" dirty="0"/>
              <a:t> (Accessed: 26 September 2025).</a:t>
            </a:r>
          </a:p>
          <a:p>
            <a:pPr marL="0" indent="0">
              <a:lnSpc>
                <a:spcPct val="150000"/>
              </a:lnSpc>
              <a:buNone/>
            </a:pPr>
            <a:r>
              <a:rPr lang="en-GB" sz="1200" dirty="0"/>
              <a:t>Marmot, M. (2020) </a:t>
            </a:r>
            <a:r>
              <a:rPr lang="en-GB" sz="1200" i="1" dirty="0"/>
              <a:t>Health equity in England: the Marmot review 10 years on.</a:t>
            </a:r>
            <a:r>
              <a:rPr lang="en-GB" sz="1200" dirty="0"/>
              <a:t> London: Institute of Health Equity. Available at: </a:t>
            </a:r>
            <a:r>
              <a:rPr lang="en-GB" sz="1200" u="sng" dirty="0">
                <a:hlinkClick r:id="rId15"/>
              </a:rPr>
              <a:t>https://www.instituteofhealthequity.org/resources-reports/marmot-review-10-years-on/the-marmot-review-10-years-on-full-report.pdf</a:t>
            </a:r>
            <a:r>
              <a:rPr lang="en-GB" sz="1200" dirty="0"/>
              <a:t> (Accessed: 28 September 2025).</a:t>
            </a:r>
          </a:p>
        </p:txBody>
      </p:sp>
    </p:spTree>
    <p:extLst>
      <p:ext uri="{BB962C8B-B14F-4D97-AF65-F5344CB8AC3E}">
        <p14:creationId xmlns:p14="http://schemas.microsoft.com/office/powerpoint/2010/main" val="14261368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D66D5E-4377-9E93-2B00-E6956EF73A6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73863F4-4090-6012-540D-16057FB459FA}"/>
              </a:ext>
            </a:extLst>
          </p:cNvPr>
          <p:cNvSpPr>
            <a:spLocks noGrp="1"/>
          </p:cNvSpPr>
          <p:nvPr>
            <p:ph type="title"/>
          </p:nvPr>
        </p:nvSpPr>
        <p:spPr/>
        <p:txBody>
          <a:bodyPr/>
          <a:lstStyle/>
          <a:p>
            <a:r>
              <a:rPr lang="en-GB" dirty="0"/>
              <a:t>Refrences</a:t>
            </a:r>
          </a:p>
        </p:txBody>
      </p:sp>
      <p:sp>
        <p:nvSpPr>
          <p:cNvPr id="3" name="Content Placeholder 2">
            <a:extLst>
              <a:ext uri="{FF2B5EF4-FFF2-40B4-BE49-F238E27FC236}">
                <a16:creationId xmlns:a16="http://schemas.microsoft.com/office/drawing/2014/main" id="{8E61046F-4C3B-3B33-6A89-B316880ECD01}"/>
              </a:ext>
            </a:extLst>
          </p:cNvPr>
          <p:cNvSpPr>
            <a:spLocks noGrp="1"/>
          </p:cNvSpPr>
          <p:nvPr>
            <p:ph idx="1"/>
          </p:nvPr>
        </p:nvSpPr>
        <p:spPr>
          <a:xfrm>
            <a:off x="2243061" y="1896832"/>
            <a:ext cx="14757721" cy="6837743"/>
          </a:xfrm>
        </p:spPr>
        <p:txBody>
          <a:bodyPr>
            <a:noAutofit/>
          </a:bodyPr>
          <a:lstStyle/>
          <a:p>
            <a:pPr marL="0" indent="0">
              <a:lnSpc>
                <a:spcPct val="150000"/>
              </a:lnSpc>
              <a:buNone/>
            </a:pPr>
            <a:r>
              <a:rPr lang="en-GB" sz="1200" dirty="0">
                <a:latin typeface="Arial" panose="020B0604020202020204" pitchFamily="34" charset="0"/>
                <a:cs typeface="Arial" panose="020B0604020202020204" pitchFamily="34" charset="0"/>
              </a:rPr>
              <a:t>NHS England (2019) </a:t>
            </a:r>
            <a:r>
              <a:rPr lang="en-GB" sz="1200" i="1" dirty="0">
                <a:latin typeface="Arial" panose="020B0604020202020204" pitchFamily="34" charset="0"/>
                <a:cs typeface="Arial" panose="020B0604020202020204" pitchFamily="34" charset="0"/>
              </a:rPr>
              <a:t>NHS England annual report 2019 to 2020.</a:t>
            </a:r>
            <a:r>
              <a:rPr lang="en-GB" sz="1200" dirty="0">
                <a:latin typeface="Arial" panose="020B0604020202020204" pitchFamily="34" charset="0"/>
                <a:cs typeface="Arial" panose="020B0604020202020204" pitchFamily="34" charset="0"/>
              </a:rPr>
              <a:t> London: NHS England. Available at: </a:t>
            </a:r>
            <a:r>
              <a:rPr lang="en-GB" sz="1200" u="sng" dirty="0">
                <a:latin typeface="Arial" panose="020B0604020202020204" pitchFamily="34" charset="0"/>
                <a:cs typeface="Arial" panose="020B0604020202020204" pitchFamily="34" charset="0"/>
                <a:hlinkClick r:id="rId2"/>
              </a:rPr>
              <a:t>https://www.england.nhs.uk/wp-content/uploads/2021/01/nhs-england-annual-report-2019-20-full.pdf</a:t>
            </a:r>
            <a:r>
              <a:rPr lang="en-GB" sz="1200" dirty="0">
                <a:latin typeface="Arial" panose="020B0604020202020204" pitchFamily="34" charset="0"/>
                <a:cs typeface="Arial" panose="020B0604020202020204" pitchFamily="34" charset="0"/>
              </a:rPr>
              <a:t> (Accessed: 29 September 2025).</a:t>
            </a:r>
          </a:p>
          <a:p>
            <a:pPr marL="0" indent="0">
              <a:lnSpc>
                <a:spcPct val="150000"/>
              </a:lnSpc>
              <a:buNone/>
            </a:pPr>
            <a:r>
              <a:rPr lang="en-GB" sz="1200" dirty="0">
                <a:latin typeface="Arial" panose="020B0604020202020204" pitchFamily="34" charset="0"/>
                <a:cs typeface="Arial" panose="020B0604020202020204" pitchFamily="34" charset="0"/>
              </a:rPr>
              <a:t>NHS England (2020) </a:t>
            </a:r>
            <a:r>
              <a:rPr lang="en-GB" sz="1200" i="1" dirty="0">
                <a:latin typeface="Arial" panose="020B0604020202020204" pitchFamily="34" charset="0"/>
                <a:cs typeface="Arial" panose="020B0604020202020204" pitchFamily="34" charset="0"/>
              </a:rPr>
              <a:t>Social prescribing and community-based support: summary guide.</a:t>
            </a:r>
            <a:r>
              <a:rPr lang="en-GB" sz="1200" dirty="0">
                <a:latin typeface="Arial" panose="020B0604020202020204" pitchFamily="34" charset="0"/>
                <a:cs typeface="Arial" panose="020B0604020202020204" pitchFamily="34" charset="0"/>
              </a:rPr>
              <a:t> London: NHS England. Available at: </a:t>
            </a:r>
            <a:r>
              <a:rPr lang="en-GB" sz="1200" u="sng" dirty="0">
                <a:latin typeface="Arial" panose="020B0604020202020204" pitchFamily="34" charset="0"/>
                <a:cs typeface="Arial" panose="020B0604020202020204" pitchFamily="34" charset="0"/>
                <a:hlinkClick r:id="rId3"/>
              </a:rPr>
              <a:t>https://www.england.nhs.uk/wp-content/uploads/2020/06/social-prescribing-summary-guide-updated-june-20.pdf</a:t>
            </a:r>
            <a:r>
              <a:rPr lang="en-GB" sz="1200" dirty="0">
                <a:latin typeface="Arial" panose="020B0604020202020204" pitchFamily="34" charset="0"/>
                <a:cs typeface="Arial" panose="020B0604020202020204" pitchFamily="34" charset="0"/>
              </a:rPr>
              <a:t> (Accessed: 20 September 2025).</a:t>
            </a:r>
          </a:p>
          <a:p>
            <a:pPr marL="0" indent="0">
              <a:lnSpc>
                <a:spcPct val="150000"/>
              </a:lnSpc>
              <a:buNone/>
            </a:pPr>
            <a:r>
              <a:rPr lang="en-GB" sz="1200" dirty="0">
                <a:latin typeface="Arial" panose="020B0604020202020204" pitchFamily="34" charset="0"/>
                <a:cs typeface="Arial" panose="020B0604020202020204" pitchFamily="34" charset="0"/>
              </a:rPr>
              <a:t>NHS England (2022) </a:t>
            </a:r>
            <a:r>
              <a:rPr lang="en-GB" sz="1200" i="1" dirty="0">
                <a:latin typeface="Arial" panose="020B0604020202020204" pitchFamily="34" charset="0"/>
                <a:cs typeface="Arial" panose="020B0604020202020204" pitchFamily="34" charset="0"/>
              </a:rPr>
              <a:t>Annual report and accounts 2021 to 2022.</a:t>
            </a:r>
            <a:r>
              <a:rPr lang="en-GB" sz="1200" dirty="0">
                <a:latin typeface="Arial" panose="020B0604020202020204" pitchFamily="34" charset="0"/>
                <a:cs typeface="Arial" panose="020B0604020202020204" pitchFamily="34" charset="0"/>
              </a:rPr>
              <a:t> London: NHS England. Available at: </a:t>
            </a:r>
            <a:r>
              <a:rPr lang="en-GB" sz="1200" u="sng" dirty="0">
                <a:latin typeface="Arial" panose="020B0604020202020204" pitchFamily="34" charset="0"/>
                <a:cs typeface="Arial" panose="020B0604020202020204" pitchFamily="34" charset="0"/>
                <a:hlinkClick r:id="rId4"/>
              </a:rPr>
              <a:t>https://assets.publishing.service.gov.uk/media/63d2aa7b8fa8f519db6e912c/nhs-england-annual-report-and-accounts-2021-to-2022-print.pdf</a:t>
            </a:r>
            <a:r>
              <a:rPr lang="en-GB" sz="1200" dirty="0">
                <a:latin typeface="Arial" panose="020B0604020202020204" pitchFamily="34" charset="0"/>
                <a:cs typeface="Arial" panose="020B0604020202020204" pitchFamily="34" charset="0"/>
              </a:rPr>
              <a:t> (Accessed: 29 September 2025).</a:t>
            </a:r>
          </a:p>
          <a:p>
            <a:pPr marL="0" indent="0">
              <a:lnSpc>
                <a:spcPct val="150000"/>
              </a:lnSpc>
              <a:buNone/>
            </a:pPr>
            <a:r>
              <a:rPr lang="en-US" altLang="en-US" sz="1200" dirty="0">
                <a:solidFill>
                  <a:schemeClr val="tx1"/>
                </a:solidFill>
                <a:latin typeface="Times New Roman" panose="02020603050405020304" pitchFamily="18" charset="0"/>
                <a:cs typeface="Times New Roman" panose="02020603050405020304" pitchFamily="18" charset="0"/>
              </a:rPr>
              <a:t>NHS England (2024) </a:t>
            </a:r>
            <a:r>
              <a:rPr lang="en-US" altLang="en-US" sz="1200" i="1" dirty="0">
                <a:solidFill>
                  <a:schemeClr val="tx1"/>
                </a:solidFill>
                <a:latin typeface="Times New Roman" panose="02020603050405020304" pitchFamily="18" charset="0"/>
                <a:cs typeface="Times New Roman" panose="02020603050405020304" pitchFamily="18" charset="0"/>
              </a:rPr>
              <a:t>NHS England» What are healthcare inequalities?</a:t>
            </a:r>
            <a:r>
              <a:rPr lang="en-US" altLang="en-US" sz="1200" dirty="0">
                <a:solidFill>
                  <a:schemeClr val="tx1"/>
                </a:solidFill>
                <a:latin typeface="Times New Roman" panose="02020603050405020304" pitchFamily="18" charset="0"/>
                <a:cs typeface="Times New Roman" panose="02020603050405020304" pitchFamily="18" charset="0"/>
              </a:rPr>
              <a:t>, </a:t>
            </a:r>
            <a:r>
              <a:rPr lang="en-US" altLang="en-US" sz="1200" i="1" dirty="0">
                <a:solidFill>
                  <a:schemeClr val="tx1"/>
                </a:solidFill>
                <a:latin typeface="Times New Roman" panose="02020603050405020304" pitchFamily="18" charset="0"/>
                <a:cs typeface="Times New Roman" panose="02020603050405020304" pitchFamily="18" charset="0"/>
              </a:rPr>
              <a:t>England.nhs.uk</a:t>
            </a:r>
            <a:r>
              <a:rPr lang="en-US" altLang="en-US" sz="1200" dirty="0">
                <a:solidFill>
                  <a:schemeClr val="tx1"/>
                </a:solidFill>
                <a:latin typeface="Times New Roman" panose="02020603050405020304" pitchFamily="18" charset="0"/>
                <a:cs typeface="Times New Roman" panose="02020603050405020304" pitchFamily="18" charset="0"/>
              </a:rPr>
              <a:t>. Available at: </a:t>
            </a:r>
            <a:r>
              <a:rPr lang="en-US" altLang="en-US" sz="1200" dirty="0">
                <a:solidFill>
                  <a:schemeClr val="tx1"/>
                </a:solidFill>
                <a:latin typeface="Times New Roman" panose="02020603050405020304" pitchFamily="18" charset="0"/>
                <a:cs typeface="Times New Roman" panose="02020603050405020304" pitchFamily="18" charset="0"/>
                <a:hlinkClick r:id="rId5"/>
              </a:rPr>
              <a:t>https://www.england.nhs.uk/about/equality/equality-hub/national-healthcare-inequalities-improvement-programme/what-are-healthcare-inequalities/?utm_source=chatgpt.com</a:t>
            </a:r>
            <a:r>
              <a:rPr lang="en-US" altLang="en-US" sz="1200" dirty="0">
                <a:solidFill>
                  <a:schemeClr val="tx1"/>
                </a:solidFill>
                <a:latin typeface="Times New Roman" panose="02020603050405020304" pitchFamily="18" charset="0"/>
                <a:cs typeface="Times New Roman" panose="02020603050405020304" pitchFamily="18" charset="0"/>
              </a:rPr>
              <a:t>  (Accessed: 10 October 2025).</a:t>
            </a:r>
            <a:endParaRPr lang="en-GB" sz="1200" dirty="0">
              <a:latin typeface="Arial" panose="020B0604020202020204" pitchFamily="34" charset="0"/>
              <a:cs typeface="Arial" panose="020B0604020202020204" pitchFamily="34" charset="0"/>
            </a:endParaRPr>
          </a:p>
          <a:p>
            <a:pPr marL="0" indent="0">
              <a:lnSpc>
                <a:spcPct val="150000"/>
              </a:lnSpc>
              <a:buNone/>
            </a:pPr>
            <a:r>
              <a:rPr lang="en-GB" sz="1200" dirty="0">
                <a:latin typeface="Arial" panose="020B0604020202020204" pitchFamily="34" charset="0"/>
                <a:cs typeface="Arial" panose="020B0604020202020204" pitchFamily="34" charset="0"/>
              </a:rPr>
              <a:t>Office for National Statistics (ONS) (2022) </a:t>
            </a:r>
            <a:r>
              <a:rPr lang="en-GB" sz="1200" i="1" dirty="0">
                <a:latin typeface="Arial" panose="020B0604020202020204" pitchFamily="34" charset="0"/>
                <a:cs typeface="Arial" panose="020B0604020202020204" pitchFamily="34" charset="0"/>
              </a:rPr>
              <a:t>Families and households in the UK: 2022.</a:t>
            </a:r>
            <a:r>
              <a:rPr lang="en-GB" sz="1200" dirty="0">
                <a:latin typeface="Arial" panose="020B0604020202020204" pitchFamily="34" charset="0"/>
                <a:cs typeface="Arial" panose="020B0604020202020204" pitchFamily="34" charset="0"/>
              </a:rPr>
              <a:t> London: ONS. Available at: </a:t>
            </a:r>
            <a:r>
              <a:rPr lang="en-GB" sz="1200" u="sng" dirty="0">
                <a:latin typeface="Arial" panose="020B0604020202020204" pitchFamily="34" charset="0"/>
                <a:cs typeface="Arial" panose="020B0604020202020204" pitchFamily="34" charset="0"/>
                <a:hlinkClick r:id="rId6"/>
              </a:rPr>
              <a:t>https://www.ons.gov.uk/peoplepopulationandcommunity/birthsdeathsandmarriages/families/bulletins/familiesandhouseholds/2022</a:t>
            </a:r>
            <a:r>
              <a:rPr lang="en-GB" sz="1200" dirty="0">
                <a:latin typeface="Arial" panose="020B0604020202020204" pitchFamily="34" charset="0"/>
                <a:cs typeface="Arial" panose="020B0604020202020204" pitchFamily="34" charset="0"/>
              </a:rPr>
              <a:t> (Accessed: 29 September 2025).</a:t>
            </a:r>
          </a:p>
          <a:p>
            <a:pPr marL="0" indent="0">
              <a:lnSpc>
                <a:spcPct val="150000"/>
              </a:lnSpc>
              <a:buNone/>
            </a:pPr>
            <a:r>
              <a:rPr lang="en-GB" sz="1200" dirty="0">
                <a:latin typeface="Arial" panose="020B0604020202020204" pitchFamily="34" charset="0"/>
                <a:cs typeface="Arial" panose="020B0604020202020204" pitchFamily="34" charset="0"/>
              </a:rPr>
              <a:t>Organisation for Economic Co-operation and Development (OECD) and European Union (2022) </a:t>
            </a:r>
            <a:r>
              <a:rPr lang="en-GB" sz="1200" i="1" dirty="0">
                <a:latin typeface="Arial" panose="020B0604020202020204" pitchFamily="34" charset="0"/>
                <a:cs typeface="Arial" panose="020B0604020202020204" pitchFamily="34" charset="0"/>
              </a:rPr>
              <a:t>Health at a glance: Europe 2022.</a:t>
            </a:r>
            <a:r>
              <a:rPr lang="en-GB" sz="1200" dirty="0">
                <a:latin typeface="Arial" panose="020B0604020202020204" pitchFamily="34" charset="0"/>
                <a:cs typeface="Arial" panose="020B0604020202020204" pitchFamily="34" charset="0"/>
              </a:rPr>
              <a:t> Paris: OECD Publishing. Available at: </a:t>
            </a:r>
            <a:r>
              <a:rPr lang="en-GB" sz="1200" u="sng" dirty="0">
                <a:latin typeface="Arial" panose="020B0604020202020204" pitchFamily="34" charset="0"/>
                <a:cs typeface="Arial" panose="020B0604020202020204" pitchFamily="34" charset="0"/>
                <a:hlinkClick r:id="rId7"/>
              </a:rPr>
              <a:t>https://www.oecd.org/en/publications/health-at-a-glance-europe-2022_507433b0-en.html</a:t>
            </a:r>
            <a:r>
              <a:rPr lang="en-GB" sz="1200" dirty="0">
                <a:latin typeface="Arial" panose="020B0604020202020204" pitchFamily="34" charset="0"/>
                <a:cs typeface="Arial" panose="020B0604020202020204" pitchFamily="34" charset="0"/>
              </a:rPr>
              <a:t> (Accessed: 25 September 2025).</a:t>
            </a:r>
          </a:p>
          <a:p>
            <a:pPr marL="0" indent="0">
              <a:lnSpc>
                <a:spcPct val="150000"/>
              </a:lnSpc>
              <a:buNone/>
            </a:pPr>
            <a:r>
              <a:rPr lang="en-GB" sz="1200" dirty="0">
                <a:latin typeface="Arial" panose="020B0604020202020204" pitchFamily="34" charset="0"/>
                <a:cs typeface="Arial" panose="020B0604020202020204" pitchFamily="34" charset="0"/>
              </a:rPr>
              <a:t>Public Health England (2015) </a:t>
            </a:r>
            <a:r>
              <a:rPr lang="en-GB" sz="1200" i="1" dirty="0">
                <a:latin typeface="Arial" panose="020B0604020202020204" pitchFamily="34" charset="0"/>
                <a:cs typeface="Arial" panose="020B0604020202020204" pitchFamily="34" charset="0"/>
              </a:rPr>
              <a:t>Change4Life evidence review.</a:t>
            </a:r>
            <a:r>
              <a:rPr lang="en-GB" sz="1200" dirty="0">
                <a:latin typeface="Arial" panose="020B0604020202020204" pitchFamily="34" charset="0"/>
                <a:cs typeface="Arial" panose="020B0604020202020204" pitchFamily="34" charset="0"/>
              </a:rPr>
              <a:t> London: Public Health England. Available at: </a:t>
            </a:r>
            <a:r>
              <a:rPr lang="en-GB" sz="1200" u="sng" dirty="0">
                <a:latin typeface="Arial" panose="020B0604020202020204" pitchFamily="34" charset="0"/>
                <a:cs typeface="Arial" panose="020B0604020202020204" pitchFamily="34" charset="0"/>
                <a:hlinkClick r:id="rId8"/>
              </a:rPr>
              <a:t>https://assets.publishing.service.gov.uk/media/5c4f2a12ed915d7d4b571929/Change4Life_Evidence_review_26062015.pdf</a:t>
            </a:r>
            <a:r>
              <a:rPr lang="en-GB" sz="1200" dirty="0">
                <a:latin typeface="Arial" panose="020B0604020202020204" pitchFamily="34" charset="0"/>
                <a:cs typeface="Arial" panose="020B0604020202020204" pitchFamily="34" charset="0"/>
              </a:rPr>
              <a:t> (Accessed: 29 September 2025).</a:t>
            </a:r>
          </a:p>
          <a:p>
            <a:pPr marL="0" indent="0">
              <a:lnSpc>
                <a:spcPct val="150000"/>
              </a:lnSpc>
              <a:buNone/>
            </a:pPr>
            <a:r>
              <a:rPr lang="en-GB" sz="1200" dirty="0">
                <a:latin typeface="Arial" panose="020B0604020202020204" pitchFamily="34" charset="0"/>
                <a:cs typeface="Arial" panose="020B0604020202020204" pitchFamily="34" charset="0"/>
              </a:rPr>
              <a:t>Public Health England (2016) </a:t>
            </a:r>
            <a:r>
              <a:rPr lang="en-GB" sz="1200" i="1" dirty="0">
                <a:latin typeface="Arial" panose="020B0604020202020204" pitchFamily="34" charset="0"/>
                <a:cs typeface="Arial" panose="020B0604020202020204" pitchFamily="34" charset="0"/>
              </a:rPr>
              <a:t>Review of lifestyle interventions to prevent type 2 diabetes (Evidence Review).</a:t>
            </a:r>
            <a:r>
              <a:rPr lang="en-GB" sz="1200" dirty="0">
                <a:latin typeface="Arial" panose="020B0604020202020204" pitchFamily="34" charset="0"/>
                <a:cs typeface="Arial" panose="020B0604020202020204" pitchFamily="34" charset="0"/>
              </a:rPr>
              <a:t> London: PHE. Available at: </a:t>
            </a:r>
            <a:r>
              <a:rPr lang="en-GB" sz="1200" u="sng" dirty="0">
                <a:latin typeface="Arial" panose="020B0604020202020204" pitchFamily="34" charset="0"/>
                <a:cs typeface="Arial" panose="020B0604020202020204" pitchFamily="34" charset="0"/>
                <a:hlinkClick r:id="rId9"/>
              </a:rPr>
              <a:t>https://assets.publishing.service.gov.uk/media/5b6c484ae5274a2967e4cfc0/PHE_Evidence_Review_of_diabetes_prevention_programmes-_FINAL.pdf</a:t>
            </a:r>
            <a:r>
              <a:rPr lang="en-GB" sz="1200" dirty="0">
                <a:latin typeface="Arial" panose="020B0604020202020204" pitchFamily="34" charset="0"/>
                <a:cs typeface="Arial" panose="020B0604020202020204" pitchFamily="34" charset="0"/>
              </a:rPr>
              <a:t> (Accessed: 22 September 2025).</a:t>
            </a:r>
          </a:p>
          <a:p>
            <a:pPr marL="0" indent="0">
              <a:lnSpc>
                <a:spcPct val="150000"/>
              </a:lnSpc>
              <a:buNone/>
            </a:pPr>
            <a:r>
              <a:rPr lang="en-GB" sz="1200" dirty="0">
                <a:latin typeface="Arial" panose="020B0604020202020204" pitchFamily="34" charset="0"/>
                <a:cs typeface="Arial" panose="020B0604020202020204" pitchFamily="34" charset="0"/>
              </a:rPr>
              <a:t>Public Health England (2016) </a:t>
            </a:r>
            <a:r>
              <a:rPr lang="en-GB" sz="1200" i="1" dirty="0">
                <a:latin typeface="Arial" panose="020B0604020202020204" pitchFamily="34" charset="0"/>
                <a:cs typeface="Arial" panose="020B0604020202020204" pitchFamily="34" charset="0"/>
              </a:rPr>
              <a:t>Stoptober campaign evaluation.</a:t>
            </a:r>
            <a:r>
              <a:rPr lang="en-GB" sz="1200" dirty="0">
                <a:latin typeface="Arial" panose="020B0604020202020204" pitchFamily="34" charset="0"/>
                <a:cs typeface="Arial" panose="020B0604020202020204" pitchFamily="34" charset="0"/>
              </a:rPr>
              <a:t> London: Public Health England. Available at: </a:t>
            </a:r>
            <a:r>
              <a:rPr lang="en-GB" sz="1200" u="sng" dirty="0">
                <a:latin typeface="Arial" panose="020B0604020202020204" pitchFamily="34" charset="0"/>
                <a:cs typeface="Arial" panose="020B0604020202020204" pitchFamily="34" charset="0"/>
                <a:hlinkClick r:id="rId10"/>
              </a:rPr>
              <a:t>https://www.gov.uk/government/publications/stoptober-campaign-evaluation</a:t>
            </a:r>
            <a:r>
              <a:rPr lang="en-GB" sz="1200" dirty="0">
                <a:latin typeface="Arial" panose="020B0604020202020204" pitchFamily="34" charset="0"/>
                <a:cs typeface="Arial" panose="020B0604020202020204" pitchFamily="34" charset="0"/>
              </a:rPr>
              <a:t> (Accessed: 21 September 2025).</a:t>
            </a:r>
          </a:p>
          <a:p>
            <a:pPr marL="0" indent="0">
              <a:lnSpc>
                <a:spcPct val="150000"/>
              </a:lnSpc>
              <a:buNone/>
            </a:pPr>
            <a:r>
              <a:rPr lang="en-GB" sz="1200" dirty="0">
                <a:latin typeface="Arial" panose="020B0604020202020204" pitchFamily="34" charset="0"/>
                <a:cs typeface="Arial" panose="020B0604020202020204" pitchFamily="34" charset="0"/>
              </a:rPr>
              <a:t>Public Health England (2020) </a:t>
            </a:r>
            <a:r>
              <a:rPr lang="en-GB" sz="1200" i="1" dirty="0">
                <a:latin typeface="Arial" panose="020B0604020202020204" pitchFamily="34" charset="0"/>
                <a:cs typeface="Arial" panose="020B0604020202020204" pitchFamily="34" charset="0"/>
              </a:rPr>
              <a:t>Annual report and accounts 2019 to 2020.</a:t>
            </a:r>
            <a:r>
              <a:rPr lang="en-GB" sz="1200" dirty="0">
                <a:latin typeface="Arial" panose="020B0604020202020204" pitchFamily="34" charset="0"/>
                <a:cs typeface="Arial" panose="020B0604020202020204" pitchFamily="34" charset="0"/>
              </a:rPr>
              <a:t> London: PHE. Available at: </a:t>
            </a:r>
            <a:r>
              <a:rPr lang="en-GB" sz="1200" u="sng" dirty="0">
                <a:latin typeface="Arial" panose="020B0604020202020204" pitchFamily="34" charset="0"/>
                <a:cs typeface="Arial" panose="020B0604020202020204" pitchFamily="34" charset="0"/>
                <a:hlinkClick r:id="rId11"/>
              </a:rPr>
              <a:t>https://www.gov.uk/government/publications/phe-annual-report-and-accounts-2019-to-2020</a:t>
            </a:r>
            <a:r>
              <a:rPr lang="en-GB" sz="1200" dirty="0">
                <a:latin typeface="Arial" panose="020B0604020202020204" pitchFamily="34" charset="0"/>
                <a:cs typeface="Arial" panose="020B0604020202020204" pitchFamily="34" charset="0"/>
              </a:rPr>
              <a:t> (Accessed: 29 September 2025).</a:t>
            </a:r>
          </a:p>
          <a:p>
            <a:pPr marL="0" indent="0">
              <a:lnSpc>
                <a:spcPct val="150000"/>
              </a:lnSpc>
              <a:buNone/>
            </a:pPr>
            <a:r>
              <a:rPr lang="en-GB" sz="1200" dirty="0">
                <a:latin typeface="Arial" panose="020B0604020202020204" pitchFamily="34" charset="0"/>
                <a:cs typeface="Arial" panose="020B0604020202020204" pitchFamily="34" charset="0"/>
              </a:rPr>
              <a:t>Time to Change (2020) </a:t>
            </a:r>
            <a:r>
              <a:rPr lang="en-GB" sz="1200" i="1" dirty="0">
                <a:latin typeface="Arial" panose="020B0604020202020204" pitchFamily="34" charset="0"/>
                <a:cs typeface="Arial" panose="020B0604020202020204" pitchFamily="34" charset="0"/>
              </a:rPr>
              <a:t>Mental health stigma and discrimination: annual report.</a:t>
            </a:r>
            <a:r>
              <a:rPr lang="en-GB" sz="1200" dirty="0">
                <a:latin typeface="Arial" panose="020B0604020202020204" pitchFamily="34" charset="0"/>
                <a:cs typeface="Arial" panose="020B0604020202020204" pitchFamily="34" charset="0"/>
              </a:rPr>
              <a:t> London: Mind / Rethink Mental Illness. Available at: </a:t>
            </a:r>
            <a:r>
              <a:rPr lang="en-GB" sz="1200" u="sng" dirty="0">
                <a:latin typeface="Arial" panose="020B0604020202020204" pitchFamily="34" charset="0"/>
                <a:cs typeface="Arial" panose="020B0604020202020204" pitchFamily="34" charset="0"/>
                <a:hlinkClick r:id="rId12"/>
              </a:rPr>
              <a:t>https://www.time-to-change.org.uk</a:t>
            </a:r>
            <a:r>
              <a:rPr lang="en-GB" sz="1200" dirty="0">
                <a:latin typeface="Arial" panose="020B0604020202020204" pitchFamily="34" charset="0"/>
                <a:cs typeface="Arial" panose="020B0604020202020204" pitchFamily="34" charset="0"/>
              </a:rPr>
              <a:t> (Accessed: 23 September 2025).</a:t>
            </a:r>
          </a:p>
          <a:p>
            <a:pPr marL="0" indent="0">
              <a:lnSpc>
                <a:spcPct val="150000"/>
              </a:lnSpc>
              <a:buNone/>
            </a:pPr>
            <a:r>
              <a:rPr lang="en-GB" sz="1200" dirty="0">
                <a:latin typeface="Arial" panose="020B0604020202020204" pitchFamily="34" charset="0"/>
                <a:cs typeface="Arial" panose="020B0604020202020204" pitchFamily="34" charset="0"/>
              </a:rPr>
              <a:t>UK Health Security Agency (UKHSA) (2022) </a:t>
            </a:r>
            <a:r>
              <a:rPr lang="en-GB" sz="1200" i="1" dirty="0">
                <a:latin typeface="Arial" panose="020B0604020202020204" pitchFamily="34" charset="0"/>
                <a:cs typeface="Arial" panose="020B0604020202020204" pitchFamily="34" charset="0"/>
              </a:rPr>
              <a:t>Annual report and accounts 2021 to 2022.</a:t>
            </a:r>
            <a:r>
              <a:rPr lang="en-GB" sz="1200" dirty="0">
                <a:latin typeface="Arial" panose="020B0604020202020204" pitchFamily="34" charset="0"/>
                <a:cs typeface="Arial" panose="020B0604020202020204" pitchFamily="34" charset="0"/>
              </a:rPr>
              <a:t> London: UKHSA. Available at: </a:t>
            </a:r>
            <a:r>
              <a:rPr lang="en-GB" sz="1200" u="sng" dirty="0">
                <a:latin typeface="Arial" panose="020B0604020202020204" pitchFamily="34" charset="0"/>
                <a:cs typeface="Arial" panose="020B0604020202020204" pitchFamily="34" charset="0"/>
                <a:hlinkClick r:id="rId13"/>
              </a:rPr>
              <a:t>https://assets.publishing.service.gov.uk/media/63d259488fa8f53fe29c802a/UKHSA_Annual_Report_21_22_FINAL.pdf</a:t>
            </a:r>
            <a:r>
              <a:rPr lang="en-GB" sz="1200" dirty="0">
                <a:latin typeface="Arial" panose="020B0604020202020204" pitchFamily="34" charset="0"/>
                <a:cs typeface="Arial" panose="020B0604020202020204" pitchFamily="34" charset="0"/>
              </a:rPr>
              <a:t> (Accessed: 20 September 2025).</a:t>
            </a:r>
          </a:p>
        </p:txBody>
      </p:sp>
    </p:spTree>
    <p:extLst>
      <p:ext uri="{BB962C8B-B14F-4D97-AF65-F5344CB8AC3E}">
        <p14:creationId xmlns:p14="http://schemas.microsoft.com/office/powerpoint/2010/main" val="226404230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CF0E67-6613-B1D9-F10F-5C1168AE2A3B}"/>
              </a:ext>
            </a:extLst>
          </p:cNvPr>
          <p:cNvSpPr>
            <a:spLocks noGrp="1"/>
          </p:cNvSpPr>
          <p:nvPr>
            <p:ph type="title"/>
          </p:nvPr>
        </p:nvSpPr>
        <p:spPr/>
        <p:txBody>
          <a:bodyPr/>
          <a:lstStyle/>
          <a:p>
            <a:r>
              <a:rPr lang="en-GB" dirty="0"/>
              <a:t>Refrences</a:t>
            </a:r>
          </a:p>
        </p:txBody>
      </p:sp>
      <p:sp>
        <p:nvSpPr>
          <p:cNvPr id="3" name="Content Placeholder 2">
            <a:extLst>
              <a:ext uri="{FF2B5EF4-FFF2-40B4-BE49-F238E27FC236}">
                <a16:creationId xmlns:a16="http://schemas.microsoft.com/office/drawing/2014/main" id="{93D15F67-AB31-5961-09A2-2A8C12331097}"/>
              </a:ext>
            </a:extLst>
          </p:cNvPr>
          <p:cNvSpPr>
            <a:spLocks noGrp="1"/>
          </p:cNvSpPr>
          <p:nvPr>
            <p:ph idx="1"/>
          </p:nvPr>
        </p:nvSpPr>
        <p:spPr>
          <a:xfrm>
            <a:off x="3402957" y="2656392"/>
            <a:ext cx="14236860" cy="7630608"/>
          </a:xfrm>
        </p:spPr>
        <p:txBody>
          <a:bodyPr>
            <a:normAutofit/>
          </a:bodyPr>
          <a:lstStyle/>
          <a:p>
            <a:pPr marL="0" indent="0">
              <a:lnSpc>
                <a:spcPct val="150000"/>
              </a:lnSpc>
              <a:buNone/>
            </a:pPr>
            <a:endParaRPr lang="en-GB" sz="1200" dirty="0">
              <a:latin typeface="Arial" panose="020B0604020202020204" pitchFamily="34" charset="0"/>
              <a:cs typeface="Arial" panose="020B0604020202020204" pitchFamily="34" charset="0"/>
            </a:endParaRPr>
          </a:p>
          <a:p>
            <a:pPr marL="0" indent="0">
              <a:lnSpc>
                <a:spcPct val="150000"/>
              </a:lnSpc>
              <a:buNone/>
            </a:pPr>
            <a:r>
              <a:rPr lang="en-GB" sz="1200" dirty="0">
                <a:latin typeface="Arial" panose="020B0604020202020204" pitchFamily="34" charset="0"/>
                <a:cs typeface="Arial" panose="020B0604020202020204" pitchFamily="34" charset="0"/>
              </a:rPr>
              <a:t>United Nations (2024) </a:t>
            </a:r>
            <a:r>
              <a:rPr lang="en-GB" sz="1200" i="1" dirty="0">
                <a:latin typeface="Arial" panose="020B0604020202020204" pitchFamily="34" charset="0"/>
                <a:cs typeface="Arial" panose="020B0604020202020204" pitchFamily="34" charset="0"/>
              </a:rPr>
              <a:t>The Sustainable Development Goals report 2024.</a:t>
            </a:r>
            <a:r>
              <a:rPr lang="en-GB" sz="1200" dirty="0">
                <a:latin typeface="Arial" panose="020B0604020202020204" pitchFamily="34" charset="0"/>
                <a:cs typeface="Arial" panose="020B0604020202020204" pitchFamily="34" charset="0"/>
              </a:rPr>
              <a:t> New York: United Nations. Available at: </a:t>
            </a:r>
            <a:r>
              <a:rPr lang="en-GB" sz="1200" u="sng" dirty="0">
                <a:latin typeface="Arial" panose="020B0604020202020204" pitchFamily="34" charset="0"/>
                <a:cs typeface="Arial" panose="020B0604020202020204" pitchFamily="34" charset="0"/>
                <a:hlinkClick r:id="rId2"/>
              </a:rPr>
              <a:t>https://unstats.un.org/sdgs</a:t>
            </a:r>
            <a:r>
              <a:rPr lang="en-GB" sz="1200" dirty="0">
                <a:latin typeface="Arial" panose="020B0604020202020204" pitchFamily="34" charset="0"/>
                <a:cs typeface="Arial" panose="020B0604020202020204" pitchFamily="34" charset="0"/>
              </a:rPr>
              <a:t> (Accessed: 26 September 2025).</a:t>
            </a:r>
          </a:p>
          <a:p>
            <a:pPr marL="0" indent="0">
              <a:lnSpc>
                <a:spcPct val="150000"/>
              </a:lnSpc>
              <a:buNone/>
            </a:pPr>
            <a:r>
              <a:rPr lang="en-GB" sz="1200" dirty="0">
                <a:latin typeface="Arial" panose="020B0604020202020204" pitchFamily="34" charset="0"/>
                <a:cs typeface="Arial" panose="020B0604020202020204" pitchFamily="34" charset="0"/>
              </a:rPr>
              <a:t>United Nations Development Programme (UNDP) (2023) </a:t>
            </a:r>
            <a:r>
              <a:rPr lang="en-GB" sz="1200" i="1" dirty="0">
                <a:latin typeface="Arial" panose="020B0604020202020204" pitchFamily="34" charset="0"/>
                <a:cs typeface="Arial" panose="020B0604020202020204" pitchFamily="34" charset="0"/>
              </a:rPr>
              <a:t>UNDP annual report 2023.</a:t>
            </a:r>
            <a:r>
              <a:rPr lang="en-GB" sz="1200" dirty="0">
                <a:latin typeface="Arial" panose="020B0604020202020204" pitchFamily="34" charset="0"/>
                <a:cs typeface="Arial" panose="020B0604020202020204" pitchFamily="34" charset="0"/>
              </a:rPr>
              <a:t> New York: UNDP. Available at: </a:t>
            </a:r>
            <a:r>
              <a:rPr lang="en-GB" sz="1200" u="sng" dirty="0">
                <a:latin typeface="Arial" panose="020B0604020202020204" pitchFamily="34" charset="0"/>
                <a:cs typeface="Arial" panose="020B0604020202020204" pitchFamily="34" charset="0"/>
                <a:hlinkClick r:id="rId3"/>
              </a:rPr>
              <a:t>https://www.undp.org/publications/undp-annual-report-2023</a:t>
            </a:r>
            <a:r>
              <a:rPr lang="en-GB" sz="1200" dirty="0">
                <a:latin typeface="Arial" panose="020B0604020202020204" pitchFamily="34" charset="0"/>
                <a:cs typeface="Arial" panose="020B0604020202020204" pitchFamily="34" charset="0"/>
              </a:rPr>
              <a:t> (Accessed: 29 September 2025).</a:t>
            </a:r>
          </a:p>
          <a:p>
            <a:pPr marL="0" indent="0">
              <a:lnSpc>
                <a:spcPct val="150000"/>
              </a:lnSpc>
              <a:buNone/>
            </a:pPr>
            <a:r>
              <a:rPr lang="en-GB" sz="1200" dirty="0">
                <a:latin typeface="Arial" panose="020B0604020202020204" pitchFamily="34" charset="0"/>
                <a:cs typeface="Arial" panose="020B0604020202020204" pitchFamily="34" charset="0"/>
              </a:rPr>
              <a:t>United Nations Development Programme (UNDP) (2024) </a:t>
            </a:r>
            <a:r>
              <a:rPr lang="en-GB" sz="1200" i="1" dirty="0">
                <a:latin typeface="Arial" panose="020B0604020202020204" pitchFamily="34" charset="0"/>
                <a:cs typeface="Arial" panose="020B0604020202020204" pitchFamily="34" charset="0"/>
              </a:rPr>
              <a:t>Annual report 2023.</a:t>
            </a:r>
            <a:r>
              <a:rPr lang="en-GB" sz="1200" dirty="0">
                <a:latin typeface="Arial" panose="020B0604020202020204" pitchFamily="34" charset="0"/>
                <a:cs typeface="Arial" panose="020B0604020202020204" pitchFamily="34" charset="0"/>
              </a:rPr>
              <a:t> New York: UNDP. Available at: </a:t>
            </a:r>
            <a:r>
              <a:rPr lang="en-GB" sz="1200" u="sng" dirty="0">
                <a:latin typeface="Arial" panose="020B0604020202020204" pitchFamily="34" charset="0"/>
                <a:cs typeface="Arial" panose="020B0604020202020204" pitchFamily="34" charset="0"/>
                <a:hlinkClick r:id="rId4"/>
              </a:rPr>
              <a:t>https://www.undp.org/sites/g/files/zskgke326/files/2024-11/j0498_rsca_digital_annual_report_2023_v9.pdf</a:t>
            </a:r>
            <a:r>
              <a:rPr lang="en-GB" sz="1200" dirty="0">
                <a:latin typeface="Arial" panose="020B0604020202020204" pitchFamily="34" charset="0"/>
                <a:cs typeface="Arial" panose="020B0604020202020204" pitchFamily="34" charset="0"/>
              </a:rPr>
              <a:t> (Accessed: 28 September 2025).</a:t>
            </a:r>
          </a:p>
          <a:p>
            <a:pPr marL="0" indent="0">
              <a:lnSpc>
                <a:spcPct val="150000"/>
              </a:lnSpc>
              <a:buNone/>
            </a:pPr>
            <a:r>
              <a:rPr lang="en-GB" sz="1200" dirty="0">
                <a:latin typeface="Arial" panose="020B0604020202020204" pitchFamily="34" charset="0"/>
                <a:cs typeface="Arial" panose="020B0604020202020204" pitchFamily="34" charset="0"/>
              </a:rPr>
              <a:t>University of Wales Trinity Saint David (2024) </a:t>
            </a:r>
            <a:r>
              <a:rPr lang="en-GB" sz="1200" i="1" dirty="0">
                <a:latin typeface="Arial" panose="020B0604020202020204" pitchFamily="34" charset="0"/>
                <a:cs typeface="Arial" panose="020B0604020202020204" pitchFamily="34" charset="0"/>
              </a:rPr>
              <a:t>BMHP6030 Week 1 Module Notes: Introduction to Health, Wellbeing and Sustainable Development.</a:t>
            </a:r>
            <a:r>
              <a:rPr lang="en-GB" sz="1200" dirty="0">
                <a:latin typeface="Arial" panose="020B0604020202020204" pitchFamily="34" charset="0"/>
                <a:cs typeface="Arial" panose="020B0604020202020204" pitchFamily="34" charset="0"/>
              </a:rPr>
              <a:t> Unpublished teaching material. (Accessed: 23 September 2025).</a:t>
            </a:r>
          </a:p>
          <a:p>
            <a:pPr marL="0" indent="0">
              <a:lnSpc>
                <a:spcPct val="150000"/>
              </a:lnSpc>
              <a:buNone/>
            </a:pPr>
            <a:r>
              <a:rPr lang="en-GB" sz="1200" dirty="0">
                <a:latin typeface="Arial" panose="020B0604020202020204" pitchFamily="34" charset="0"/>
                <a:cs typeface="Arial" panose="020B0604020202020204" pitchFamily="34" charset="0"/>
              </a:rPr>
              <a:t>University of Wales Trinity Saint David (2024) </a:t>
            </a:r>
            <a:r>
              <a:rPr lang="en-GB" sz="1200" i="1" dirty="0">
                <a:latin typeface="Arial" panose="020B0604020202020204" pitchFamily="34" charset="0"/>
                <a:cs typeface="Arial" panose="020B0604020202020204" pitchFamily="34" charset="0"/>
              </a:rPr>
              <a:t>BMHP6030 Week 3 Module Notes: Social Determinants of Health and Policy.</a:t>
            </a:r>
            <a:r>
              <a:rPr lang="en-GB" sz="1200" dirty="0">
                <a:latin typeface="Arial" panose="020B0604020202020204" pitchFamily="34" charset="0"/>
                <a:cs typeface="Arial" panose="020B0604020202020204" pitchFamily="34" charset="0"/>
              </a:rPr>
              <a:t> Unpublished teaching material. (Accessed: 25 September 2025).</a:t>
            </a:r>
          </a:p>
          <a:p>
            <a:pPr marL="0" indent="0">
              <a:lnSpc>
                <a:spcPct val="150000"/>
              </a:lnSpc>
              <a:buNone/>
            </a:pPr>
            <a:r>
              <a:rPr lang="en-GB" sz="1200" dirty="0">
                <a:latin typeface="Arial" panose="020B0604020202020204" pitchFamily="34" charset="0"/>
                <a:cs typeface="Arial" panose="020B0604020202020204" pitchFamily="34" charset="0"/>
              </a:rPr>
              <a:t>University of Wales Trinity Saint David (2024) </a:t>
            </a:r>
            <a:r>
              <a:rPr lang="en-GB" sz="1200" i="1" dirty="0">
                <a:latin typeface="Arial" panose="020B0604020202020204" pitchFamily="34" charset="0"/>
                <a:cs typeface="Arial" panose="020B0604020202020204" pitchFamily="34" charset="0"/>
              </a:rPr>
              <a:t>BMHP6030 Week 5 Module Notes: Social Processes, Stigma and Public Health Campaigns.</a:t>
            </a:r>
            <a:r>
              <a:rPr lang="en-GB" sz="1200" dirty="0">
                <a:latin typeface="Arial" panose="020B0604020202020204" pitchFamily="34" charset="0"/>
                <a:cs typeface="Arial" panose="020B0604020202020204" pitchFamily="34" charset="0"/>
              </a:rPr>
              <a:t> Unpublished teaching material. (Accessed: 29 September 2025).</a:t>
            </a:r>
          </a:p>
          <a:p>
            <a:pPr marL="0" indent="0">
              <a:lnSpc>
                <a:spcPct val="150000"/>
              </a:lnSpc>
              <a:buNone/>
            </a:pPr>
            <a:r>
              <a:rPr lang="en-GB" sz="1200" dirty="0">
                <a:latin typeface="Arial" panose="020B0604020202020204" pitchFamily="34" charset="0"/>
                <a:cs typeface="Arial" panose="020B0604020202020204" pitchFamily="34" charset="0"/>
              </a:rPr>
              <a:t>World Health Organization (WHO) (2014) </a:t>
            </a:r>
            <a:r>
              <a:rPr lang="en-GB" sz="1200" i="1" dirty="0">
                <a:latin typeface="Arial" panose="020B0604020202020204" pitchFamily="34" charset="0"/>
                <a:cs typeface="Arial" panose="020B0604020202020204" pitchFamily="34" charset="0"/>
              </a:rPr>
              <a:t>Health in all policies: framework for country action.</a:t>
            </a:r>
            <a:r>
              <a:rPr lang="en-GB" sz="1200" dirty="0">
                <a:latin typeface="Arial" panose="020B0604020202020204" pitchFamily="34" charset="0"/>
                <a:cs typeface="Arial" panose="020B0604020202020204" pitchFamily="34" charset="0"/>
              </a:rPr>
              <a:t> Geneva: WHO. Available at: </a:t>
            </a:r>
            <a:r>
              <a:rPr lang="en-GB" sz="1200" u="sng" dirty="0">
                <a:latin typeface="Arial" panose="020B0604020202020204" pitchFamily="34" charset="0"/>
                <a:cs typeface="Arial" panose="020B0604020202020204" pitchFamily="34" charset="0"/>
                <a:hlinkClick r:id="rId5"/>
              </a:rPr>
              <a:t>https://www.afro.who.int/sites/default/files/2017-06/140120HPRHiAPFramework.pdf</a:t>
            </a:r>
            <a:r>
              <a:rPr lang="en-GB" sz="1200" dirty="0">
                <a:latin typeface="Arial" panose="020B0604020202020204" pitchFamily="34" charset="0"/>
                <a:cs typeface="Arial" panose="020B0604020202020204" pitchFamily="34" charset="0"/>
              </a:rPr>
              <a:t> (Accessed: 24 September 2025).</a:t>
            </a:r>
          </a:p>
          <a:p>
            <a:pPr marL="0" indent="0">
              <a:lnSpc>
                <a:spcPct val="150000"/>
              </a:lnSpc>
              <a:buNone/>
            </a:pPr>
            <a:r>
              <a:rPr lang="en-GB" sz="1200" dirty="0">
                <a:latin typeface="Arial" panose="020B0604020202020204" pitchFamily="34" charset="0"/>
                <a:cs typeface="Arial" panose="020B0604020202020204" pitchFamily="34" charset="0"/>
              </a:rPr>
              <a:t>World Health Organization (WHO) (2021) </a:t>
            </a:r>
            <a:r>
              <a:rPr lang="en-GB" sz="1200" i="1" dirty="0">
                <a:latin typeface="Arial" panose="020B0604020202020204" pitchFamily="34" charset="0"/>
                <a:cs typeface="Arial" panose="020B0604020202020204" pitchFamily="34" charset="0"/>
              </a:rPr>
              <a:t>2021 progress report on the Global Action Plan for Healthy Lives and Well-being for All (SDG3 GAP).</a:t>
            </a:r>
            <a:r>
              <a:rPr lang="en-GB" sz="1200" dirty="0">
                <a:latin typeface="Arial" panose="020B0604020202020204" pitchFamily="34" charset="0"/>
                <a:cs typeface="Arial" panose="020B0604020202020204" pitchFamily="34" charset="0"/>
              </a:rPr>
              <a:t> Geneva: WHO. Available at: </a:t>
            </a:r>
            <a:r>
              <a:rPr lang="en-GB" sz="1200" u="sng" dirty="0">
                <a:latin typeface="Arial" panose="020B0604020202020204" pitchFamily="34" charset="0"/>
                <a:cs typeface="Arial" panose="020B0604020202020204" pitchFamily="34" charset="0"/>
                <a:hlinkClick r:id="rId6"/>
              </a:rPr>
              <a:t>https://www.who.int/publications/i/item/9789240026209</a:t>
            </a:r>
            <a:r>
              <a:rPr lang="en-GB" sz="1200" dirty="0">
                <a:latin typeface="Arial" panose="020B0604020202020204" pitchFamily="34" charset="0"/>
                <a:cs typeface="Arial" panose="020B0604020202020204" pitchFamily="34" charset="0"/>
              </a:rPr>
              <a:t> (Accessed: 29 September 2025).</a:t>
            </a:r>
          </a:p>
          <a:p>
            <a:pPr marL="0" indent="0">
              <a:lnSpc>
                <a:spcPct val="150000"/>
              </a:lnSpc>
              <a:buNone/>
            </a:pPr>
            <a:r>
              <a:rPr lang="en-GB" sz="1200" dirty="0">
                <a:latin typeface="Arial" panose="020B0604020202020204" pitchFamily="34" charset="0"/>
                <a:cs typeface="Arial" panose="020B0604020202020204" pitchFamily="34" charset="0"/>
              </a:rPr>
              <a:t>World Health Organization (WHO) (2021) </a:t>
            </a:r>
            <a:r>
              <a:rPr lang="en-GB" sz="1200" i="1" dirty="0">
                <a:latin typeface="Arial" panose="020B0604020202020204" pitchFamily="34" charset="0"/>
                <a:cs typeface="Arial" panose="020B0604020202020204" pitchFamily="34" charset="0"/>
              </a:rPr>
              <a:t>World health statistics 2021: monitoring health for the SDGs.</a:t>
            </a:r>
            <a:r>
              <a:rPr lang="en-GB" sz="1200" dirty="0">
                <a:latin typeface="Arial" panose="020B0604020202020204" pitchFamily="34" charset="0"/>
                <a:cs typeface="Arial" panose="020B0604020202020204" pitchFamily="34" charset="0"/>
              </a:rPr>
              <a:t> Geneva: WHO. Available at: </a:t>
            </a:r>
            <a:r>
              <a:rPr lang="en-GB" sz="1200" u="sng" dirty="0">
                <a:latin typeface="Arial" panose="020B0604020202020204" pitchFamily="34" charset="0"/>
                <a:cs typeface="Arial" panose="020B0604020202020204" pitchFamily="34" charset="0"/>
                <a:hlinkClick r:id="rId7"/>
              </a:rPr>
              <a:t>https://www.who.int/data/gho/publications/world-health-statistics</a:t>
            </a:r>
            <a:r>
              <a:rPr lang="en-GB" sz="1200" dirty="0">
                <a:latin typeface="Arial" panose="020B0604020202020204" pitchFamily="34" charset="0"/>
                <a:cs typeface="Arial" panose="020B0604020202020204" pitchFamily="34" charset="0"/>
              </a:rPr>
              <a:t> (Accessed: 29 September 2025).</a:t>
            </a:r>
          </a:p>
          <a:p>
            <a:pPr marL="0" indent="0">
              <a:lnSpc>
                <a:spcPct val="150000"/>
              </a:lnSpc>
              <a:buNone/>
            </a:pPr>
            <a:r>
              <a:rPr lang="en-GB" sz="1200" dirty="0">
                <a:latin typeface="Arial" panose="020B0604020202020204" pitchFamily="34" charset="0"/>
                <a:cs typeface="Arial" panose="020B0604020202020204" pitchFamily="34" charset="0"/>
              </a:rPr>
              <a:t>World Health Organization (WHO) (2023) </a:t>
            </a:r>
            <a:r>
              <a:rPr lang="en-GB" sz="1200" i="1" dirty="0">
                <a:latin typeface="Arial" panose="020B0604020202020204" pitchFamily="34" charset="0"/>
                <a:cs typeface="Arial" panose="020B0604020202020204" pitchFamily="34" charset="0"/>
              </a:rPr>
              <a:t>World health statistics 2023: monitoring health for the SDGs.</a:t>
            </a:r>
            <a:r>
              <a:rPr lang="en-GB" sz="1200" dirty="0">
                <a:latin typeface="Arial" panose="020B0604020202020204" pitchFamily="34" charset="0"/>
                <a:cs typeface="Arial" panose="020B0604020202020204" pitchFamily="34" charset="0"/>
              </a:rPr>
              <a:t> Geneva: WHO. Available at: </a:t>
            </a:r>
            <a:r>
              <a:rPr lang="en-GB" sz="1200" u="sng" dirty="0">
                <a:latin typeface="Arial" panose="020B0604020202020204" pitchFamily="34" charset="0"/>
                <a:cs typeface="Arial" panose="020B0604020202020204" pitchFamily="34" charset="0"/>
                <a:hlinkClick r:id="rId7"/>
              </a:rPr>
              <a:t>https://www.who.int/data/gho/publications/world-health-statistics</a:t>
            </a:r>
            <a:r>
              <a:rPr lang="en-GB" sz="1200" dirty="0">
                <a:latin typeface="Arial" panose="020B0604020202020204" pitchFamily="34" charset="0"/>
                <a:cs typeface="Arial" panose="020B0604020202020204" pitchFamily="34" charset="0"/>
              </a:rPr>
              <a:t> (Accessed: 21 September 2025).</a:t>
            </a:r>
          </a:p>
          <a:p>
            <a:pPr marL="0" indent="0">
              <a:lnSpc>
                <a:spcPct val="150000"/>
              </a:lnSpc>
              <a:buNone/>
            </a:pPr>
            <a:r>
              <a:rPr lang="en-GB" sz="12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51120248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docProps/app.xml><?xml version="1.0" encoding="utf-8"?>
<Properties xmlns="http://schemas.openxmlformats.org/officeDocument/2006/extended-properties" xmlns:vt="http://schemas.openxmlformats.org/officeDocument/2006/docPropsVTypes">
  <Template/>
  <TotalTime>8147</TotalTime>
  <Words>2993</Words>
  <Application>Microsoft Office PowerPoint</Application>
  <PresentationFormat>Custom</PresentationFormat>
  <Paragraphs>144</Paragraphs>
  <Slides>20</Slides>
  <Notes>0</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20</vt:i4>
      </vt:variant>
    </vt:vector>
  </HeadingPairs>
  <TitlesOfParts>
    <vt:vector size="29" baseType="lpstr">
      <vt:lpstr>Century Gothic</vt:lpstr>
      <vt:lpstr>Arial</vt:lpstr>
      <vt:lpstr>Times New Roman</vt:lpstr>
      <vt:lpstr>Calibri</vt:lpstr>
      <vt:lpstr>League Spartan</vt:lpstr>
      <vt:lpstr>Wingdings 3</vt:lpstr>
      <vt:lpstr>Roboto</vt:lpstr>
      <vt:lpstr>Office Theme</vt:lpstr>
      <vt:lpstr>Wisp</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Critical Evaluation</vt:lpstr>
      <vt:lpstr>PowerPoint Presentation</vt:lpstr>
      <vt:lpstr>PowerPoint Presentation</vt:lpstr>
      <vt:lpstr>Refrences</vt:lpstr>
      <vt:lpstr>Refrences</vt:lpstr>
      <vt:lpstr>Refrences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Blue &amp; white company profile presentation</dc:title>
  <cp:lastModifiedBy>Nazia Haroon (2208947)</cp:lastModifiedBy>
  <cp:revision>35</cp:revision>
  <dcterms:created xsi:type="dcterms:W3CDTF">2006-08-16T00:00:00Z</dcterms:created>
  <dcterms:modified xsi:type="dcterms:W3CDTF">2025-10-11T20:57:04Z</dcterms:modified>
  <dc:identifier>DAG0By1eDXs</dc:identifier>
</cp:coreProperties>
</file>