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1" r:id="rId1"/>
  </p:sldMasterIdLst>
  <p:notesMasterIdLst>
    <p:notesMasterId r:id="rId10"/>
  </p:notesMasterIdLst>
  <p:sldIdLst>
    <p:sldId id="256" r:id="rId2"/>
    <p:sldId id="258" r:id="rId3"/>
    <p:sldId id="257" r:id="rId4"/>
    <p:sldId id="259" r:id="rId5"/>
    <p:sldId id="260" r:id="rId6"/>
    <p:sldId id="261" r:id="rId7"/>
    <p:sldId id="262" r:id="rId8"/>
    <p:sldId id="264"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AD0FA50-0882-9B61-0213-8C966158D35A}" v="18" dt="2022-06-23T14:04:16.958"/>
    <p1510:client id="{849F8222-6E38-48DE-89D4-05A6419211F5}" v="47" dt="2022-06-23T12:46:32.301"/>
    <p1510:client id="{788CEC42-6D78-4EF4-A669-DE4E1E1814C3}" v="264" dt="2022-06-23T14:28:01.264"/>
    <p1510:client id="{2B47CC95-0BD2-4BF1-8D47-658BB6B8EF74}" v="2" dt="2022-06-24T20:08:31.887"/>
    <p1510:client id="{3310310D-AE2A-8614-3A9D-0F87B151EFD0}" v="548" dt="2022-06-24T21:49:30.746"/>
    <p1510:client id="{AC6BBD73-F0DD-B292-47C1-E945DFEEBDDE}" v="1102" dt="2022-06-26T13:47:50.181"/>
    <p1510:client id="{E9D53997-5DF0-D93E-6D33-FD1C8120ABEA}" v="13" dt="2022-06-24T22:12:40.82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2" d="100"/>
          <a:sy n="72" d="100"/>
        </p:scale>
        <p:origin x="816"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13F3383-CC38-47B3-94B1-191B423D1585}" type="datetimeFigureOut">
              <a:rPr lang="en-GB" smtClean="0"/>
              <a:t>27/06/2022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8FD665B-DA7A-45DF-9494-C4116A900BBA}" type="slidenum">
              <a:rPr lang="en-GB" smtClean="0"/>
              <a:t>‹#›</a:t>
            </a:fld>
            <a:endParaRPr lang="en-GB"/>
          </a:p>
        </p:txBody>
      </p:sp>
    </p:spTree>
    <p:extLst>
      <p:ext uri="{BB962C8B-B14F-4D97-AF65-F5344CB8AC3E}">
        <p14:creationId xmlns:p14="http://schemas.microsoft.com/office/powerpoint/2010/main" val="18288849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WITH THE LATES TECHNOLOGY</a:t>
            </a:r>
          </a:p>
        </p:txBody>
      </p:sp>
      <p:sp>
        <p:nvSpPr>
          <p:cNvPr id="4" name="Slide Number Placeholder 3"/>
          <p:cNvSpPr>
            <a:spLocks noGrp="1"/>
          </p:cNvSpPr>
          <p:nvPr>
            <p:ph type="sldNum" sz="quarter" idx="5"/>
          </p:nvPr>
        </p:nvSpPr>
        <p:spPr/>
        <p:txBody>
          <a:bodyPr/>
          <a:lstStyle/>
          <a:p>
            <a:fld id="{28FD665B-DA7A-45DF-9494-C4116A900BBA}" type="slidenum">
              <a:rPr lang="en-GB" smtClean="0"/>
              <a:t>3</a:t>
            </a:fld>
            <a:endParaRPr lang="en-GB"/>
          </a:p>
        </p:txBody>
      </p:sp>
    </p:spTree>
    <p:extLst>
      <p:ext uri="{BB962C8B-B14F-4D97-AF65-F5344CB8AC3E}">
        <p14:creationId xmlns:p14="http://schemas.microsoft.com/office/powerpoint/2010/main" val="12669761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smtClean="0"/>
              <a:t>6/27/2022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19265789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smtClean="0"/>
              <a:t>6/27/2022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40888756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6/27/2022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10503237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smtClean="0"/>
              <a:t>6/27/2022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34594273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smtClean="0"/>
              <a:t>6/27/2022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11239555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smtClean="0"/>
              <a:t>6/27/2022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37307964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6/27/2022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10134512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6/27/2022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5905155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6/27/2022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22251946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6/27/2022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40810470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6/27/2022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30384292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6/27/2022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35468892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6/27/2022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44401023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6/27/2022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211720960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smtClean="0"/>
              <a:t>6/27/2022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73462755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smtClean="0"/>
              <a:t>6/27/2022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5831113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764DE79-268F-4C1A-8933-263129D2AF90}" type="datetimeFigureOut">
              <a:rPr lang="en-US" smtClean="0"/>
              <a:t>6/27/2022</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48F63A3B-78C7-47BE-AE5E-E10140E04643}" type="slidenum">
              <a:rPr lang="en-US" smtClean="0"/>
              <a:t>‹#›</a:t>
            </a:fld>
            <a:endParaRPr lang="en-US"/>
          </a:p>
        </p:txBody>
      </p:sp>
    </p:spTree>
    <p:extLst>
      <p:ext uri="{BB962C8B-B14F-4D97-AF65-F5344CB8AC3E}">
        <p14:creationId xmlns:p14="http://schemas.microsoft.com/office/powerpoint/2010/main" val="425611247"/>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 id="2147483713" r:id="rId12"/>
    <p:sldLayoutId id="2147483714" r:id="rId13"/>
    <p:sldLayoutId id="2147483715" r:id="rId14"/>
    <p:sldLayoutId id="2147483716" r:id="rId15"/>
    <p:sldLayoutId id="2147483717"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14D1A5F-0350-B0EA-79BB-972BD5D20C52}"/>
              </a:ext>
            </a:extLst>
          </p:cNvPr>
          <p:cNvSpPr txBox="1"/>
          <p:nvPr/>
        </p:nvSpPr>
        <p:spPr>
          <a:xfrm>
            <a:off x="2068496" y="692457"/>
            <a:ext cx="6134471" cy="44012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dirty="0">
                <a:solidFill>
                  <a:srgbClr val="92D050"/>
                </a:solidFill>
                <a:latin typeface="Arial Nova"/>
                <a:cs typeface="Calibri"/>
              </a:rPr>
              <a:t>Digital Skills {LCHS4002_BIRM}</a:t>
            </a:r>
          </a:p>
          <a:p>
            <a:pPr algn="ctr"/>
            <a:endParaRPr lang="en-US" sz="2800">
              <a:solidFill>
                <a:srgbClr val="92D050"/>
              </a:solidFill>
              <a:latin typeface="Arial Nova"/>
              <a:cs typeface="Calibri"/>
            </a:endParaRPr>
          </a:p>
          <a:p>
            <a:pPr algn="ctr"/>
            <a:r>
              <a:rPr lang="en-US" sz="2800" dirty="0">
                <a:solidFill>
                  <a:srgbClr val="92D050"/>
                </a:solidFill>
                <a:latin typeface="Arial Nova"/>
                <a:cs typeface="Calibri"/>
              </a:rPr>
              <a:t>How do students use technology to collaborate at UWSTD</a:t>
            </a:r>
          </a:p>
          <a:p>
            <a:pPr algn="ctr"/>
            <a:endParaRPr lang="en-US" sz="2800">
              <a:solidFill>
                <a:srgbClr val="92D050"/>
              </a:solidFill>
              <a:latin typeface="Arial Nova"/>
              <a:cs typeface="Calibri"/>
            </a:endParaRPr>
          </a:p>
          <a:p>
            <a:pPr algn="ctr"/>
            <a:r>
              <a:rPr lang="en-US" sz="2800" dirty="0">
                <a:solidFill>
                  <a:srgbClr val="92D050"/>
                </a:solidFill>
                <a:latin typeface="Arial Nova"/>
                <a:cs typeface="Calibri"/>
              </a:rPr>
              <a:t>By</a:t>
            </a:r>
          </a:p>
          <a:p>
            <a:pPr algn="ctr"/>
            <a:endParaRPr lang="en-US" sz="2800">
              <a:solidFill>
                <a:srgbClr val="92D050"/>
              </a:solidFill>
              <a:latin typeface="Arial Nova"/>
              <a:cs typeface="Calibri"/>
            </a:endParaRPr>
          </a:p>
          <a:p>
            <a:pPr algn="ctr"/>
            <a:r>
              <a:rPr lang="en-US" sz="2800" b="1" dirty="0">
                <a:solidFill>
                  <a:srgbClr val="92D050"/>
                </a:solidFill>
                <a:latin typeface="Arial Nova"/>
                <a:cs typeface="Calibri"/>
              </a:rPr>
              <a:t>Nazmin Bi- 2133165</a:t>
            </a:r>
          </a:p>
          <a:p>
            <a:pPr algn="ctr"/>
            <a:r>
              <a:rPr lang="en-US" sz="2800" b="1" dirty="0" err="1">
                <a:solidFill>
                  <a:srgbClr val="92D050"/>
                </a:solidFill>
                <a:latin typeface="Arial Nova"/>
                <a:cs typeface="Calibri"/>
              </a:rPr>
              <a:t>Sheeraz</a:t>
            </a:r>
            <a:r>
              <a:rPr lang="en-US" sz="2800" b="1" dirty="0">
                <a:solidFill>
                  <a:srgbClr val="92D050"/>
                </a:solidFill>
                <a:latin typeface="Arial Nova"/>
                <a:cs typeface="Calibri"/>
              </a:rPr>
              <a:t> Begum-  2133166</a:t>
            </a:r>
          </a:p>
          <a:p>
            <a:pPr algn="ctr"/>
            <a:endParaRPr lang="en-US" sz="2800">
              <a:latin typeface="Arial Nova"/>
              <a:cs typeface="Calibri"/>
            </a:endParaRPr>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89368-840E-39DA-4521-7168F5032941}"/>
              </a:ext>
            </a:extLst>
          </p:cNvPr>
          <p:cNvSpPr>
            <a:spLocks noGrp="1"/>
          </p:cNvSpPr>
          <p:nvPr>
            <p:ph type="title"/>
          </p:nvPr>
        </p:nvSpPr>
        <p:spPr>
          <a:xfrm>
            <a:off x="1740024" y="2237172"/>
            <a:ext cx="7306322" cy="4671271"/>
          </a:xfrm>
        </p:spPr>
        <p:txBody>
          <a:bodyPr>
            <a:normAutofit fontScale="90000"/>
          </a:bodyPr>
          <a:lstStyle/>
          <a:p>
            <a:pPr marL="285750" indent="-285750" algn="ctr">
              <a:spcBef>
                <a:spcPts val="0"/>
              </a:spcBef>
              <a:buFont typeface="Arial" panose="05000000000000000000" pitchFamily="2" charset="2"/>
              <a:buChar char="•"/>
            </a:pPr>
            <a:r>
              <a:rPr lang="en-US" sz="2700">
                <a:cs typeface="Calibri Light"/>
              </a:rPr>
              <a:t>It is vital to collaborate, as learning has become more digital, and therefore, it is essential to find out if students are comfortable and confident in using technology.</a:t>
            </a:r>
            <a:br>
              <a:rPr lang="en-US" sz="2700">
                <a:cs typeface="Calibri Light"/>
              </a:rPr>
            </a:br>
            <a:br>
              <a:rPr lang="en-US" sz="2700">
                <a:cs typeface="Calibri Light"/>
              </a:rPr>
            </a:br>
            <a:r>
              <a:rPr lang="en-US" sz="2700">
                <a:cs typeface="Calibri Light"/>
              </a:rPr>
              <a:t>With the systems upgrading, students have a lot of opportunities to learn and collaborate through different modes of digital tools.</a:t>
            </a:r>
            <a:br>
              <a:rPr lang="en-US" sz="2700">
                <a:cs typeface="Calibri Light"/>
              </a:rPr>
            </a:br>
            <a:br>
              <a:rPr lang="en-US" sz="2700">
                <a:cs typeface="Calibri Light"/>
              </a:rPr>
            </a:br>
            <a:br>
              <a:rPr lang="en-US" sz="2700">
                <a:cs typeface="Calibri Light"/>
              </a:rPr>
            </a:br>
            <a:r>
              <a:rPr lang="en-US" sz="2700" err="1">
                <a:cs typeface="Calibri Light"/>
              </a:rPr>
              <a:t>sheeraz</a:t>
            </a:r>
            <a:r>
              <a:rPr lang="en-US" sz="2700">
                <a:cs typeface="Calibri Light"/>
              </a:rPr>
              <a:t> Begum 2133166</a:t>
            </a:r>
            <a:br>
              <a:rPr lang="en-US" sz="2700">
                <a:cs typeface="Calibri Light"/>
              </a:rPr>
            </a:br>
            <a:r>
              <a:rPr lang="en-US" sz="2700">
                <a:cs typeface="Calibri Light"/>
              </a:rPr>
              <a:t>Nazmin Bi -2133165</a:t>
            </a:r>
            <a:endParaRPr lang="en-US">
              <a:cs typeface="Calibri Light"/>
            </a:endParaRPr>
          </a:p>
        </p:txBody>
      </p:sp>
      <p:sp>
        <p:nvSpPr>
          <p:cNvPr id="3" name="Content Placeholder 2">
            <a:extLst>
              <a:ext uri="{FF2B5EF4-FFF2-40B4-BE49-F238E27FC236}">
                <a16:creationId xmlns:a16="http://schemas.microsoft.com/office/drawing/2014/main" id="{13AD0D49-9797-161C-6C88-A54BC79628C1}"/>
              </a:ext>
            </a:extLst>
          </p:cNvPr>
          <p:cNvSpPr>
            <a:spLocks noGrp="1"/>
          </p:cNvSpPr>
          <p:nvPr>
            <p:ph idx="1"/>
          </p:nvPr>
        </p:nvSpPr>
        <p:spPr>
          <a:xfrm>
            <a:off x="2334827" y="159438"/>
            <a:ext cx="6445189" cy="2077735"/>
          </a:xfrm>
        </p:spPr>
        <p:txBody>
          <a:bodyPr vert="horz" lIns="91440" tIns="45720" rIns="91440" bIns="45720" rtlCol="0" anchor="t">
            <a:normAutofit lnSpcReduction="10000"/>
          </a:bodyPr>
          <a:lstStyle/>
          <a:p>
            <a:pPr marL="0" indent="0" algn="ctr">
              <a:buNone/>
            </a:pPr>
            <a:r>
              <a:rPr lang="en-US" sz="2800" b="1" dirty="0">
                <a:solidFill>
                  <a:schemeClr val="accent1">
                    <a:lumMod val="60000"/>
                    <a:lumOff val="40000"/>
                  </a:schemeClr>
                </a:solidFill>
                <a:cs typeface="Calibri Light"/>
              </a:rPr>
              <a:t>Research question</a:t>
            </a:r>
          </a:p>
          <a:p>
            <a:pPr marL="0" indent="0" algn="ctr">
              <a:buNone/>
            </a:pPr>
            <a:r>
              <a:rPr lang="en-US" sz="2400" b="1" dirty="0">
                <a:solidFill>
                  <a:schemeClr val="accent1">
                    <a:lumMod val="60000"/>
                    <a:lumOff val="40000"/>
                  </a:schemeClr>
                </a:solidFill>
                <a:cs typeface="Calibri Light"/>
              </a:rPr>
              <a:t>HOW DO STUDENTS USE TECHNOLOGY TO COLLABORATE?</a:t>
            </a:r>
          </a:p>
          <a:p>
            <a:pPr marL="0" indent="0" algn="ctr">
              <a:buNone/>
            </a:pPr>
            <a:r>
              <a:rPr lang="en-US" sz="2400" dirty="0">
                <a:solidFill>
                  <a:schemeClr val="accent1">
                    <a:lumMod val="60000"/>
                    <a:lumOff val="40000"/>
                  </a:schemeClr>
                </a:solidFill>
                <a:cs typeface="Calibri Light"/>
              </a:rPr>
              <a:t>ARE STUDENTS CONFIDENT IN USING TECHNOLOGY TO COLLABORATE?</a:t>
            </a:r>
            <a:endParaRPr lang="en-US" sz="1400" b="1" dirty="0">
              <a:solidFill>
                <a:schemeClr val="accent1">
                  <a:lumMod val="60000"/>
                  <a:lumOff val="40000"/>
                </a:schemeClr>
              </a:solidFill>
            </a:endParaRPr>
          </a:p>
        </p:txBody>
      </p:sp>
    </p:spTree>
    <p:extLst>
      <p:ext uri="{BB962C8B-B14F-4D97-AF65-F5344CB8AC3E}">
        <p14:creationId xmlns:p14="http://schemas.microsoft.com/office/powerpoint/2010/main" val="260972583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6A1D51-EEBF-FF0C-D4E5-F818F18968CA}"/>
              </a:ext>
            </a:extLst>
          </p:cNvPr>
          <p:cNvSpPr>
            <a:spLocks noGrp="1"/>
          </p:cNvSpPr>
          <p:nvPr>
            <p:ph type="title"/>
          </p:nvPr>
        </p:nvSpPr>
        <p:spPr>
          <a:xfrm>
            <a:off x="1553592" y="1047565"/>
            <a:ext cx="7559380" cy="3897298"/>
          </a:xfrm>
        </p:spPr>
        <p:txBody>
          <a:bodyPr vert="horz" lIns="91440" tIns="45720" rIns="91440" bIns="45720" rtlCol="0" anchor="ctr">
            <a:normAutofit/>
          </a:bodyPr>
          <a:lstStyle/>
          <a:p>
            <a:br>
              <a:rPr lang="en-US" sz="2400">
                <a:cs typeface="Calibri Light"/>
              </a:rPr>
            </a:br>
            <a:endParaRPr lang="en-US" sz="2400">
              <a:cs typeface="Calibri Light"/>
            </a:endParaRPr>
          </a:p>
        </p:txBody>
      </p:sp>
      <p:sp>
        <p:nvSpPr>
          <p:cNvPr id="3" name="Content Placeholder 2">
            <a:extLst>
              <a:ext uri="{FF2B5EF4-FFF2-40B4-BE49-F238E27FC236}">
                <a16:creationId xmlns:a16="http://schemas.microsoft.com/office/drawing/2014/main" id="{1D13CD59-E52D-1C2A-FA76-8D5B439F88F7}"/>
              </a:ext>
            </a:extLst>
          </p:cNvPr>
          <p:cNvSpPr>
            <a:spLocks noGrp="1"/>
          </p:cNvSpPr>
          <p:nvPr>
            <p:ph idx="1"/>
          </p:nvPr>
        </p:nvSpPr>
        <p:spPr>
          <a:xfrm>
            <a:off x="1731579" y="9852900"/>
            <a:ext cx="9937532" cy="2893028"/>
          </a:xfrm>
        </p:spPr>
        <p:txBody>
          <a:bodyPr/>
          <a:lstStyle/>
          <a:p>
            <a:endParaRPr lang="en-US"/>
          </a:p>
        </p:txBody>
      </p:sp>
      <p:sp>
        <p:nvSpPr>
          <p:cNvPr id="4" name="TextBox 3">
            <a:extLst>
              <a:ext uri="{FF2B5EF4-FFF2-40B4-BE49-F238E27FC236}">
                <a16:creationId xmlns:a16="http://schemas.microsoft.com/office/drawing/2014/main" id="{C916E4E5-CCEF-AA03-1FE4-130C3F54F6F4}"/>
              </a:ext>
            </a:extLst>
          </p:cNvPr>
          <p:cNvSpPr txBox="1"/>
          <p:nvPr/>
        </p:nvSpPr>
        <p:spPr>
          <a:xfrm>
            <a:off x="1323622" y="702732"/>
            <a:ext cx="274320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200" b="1">
                <a:solidFill>
                  <a:srgbClr val="92D050"/>
                </a:solidFill>
                <a:latin typeface="Bahnschrift Condensed"/>
              </a:rPr>
              <a:t>Rationale:</a:t>
            </a:r>
          </a:p>
        </p:txBody>
      </p:sp>
      <p:sp>
        <p:nvSpPr>
          <p:cNvPr id="5" name="TextBox 4">
            <a:extLst>
              <a:ext uri="{FF2B5EF4-FFF2-40B4-BE49-F238E27FC236}">
                <a16:creationId xmlns:a16="http://schemas.microsoft.com/office/drawing/2014/main" id="{3C22A69C-D433-193D-5023-AD5C5E0AF70B}"/>
              </a:ext>
            </a:extLst>
          </p:cNvPr>
          <p:cNvSpPr txBox="1"/>
          <p:nvPr/>
        </p:nvSpPr>
        <p:spPr>
          <a:xfrm>
            <a:off x="1323622" y="1408288"/>
            <a:ext cx="8556977"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a:solidFill>
                  <a:srgbClr val="92D050"/>
                </a:solidFill>
              </a:rPr>
              <a:t>Advantages:</a:t>
            </a:r>
          </a:p>
          <a:p>
            <a:r>
              <a:rPr lang="en-GB" sz="2400">
                <a:solidFill>
                  <a:srgbClr val="92D050"/>
                </a:solidFill>
              </a:rPr>
              <a:t>Advantages of rational is how we can improve on technology and resources and how we can provide better directions and understanding on how improvements can be made in the future.</a:t>
            </a:r>
          </a:p>
          <a:p>
            <a:endParaRPr lang="en-GB" sz="2400">
              <a:solidFill>
                <a:srgbClr val="92D050"/>
              </a:solidFill>
            </a:endParaRPr>
          </a:p>
          <a:p>
            <a:r>
              <a:rPr lang="en-GB" sz="2400">
                <a:solidFill>
                  <a:srgbClr val="92D050"/>
                </a:solidFill>
              </a:rPr>
              <a:t>Disadvantages:</a:t>
            </a:r>
          </a:p>
          <a:p>
            <a:r>
              <a:rPr lang="en-GB" sz="2400">
                <a:solidFill>
                  <a:srgbClr val="92D050"/>
                </a:solidFill>
              </a:rPr>
              <a:t>Disadvantage of rationale is how students are not confident in using new Microsoft apps.</a:t>
            </a:r>
          </a:p>
          <a:p>
            <a:endParaRPr lang="en-GB" sz="2400">
              <a:solidFill>
                <a:srgbClr val="92D050"/>
              </a:solidFill>
            </a:endParaRPr>
          </a:p>
          <a:p>
            <a:r>
              <a:rPr lang="en-GB" sz="2400">
                <a:ea typeface="+mn-lt"/>
                <a:cs typeface="+mn-lt"/>
              </a:rPr>
              <a:t>https://www.youtube.com/watch?v=Dz0QYCdVq_M</a:t>
            </a:r>
            <a:endParaRPr lang="en-GB"/>
          </a:p>
        </p:txBody>
      </p:sp>
    </p:spTree>
    <p:extLst>
      <p:ext uri="{BB962C8B-B14F-4D97-AF65-F5344CB8AC3E}">
        <p14:creationId xmlns:p14="http://schemas.microsoft.com/office/powerpoint/2010/main" val="305867826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02092FC-ECE9-CA65-00A2-E6AE4EB9C332}"/>
              </a:ext>
            </a:extLst>
          </p:cNvPr>
          <p:cNvSpPr>
            <a:spLocks noGrp="1"/>
          </p:cNvSpPr>
          <p:nvPr>
            <p:ph idx="1"/>
          </p:nvPr>
        </p:nvSpPr>
        <p:spPr>
          <a:xfrm>
            <a:off x="357737" y="385056"/>
            <a:ext cx="8596668" cy="5820435"/>
          </a:xfrm>
        </p:spPr>
        <p:txBody>
          <a:bodyPr vert="horz" lIns="91440" tIns="45720" rIns="91440" bIns="45720" rtlCol="0" anchor="t">
            <a:normAutofit/>
          </a:bodyPr>
          <a:lstStyle/>
          <a:p>
            <a:r>
              <a:rPr lang="en-GB" sz="2400">
                <a:solidFill>
                  <a:srgbClr val="92D050"/>
                </a:solidFill>
              </a:rPr>
              <a:t>Proposed Method:</a:t>
            </a:r>
          </a:p>
          <a:p>
            <a:endParaRPr lang="en-GB" sz="2400">
              <a:solidFill>
                <a:srgbClr val="92D050"/>
              </a:solidFill>
            </a:endParaRPr>
          </a:p>
          <a:p>
            <a:r>
              <a:rPr lang="en-GB" sz="2400">
                <a:solidFill>
                  <a:srgbClr val="92D050"/>
                </a:solidFill>
              </a:rPr>
              <a:t>A survey will be conducted to collect data.</a:t>
            </a:r>
          </a:p>
          <a:p>
            <a:endParaRPr lang="en-GB" sz="2400">
              <a:solidFill>
                <a:srgbClr val="92D050"/>
              </a:solidFill>
            </a:endParaRPr>
          </a:p>
          <a:p>
            <a:r>
              <a:rPr lang="en-GB" sz="2400">
                <a:solidFill>
                  <a:srgbClr val="92D050"/>
                </a:solidFill>
              </a:rPr>
              <a:t>A questionnaire will be provided to participants.</a:t>
            </a:r>
          </a:p>
          <a:p>
            <a:endParaRPr lang="en-GB" sz="2400">
              <a:solidFill>
                <a:srgbClr val="92D050"/>
              </a:solidFill>
            </a:endParaRPr>
          </a:p>
          <a:p>
            <a:r>
              <a:rPr lang="en-GB" sz="2400">
                <a:solidFill>
                  <a:srgbClr val="92D050"/>
                </a:solidFill>
              </a:rPr>
              <a:t>The proposed method of research will be a quantitative method.</a:t>
            </a:r>
          </a:p>
          <a:p>
            <a:endParaRPr lang="en-GB" sz="2400">
              <a:solidFill>
                <a:srgbClr val="92D050"/>
              </a:solidFill>
            </a:endParaRPr>
          </a:p>
          <a:p>
            <a:r>
              <a:rPr lang="en-GB" sz="2400">
                <a:solidFill>
                  <a:srgbClr val="92D050"/>
                </a:solidFill>
              </a:rPr>
              <a:t>Informal interviews will be performed using open ended questions will be asked.  </a:t>
            </a:r>
          </a:p>
        </p:txBody>
      </p:sp>
    </p:spTree>
    <p:extLst>
      <p:ext uri="{BB962C8B-B14F-4D97-AF65-F5344CB8AC3E}">
        <p14:creationId xmlns:p14="http://schemas.microsoft.com/office/powerpoint/2010/main" val="21247876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7B94D4-2F20-4701-569F-6BC95387F3E2}"/>
              </a:ext>
            </a:extLst>
          </p:cNvPr>
          <p:cNvSpPr>
            <a:spLocks noGrp="1"/>
          </p:cNvSpPr>
          <p:nvPr>
            <p:ph type="title"/>
          </p:nvPr>
        </p:nvSpPr>
        <p:spPr/>
        <p:txBody>
          <a:bodyPr/>
          <a:lstStyle/>
          <a:p>
            <a:r>
              <a:rPr lang="en-GB"/>
              <a:t>Ethical Considerations:</a:t>
            </a:r>
          </a:p>
        </p:txBody>
      </p:sp>
      <p:sp>
        <p:nvSpPr>
          <p:cNvPr id="3" name="Content Placeholder 2">
            <a:extLst>
              <a:ext uri="{FF2B5EF4-FFF2-40B4-BE49-F238E27FC236}">
                <a16:creationId xmlns:a16="http://schemas.microsoft.com/office/drawing/2014/main" id="{7905CDA9-37B3-44BF-B778-06CC6D65EA36}"/>
              </a:ext>
            </a:extLst>
          </p:cNvPr>
          <p:cNvSpPr>
            <a:spLocks noGrp="1"/>
          </p:cNvSpPr>
          <p:nvPr>
            <p:ph idx="1"/>
          </p:nvPr>
        </p:nvSpPr>
        <p:spPr>
          <a:xfrm>
            <a:off x="677334" y="1441721"/>
            <a:ext cx="8596668" cy="3880773"/>
          </a:xfrm>
        </p:spPr>
        <p:txBody>
          <a:bodyPr vert="horz" lIns="91440" tIns="45720" rIns="91440" bIns="45720" rtlCol="0" anchor="t">
            <a:normAutofit lnSpcReduction="10000"/>
          </a:bodyPr>
          <a:lstStyle/>
          <a:p>
            <a:r>
              <a:rPr lang="en-GB" sz="2400" b="1" i="0" dirty="0">
                <a:solidFill>
                  <a:srgbClr val="92D050"/>
                </a:solidFill>
                <a:effectLst/>
                <a:latin typeface="Inter"/>
              </a:rPr>
              <a:t>Ethical considerations</a:t>
            </a:r>
            <a:r>
              <a:rPr lang="en-GB" sz="2400" b="0" i="0" dirty="0">
                <a:solidFill>
                  <a:srgbClr val="92D050"/>
                </a:solidFill>
                <a:effectLst/>
                <a:latin typeface="Inter"/>
              </a:rPr>
              <a:t> in research are a set of principles that guide your research designs and practices.</a:t>
            </a:r>
            <a:r>
              <a:rPr lang="en-GB" sz="2400" dirty="0">
                <a:solidFill>
                  <a:srgbClr val="92D050"/>
                </a:solidFill>
                <a:latin typeface="Inter"/>
              </a:rPr>
              <a:t> </a:t>
            </a:r>
            <a:r>
              <a:rPr lang="en-GB" sz="2400" b="0" i="0" dirty="0">
                <a:solidFill>
                  <a:srgbClr val="92D050"/>
                </a:solidFill>
                <a:effectLst/>
                <a:latin typeface="Inter"/>
              </a:rPr>
              <a:t>Researchers must always adhere to a certain code of conduct when collecting data from people.</a:t>
            </a:r>
          </a:p>
          <a:p>
            <a:r>
              <a:rPr lang="en-GB" sz="2400" dirty="0">
                <a:solidFill>
                  <a:srgbClr val="92D050"/>
                </a:solidFill>
                <a:latin typeface="Inter"/>
              </a:rPr>
              <a:t>we will follow principles through this research.</a:t>
            </a:r>
            <a:endParaRPr lang="en-GB" sz="2400" b="0" i="0" dirty="0">
              <a:solidFill>
                <a:srgbClr val="92D050"/>
              </a:solidFill>
              <a:effectLst/>
              <a:latin typeface="Inter"/>
            </a:endParaRPr>
          </a:p>
          <a:p>
            <a:r>
              <a:rPr lang="en-GB" sz="2400" dirty="0">
                <a:solidFill>
                  <a:srgbClr val="92D050"/>
                </a:solidFill>
                <a:latin typeface="Inter"/>
              </a:rPr>
              <a:t>Informed consent</a:t>
            </a:r>
          </a:p>
          <a:p>
            <a:r>
              <a:rPr lang="en-GB" sz="2400" b="0" i="0" dirty="0">
                <a:solidFill>
                  <a:srgbClr val="92D050"/>
                </a:solidFill>
                <a:effectLst/>
                <a:latin typeface="Inter"/>
              </a:rPr>
              <a:t>Ensuring research is </a:t>
            </a:r>
            <a:r>
              <a:rPr lang="en-GB" sz="2400" dirty="0">
                <a:solidFill>
                  <a:srgbClr val="92D050"/>
                </a:solidFill>
                <a:latin typeface="Inter"/>
              </a:rPr>
              <a:t>understood by </a:t>
            </a:r>
            <a:r>
              <a:rPr lang="en-GB" sz="2400" b="0" i="0" dirty="0">
                <a:solidFill>
                  <a:srgbClr val="92D050"/>
                </a:solidFill>
                <a:effectLst/>
                <a:latin typeface="Inter"/>
              </a:rPr>
              <a:t>participant</a:t>
            </a:r>
            <a:r>
              <a:rPr lang="en-GB" sz="2400" dirty="0">
                <a:solidFill>
                  <a:srgbClr val="92D050"/>
                </a:solidFill>
                <a:latin typeface="Inter"/>
              </a:rPr>
              <a:t>s.</a:t>
            </a:r>
          </a:p>
          <a:p>
            <a:r>
              <a:rPr lang="en-GB" sz="2400" dirty="0">
                <a:solidFill>
                  <a:srgbClr val="92D050"/>
                </a:solidFill>
                <a:latin typeface="Inter"/>
              </a:rPr>
              <a:t>We will protect all personal information</a:t>
            </a:r>
          </a:p>
          <a:p>
            <a:r>
              <a:rPr lang="en-GB" sz="2400" dirty="0">
                <a:solidFill>
                  <a:srgbClr val="92D050"/>
                </a:solidFill>
                <a:latin typeface="Inter"/>
              </a:rPr>
              <a:t>We will conduct the survey in a safe environment</a:t>
            </a:r>
          </a:p>
          <a:p>
            <a:endParaRPr lang="en-GB" sz="2400" dirty="0">
              <a:solidFill>
                <a:srgbClr val="92D050"/>
              </a:solidFill>
              <a:latin typeface="Inter"/>
            </a:endParaRPr>
          </a:p>
          <a:p>
            <a:endParaRPr lang="en-GB" sz="2400" dirty="0">
              <a:solidFill>
                <a:srgbClr val="92D050"/>
              </a:solidFill>
              <a:latin typeface="Inter"/>
            </a:endParaRPr>
          </a:p>
          <a:p>
            <a:endParaRPr lang="en-GB" sz="2400" dirty="0">
              <a:solidFill>
                <a:srgbClr val="92D050"/>
              </a:solidFill>
              <a:latin typeface="Inter"/>
            </a:endParaRPr>
          </a:p>
        </p:txBody>
      </p:sp>
    </p:spTree>
    <p:extLst>
      <p:ext uri="{BB962C8B-B14F-4D97-AF65-F5344CB8AC3E}">
        <p14:creationId xmlns:p14="http://schemas.microsoft.com/office/powerpoint/2010/main" val="4260037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5C4956-D185-B004-7474-4F2920227B1B}"/>
              </a:ext>
            </a:extLst>
          </p:cNvPr>
          <p:cNvSpPr>
            <a:spLocks noGrp="1"/>
          </p:cNvSpPr>
          <p:nvPr>
            <p:ph type="title"/>
          </p:nvPr>
        </p:nvSpPr>
        <p:spPr/>
        <p:txBody>
          <a:bodyPr/>
          <a:lstStyle/>
          <a:p>
            <a:r>
              <a:rPr lang="en-GB"/>
              <a:t>Research timeline:</a:t>
            </a:r>
          </a:p>
        </p:txBody>
      </p:sp>
      <p:sp>
        <p:nvSpPr>
          <p:cNvPr id="3" name="Content Placeholder 2">
            <a:extLst>
              <a:ext uri="{FF2B5EF4-FFF2-40B4-BE49-F238E27FC236}">
                <a16:creationId xmlns:a16="http://schemas.microsoft.com/office/drawing/2014/main" id="{00824FF1-D298-08D8-A71D-30B5BB9ACD1F}"/>
              </a:ext>
            </a:extLst>
          </p:cNvPr>
          <p:cNvSpPr>
            <a:spLocks noGrp="1"/>
          </p:cNvSpPr>
          <p:nvPr>
            <p:ph idx="1"/>
          </p:nvPr>
        </p:nvSpPr>
        <p:spPr>
          <a:xfrm>
            <a:off x="677334" y="1427344"/>
            <a:ext cx="8596668" cy="4614018"/>
          </a:xfrm>
        </p:spPr>
        <p:txBody>
          <a:bodyPr vert="horz" lIns="91440" tIns="45720" rIns="91440" bIns="45720" rtlCol="0" anchor="t">
            <a:normAutofit lnSpcReduction="10000"/>
          </a:bodyPr>
          <a:lstStyle/>
          <a:p>
            <a:pPr marL="0" indent="0">
              <a:buNone/>
            </a:pPr>
            <a:r>
              <a:rPr lang="en-GB" sz="2400" dirty="0">
                <a:solidFill>
                  <a:srgbClr val="92D050"/>
                </a:solidFill>
              </a:rPr>
              <a:t>My research timeline I am aiming from 28 June till end of September   </a:t>
            </a:r>
            <a:endParaRPr lang="en-GB" sz="2400" dirty="0">
              <a:solidFill>
                <a:schemeClr val="tx1">
                  <a:lumMod val="95000"/>
                  <a:lumOff val="5000"/>
                </a:schemeClr>
              </a:solidFill>
            </a:endParaRPr>
          </a:p>
          <a:p>
            <a:pPr marL="0" indent="0">
              <a:buNone/>
            </a:pPr>
            <a:r>
              <a:rPr lang="en-GB" sz="2400" dirty="0">
                <a:solidFill>
                  <a:srgbClr val="92D050"/>
                </a:solidFill>
              </a:rPr>
              <a:t>A survey will be conducted to collect data</a:t>
            </a:r>
          </a:p>
          <a:p>
            <a:pPr marL="0" indent="0">
              <a:buNone/>
            </a:pPr>
            <a:r>
              <a:rPr lang="en-GB" sz="2400" dirty="0">
                <a:solidFill>
                  <a:srgbClr val="92D050"/>
                </a:solidFill>
              </a:rPr>
              <a:t>An online questionnaire will be sent out on Microsoft forms to participants</a:t>
            </a:r>
          </a:p>
          <a:p>
            <a:pPr marL="0" indent="0">
              <a:buNone/>
            </a:pPr>
            <a:r>
              <a:rPr lang="en-GB" sz="2400" dirty="0">
                <a:solidFill>
                  <a:srgbClr val="92D050"/>
                </a:solidFill>
              </a:rPr>
              <a:t>When we collect information, it will only be used for this research </a:t>
            </a:r>
          </a:p>
          <a:p>
            <a:pPr marL="0" indent="0">
              <a:buNone/>
            </a:pPr>
            <a:r>
              <a:rPr lang="en-GB" sz="2400" dirty="0">
                <a:solidFill>
                  <a:srgbClr val="92D050"/>
                </a:solidFill>
              </a:rPr>
              <a:t>We will keep all data private </a:t>
            </a:r>
          </a:p>
          <a:p>
            <a:pPr marL="0" indent="0">
              <a:buNone/>
            </a:pPr>
            <a:r>
              <a:rPr lang="en-GB" sz="2400" dirty="0">
                <a:solidFill>
                  <a:srgbClr val="92D050"/>
                </a:solidFill>
              </a:rPr>
              <a:t>We will respect all answers </a:t>
            </a:r>
          </a:p>
          <a:p>
            <a:pPr marL="0" indent="0">
              <a:buNone/>
            </a:pPr>
            <a:r>
              <a:rPr lang="en-GB" sz="2400" dirty="0">
                <a:solidFill>
                  <a:srgbClr val="92D050"/>
                </a:solidFill>
              </a:rPr>
              <a:t>We will conduct survey in a safe environment </a:t>
            </a:r>
          </a:p>
          <a:p>
            <a:pPr marL="0" indent="0">
              <a:buNone/>
            </a:pPr>
            <a:r>
              <a:rPr lang="en-GB" sz="2400" dirty="0">
                <a:solidFill>
                  <a:srgbClr val="92D050"/>
                </a:solidFill>
              </a:rPr>
              <a:t>This is a voluntary research you have every right to withdraw</a:t>
            </a:r>
          </a:p>
          <a:p>
            <a:pPr marL="0" indent="0">
              <a:buNone/>
            </a:pPr>
            <a:endParaRPr lang="en-GB" sz="2400" dirty="0">
              <a:solidFill>
                <a:srgbClr val="92D050"/>
              </a:solidFill>
            </a:endParaRPr>
          </a:p>
          <a:p>
            <a:pPr marL="0" indent="0">
              <a:buNone/>
            </a:pPr>
            <a:endParaRPr lang="en-GB" sz="2400" dirty="0">
              <a:solidFill>
                <a:srgbClr val="92D050"/>
              </a:solidFill>
            </a:endParaRPr>
          </a:p>
          <a:p>
            <a:pPr marL="0" indent="0">
              <a:buNone/>
            </a:pPr>
            <a:endParaRPr lang="en-GB" sz="2400" dirty="0">
              <a:solidFill>
                <a:srgbClr val="92D050"/>
              </a:solidFill>
            </a:endParaRPr>
          </a:p>
          <a:p>
            <a:pPr marL="0" indent="0">
              <a:buNone/>
            </a:pPr>
            <a:endParaRPr lang="en-GB" sz="2400" dirty="0">
              <a:solidFill>
                <a:srgbClr val="92D050"/>
              </a:solidFill>
            </a:endParaRPr>
          </a:p>
        </p:txBody>
      </p:sp>
    </p:spTree>
    <p:extLst>
      <p:ext uri="{BB962C8B-B14F-4D97-AF65-F5344CB8AC3E}">
        <p14:creationId xmlns:p14="http://schemas.microsoft.com/office/powerpoint/2010/main" val="36142870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F1C9D3-3E2A-DDAB-0CF0-12B56BF79CE1}"/>
              </a:ext>
            </a:extLst>
          </p:cNvPr>
          <p:cNvSpPr>
            <a:spLocks noGrp="1"/>
          </p:cNvSpPr>
          <p:nvPr>
            <p:ph type="title"/>
          </p:nvPr>
        </p:nvSpPr>
        <p:spPr/>
        <p:txBody>
          <a:bodyPr/>
          <a:lstStyle/>
          <a:p>
            <a:r>
              <a:rPr lang="en-GB"/>
              <a:t>Hypothesis:</a:t>
            </a:r>
          </a:p>
        </p:txBody>
      </p:sp>
      <p:sp>
        <p:nvSpPr>
          <p:cNvPr id="3" name="Content Placeholder 2">
            <a:extLst>
              <a:ext uri="{FF2B5EF4-FFF2-40B4-BE49-F238E27FC236}">
                <a16:creationId xmlns:a16="http://schemas.microsoft.com/office/drawing/2014/main" id="{4D7D1A2B-4C45-8853-B4A2-F25D68708B86}"/>
              </a:ext>
            </a:extLst>
          </p:cNvPr>
          <p:cNvSpPr>
            <a:spLocks noGrp="1"/>
          </p:cNvSpPr>
          <p:nvPr>
            <p:ph idx="1"/>
          </p:nvPr>
        </p:nvSpPr>
        <p:spPr/>
        <p:txBody>
          <a:bodyPr vert="horz" lIns="91440" tIns="45720" rIns="91440" bIns="45720" rtlCol="0" anchor="t">
            <a:normAutofit/>
          </a:bodyPr>
          <a:lstStyle/>
          <a:p>
            <a:r>
              <a:rPr lang="en-GB" sz="2400" dirty="0">
                <a:solidFill>
                  <a:srgbClr val="92D050"/>
                </a:solidFill>
              </a:rPr>
              <a:t>The hypothesis of this research : </a:t>
            </a:r>
          </a:p>
          <a:p>
            <a:pPr marL="0" indent="0">
              <a:buNone/>
            </a:pPr>
            <a:r>
              <a:rPr lang="en-GB" sz="2400" dirty="0">
                <a:solidFill>
                  <a:srgbClr val="92D050"/>
                </a:solidFill>
              </a:rPr>
              <a:t>How we could improve technology or training in helping students be more confident in using technology to collaborate.</a:t>
            </a:r>
          </a:p>
        </p:txBody>
      </p:sp>
    </p:spTree>
    <p:extLst>
      <p:ext uri="{BB962C8B-B14F-4D97-AF65-F5344CB8AC3E}">
        <p14:creationId xmlns:p14="http://schemas.microsoft.com/office/powerpoint/2010/main" val="13461561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4AC7A8-39EB-A17C-D838-839DE193FF73}"/>
              </a:ext>
            </a:extLst>
          </p:cNvPr>
          <p:cNvSpPr>
            <a:spLocks noGrp="1"/>
          </p:cNvSpPr>
          <p:nvPr>
            <p:ph type="title"/>
          </p:nvPr>
        </p:nvSpPr>
        <p:spPr/>
        <p:txBody>
          <a:bodyPr/>
          <a:lstStyle/>
          <a:p>
            <a:r>
              <a:rPr lang="en-US"/>
              <a:t>References:</a:t>
            </a:r>
          </a:p>
        </p:txBody>
      </p:sp>
      <p:sp>
        <p:nvSpPr>
          <p:cNvPr id="3" name="Content Placeholder 2">
            <a:extLst>
              <a:ext uri="{FF2B5EF4-FFF2-40B4-BE49-F238E27FC236}">
                <a16:creationId xmlns:a16="http://schemas.microsoft.com/office/drawing/2014/main" id="{9265C797-7A42-2CBE-CB74-24C53658E37C}"/>
              </a:ext>
            </a:extLst>
          </p:cNvPr>
          <p:cNvSpPr>
            <a:spLocks noGrp="1"/>
          </p:cNvSpPr>
          <p:nvPr>
            <p:ph idx="1"/>
          </p:nvPr>
        </p:nvSpPr>
        <p:spPr/>
        <p:txBody>
          <a:bodyPr vert="horz" lIns="91440" tIns="45720" rIns="91440" bIns="45720" rtlCol="0" anchor="t">
            <a:normAutofit/>
          </a:bodyPr>
          <a:lstStyle/>
          <a:p>
            <a:r>
              <a:rPr lang="en-GB" sz="2400" b="0" i="0" dirty="0">
                <a:solidFill>
                  <a:srgbClr val="92D050"/>
                </a:solidFill>
                <a:effectLst/>
                <a:latin typeface="Roboto"/>
                <a:ea typeface="Roboto"/>
              </a:rPr>
              <a:t>Coman, C., </a:t>
            </a:r>
            <a:r>
              <a:rPr lang="en-GB" sz="2400" b="0" i="0" dirty="0" err="1">
                <a:solidFill>
                  <a:srgbClr val="92D050"/>
                </a:solidFill>
                <a:effectLst/>
                <a:latin typeface="Roboto"/>
                <a:ea typeface="Roboto"/>
              </a:rPr>
              <a:t>Țîru</a:t>
            </a:r>
            <a:r>
              <a:rPr lang="en-GB" sz="2400" b="0" i="0" dirty="0">
                <a:solidFill>
                  <a:srgbClr val="92D050"/>
                </a:solidFill>
                <a:effectLst/>
                <a:latin typeface="Roboto"/>
                <a:ea typeface="Roboto"/>
              </a:rPr>
              <a:t>, L.G., </a:t>
            </a:r>
            <a:r>
              <a:rPr lang="en-GB" sz="2400" b="0" i="0" dirty="0" err="1">
                <a:solidFill>
                  <a:srgbClr val="92D050"/>
                </a:solidFill>
                <a:effectLst/>
                <a:latin typeface="Roboto"/>
                <a:ea typeface="Roboto"/>
              </a:rPr>
              <a:t>Meseșan</a:t>
            </a:r>
            <a:r>
              <a:rPr lang="en-GB" sz="2400" b="0" i="0" dirty="0">
                <a:solidFill>
                  <a:srgbClr val="92D050"/>
                </a:solidFill>
                <a:effectLst/>
                <a:latin typeface="Roboto"/>
                <a:ea typeface="Roboto"/>
              </a:rPr>
              <a:t>-Schmitz, L., Stanciu, C. and </a:t>
            </a:r>
            <a:r>
              <a:rPr lang="en-GB" sz="2400" b="0" i="0" dirty="0" err="1">
                <a:solidFill>
                  <a:srgbClr val="92D050"/>
                </a:solidFill>
                <a:effectLst/>
                <a:latin typeface="Roboto"/>
                <a:ea typeface="Roboto"/>
              </a:rPr>
              <a:t>Bularca</a:t>
            </a:r>
            <a:r>
              <a:rPr lang="en-GB" sz="2400" b="0" i="0" dirty="0">
                <a:solidFill>
                  <a:srgbClr val="92D050"/>
                </a:solidFill>
                <a:effectLst/>
                <a:latin typeface="Roboto"/>
                <a:ea typeface="Roboto"/>
              </a:rPr>
              <a:t>, M.C. (2020). Online Teaching and Learning in Higher Education during the Coronavirus Pandemic: Students’ Perspective. </a:t>
            </a:r>
            <a:r>
              <a:rPr lang="en-GB" sz="2400" b="0" i="1" dirty="0">
                <a:solidFill>
                  <a:srgbClr val="92D050"/>
                </a:solidFill>
                <a:effectLst/>
                <a:latin typeface="Roboto"/>
                <a:ea typeface="Roboto"/>
              </a:rPr>
              <a:t>Sustainability</a:t>
            </a:r>
            <a:r>
              <a:rPr lang="en-GB" sz="2400" b="0" i="0" dirty="0">
                <a:solidFill>
                  <a:srgbClr val="92D050"/>
                </a:solidFill>
                <a:effectLst/>
                <a:latin typeface="Roboto"/>
                <a:ea typeface="Roboto"/>
              </a:rPr>
              <a:t>, 12(24), p.10367. doi:10.3390/su122410367.</a:t>
            </a:r>
          </a:p>
          <a:p>
            <a:endParaRPr lang="en-GB" sz="2400" dirty="0">
              <a:solidFill>
                <a:srgbClr val="404040"/>
              </a:solidFill>
              <a:latin typeface="Trebuchet MS"/>
              <a:ea typeface="Roboto"/>
            </a:endParaRPr>
          </a:p>
        </p:txBody>
      </p:sp>
    </p:spTree>
    <p:extLst>
      <p:ext uri="{BB962C8B-B14F-4D97-AF65-F5344CB8AC3E}">
        <p14:creationId xmlns:p14="http://schemas.microsoft.com/office/powerpoint/2010/main" val="405442872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479</Words>
  <Application>Microsoft Office PowerPoint</Application>
  <PresentationFormat>Widescreen</PresentationFormat>
  <Paragraphs>56</Paragraphs>
  <Slides>8</Slides>
  <Notes>1</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8</vt:i4>
      </vt:variant>
    </vt:vector>
  </HeadingPairs>
  <TitlesOfParts>
    <vt:vector size="18" baseType="lpstr">
      <vt:lpstr>Arial</vt:lpstr>
      <vt:lpstr>Arial Nova</vt:lpstr>
      <vt:lpstr>Bahnschrift Condensed</vt:lpstr>
      <vt:lpstr>Calibri</vt:lpstr>
      <vt:lpstr>Calibri Light</vt:lpstr>
      <vt:lpstr>Inter</vt:lpstr>
      <vt:lpstr>Roboto</vt:lpstr>
      <vt:lpstr>Trebuchet MS</vt:lpstr>
      <vt:lpstr>Wingdings 3</vt:lpstr>
      <vt:lpstr>Facet</vt:lpstr>
      <vt:lpstr>PowerPoint Presentation</vt:lpstr>
      <vt:lpstr>It is vital to collaborate, as learning has become more digital, and therefore, it is essential to find out if students are comfortable and confident in using technology.  With the systems upgrading, students have a lot of opportunities to learn and collaborate through different modes of digital tools.   sheeraz Begum 2133166 Nazmin Bi -2133165</vt:lpstr>
      <vt:lpstr> </vt:lpstr>
      <vt:lpstr>PowerPoint Presentation</vt:lpstr>
      <vt:lpstr>Ethical Considerations:</vt:lpstr>
      <vt:lpstr>Research timeline:</vt:lpstr>
      <vt:lpstr>Hypothesis: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Diana Willsher</dc:creator>
  <cp:lastModifiedBy>Diana Willsher</cp:lastModifiedBy>
  <cp:revision>196</cp:revision>
  <dcterms:created xsi:type="dcterms:W3CDTF">2022-06-21T15:06:35Z</dcterms:created>
  <dcterms:modified xsi:type="dcterms:W3CDTF">2022-06-27T15:06:42Z</dcterms:modified>
</cp:coreProperties>
</file>