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274679-E4C3-BF45-A8FD-066AC579C748}" type="datetimeFigureOut">
              <a:rPr lang="en-US" smtClean="0"/>
              <a:t>3/16/26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3A0C75-E95D-F54E-BAC0-BEB2A2E7E050}" type="slidenum">
              <a:rPr lang="en-US" smtClean="0"/>
              <a:t>‹#›</a:t>
            </a:fld>
            <a:endParaRPr lang="en-US"/>
          </a:p>
        </p:txBody>
      </p:sp>
    </p:spTree>
    <p:extLst>
      <p:ext uri="{BB962C8B-B14F-4D97-AF65-F5344CB8AC3E}">
        <p14:creationId xmlns:p14="http://schemas.microsoft.com/office/powerpoint/2010/main" val="2444173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industrial revolution gave way for the development of the Swansea valley, located in South Wales. Particularly known for copper smelting, its success was the combination of the natural environment, investment and its transportation links around the world. With steam power at its height, coal and copper were essential for fuel and components in its machines.</a:t>
            </a:r>
          </a:p>
        </p:txBody>
      </p:sp>
      <p:sp>
        <p:nvSpPr>
          <p:cNvPr id="4" name="Slide Number Placeholder 3"/>
          <p:cNvSpPr>
            <a:spLocks noGrp="1"/>
          </p:cNvSpPr>
          <p:nvPr>
            <p:ph type="sldNum" sz="quarter" idx="5"/>
          </p:nvPr>
        </p:nvSpPr>
        <p:spPr/>
        <p:txBody>
          <a:bodyPr/>
          <a:lstStyle/>
          <a:p>
            <a:fld id="{303A0C75-E95D-F54E-BAC0-BEB2A2E7E050}" type="slidenum">
              <a:rPr lang="en-US" smtClean="0"/>
              <a:t>1</a:t>
            </a:fld>
            <a:endParaRPr lang="en-US"/>
          </a:p>
        </p:txBody>
      </p:sp>
    </p:spTree>
    <p:extLst>
      <p:ext uri="{BB962C8B-B14F-4D97-AF65-F5344CB8AC3E}">
        <p14:creationId xmlns:p14="http://schemas.microsoft.com/office/powerpoint/2010/main" val="2282355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environment played a crucial role in the 18th and 19</a:t>
            </a:r>
            <a:r>
              <a:rPr lang="en-US" baseline="30000" dirty="0"/>
              <a:t>th</a:t>
            </a:r>
            <a:r>
              <a:rPr lang="en-US" dirty="0"/>
              <a:t> century with its location close to the coast allowed for raw materials and finished copper to be transported globally. Arguably it is for this reason that led to Swansea becoming the largest copper ore center, naming it Copperopolis. </a:t>
            </a:r>
          </a:p>
        </p:txBody>
      </p:sp>
      <p:sp>
        <p:nvSpPr>
          <p:cNvPr id="4" name="Slide Number Placeholder 3"/>
          <p:cNvSpPr>
            <a:spLocks noGrp="1"/>
          </p:cNvSpPr>
          <p:nvPr>
            <p:ph type="sldNum" sz="quarter" idx="5"/>
          </p:nvPr>
        </p:nvSpPr>
        <p:spPr/>
        <p:txBody>
          <a:bodyPr/>
          <a:lstStyle/>
          <a:p>
            <a:fld id="{303A0C75-E95D-F54E-BAC0-BEB2A2E7E050}" type="slidenum">
              <a:rPr lang="en-US" smtClean="0"/>
              <a:t>2</a:t>
            </a:fld>
            <a:endParaRPr lang="en-US"/>
          </a:p>
        </p:txBody>
      </p:sp>
    </p:spTree>
    <p:extLst>
      <p:ext uri="{BB962C8B-B14F-4D97-AF65-F5344CB8AC3E}">
        <p14:creationId xmlns:p14="http://schemas.microsoft.com/office/powerpoint/2010/main" val="4104354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Copper ore was imported from many places including Cornwall. Swansea was chosen for processing due to its abundance and affordability. Coal powered furnaces created copper smelting in large quantities, prospering growth of major industrial works in the Swansea Valley. </a:t>
            </a:r>
          </a:p>
        </p:txBody>
      </p:sp>
      <p:sp>
        <p:nvSpPr>
          <p:cNvPr id="4" name="Slide Number Placeholder 3"/>
          <p:cNvSpPr>
            <a:spLocks noGrp="1"/>
          </p:cNvSpPr>
          <p:nvPr>
            <p:ph type="sldNum" sz="quarter" idx="5"/>
          </p:nvPr>
        </p:nvSpPr>
        <p:spPr/>
        <p:txBody>
          <a:bodyPr/>
          <a:lstStyle/>
          <a:p>
            <a:fld id="{303A0C75-E95D-F54E-BAC0-BEB2A2E7E050}" type="slidenum">
              <a:rPr lang="en-US" smtClean="0"/>
              <a:t>3</a:t>
            </a:fld>
            <a:endParaRPr lang="en-US"/>
          </a:p>
        </p:txBody>
      </p:sp>
    </p:spTree>
    <p:extLst>
      <p:ext uri="{BB962C8B-B14F-4D97-AF65-F5344CB8AC3E}">
        <p14:creationId xmlns:p14="http://schemas.microsoft.com/office/powerpoint/2010/main" val="3151527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industry witnessed a boom in Wales with high demand for copper in ship making. Copper smelting works and coal mines saw increasing employment numbers, as a result the population increased significantly. Although this helped increase production, working conditions were dangerous and pollution had major economical impacts.</a:t>
            </a:r>
          </a:p>
        </p:txBody>
      </p:sp>
      <p:sp>
        <p:nvSpPr>
          <p:cNvPr id="4" name="Slide Number Placeholder 3"/>
          <p:cNvSpPr>
            <a:spLocks noGrp="1"/>
          </p:cNvSpPr>
          <p:nvPr>
            <p:ph type="sldNum" sz="quarter" idx="5"/>
          </p:nvPr>
        </p:nvSpPr>
        <p:spPr/>
        <p:txBody>
          <a:bodyPr/>
          <a:lstStyle/>
          <a:p>
            <a:fld id="{303A0C75-E95D-F54E-BAC0-BEB2A2E7E050}" type="slidenum">
              <a:rPr lang="en-US" smtClean="0"/>
              <a:t>4</a:t>
            </a:fld>
            <a:endParaRPr lang="en-US"/>
          </a:p>
        </p:txBody>
      </p:sp>
    </p:spTree>
    <p:extLst>
      <p:ext uri="{BB962C8B-B14F-4D97-AF65-F5344CB8AC3E}">
        <p14:creationId xmlns:p14="http://schemas.microsoft.com/office/powerpoint/2010/main" val="4045580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Swansea became a leading provider of copper its economic results meant an increased wealth in the area. The development in the Swansea Valley demonstrated the effects of environmental links with industrial processes and society during the industrial revolution. In the late 1800’s copper began to decline and smelting moved closer to coal mines around the world however it played an important role in the industrial revolution history.</a:t>
            </a:r>
          </a:p>
        </p:txBody>
      </p:sp>
      <p:sp>
        <p:nvSpPr>
          <p:cNvPr id="4" name="Slide Number Placeholder 3"/>
          <p:cNvSpPr>
            <a:spLocks noGrp="1"/>
          </p:cNvSpPr>
          <p:nvPr>
            <p:ph type="sldNum" sz="quarter" idx="5"/>
          </p:nvPr>
        </p:nvSpPr>
        <p:spPr/>
        <p:txBody>
          <a:bodyPr/>
          <a:lstStyle/>
          <a:p>
            <a:fld id="{303A0C75-E95D-F54E-BAC0-BEB2A2E7E050}" type="slidenum">
              <a:rPr lang="en-US" smtClean="0"/>
              <a:t>5</a:t>
            </a:fld>
            <a:endParaRPr lang="en-US"/>
          </a:p>
        </p:txBody>
      </p:sp>
    </p:spTree>
    <p:extLst>
      <p:ext uri="{BB962C8B-B14F-4D97-AF65-F5344CB8AC3E}">
        <p14:creationId xmlns:p14="http://schemas.microsoft.com/office/powerpoint/2010/main" val="4156986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56EE5-D214-8F4A-FAFC-DA29C4764E6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C34BD09-0451-8962-4263-1CA9C6932A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E5336A3-9C65-9A95-CAFF-432E2F1E046E}"/>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5" name="Footer Placeholder 4">
            <a:extLst>
              <a:ext uri="{FF2B5EF4-FFF2-40B4-BE49-F238E27FC236}">
                <a16:creationId xmlns:a16="http://schemas.microsoft.com/office/drawing/2014/main" id="{7835BDEA-F6C7-70D8-E7B5-9579657978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F21F44-5218-5770-1C55-2D5BC6C665A7}"/>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2117404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672D6-5B23-62D4-04B3-611B43CF87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D78D92-EA05-7BAD-906A-BD6E9F980C3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E768C7-39AF-11FA-B73E-3EF9E3A66CE0}"/>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5" name="Footer Placeholder 4">
            <a:extLst>
              <a:ext uri="{FF2B5EF4-FFF2-40B4-BE49-F238E27FC236}">
                <a16:creationId xmlns:a16="http://schemas.microsoft.com/office/drawing/2014/main" id="{0997EAAD-C096-AF57-7CA1-6A9E67047F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ABCBD1-39AF-22A7-B5BB-B7A5CC8B777D}"/>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981933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88E25-784B-29D6-7B0D-9863D291518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FFAE288-2BD3-8532-656C-73721FA6EB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A3A6D6F-25EC-8080-43A0-E4CC6C5DC427}"/>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5" name="Footer Placeholder 4">
            <a:extLst>
              <a:ext uri="{FF2B5EF4-FFF2-40B4-BE49-F238E27FC236}">
                <a16:creationId xmlns:a16="http://schemas.microsoft.com/office/drawing/2014/main" id="{C99E1030-DA8B-18C5-A3E7-9AE60B6F72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A02112-5C76-1920-5D10-874D1257377C}"/>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528182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97FAF-562D-5C3D-8D59-8AF8C52161D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EB069A-0D29-9F81-0EF2-64B9F80A0C2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E885C8E-D3CB-CB4D-3A5A-9C30AFA0154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69ADADC-3A4B-03A8-2786-F74F1C1EECC9}"/>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6" name="Footer Placeholder 5">
            <a:extLst>
              <a:ext uri="{FF2B5EF4-FFF2-40B4-BE49-F238E27FC236}">
                <a16:creationId xmlns:a16="http://schemas.microsoft.com/office/drawing/2014/main" id="{8E853D22-4A0D-8591-7ECC-03E522E29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22BC6F-56D9-CDBF-29E2-C4270E01F2ED}"/>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4018218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C609-BC34-101A-E2F5-6F2E69D69FF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461A85-4AE8-BF6B-C773-EDCB4D2E64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9A2485-D610-91D7-40B6-557C56E3AF5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B49C647-73FF-E96F-04CB-0585FFD7A8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09C6BCC-AF27-56A7-0418-242262DC81C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9791E29-5B42-255C-3BD9-FDB039B856A5}"/>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8" name="Footer Placeholder 7">
            <a:extLst>
              <a:ext uri="{FF2B5EF4-FFF2-40B4-BE49-F238E27FC236}">
                <a16:creationId xmlns:a16="http://schemas.microsoft.com/office/drawing/2014/main" id="{3191DAEE-54A4-574E-A3F7-272B33F0383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7827115-E56D-5C97-6B96-E00DC0A70B04}"/>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1867844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2C58A-4925-E108-292E-D9AE75C98ED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AAF5E42-A808-19BB-1084-711D48AFDDA8}"/>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4" name="Footer Placeholder 3">
            <a:extLst>
              <a:ext uri="{FF2B5EF4-FFF2-40B4-BE49-F238E27FC236}">
                <a16:creationId xmlns:a16="http://schemas.microsoft.com/office/drawing/2014/main" id="{A9221666-D672-EAC7-F311-4D670D9923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27B020-8641-0AB9-D8E7-3B37C500F495}"/>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2127342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CADABC-AF1C-056B-7B1C-8B99D6F7A336}"/>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3" name="Footer Placeholder 2">
            <a:extLst>
              <a:ext uri="{FF2B5EF4-FFF2-40B4-BE49-F238E27FC236}">
                <a16:creationId xmlns:a16="http://schemas.microsoft.com/office/drawing/2014/main" id="{7E914981-C86C-1F41-5871-46FDEA10621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F6E5762-491C-FBC4-5FA8-ABABBAA7E887}"/>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932125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89386-BFB7-B949-16C8-A4E1DACABDF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BB31D40-9897-AA8B-98DD-F9A0D77DEF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EDF5AA5-6BE4-353E-1AA8-87313DB8F5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ECB630-21CA-5C6F-CADA-9C6067DCF54B}"/>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6" name="Footer Placeholder 5">
            <a:extLst>
              <a:ext uri="{FF2B5EF4-FFF2-40B4-BE49-F238E27FC236}">
                <a16:creationId xmlns:a16="http://schemas.microsoft.com/office/drawing/2014/main" id="{08C3429B-39D6-F765-1D38-D016FC8239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674FD7-4754-7201-0320-9B55707FECE1}"/>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2483256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05143-34AC-00B9-35F8-2C42AC37DC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E17CDF4-DF4F-027B-AC00-B9970BA494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45C0DF-FE34-150A-6194-123CCBA1A8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8B07F6-258C-D2E3-B3B2-533F7BC05B86}"/>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6" name="Footer Placeholder 5">
            <a:extLst>
              <a:ext uri="{FF2B5EF4-FFF2-40B4-BE49-F238E27FC236}">
                <a16:creationId xmlns:a16="http://schemas.microsoft.com/office/drawing/2014/main" id="{9FFD5F62-D346-38D4-4490-B48F4ABB1D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6EA66D-EDCB-612D-446B-EAC0C52471A6}"/>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3210683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12942-2569-5B6F-4CD8-55C7E42FC46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C5A6DB-5DD1-2BEB-74E2-4FF721D8AF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E9758C-85F3-DC72-B3F2-3AF01FF150A2}"/>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5" name="Footer Placeholder 4">
            <a:extLst>
              <a:ext uri="{FF2B5EF4-FFF2-40B4-BE49-F238E27FC236}">
                <a16:creationId xmlns:a16="http://schemas.microsoft.com/office/drawing/2014/main" id="{D3AFD5CC-4A1B-DA3B-4BB9-C4523AA066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1261B6-0EB5-2908-25DE-E53E0DA2FE77}"/>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3607301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16F5CF-9A20-AA81-1794-0312EBDF8A9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4632188-66A6-6995-B16C-ADD9F6A6CC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7F67C-FA31-D488-0467-64502CD2110B}"/>
              </a:ext>
            </a:extLst>
          </p:cNvPr>
          <p:cNvSpPr>
            <a:spLocks noGrp="1"/>
          </p:cNvSpPr>
          <p:nvPr>
            <p:ph type="dt" sz="half" idx="10"/>
          </p:nvPr>
        </p:nvSpPr>
        <p:spPr/>
        <p:txBody>
          <a:bodyPr/>
          <a:lstStyle/>
          <a:p>
            <a:fld id="{57AAF91B-36AD-B74A-A7EE-A77E264ED048}" type="datetimeFigureOut">
              <a:rPr lang="en-US" smtClean="0"/>
              <a:t>3/16/26</a:t>
            </a:fld>
            <a:endParaRPr lang="en-US"/>
          </a:p>
        </p:txBody>
      </p:sp>
      <p:sp>
        <p:nvSpPr>
          <p:cNvPr id="5" name="Footer Placeholder 4">
            <a:extLst>
              <a:ext uri="{FF2B5EF4-FFF2-40B4-BE49-F238E27FC236}">
                <a16:creationId xmlns:a16="http://schemas.microsoft.com/office/drawing/2014/main" id="{4FC2C97B-9C68-E9A7-A290-B06A778053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6ABD37-ADC4-0CC7-36EB-57307B13A151}"/>
              </a:ext>
            </a:extLst>
          </p:cNvPr>
          <p:cNvSpPr>
            <a:spLocks noGrp="1"/>
          </p:cNvSpPr>
          <p:nvPr>
            <p:ph type="sldNum" sz="quarter" idx="12"/>
          </p:nvPr>
        </p:nvSpPr>
        <p:spPr/>
        <p:txBody>
          <a:bodyPr/>
          <a:lstStyle/>
          <a:p>
            <a:fld id="{58BE34AE-11E8-C145-8FCF-F2E897C7A983}" type="slidenum">
              <a:rPr lang="en-US" smtClean="0"/>
              <a:t>‹#›</a:t>
            </a:fld>
            <a:endParaRPr lang="en-US"/>
          </a:p>
        </p:txBody>
      </p:sp>
    </p:spTree>
    <p:extLst>
      <p:ext uri="{BB962C8B-B14F-4D97-AF65-F5344CB8AC3E}">
        <p14:creationId xmlns:p14="http://schemas.microsoft.com/office/powerpoint/2010/main" val="123978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3C612F-3F93-C0FC-A1F1-7E6C522D7D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A36C59-391B-4409-D2C6-398B1ECBE9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A903E1-8AF8-3CAA-1C9C-A9FED5A184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7AAF91B-36AD-B74A-A7EE-A77E264ED048}" type="datetimeFigureOut">
              <a:rPr lang="en-US" smtClean="0"/>
              <a:t>3/16/26</a:t>
            </a:fld>
            <a:endParaRPr lang="en-US"/>
          </a:p>
        </p:txBody>
      </p:sp>
      <p:sp>
        <p:nvSpPr>
          <p:cNvPr id="5" name="Footer Placeholder 4">
            <a:extLst>
              <a:ext uri="{FF2B5EF4-FFF2-40B4-BE49-F238E27FC236}">
                <a16:creationId xmlns:a16="http://schemas.microsoft.com/office/drawing/2014/main" id="{13CB2573-B4AF-ED41-B52E-A01B1A37F3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023C3D4-6B75-47C3-09A6-06F8FF1CA3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BE34AE-11E8-C145-8FCF-F2E897C7A983}" type="slidenum">
              <a:rPr lang="en-US" smtClean="0"/>
              <a:t>‹#›</a:t>
            </a:fld>
            <a:endParaRPr lang="en-US"/>
          </a:p>
        </p:txBody>
      </p:sp>
    </p:spTree>
    <p:extLst>
      <p:ext uri="{BB962C8B-B14F-4D97-AF65-F5344CB8AC3E}">
        <p14:creationId xmlns:p14="http://schemas.microsoft.com/office/powerpoint/2010/main" val="3248673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aerial view of a factory&#10;&#10;AI-generated content may be incorrect.">
            <a:extLst>
              <a:ext uri="{FF2B5EF4-FFF2-40B4-BE49-F238E27FC236}">
                <a16:creationId xmlns:a16="http://schemas.microsoft.com/office/drawing/2014/main" id="{13DE44F6-38BA-3F71-68EB-6E84D5CACD5F}"/>
              </a:ext>
            </a:extLst>
          </p:cNvPr>
          <p:cNvPicPr>
            <a:picLocks noChangeAspect="1"/>
          </p:cNvPicPr>
          <p:nvPr/>
        </p:nvPicPr>
        <p:blipFill>
          <a:blip r:embed="rId5"/>
          <a:srcRect t="5120"/>
          <a:stretch>
            <a:fillRect/>
          </a:stretch>
        </p:blipFill>
        <p:spPr>
          <a:xfrm>
            <a:off x="-258941"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19FF98-12A2-8334-3A87-6FE563D8FC45}"/>
              </a:ext>
            </a:extLst>
          </p:cNvPr>
          <p:cNvSpPr>
            <a:spLocks noGrp="1"/>
          </p:cNvSpPr>
          <p:nvPr>
            <p:ph type="ctrTitle"/>
          </p:nvPr>
        </p:nvSpPr>
        <p:spPr>
          <a:xfrm>
            <a:off x="7788166" y="1849820"/>
            <a:ext cx="4662771" cy="4924097"/>
          </a:xfrm>
          <a:noFill/>
        </p:spPr>
        <p:txBody>
          <a:bodyPr>
            <a:normAutofit fontScale="90000"/>
          </a:bodyPr>
          <a:lstStyle/>
          <a:p>
            <a:r>
              <a:rPr lang="en-US" sz="5200" dirty="0"/>
              <a:t>Prosperity in the Lower Swansea Valley</a:t>
            </a:r>
            <a:br>
              <a:rPr lang="en-US" sz="5200" dirty="0"/>
            </a:br>
            <a:br>
              <a:rPr lang="en-US" sz="5200" dirty="0"/>
            </a:br>
            <a:br>
              <a:rPr lang="en-US" sz="5200" dirty="0"/>
            </a:br>
            <a:br>
              <a:rPr lang="en-US" sz="5200" dirty="0"/>
            </a:br>
            <a:r>
              <a:rPr lang="en-US" sz="5200" dirty="0"/>
              <a:t>Rose Nelson - 2100983</a:t>
            </a:r>
            <a:br>
              <a:rPr lang="en-US" sz="5200" dirty="0"/>
            </a:br>
            <a:endParaRPr lang="en-US" sz="5200" dirty="0"/>
          </a:p>
        </p:txBody>
      </p:sp>
      <p:pic>
        <p:nvPicPr>
          <p:cNvPr id="9" name="Video 8">
            <a:extLst>
              <a:ext uri="{FF2B5EF4-FFF2-40B4-BE49-F238E27FC236}">
                <a16:creationId xmlns:a16="http://schemas.microsoft.com/office/drawing/2014/main" id="{E7A41B81-5808-44C4-FEF3-18A8EFEA3BA6}"/>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3010545"/>
      </p:ext>
    </p:extLst>
  </p:cSld>
  <p:clrMapOvr>
    <a:masterClrMapping/>
  </p:clrMapOvr>
  <mc:AlternateContent xmlns:mc="http://schemas.openxmlformats.org/markup-compatibility/2006">
    <mc:Choice xmlns:p14="http://schemas.microsoft.com/office/powerpoint/2010/main" Requires="p14">
      <p:transition spd="slow" p14:dur="2000" advTm="20711"/>
    </mc:Choice>
    <mc:Fallback>
      <p:transition spd="slow" advTm="20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DA1F5-8D17-70F2-45C4-57052AAC366C}"/>
              </a:ext>
            </a:extLst>
          </p:cNvPr>
          <p:cNvSpPr>
            <a:spLocks noGrp="1"/>
          </p:cNvSpPr>
          <p:nvPr>
            <p:ph type="title"/>
          </p:nvPr>
        </p:nvSpPr>
        <p:spPr>
          <a:xfrm>
            <a:off x="640080" y="325369"/>
            <a:ext cx="4368602" cy="1956841"/>
          </a:xfrm>
        </p:spPr>
        <p:txBody>
          <a:bodyPr anchor="b">
            <a:normAutofit/>
          </a:bodyPr>
          <a:lstStyle/>
          <a:p>
            <a:r>
              <a:rPr lang="en-US" sz="5400"/>
              <a:t>The Natural Environment </a:t>
            </a:r>
          </a:p>
        </p:txBody>
      </p:sp>
      <p:sp>
        <p:nvSpPr>
          <p:cNvPr id="10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F69EEE-4BF5-6750-1FA5-2B12D81894FE}"/>
              </a:ext>
            </a:extLst>
          </p:cNvPr>
          <p:cNvSpPr>
            <a:spLocks noGrp="1"/>
          </p:cNvSpPr>
          <p:nvPr>
            <p:ph idx="1"/>
          </p:nvPr>
        </p:nvSpPr>
        <p:spPr>
          <a:xfrm>
            <a:off x="640080" y="2872899"/>
            <a:ext cx="4670097" cy="3320668"/>
          </a:xfrm>
        </p:spPr>
        <p:txBody>
          <a:bodyPr>
            <a:normAutofit/>
          </a:bodyPr>
          <a:lstStyle/>
          <a:p>
            <a:r>
              <a:rPr lang="en-US" sz="3200" dirty="0"/>
              <a:t>Coal Reserves</a:t>
            </a:r>
          </a:p>
          <a:p>
            <a:r>
              <a:rPr lang="en-US" sz="3200" dirty="0"/>
              <a:t>Limestone for smelting</a:t>
            </a:r>
          </a:p>
          <a:p>
            <a:r>
              <a:rPr lang="en-US" sz="3200" dirty="0"/>
              <a:t>The Rivers and coastline</a:t>
            </a:r>
          </a:p>
        </p:txBody>
      </p:sp>
      <p:pic>
        <p:nvPicPr>
          <p:cNvPr id="1026" name="Picture 2" descr="A map of the united kingdom&#10;&#10;AI-generated content may be incorrect.">
            <a:extLst>
              <a:ext uri="{FF2B5EF4-FFF2-40B4-BE49-F238E27FC236}">
                <a16:creationId xmlns:a16="http://schemas.microsoft.com/office/drawing/2014/main" id="{988F49E8-701D-9FA5-0F07-EADE5D7D1E7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2202" r="27213" b="7207"/>
          <a:stretch>
            <a:fillRect/>
          </a:stretch>
        </p:blipFill>
        <p:spPr bwMode="auto">
          <a:xfrm>
            <a:off x="5313225" y="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7" name="Video 6">
            <a:extLst>
              <a:ext uri="{FF2B5EF4-FFF2-40B4-BE49-F238E27FC236}">
                <a16:creationId xmlns:a16="http://schemas.microsoft.com/office/drawing/2014/main" id="{17B35A28-21F3-FFF8-D144-74C321863929}"/>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3121625"/>
      </p:ext>
    </p:extLst>
  </p:cSld>
  <p:clrMapOvr>
    <a:masterClrMapping/>
  </p:clrMapOvr>
  <mc:AlternateContent xmlns:mc="http://schemas.openxmlformats.org/markup-compatibility/2006">
    <mc:Choice xmlns:p14="http://schemas.microsoft.com/office/powerpoint/2010/main" Requires="p14">
      <p:transition spd="slow" p14:dur="2000" advTm="18801"/>
    </mc:Choice>
    <mc:Fallback>
      <p:transition spd="slow" advTm="18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2C4ACB64-4011-7B96-3C16-44D9CBE1914E}"/>
              </a:ext>
            </a:extLst>
          </p:cNvPr>
          <p:cNvPicPr>
            <a:picLocks noChangeAspect="1"/>
          </p:cNvPicPr>
          <p:nvPr/>
        </p:nvPicPr>
        <p:blipFill>
          <a:blip r:embed="rId5"/>
          <a:srcRect l="34561" t="21602" b="8900"/>
          <a:stretch>
            <a:fillRect/>
          </a:stretch>
        </p:blipFill>
        <p:spPr>
          <a:xfrm>
            <a:off x="643447" y="0"/>
            <a:ext cx="6076096" cy="4178303"/>
          </a:xfrm>
          <a:prstGeom prst="rect">
            <a:avLst/>
          </a:prstGeom>
        </p:spPr>
      </p:pic>
      <p:sp>
        <p:nvSpPr>
          <p:cNvPr id="26" name="Right Triangle 2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D895B9-7AF4-9BE1-1A60-54C555A67ECC}"/>
              </a:ext>
            </a:extLst>
          </p:cNvPr>
          <p:cNvSpPr>
            <a:spLocks noGrp="1"/>
          </p:cNvSpPr>
          <p:nvPr>
            <p:ph type="title"/>
          </p:nvPr>
        </p:nvSpPr>
        <p:spPr>
          <a:xfrm>
            <a:off x="7534654" y="623275"/>
            <a:ext cx="4012172" cy="5505676"/>
          </a:xfrm>
        </p:spPr>
        <p:txBody>
          <a:bodyPr vert="horz" lIns="91440" tIns="45720" rIns="91440" bIns="45720" rtlCol="0" anchor="b">
            <a:normAutofit fontScale="90000"/>
          </a:bodyPr>
          <a:lstStyle/>
          <a:p>
            <a:r>
              <a:rPr lang="en-US" sz="3100" kern="1200" dirty="0">
                <a:solidFill>
                  <a:schemeClr val="tx1"/>
                </a:solidFill>
                <a:latin typeface="+mj-lt"/>
                <a:ea typeface="+mj-ea"/>
                <a:cs typeface="+mj-cs"/>
              </a:rPr>
              <a:t>Industrial Processes</a:t>
            </a:r>
            <a:br>
              <a:rPr lang="en-US" sz="3100" kern="1200" dirty="0">
                <a:solidFill>
                  <a:schemeClr val="tx1"/>
                </a:solidFill>
                <a:latin typeface="+mj-lt"/>
                <a:ea typeface="+mj-ea"/>
                <a:cs typeface="+mj-cs"/>
              </a:rPr>
            </a:br>
            <a:br>
              <a:rPr lang="en-US" sz="3100" kern="1200" dirty="0">
                <a:solidFill>
                  <a:schemeClr val="tx1"/>
                </a:solidFill>
                <a:latin typeface="+mj-lt"/>
                <a:ea typeface="+mj-ea"/>
                <a:cs typeface="+mj-cs"/>
              </a:rPr>
            </a:br>
            <a:br>
              <a:rPr lang="en-US" sz="3100" kern="1200" dirty="0">
                <a:solidFill>
                  <a:schemeClr val="tx1"/>
                </a:solidFill>
                <a:latin typeface="+mj-lt"/>
                <a:ea typeface="+mj-ea"/>
                <a:cs typeface="+mj-cs"/>
              </a:rPr>
            </a:br>
            <a:r>
              <a:rPr lang="en-GB" sz="3100" b="1" dirty="0"/>
              <a:t>Dr John Lane</a:t>
            </a:r>
            <a:r>
              <a:rPr lang="en-GB" sz="3100" dirty="0"/>
              <a:t> – early smelter founder.</a:t>
            </a:r>
            <a:br>
              <a:rPr lang="en-GB" sz="3100" dirty="0"/>
            </a:br>
            <a:r>
              <a:rPr lang="en-GB" sz="3100" b="1" dirty="0"/>
              <a:t>Gabriel Powell</a:t>
            </a:r>
            <a:r>
              <a:rPr lang="en-GB" sz="3100" dirty="0"/>
              <a:t> – advocated Swansea as copper centre.</a:t>
            </a:r>
            <a:br>
              <a:rPr lang="en-GB" sz="3100" dirty="0"/>
            </a:br>
            <a:r>
              <a:rPr lang="en-GB" sz="3100" b="1" dirty="0"/>
              <a:t>Lockwood, Morris &amp; Co.</a:t>
            </a:r>
            <a:r>
              <a:rPr lang="en-GB" sz="3100" dirty="0"/>
              <a:t> – early smelting firm at </a:t>
            </a:r>
            <a:r>
              <a:rPr lang="en-GB" sz="3100" dirty="0" err="1"/>
              <a:t>Landore</a:t>
            </a:r>
            <a:r>
              <a:rPr lang="en-GB" sz="3100" dirty="0"/>
              <a:t>. </a:t>
            </a:r>
            <a:br>
              <a:rPr lang="en-GB" sz="6000" dirty="0"/>
            </a:br>
            <a:endParaRPr lang="en-US" sz="56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8E483821-1FB4-465E-C428-28C90F6D020E}"/>
              </a:ext>
            </a:extLst>
          </p:cNvPr>
          <p:cNvSpPr txBox="1"/>
          <p:nvPr/>
        </p:nvSpPr>
        <p:spPr>
          <a:xfrm>
            <a:off x="323440" y="4240879"/>
            <a:ext cx="6716111" cy="2554545"/>
          </a:xfrm>
          <a:prstGeom prst="rect">
            <a:avLst/>
          </a:prstGeom>
          <a:noFill/>
        </p:spPr>
        <p:txBody>
          <a:bodyPr wrap="square" rtlCol="0">
            <a:spAutoFit/>
          </a:bodyPr>
          <a:lstStyle/>
          <a:p>
            <a:pPr marL="285750" indent="-285750">
              <a:buFont typeface="Arial" panose="020B0604020202020204" pitchFamily="34" charset="0"/>
              <a:buChar char="•"/>
            </a:pPr>
            <a:r>
              <a:rPr lang="en-GB" sz="2000" dirty="0"/>
              <a:t>Hafod Copperworks – founded 1810, once the largest copperworks in the world.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Cambrian Copper Works (Morriston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err="1"/>
              <a:t>Landore</a:t>
            </a:r>
            <a:r>
              <a:rPr lang="en-GB" sz="2000" dirty="0"/>
              <a:t> Copper Works.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White Rock Copper Works.</a:t>
            </a:r>
          </a:p>
        </p:txBody>
      </p:sp>
      <p:pic>
        <p:nvPicPr>
          <p:cNvPr id="11" name="Video 10">
            <a:extLst>
              <a:ext uri="{FF2B5EF4-FFF2-40B4-BE49-F238E27FC236}">
                <a16:creationId xmlns:a16="http://schemas.microsoft.com/office/drawing/2014/main" id="{8AD4B81C-E449-6469-9F5F-5F229654D07B}"/>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7158547"/>
      </p:ext>
    </p:extLst>
  </p:cSld>
  <p:clrMapOvr>
    <a:masterClrMapping/>
  </p:clrMapOvr>
  <mc:AlternateContent xmlns:mc="http://schemas.openxmlformats.org/markup-compatibility/2006">
    <mc:Choice xmlns:p14="http://schemas.microsoft.com/office/powerpoint/2010/main" Requires="p14">
      <p:transition spd="slow" p14:dur="2000" advTm="21703"/>
    </mc:Choice>
    <mc:Fallback>
      <p:transition spd="slow" advTm="21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6260B-50C0-FC4B-7649-8686D1F7D801}"/>
              </a:ext>
            </a:extLst>
          </p:cNvPr>
          <p:cNvSpPr>
            <a:spLocks noGrp="1"/>
          </p:cNvSpPr>
          <p:nvPr>
            <p:ph type="title"/>
          </p:nvPr>
        </p:nvSpPr>
        <p:spPr>
          <a:xfrm>
            <a:off x="228325" y="343555"/>
            <a:ext cx="5588414" cy="1330839"/>
          </a:xfrm>
        </p:spPr>
        <p:txBody>
          <a:bodyPr>
            <a:normAutofit/>
          </a:bodyPr>
          <a:lstStyle/>
          <a:p>
            <a:r>
              <a:rPr lang="en-US" sz="3600" dirty="0"/>
              <a:t>Employment, Society and Growth</a:t>
            </a:r>
          </a:p>
        </p:txBody>
      </p:sp>
      <p:sp>
        <p:nvSpPr>
          <p:cNvPr id="3" name="Content Placeholder 2">
            <a:extLst>
              <a:ext uri="{FF2B5EF4-FFF2-40B4-BE49-F238E27FC236}">
                <a16:creationId xmlns:a16="http://schemas.microsoft.com/office/drawing/2014/main" id="{BDD61EF0-F6DF-C12D-7725-EC9197CE91F5}"/>
              </a:ext>
            </a:extLst>
          </p:cNvPr>
          <p:cNvSpPr>
            <a:spLocks noGrp="1"/>
          </p:cNvSpPr>
          <p:nvPr>
            <p:ph idx="1"/>
          </p:nvPr>
        </p:nvSpPr>
        <p:spPr>
          <a:xfrm>
            <a:off x="228325" y="1940439"/>
            <a:ext cx="4942765" cy="3908586"/>
          </a:xfrm>
        </p:spPr>
        <p:txBody>
          <a:bodyPr>
            <a:normAutofit/>
          </a:bodyPr>
          <a:lstStyle/>
          <a:p>
            <a:r>
              <a:rPr lang="en-US" sz="2400" dirty="0"/>
              <a:t>Growth of Industrial Communities in Wales</a:t>
            </a:r>
          </a:p>
          <a:p>
            <a:endParaRPr lang="en-US" sz="2400" dirty="0"/>
          </a:p>
          <a:p>
            <a:endParaRPr lang="en-US" sz="2400" dirty="0"/>
          </a:p>
          <a:p>
            <a:r>
              <a:rPr lang="en-US" sz="2400" dirty="0"/>
              <a:t>Employment</a:t>
            </a:r>
          </a:p>
          <a:p>
            <a:endParaRPr lang="en-US" sz="2400" dirty="0"/>
          </a:p>
          <a:p>
            <a:endParaRPr lang="en-US" sz="2400" dirty="0"/>
          </a:p>
          <a:p>
            <a:r>
              <a:rPr lang="en-US" sz="2400" dirty="0"/>
              <a:t>Working conditions</a:t>
            </a:r>
          </a:p>
        </p:txBody>
      </p:sp>
      <p:pic>
        <p:nvPicPr>
          <p:cNvPr id="2050" name="Picture 2" descr="A painting of a harbor with boats&#10;&#10;AI-generated content may be incorrect.">
            <a:extLst>
              <a:ext uri="{FF2B5EF4-FFF2-40B4-BE49-F238E27FC236}">
                <a16:creationId xmlns:a16="http://schemas.microsoft.com/office/drawing/2014/main" id="{AFB2A267-493E-0534-AF28-AC079A45B34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8564" r="15420"/>
          <a:stretch>
            <a:fillRect/>
          </a:stretch>
        </p:blipFill>
        <p:spPr bwMode="auto">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noFill/>
          <a:extLst>
            <a:ext uri="{909E8E84-426E-40DD-AFC4-6F175D3DCCD1}">
              <a14:hiddenFill xmlns:a14="http://schemas.microsoft.com/office/drawing/2010/main">
                <a:solidFill>
                  <a:srgbClr val="FFFFFF"/>
                </a:solidFill>
              </a14:hiddenFill>
            </a:ext>
          </a:extLst>
        </p:spPr>
      </p:pic>
      <p:pic>
        <p:nvPicPr>
          <p:cNvPr id="5" name="Video 4">
            <a:extLst>
              <a:ext uri="{FF2B5EF4-FFF2-40B4-BE49-F238E27FC236}">
                <a16:creationId xmlns:a16="http://schemas.microsoft.com/office/drawing/2014/main" id="{5782FE21-7835-E435-F9D0-F48A86BFBF72}"/>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3496292"/>
      </p:ext>
    </p:extLst>
  </p:cSld>
  <p:clrMapOvr>
    <a:masterClrMapping/>
  </p:clrMapOvr>
  <mc:AlternateContent xmlns:mc="http://schemas.openxmlformats.org/markup-compatibility/2006">
    <mc:Choice xmlns:p14="http://schemas.microsoft.com/office/powerpoint/2010/main" Requires="p14">
      <p:transition spd="slow" p14:dur="2000" advTm="266"/>
    </mc:Choice>
    <mc:Fallback>
      <p:transition spd="slow" advTm="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par>
                    <p:cTn id="16" fill="hold">
                      <p:stCondLst>
                        <p:cond delay="indefinite"/>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5" name="Rectangle 3084">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6984CD-FF46-E427-AB82-1503EF759536}"/>
              </a:ext>
            </a:extLst>
          </p:cNvPr>
          <p:cNvSpPr>
            <a:spLocks noGrp="1"/>
          </p:cNvSpPr>
          <p:nvPr>
            <p:ph type="title"/>
          </p:nvPr>
        </p:nvSpPr>
        <p:spPr>
          <a:xfrm>
            <a:off x="838200" y="5186423"/>
            <a:ext cx="10515600" cy="1114382"/>
          </a:xfrm>
        </p:spPr>
        <p:txBody>
          <a:bodyPr vert="horz" lIns="91440" tIns="45720" rIns="91440" bIns="45720" rtlCol="0" anchor="ctr">
            <a:normAutofit/>
          </a:bodyPr>
          <a:lstStyle/>
          <a:p>
            <a:pPr algn="ctr"/>
            <a:r>
              <a:rPr lang="en-US" sz="5200"/>
              <a:t>Economic Importance</a:t>
            </a:r>
          </a:p>
        </p:txBody>
      </p:sp>
      <p:pic>
        <p:nvPicPr>
          <p:cNvPr id="3074" name="Picture 2">
            <a:extLst>
              <a:ext uri="{FF2B5EF4-FFF2-40B4-BE49-F238E27FC236}">
                <a16:creationId xmlns:a16="http://schemas.microsoft.com/office/drawing/2014/main" id="{2C8B059F-6261-3300-457B-0A0084D175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482"/>
          <a:stretch>
            <a:fillRect/>
          </a:stretch>
        </p:blipFill>
        <p:spPr bwMode="auto">
          <a:xfrm>
            <a:off x="20" y="10"/>
            <a:ext cx="12191980" cy="5014697"/>
          </a:xfrm>
          <a:prstGeom prst="rect">
            <a:avLst/>
          </a:prstGeom>
          <a:noFill/>
          <a:extLst>
            <a:ext uri="{909E8E84-426E-40DD-AFC4-6F175D3DCCD1}">
              <a14:hiddenFill xmlns:a14="http://schemas.microsoft.com/office/drawing/2010/main">
                <a:solidFill>
                  <a:srgbClr val="FFFFFF"/>
                </a:solidFill>
              </a14:hiddenFill>
            </a:ext>
          </a:extLst>
        </p:spPr>
      </p:pic>
      <p:pic>
        <p:nvPicPr>
          <p:cNvPr id="6" name="Video 5">
            <a:extLst>
              <a:ext uri="{FF2B5EF4-FFF2-40B4-BE49-F238E27FC236}">
                <a16:creationId xmlns:a16="http://schemas.microsoft.com/office/drawing/2014/main" id="{3670B2FA-E236-3037-0228-1C984950353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20470660"/>
      </p:ext>
    </p:extLst>
  </p:cSld>
  <p:clrMapOvr>
    <a:masterClrMapping/>
  </p:clrMapOvr>
  <mc:AlternateContent xmlns:mc="http://schemas.openxmlformats.org/markup-compatibility/2006">
    <mc:Choice xmlns:p14="http://schemas.microsoft.com/office/powerpoint/2010/main" Requires="p14">
      <p:transition spd="slow" p14:dur="2000" advTm="200"/>
    </mc:Choice>
    <mc:Fallback>
      <p:transition spd="slow" advTm="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6"/>
                </p:tgtEl>
              </p:cMediaNode>
            </p:video>
            <p:seq concurrent="1" nextAc="seek">
              <p:cTn id="11" restart="whenNotActive" fill="hold" evtFilter="cancelBubble" nodeType="interactiveSeq">
                <p:stCondLst>
                  <p:cond evt="onClick" delay="0">
                    <p:tgtEl>
                      <p:spTgt spid="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
                                        </p:tgtEl>
                                      </p:cBhvr>
                                    </p:cmd>
                                  </p:childTnLst>
                                </p:cTn>
                              </p:par>
                            </p:childTnLst>
                          </p:cTn>
                        </p:par>
                      </p:childTnLst>
                    </p:cTn>
                  </p:par>
                  <p:par>
                    <p:cTn id="16" fill="hold">
                      <p:stCondLst>
                        <p:cond delay="indefinite"/>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F8BD6-33F5-127A-0D4F-1DD4D9FF359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C71C983-0368-A9FA-8E36-3D0E0A8D1918}"/>
              </a:ext>
            </a:extLst>
          </p:cNvPr>
          <p:cNvSpPr>
            <a:spLocks noGrp="1"/>
          </p:cNvSpPr>
          <p:nvPr>
            <p:ph idx="1"/>
          </p:nvPr>
        </p:nvSpPr>
        <p:spPr>
          <a:xfrm>
            <a:off x="331573" y="1837981"/>
            <a:ext cx="11353800" cy="4351338"/>
          </a:xfrm>
        </p:spPr>
        <p:txBody>
          <a:bodyPr>
            <a:normAutofit fontScale="77500" lnSpcReduction="20000"/>
          </a:bodyPr>
          <a:lstStyle/>
          <a:p>
            <a:r>
              <a:rPr lang="en-GB" dirty="0"/>
              <a:t>Beaver, P. &amp; Hansell, T. (2013, March 4). </a:t>
            </a:r>
            <a:r>
              <a:rPr lang="en-GB" i="1" dirty="0"/>
              <a:t>Life After Coal: Does Wales Point the Way?</a:t>
            </a:r>
            <a:r>
              <a:rPr lang="en-GB" dirty="0"/>
              <a:t> The Daily Yonder. https://</a:t>
            </a:r>
            <a:r>
              <a:rPr lang="en-GB" dirty="0" err="1"/>
              <a:t>dailyyonder.com</a:t>
            </a:r>
            <a:r>
              <a:rPr lang="en-GB" dirty="0"/>
              <a:t>/life-after-coal-does-</a:t>
            </a:r>
            <a:r>
              <a:rPr lang="en-GB" dirty="0" err="1"/>
              <a:t>wales</a:t>
            </a:r>
            <a:r>
              <a:rPr lang="en-GB" dirty="0"/>
              <a:t>-point-way/2013/03/04/</a:t>
            </a:r>
          </a:p>
          <a:p>
            <a:r>
              <a:rPr lang="en-GB" dirty="0"/>
              <a:t>Swansea Council (2026). </a:t>
            </a:r>
            <a:r>
              <a:rPr lang="en-GB" i="1" dirty="0"/>
              <a:t>Swansea Ships and Copper</a:t>
            </a:r>
            <a:r>
              <a:rPr lang="en-GB" dirty="0"/>
              <a:t>. </a:t>
            </a:r>
            <a:r>
              <a:rPr lang="en-GB" dirty="0" err="1"/>
              <a:t>Swanseamuseum.co.uk</a:t>
            </a:r>
            <a:r>
              <a:rPr lang="en-GB" dirty="0"/>
              <a:t>. http://</a:t>
            </a:r>
            <a:r>
              <a:rPr lang="en-GB" dirty="0" err="1"/>
              <a:t>www.swanseamuseum.co.uk</a:t>
            </a:r>
            <a:r>
              <a:rPr lang="en-GB" dirty="0"/>
              <a:t>/</a:t>
            </a:r>
            <a:r>
              <a:rPr lang="en-GB" dirty="0" err="1"/>
              <a:t>whats</a:t>
            </a:r>
            <a:r>
              <a:rPr lang="en-GB" dirty="0"/>
              <a:t>-on/past-exhibitions/</a:t>
            </a:r>
            <a:r>
              <a:rPr lang="en-GB" dirty="0" err="1"/>
              <a:t>copperopolis</a:t>
            </a:r>
            <a:r>
              <a:rPr lang="en-GB" dirty="0"/>
              <a:t>/</a:t>
            </a:r>
            <a:r>
              <a:rPr lang="en-GB" dirty="0" err="1"/>
              <a:t>swansea</a:t>
            </a:r>
            <a:r>
              <a:rPr lang="en-GB" dirty="0"/>
              <a:t>-ships-and-copper/</a:t>
            </a:r>
          </a:p>
          <a:p>
            <a:r>
              <a:rPr lang="en-GB" dirty="0"/>
              <a:t>Evans, C. (2020). </a:t>
            </a:r>
            <a:r>
              <a:rPr lang="en-GB" i="1" dirty="0"/>
              <a:t>Swansea Copper: A Global History</a:t>
            </a:r>
            <a:r>
              <a:rPr lang="en-GB" dirty="0"/>
              <a:t>. University of South Wales. https://</a:t>
            </a:r>
            <a:r>
              <a:rPr lang="en-GB" dirty="0" err="1"/>
              <a:t>www.southwales.ac.uk</a:t>
            </a:r>
            <a:r>
              <a:rPr lang="en-GB" dirty="0"/>
              <a:t>/news/2020/</a:t>
            </a:r>
            <a:r>
              <a:rPr lang="en-GB" dirty="0" err="1"/>
              <a:t>october</a:t>
            </a:r>
            <a:r>
              <a:rPr lang="en-GB" dirty="0"/>
              <a:t>/</a:t>
            </a:r>
            <a:r>
              <a:rPr lang="en-GB" dirty="0" err="1"/>
              <a:t>swansea</a:t>
            </a:r>
            <a:r>
              <a:rPr lang="en-GB" dirty="0"/>
              <a:t>-copper-a-global-history/</a:t>
            </a:r>
          </a:p>
          <a:p>
            <a:r>
              <a:rPr lang="en-GB" dirty="0"/>
              <a:t>Mathews, P. (2015). </a:t>
            </a:r>
            <a:r>
              <a:rPr lang="en-GB" i="1" dirty="0"/>
              <a:t>Copperopolis - Discover Your Ancestors - Paul Matthews looks for work in the “ugly, lovely town” of Swansea, powerhouse of industry in the 19th century</a:t>
            </a:r>
            <a:r>
              <a:rPr lang="en-GB" dirty="0"/>
              <a:t>. </a:t>
            </a:r>
            <a:r>
              <a:rPr lang="en-GB" dirty="0" err="1"/>
              <a:t>Thegenealogist.co.uk</a:t>
            </a:r>
            <a:r>
              <a:rPr lang="en-GB" dirty="0"/>
              <a:t>. https://</a:t>
            </a:r>
            <a:r>
              <a:rPr lang="en-GB" dirty="0" err="1"/>
              <a:t>www.thegenealogist.co.uk</a:t>
            </a:r>
            <a:r>
              <a:rPr lang="en-GB" dirty="0"/>
              <a:t>/</a:t>
            </a:r>
            <a:r>
              <a:rPr lang="en-GB" dirty="0" err="1"/>
              <a:t>featuredarticles</a:t>
            </a:r>
            <a:r>
              <a:rPr lang="en-GB" dirty="0"/>
              <a:t>/discover-your-ancestors/bookazine/4/copperopolis-7391/?</a:t>
            </a:r>
          </a:p>
          <a:p>
            <a:r>
              <a:rPr lang="en-GB" dirty="0"/>
              <a:t>Swansea Flying Services (2026). </a:t>
            </a:r>
            <a:r>
              <a:rPr lang="en-GB" i="1" dirty="0"/>
              <a:t>Lower Swansea Valley, photograph - Collections Online | Museum Wales</a:t>
            </a:r>
            <a:r>
              <a:rPr lang="en-GB" dirty="0"/>
              <a:t>. Museum Wales. https://</a:t>
            </a:r>
            <a:r>
              <a:rPr lang="en-GB" dirty="0" err="1"/>
              <a:t>museum.wales</a:t>
            </a:r>
            <a:r>
              <a:rPr lang="en-GB" dirty="0"/>
              <a:t>/collections/bronze-age-gold-from-</a:t>
            </a:r>
            <a:r>
              <a:rPr lang="en-GB" dirty="0" err="1"/>
              <a:t>wales</a:t>
            </a:r>
            <a:r>
              <a:rPr lang="en-GB" dirty="0"/>
              <a:t>/object/8d8bbe34-b73c-3129-af26-7aab23d17e45/Lower-Swansea-Valley-photograph/?size=48</a:t>
            </a:r>
          </a:p>
          <a:p>
            <a:endParaRPr lang="en-US" dirty="0"/>
          </a:p>
        </p:txBody>
      </p:sp>
      <p:pic>
        <p:nvPicPr>
          <p:cNvPr id="6" name="Video 5">
            <a:extLst>
              <a:ext uri="{FF2B5EF4-FFF2-40B4-BE49-F238E27FC236}">
                <a16:creationId xmlns:a16="http://schemas.microsoft.com/office/drawing/2014/main" id="{1C966370-C175-CCB2-63A5-4F8ADF4C17B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40074095"/>
      </p:ext>
    </p:extLst>
  </p:cSld>
  <p:clrMapOvr>
    <a:masterClrMapping/>
  </p:clrMapOvr>
  <mc:AlternateContent xmlns:mc="http://schemas.openxmlformats.org/markup-compatibility/2006">
    <mc:Choice xmlns:p14="http://schemas.microsoft.com/office/powerpoint/2010/main" Requires="p14">
      <p:transition spd="slow" p14:dur="2000" advTm="300"/>
    </mc:Choice>
    <mc:Fallback>
      <p:transition spd="slow" advTm="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461</TotalTime>
  <Words>610</Words>
  <Application>Microsoft Macintosh PowerPoint</Application>
  <PresentationFormat>Widescreen</PresentationFormat>
  <Paragraphs>38</Paragraphs>
  <Slides>6</Slides>
  <Notes>5</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Prosperity in the Lower Swansea Valley    Rose Nelson - 2100983 </vt:lpstr>
      <vt:lpstr>The Natural Environment </vt:lpstr>
      <vt:lpstr>Industrial Processes   Dr John Lane – early smelter founder. Gabriel Powell – advocated Swansea as copper centre. Lockwood, Morris &amp; Co. – early smelting firm at Landore.  </vt:lpstr>
      <vt:lpstr>Employment, Society and Growth</vt:lpstr>
      <vt:lpstr>Economic Importance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 Nelson</dc:creator>
  <cp:lastModifiedBy>Rose Nelson</cp:lastModifiedBy>
  <cp:revision>1</cp:revision>
  <dcterms:created xsi:type="dcterms:W3CDTF">2026-03-16T11:57:48Z</dcterms:created>
  <dcterms:modified xsi:type="dcterms:W3CDTF">2026-03-16T19:38:59Z</dcterms:modified>
</cp:coreProperties>
</file>