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043A2-0436-B668-8AF8-4E6686621261}"/>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4430AAE-1DE8-3FDA-C42F-715A4CE5408C}"/>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2344844-8C1D-A149-74DE-733DE8453F21}"/>
              </a:ext>
            </a:extLst>
          </p:cNvPr>
          <p:cNvSpPr txBox="1">
            <a:spLocks noGrp="1"/>
          </p:cNvSpPr>
          <p:nvPr>
            <p:ph type="dt" sz="half" idx="7"/>
          </p:nvPr>
        </p:nvSpPr>
        <p:spPr/>
        <p:txBody>
          <a:bodyPr/>
          <a:lstStyle>
            <a:lvl1pPr>
              <a:defRPr/>
            </a:lvl1pPr>
          </a:lstStyle>
          <a:p>
            <a:pPr lvl="0"/>
            <a:fld id="{9216D391-4BAD-4615-83D6-BEDBAD79081C}" type="datetime1">
              <a:rPr lang="en-GB"/>
              <a:pPr lvl="0"/>
              <a:t>13/02/2026</a:t>
            </a:fld>
            <a:endParaRPr lang="en-GB"/>
          </a:p>
        </p:txBody>
      </p:sp>
      <p:sp>
        <p:nvSpPr>
          <p:cNvPr id="5" name="Footer Placeholder 4">
            <a:extLst>
              <a:ext uri="{FF2B5EF4-FFF2-40B4-BE49-F238E27FC236}">
                <a16:creationId xmlns:a16="http://schemas.microsoft.com/office/drawing/2014/main" id="{BF2319EC-E7C7-F5E7-5B61-1DA8030D4A8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275BFD9-D7CD-765A-E9A7-B22062ABB15D}"/>
              </a:ext>
            </a:extLst>
          </p:cNvPr>
          <p:cNvSpPr txBox="1">
            <a:spLocks noGrp="1"/>
          </p:cNvSpPr>
          <p:nvPr>
            <p:ph type="sldNum" sz="quarter" idx="8"/>
          </p:nvPr>
        </p:nvSpPr>
        <p:spPr/>
        <p:txBody>
          <a:bodyPr/>
          <a:lstStyle>
            <a:lvl1pPr>
              <a:defRPr/>
            </a:lvl1pPr>
          </a:lstStyle>
          <a:p>
            <a:pPr lvl="0"/>
            <a:fld id="{EEB4D6A0-FB6A-478F-8482-938BD8E62366}" type="slidenum">
              <a:t>‹#›</a:t>
            </a:fld>
            <a:endParaRPr lang="en-GB"/>
          </a:p>
        </p:txBody>
      </p:sp>
    </p:spTree>
    <p:extLst>
      <p:ext uri="{BB962C8B-B14F-4D97-AF65-F5344CB8AC3E}">
        <p14:creationId xmlns:p14="http://schemas.microsoft.com/office/powerpoint/2010/main" val="19404622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79EC-C6AC-6481-9CA3-645574C8DF1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A575F63-AC4C-BFAB-826D-E2CCDFBE767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15A9E9-BF90-9971-44FB-0C8383B8539B}"/>
              </a:ext>
            </a:extLst>
          </p:cNvPr>
          <p:cNvSpPr txBox="1">
            <a:spLocks noGrp="1"/>
          </p:cNvSpPr>
          <p:nvPr>
            <p:ph type="dt" sz="half" idx="7"/>
          </p:nvPr>
        </p:nvSpPr>
        <p:spPr/>
        <p:txBody>
          <a:bodyPr/>
          <a:lstStyle>
            <a:lvl1pPr>
              <a:defRPr/>
            </a:lvl1pPr>
          </a:lstStyle>
          <a:p>
            <a:pPr lvl="0"/>
            <a:fld id="{D3FEF9B9-D7D7-4F69-AA89-27785AAD9879}" type="datetime1">
              <a:rPr lang="en-GB"/>
              <a:pPr lvl="0"/>
              <a:t>13/02/2026</a:t>
            </a:fld>
            <a:endParaRPr lang="en-GB"/>
          </a:p>
        </p:txBody>
      </p:sp>
      <p:sp>
        <p:nvSpPr>
          <p:cNvPr id="5" name="Footer Placeholder 4">
            <a:extLst>
              <a:ext uri="{FF2B5EF4-FFF2-40B4-BE49-F238E27FC236}">
                <a16:creationId xmlns:a16="http://schemas.microsoft.com/office/drawing/2014/main" id="{E5F21DC0-C6EB-E7FD-F78A-1E5703EDA50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35C58B0-8F54-151F-3400-AE6851E3C702}"/>
              </a:ext>
            </a:extLst>
          </p:cNvPr>
          <p:cNvSpPr txBox="1">
            <a:spLocks noGrp="1"/>
          </p:cNvSpPr>
          <p:nvPr>
            <p:ph type="sldNum" sz="quarter" idx="8"/>
          </p:nvPr>
        </p:nvSpPr>
        <p:spPr/>
        <p:txBody>
          <a:bodyPr/>
          <a:lstStyle>
            <a:lvl1pPr>
              <a:defRPr/>
            </a:lvl1pPr>
          </a:lstStyle>
          <a:p>
            <a:pPr lvl="0"/>
            <a:fld id="{1C684828-F9EF-43BD-8CB2-C3F6B6ABF63B}" type="slidenum">
              <a:t>‹#›</a:t>
            </a:fld>
            <a:endParaRPr lang="en-GB"/>
          </a:p>
        </p:txBody>
      </p:sp>
    </p:spTree>
    <p:extLst>
      <p:ext uri="{BB962C8B-B14F-4D97-AF65-F5344CB8AC3E}">
        <p14:creationId xmlns:p14="http://schemas.microsoft.com/office/powerpoint/2010/main" val="261368933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44EC-4C34-5E96-5616-752CBC2BEBA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D920C16-D095-F95C-FA3D-8635E03E6CD4}"/>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D19EBC7-72CF-50C0-A160-EA1DA7FD347A}"/>
              </a:ext>
            </a:extLst>
          </p:cNvPr>
          <p:cNvSpPr txBox="1">
            <a:spLocks noGrp="1"/>
          </p:cNvSpPr>
          <p:nvPr>
            <p:ph type="dt" sz="half" idx="7"/>
          </p:nvPr>
        </p:nvSpPr>
        <p:spPr/>
        <p:txBody>
          <a:bodyPr/>
          <a:lstStyle>
            <a:lvl1pPr>
              <a:defRPr/>
            </a:lvl1pPr>
          </a:lstStyle>
          <a:p>
            <a:pPr lvl="0"/>
            <a:fld id="{37671D13-08FF-416B-8C9F-19320AF8C4C8}" type="datetime1">
              <a:rPr lang="en-GB"/>
              <a:pPr lvl="0"/>
              <a:t>13/02/2026</a:t>
            </a:fld>
            <a:endParaRPr lang="en-GB"/>
          </a:p>
        </p:txBody>
      </p:sp>
      <p:sp>
        <p:nvSpPr>
          <p:cNvPr id="5" name="Footer Placeholder 4">
            <a:extLst>
              <a:ext uri="{FF2B5EF4-FFF2-40B4-BE49-F238E27FC236}">
                <a16:creationId xmlns:a16="http://schemas.microsoft.com/office/drawing/2014/main" id="{3F0706B8-504D-F309-DFD8-DE71101865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279869E-9C1F-F47F-8847-DBCB1532EFD9}"/>
              </a:ext>
            </a:extLst>
          </p:cNvPr>
          <p:cNvSpPr txBox="1">
            <a:spLocks noGrp="1"/>
          </p:cNvSpPr>
          <p:nvPr>
            <p:ph type="sldNum" sz="quarter" idx="8"/>
          </p:nvPr>
        </p:nvSpPr>
        <p:spPr/>
        <p:txBody>
          <a:bodyPr/>
          <a:lstStyle>
            <a:lvl1pPr>
              <a:defRPr/>
            </a:lvl1pPr>
          </a:lstStyle>
          <a:p>
            <a:pPr lvl="0"/>
            <a:fld id="{3A645006-E8A5-471C-A39B-195FF3AA7D25}" type="slidenum">
              <a:t>‹#›</a:t>
            </a:fld>
            <a:endParaRPr lang="en-GB"/>
          </a:p>
        </p:txBody>
      </p:sp>
    </p:spTree>
    <p:extLst>
      <p:ext uri="{BB962C8B-B14F-4D97-AF65-F5344CB8AC3E}">
        <p14:creationId xmlns:p14="http://schemas.microsoft.com/office/powerpoint/2010/main" val="2215616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118A8-5BAD-CDBC-128F-D308BBBC71E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61C77A1-F0EC-1B4B-8397-ABC89420D70B}"/>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844F14-E207-3855-DFFF-0F0DE44467A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4C1464-1262-67A1-BBF7-7FBDDA0545D9}"/>
              </a:ext>
            </a:extLst>
          </p:cNvPr>
          <p:cNvSpPr txBox="1">
            <a:spLocks noGrp="1"/>
          </p:cNvSpPr>
          <p:nvPr>
            <p:ph type="dt" sz="half" idx="7"/>
          </p:nvPr>
        </p:nvSpPr>
        <p:spPr/>
        <p:txBody>
          <a:bodyPr/>
          <a:lstStyle>
            <a:lvl1pPr>
              <a:defRPr/>
            </a:lvl1pPr>
          </a:lstStyle>
          <a:p>
            <a:pPr lvl="0"/>
            <a:fld id="{46FB1DA1-E16A-4B29-8EDF-F035FBB19B35}" type="datetime1">
              <a:rPr lang="en-GB"/>
              <a:pPr lvl="0"/>
              <a:t>13/02/2026</a:t>
            </a:fld>
            <a:endParaRPr lang="en-GB"/>
          </a:p>
        </p:txBody>
      </p:sp>
      <p:sp>
        <p:nvSpPr>
          <p:cNvPr id="6" name="Footer Placeholder 5">
            <a:extLst>
              <a:ext uri="{FF2B5EF4-FFF2-40B4-BE49-F238E27FC236}">
                <a16:creationId xmlns:a16="http://schemas.microsoft.com/office/drawing/2014/main" id="{C0298FCA-D989-6E6C-77F8-41E8F111C5D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A6EFE68-34C9-45AE-2F18-DA23AC23C1CF}"/>
              </a:ext>
            </a:extLst>
          </p:cNvPr>
          <p:cNvSpPr txBox="1">
            <a:spLocks noGrp="1"/>
          </p:cNvSpPr>
          <p:nvPr>
            <p:ph type="sldNum" sz="quarter" idx="8"/>
          </p:nvPr>
        </p:nvSpPr>
        <p:spPr/>
        <p:txBody>
          <a:bodyPr/>
          <a:lstStyle>
            <a:lvl1pPr>
              <a:defRPr/>
            </a:lvl1pPr>
          </a:lstStyle>
          <a:p>
            <a:pPr lvl="0"/>
            <a:fld id="{FE55F9B5-7376-4416-8489-83130B924319}" type="slidenum">
              <a:t>‹#›</a:t>
            </a:fld>
            <a:endParaRPr lang="en-GB"/>
          </a:p>
        </p:txBody>
      </p:sp>
    </p:spTree>
    <p:extLst>
      <p:ext uri="{BB962C8B-B14F-4D97-AF65-F5344CB8AC3E}">
        <p14:creationId xmlns:p14="http://schemas.microsoft.com/office/powerpoint/2010/main" val="1014396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CA2E0-6B2A-BD1D-D6E9-A960187C3037}"/>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988863C-5C82-995C-E99D-7499B2E19F7B}"/>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B88D7AB-2D2D-A337-8743-E52AD8F7311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7CE682-CFDF-B564-A71B-59C473F1A10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EECAD78-AECC-9F5D-729A-630C6EF59ED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37FC66-A726-3118-A5DF-5461FD7117EB}"/>
              </a:ext>
            </a:extLst>
          </p:cNvPr>
          <p:cNvSpPr txBox="1">
            <a:spLocks noGrp="1"/>
          </p:cNvSpPr>
          <p:nvPr>
            <p:ph type="dt" sz="half" idx="7"/>
          </p:nvPr>
        </p:nvSpPr>
        <p:spPr/>
        <p:txBody>
          <a:bodyPr/>
          <a:lstStyle>
            <a:lvl1pPr>
              <a:defRPr/>
            </a:lvl1pPr>
          </a:lstStyle>
          <a:p>
            <a:pPr lvl="0"/>
            <a:fld id="{32829BA8-0874-4277-BA4E-347B54B14988}" type="datetime1">
              <a:rPr lang="en-GB"/>
              <a:pPr lvl="0"/>
              <a:t>13/02/2026</a:t>
            </a:fld>
            <a:endParaRPr lang="en-GB"/>
          </a:p>
        </p:txBody>
      </p:sp>
      <p:sp>
        <p:nvSpPr>
          <p:cNvPr id="8" name="Footer Placeholder 7">
            <a:extLst>
              <a:ext uri="{FF2B5EF4-FFF2-40B4-BE49-F238E27FC236}">
                <a16:creationId xmlns:a16="http://schemas.microsoft.com/office/drawing/2014/main" id="{BA506475-BF6F-CCF5-7BE9-A9C08778FEB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FD5BC92-BB68-13B8-2218-E159BD472FC6}"/>
              </a:ext>
            </a:extLst>
          </p:cNvPr>
          <p:cNvSpPr txBox="1">
            <a:spLocks noGrp="1"/>
          </p:cNvSpPr>
          <p:nvPr>
            <p:ph type="sldNum" sz="quarter" idx="8"/>
          </p:nvPr>
        </p:nvSpPr>
        <p:spPr/>
        <p:txBody>
          <a:bodyPr/>
          <a:lstStyle>
            <a:lvl1pPr>
              <a:defRPr/>
            </a:lvl1pPr>
          </a:lstStyle>
          <a:p>
            <a:pPr lvl="0"/>
            <a:fld id="{349D714E-4488-402C-A0C4-3AAF7F78D727}" type="slidenum">
              <a:t>‹#›</a:t>
            </a:fld>
            <a:endParaRPr lang="en-GB"/>
          </a:p>
        </p:txBody>
      </p:sp>
    </p:spTree>
    <p:extLst>
      <p:ext uri="{BB962C8B-B14F-4D97-AF65-F5344CB8AC3E}">
        <p14:creationId xmlns:p14="http://schemas.microsoft.com/office/powerpoint/2010/main" val="4100178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5345-A9C4-66C2-69D4-B397C1EA520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5E831669-95C6-5FBB-B7E3-CDF3225D5088}"/>
              </a:ext>
            </a:extLst>
          </p:cNvPr>
          <p:cNvSpPr txBox="1">
            <a:spLocks noGrp="1"/>
          </p:cNvSpPr>
          <p:nvPr>
            <p:ph type="dt" sz="half" idx="7"/>
          </p:nvPr>
        </p:nvSpPr>
        <p:spPr/>
        <p:txBody>
          <a:bodyPr/>
          <a:lstStyle>
            <a:lvl1pPr>
              <a:defRPr/>
            </a:lvl1pPr>
          </a:lstStyle>
          <a:p>
            <a:pPr lvl="0"/>
            <a:fld id="{8D502B8A-6E1E-4CF7-995D-6A694D5965D8}" type="datetime1">
              <a:rPr lang="en-GB"/>
              <a:pPr lvl="0"/>
              <a:t>13/02/2026</a:t>
            </a:fld>
            <a:endParaRPr lang="en-GB"/>
          </a:p>
        </p:txBody>
      </p:sp>
      <p:sp>
        <p:nvSpPr>
          <p:cNvPr id="4" name="Footer Placeholder 3">
            <a:extLst>
              <a:ext uri="{FF2B5EF4-FFF2-40B4-BE49-F238E27FC236}">
                <a16:creationId xmlns:a16="http://schemas.microsoft.com/office/drawing/2014/main" id="{4488A0DB-1FD4-4AB6-6AAC-0CF1197F08C3}"/>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980F16B-3EE3-1F7C-95DC-8EC22C960A4E}"/>
              </a:ext>
            </a:extLst>
          </p:cNvPr>
          <p:cNvSpPr txBox="1">
            <a:spLocks noGrp="1"/>
          </p:cNvSpPr>
          <p:nvPr>
            <p:ph type="sldNum" sz="quarter" idx="8"/>
          </p:nvPr>
        </p:nvSpPr>
        <p:spPr/>
        <p:txBody>
          <a:bodyPr/>
          <a:lstStyle>
            <a:lvl1pPr>
              <a:defRPr/>
            </a:lvl1pPr>
          </a:lstStyle>
          <a:p>
            <a:pPr lvl="0"/>
            <a:fld id="{BF47A342-CC2E-4F04-B870-0F1321688C5A}" type="slidenum">
              <a:t>‹#›</a:t>
            </a:fld>
            <a:endParaRPr lang="en-GB"/>
          </a:p>
        </p:txBody>
      </p:sp>
    </p:spTree>
    <p:extLst>
      <p:ext uri="{BB962C8B-B14F-4D97-AF65-F5344CB8AC3E}">
        <p14:creationId xmlns:p14="http://schemas.microsoft.com/office/powerpoint/2010/main" val="284707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65A953-2EE5-26E2-E1CD-3621823D33D9}"/>
              </a:ext>
            </a:extLst>
          </p:cNvPr>
          <p:cNvSpPr txBox="1">
            <a:spLocks noGrp="1"/>
          </p:cNvSpPr>
          <p:nvPr>
            <p:ph type="dt" sz="half" idx="7"/>
          </p:nvPr>
        </p:nvSpPr>
        <p:spPr/>
        <p:txBody>
          <a:bodyPr/>
          <a:lstStyle>
            <a:lvl1pPr>
              <a:defRPr/>
            </a:lvl1pPr>
          </a:lstStyle>
          <a:p>
            <a:pPr lvl="0"/>
            <a:fld id="{F2DE791E-8CC9-4A55-AE1E-2CE4659DADCA}" type="datetime1">
              <a:rPr lang="en-GB"/>
              <a:pPr lvl="0"/>
              <a:t>13/02/2026</a:t>
            </a:fld>
            <a:endParaRPr lang="en-GB"/>
          </a:p>
        </p:txBody>
      </p:sp>
      <p:sp>
        <p:nvSpPr>
          <p:cNvPr id="3" name="Footer Placeholder 2">
            <a:extLst>
              <a:ext uri="{FF2B5EF4-FFF2-40B4-BE49-F238E27FC236}">
                <a16:creationId xmlns:a16="http://schemas.microsoft.com/office/drawing/2014/main" id="{808EF294-B44D-B113-3CA5-7C33304D7D2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B860187-0B86-DC62-D38C-1EDA581BB24E}"/>
              </a:ext>
            </a:extLst>
          </p:cNvPr>
          <p:cNvSpPr txBox="1">
            <a:spLocks noGrp="1"/>
          </p:cNvSpPr>
          <p:nvPr>
            <p:ph type="sldNum" sz="quarter" idx="8"/>
          </p:nvPr>
        </p:nvSpPr>
        <p:spPr/>
        <p:txBody>
          <a:bodyPr/>
          <a:lstStyle>
            <a:lvl1pPr>
              <a:defRPr/>
            </a:lvl1pPr>
          </a:lstStyle>
          <a:p>
            <a:pPr lvl="0"/>
            <a:fld id="{403ECD95-D170-4D31-BF32-FBB9FC49926A}" type="slidenum">
              <a:t>‹#›</a:t>
            </a:fld>
            <a:endParaRPr lang="en-GB"/>
          </a:p>
        </p:txBody>
      </p:sp>
    </p:spTree>
    <p:extLst>
      <p:ext uri="{BB962C8B-B14F-4D97-AF65-F5344CB8AC3E}">
        <p14:creationId xmlns:p14="http://schemas.microsoft.com/office/powerpoint/2010/main" val="1038917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0CABD-0FF8-9B8E-E1F3-0E0B2098B4F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F5FFB7-1525-CB7F-410C-EFFAB72E90C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67BDE8-70ED-94FB-3F28-8A03529902B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8AC6683-691B-0B68-387E-3A67E53BD34F}"/>
              </a:ext>
            </a:extLst>
          </p:cNvPr>
          <p:cNvSpPr txBox="1">
            <a:spLocks noGrp="1"/>
          </p:cNvSpPr>
          <p:nvPr>
            <p:ph type="dt" sz="half" idx="7"/>
          </p:nvPr>
        </p:nvSpPr>
        <p:spPr/>
        <p:txBody>
          <a:bodyPr/>
          <a:lstStyle>
            <a:lvl1pPr>
              <a:defRPr/>
            </a:lvl1pPr>
          </a:lstStyle>
          <a:p>
            <a:pPr lvl="0"/>
            <a:fld id="{1C31E8D3-C752-4828-AD26-30F5015E8DC2}" type="datetime1">
              <a:rPr lang="en-GB"/>
              <a:pPr lvl="0"/>
              <a:t>13/02/2026</a:t>
            </a:fld>
            <a:endParaRPr lang="en-GB"/>
          </a:p>
        </p:txBody>
      </p:sp>
      <p:sp>
        <p:nvSpPr>
          <p:cNvPr id="6" name="Footer Placeholder 5">
            <a:extLst>
              <a:ext uri="{FF2B5EF4-FFF2-40B4-BE49-F238E27FC236}">
                <a16:creationId xmlns:a16="http://schemas.microsoft.com/office/drawing/2014/main" id="{BD589D46-C512-261C-565B-AFE75C6FC88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AE1C553-8963-8BE5-A40E-7445BFA09FAC}"/>
              </a:ext>
            </a:extLst>
          </p:cNvPr>
          <p:cNvSpPr txBox="1">
            <a:spLocks noGrp="1"/>
          </p:cNvSpPr>
          <p:nvPr>
            <p:ph type="sldNum" sz="quarter" idx="8"/>
          </p:nvPr>
        </p:nvSpPr>
        <p:spPr/>
        <p:txBody>
          <a:bodyPr/>
          <a:lstStyle>
            <a:lvl1pPr>
              <a:defRPr/>
            </a:lvl1pPr>
          </a:lstStyle>
          <a:p>
            <a:pPr lvl="0"/>
            <a:fld id="{FA421332-F65F-4232-80D5-EF434845C7FB}" type="slidenum">
              <a:t>‹#›</a:t>
            </a:fld>
            <a:endParaRPr lang="en-GB"/>
          </a:p>
        </p:txBody>
      </p:sp>
    </p:spTree>
    <p:extLst>
      <p:ext uri="{BB962C8B-B14F-4D97-AF65-F5344CB8AC3E}">
        <p14:creationId xmlns:p14="http://schemas.microsoft.com/office/powerpoint/2010/main" val="1321836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139F-AC8D-4735-8875-B3FA413D177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597B8516-F0C3-86DC-AD0B-8C4E99098626}"/>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6CCF3B7-0B7F-F016-643F-E76A10A8639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9660DFE-0E3C-2D21-376B-C4478A6E55F8}"/>
              </a:ext>
            </a:extLst>
          </p:cNvPr>
          <p:cNvSpPr txBox="1">
            <a:spLocks noGrp="1"/>
          </p:cNvSpPr>
          <p:nvPr>
            <p:ph type="dt" sz="half" idx="7"/>
          </p:nvPr>
        </p:nvSpPr>
        <p:spPr/>
        <p:txBody>
          <a:bodyPr/>
          <a:lstStyle>
            <a:lvl1pPr>
              <a:defRPr/>
            </a:lvl1pPr>
          </a:lstStyle>
          <a:p>
            <a:pPr lvl="0"/>
            <a:fld id="{311C1313-C532-461E-9957-C32306C8C9AC}" type="datetime1">
              <a:rPr lang="en-GB"/>
              <a:pPr lvl="0"/>
              <a:t>13/02/2026</a:t>
            </a:fld>
            <a:endParaRPr lang="en-GB"/>
          </a:p>
        </p:txBody>
      </p:sp>
      <p:sp>
        <p:nvSpPr>
          <p:cNvPr id="6" name="Footer Placeholder 5">
            <a:extLst>
              <a:ext uri="{FF2B5EF4-FFF2-40B4-BE49-F238E27FC236}">
                <a16:creationId xmlns:a16="http://schemas.microsoft.com/office/drawing/2014/main" id="{E9CE015C-F6D3-D5B5-80A3-36CECAC56E4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7183656-5D44-B8C0-3F23-E41A02065D30}"/>
              </a:ext>
            </a:extLst>
          </p:cNvPr>
          <p:cNvSpPr txBox="1">
            <a:spLocks noGrp="1"/>
          </p:cNvSpPr>
          <p:nvPr>
            <p:ph type="sldNum" sz="quarter" idx="8"/>
          </p:nvPr>
        </p:nvSpPr>
        <p:spPr/>
        <p:txBody>
          <a:bodyPr/>
          <a:lstStyle>
            <a:lvl1pPr>
              <a:defRPr/>
            </a:lvl1pPr>
          </a:lstStyle>
          <a:p>
            <a:pPr lvl="0"/>
            <a:fld id="{3C135C4A-9770-48D1-8901-E294A0630CE1}" type="slidenum">
              <a:t>‹#›</a:t>
            </a:fld>
            <a:endParaRPr lang="en-GB"/>
          </a:p>
        </p:txBody>
      </p:sp>
    </p:spTree>
    <p:extLst>
      <p:ext uri="{BB962C8B-B14F-4D97-AF65-F5344CB8AC3E}">
        <p14:creationId xmlns:p14="http://schemas.microsoft.com/office/powerpoint/2010/main" val="1726673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45619-BEEA-3EDE-2EEA-03E2FC47158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D667988-D2C2-0F09-A56A-605DC7B56B4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1BBFD-EE93-0AF8-0269-89CE15F362D8}"/>
              </a:ext>
            </a:extLst>
          </p:cNvPr>
          <p:cNvSpPr txBox="1">
            <a:spLocks noGrp="1"/>
          </p:cNvSpPr>
          <p:nvPr>
            <p:ph type="dt" sz="half" idx="7"/>
          </p:nvPr>
        </p:nvSpPr>
        <p:spPr/>
        <p:txBody>
          <a:bodyPr/>
          <a:lstStyle>
            <a:lvl1pPr>
              <a:defRPr/>
            </a:lvl1pPr>
          </a:lstStyle>
          <a:p>
            <a:pPr lvl="0"/>
            <a:fld id="{9BE6F846-408C-406F-9E08-AA9B03D0B9F9}" type="datetime1">
              <a:rPr lang="en-GB"/>
              <a:pPr lvl="0"/>
              <a:t>13/02/2026</a:t>
            </a:fld>
            <a:endParaRPr lang="en-GB"/>
          </a:p>
        </p:txBody>
      </p:sp>
      <p:sp>
        <p:nvSpPr>
          <p:cNvPr id="5" name="Footer Placeholder 4">
            <a:extLst>
              <a:ext uri="{FF2B5EF4-FFF2-40B4-BE49-F238E27FC236}">
                <a16:creationId xmlns:a16="http://schemas.microsoft.com/office/drawing/2014/main" id="{94E26B37-24B9-EF36-AFA0-C0FBCE7DFB5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08BF2BC-BD41-F3B9-9287-9A185A1ABA00}"/>
              </a:ext>
            </a:extLst>
          </p:cNvPr>
          <p:cNvSpPr txBox="1">
            <a:spLocks noGrp="1"/>
          </p:cNvSpPr>
          <p:nvPr>
            <p:ph type="sldNum" sz="quarter" idx="8"/>
          </p:nvPr>
        </p:nvSpPr>
        <p:spPr/>
        <p:txBody>
          <a:bodyPr/>
          <a:lstStyle>
            <a:lvl1pPr>
              <a:defRPr/>
            </a:lvl1pPr>
          </a:lstStyle>
          <a:p>
            <a:pPr lvl="0"/>
            <a:fld id="{F481A629-7FD3-46E4-93C0-F45D054FDE88}" type="slidenum">
              <a:t>‹#›</a:t>
            </a:fld>
            <a:endParaRPr lang="en-GB"/>
          </a:p>
        </p:txBody>
      </p:sp>
    </p:spTree>
    <p:extLst>
      <p:ext uri="{BB962C8B-B14F-4D97-AF65-F5344CB8AC3E}">
        <p14:creationId xmlns:p14="http://schemas.microsoft.com/office/powerpoint/2010/main" val="148229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8FE835-2832-1D1E-BC69-CF23C787A40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9B476FF-E148-A701-EC0D-1DC7BABF311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7615B8-FE94-3221-EE29-F5FD2A99C190}"/>
              </a:ext>
            </a:extLst>
          </p:cNvPr>
          <p:cNvSpPr txBox="1">
            <a:spLocks noGrp="1"/>
          </p:cNvSpPr>
          <p:nvPr>
            <p:ph type="dt" sz="half" idx="7"/>
          </p:nvPr>
        </p:nvSpPr>
        <p:spPr/>
        <p:txBody>
          <a:bodyPr/>
          <a:lstStyle>
            <a:lvl1pPr>
              <a:defRPr/>
            </a:lvl1pPr>
          </a:lstStyle>
          <a:p>
            <a:pPr lvl="0"/>
            <a:fld id="{556B7776-E103-4A4D-8B1F-DA42084FE75D}" type="datetime1">
              <a:rPr lang="en-GB"/>
              <a:pPr lvl="0"/>
              <a:t>13/02/2026</a:t>
            </a:fld>
            <a:endParaRPr lang="en-GB"/>
          </a:p>
        </p:txBody>
      </p:sp>
      <p:sp>
        <p:nvSpPr>
          <p:cNvPr id="5" name="Footer Placeholder 4">
            <a:extLst>
              <a:ext uri="{FF2B5EF4-FFF2-40B4-BE49-F238E27FC236}">
                <a16:creationId xmlns:a16="http://schemas.microsoft.com/office/drawing/2014/main" id="{15CB7EE1-DF9D-C963-0E7F-F603DD90DC8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A8B5BD4-20E3-A05C-9E94-50D926E4CAF4}"/>
              </a:ext>
            </a:extLst>
          </p:cNvPr>
          <p:cNvSpPr txBox="1">
            <a:spLocks noGrp="1"/>
          </p:cNvSpPr>
          <p:nvPr>
            <p:ph type="sldNum" sz="quarter" idx="8"/>
          </p:nvPr>
        </p:nvSpPr>
        <p:spPr/>
        <p:txBody>
          <a:bodyPr/>
          <a:lstStyle>
            <a:lvl1pPr>
              <a:defRPr/>
            </a:lvl1pPr>
          </a:lstStyle>
          <a:p>
            <a:pPr lvl="0"/>
            <a:fld id="{6BACF3EF-B73E-47D4-A5FA-A4B4D4E24991}" type="slidenum">
              <a:t>‹#›</a:t>
            </a:fld>
            <a:endParaRPr lang="en-GB"/>
          </a:p>
        </p:txBody>
      </p:sp>
    </p:spTree>
    <p:extLst>
      <p:ext uri="{BB962C8B-B14F-4D97-AF65-F5344CB8AC3E}">
        <p14:creationId xmlns:p14="http://schemas.microsoft.com/office/powerpoint/2010/main" val="40584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352FC1-52CE-3013-E988-AC2F51B0FC2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D0869E3-B12B-E873-A8ED-A6159695C28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D8C7BF-0F92-440E-0971-102A979308F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265AEFE-AE10-4485-A8FD-F39B877CAFDA}" type="datetime1">
              <a:rPr lang="en-GB"/>
              <a:pPr lvl="0"/>
              <a:t>13/02/2026</a:t>
            </a:fld>
            <a:endParaRPr lang="en-GB"/>
          </a:p>
        </p:txBody>
      </p:sp>
      <p:sp>
        <p:nvSpPr>
          <p:cNvPr id="5" name="Footer Placeholder 4">
            <a:extLst>
              <a:ext uri="{FF2B5EF4-FFF2-40B4-BE49-F238E27FC236}">
                <a16:creationId xmlns:a16="http://schemas.microsoft.com/office/drawing/2014/main" id="{AEDBB6B3-9083-8D1B-3718-8D231EC7E71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EC6A9844-F981-B43B-59B2-147A561C7F5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24200A02-3DCB-44DD-BB04-CC3372CFA33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49365-3C12-B12A-8C2B-6687E141AE3C}"/>
              </a:ext>
            </a:extLst>
          </p:cNvPr>
          <p:cNvSpPr txBox="1">
            <a:spLocks noGrp="1"/>
          </p:cNvSpPr>
          <p:nvPr>
            <p:ph type="ctrTitle"/>
          </p:nvPr>
        </p:nvSpPr>
        <p:spPr/>
        <p:txBody>
          <a:bodyPr/>
          <a:lstStyle/>
          <a:p>
            <a:pPr lvl="0"/>
            <a:r>
              <a:rPr lang="en-US" sz="5400" b="1"/>
              <a:t>Psychology in Health and Social Care (LCHS4010_BIRM)</a:t>
            </a:r>
            <a:br>
              <a:rPr lang="en-US" sz="5400" b="1"/>
            </a:br>
            <a:endParaRPr lang="en-GB" sz="5400"/>
          </a:p>
        </p:txBody>
      </p:sp>
      <p:sp>
        <p:nvSpPr>
          <p:cNvPr id="3" name="Subtitle 2">
            <a:extLst>
              <a:ext uri="{FF2B5EF4-FFF2-40B4-BE49-F238E27FC236}">
                <a16:creationId xmlns:a16="http://schemas.microsoft.com/office/drawing/2014/main" id="{94891CB8-FF5A-6C98-D073-61254E3D1A67}"/>
              </a:ext>
            </a:extLst>
          </p:cNvPr>
          <p:cNvSpPr txBox="1">
            <a:spLocks noGrp="1"/>
          </p:cNvSpPr>
          <p:nvPr>
            <p:ph type="subTitle" idx="1"/>
          </p:nvPr>
        </p:nvSpPr>
        <p:spPr/>
        <p:txBody>
          <a:bodyPr>
            <a:noAutofit/>
          </a:bodyPr>
          <a:lstStyle/>
          <a:p>
            <a:pPr lvl="0"/>
            <a:r>
              <a:rPr lang="en-US" sz="5400"/>
              <a:t>Farah Parveen</a:t>
            </a:r>
          </a:p>
          <a:p>
            <a:pPr lvl="0"/>
            <a:r>
              <a:rPr lang="en-US" sz="5400"/>
              <a:t>2440156</a:t>
            </a:r>
          </a:p>
          <a:p>
            <a:pPr lvl="0"/>
            <a:r>
              <a:rPr lang="en-US" sz="5400"/>
              <a:t>Alice Clayton</a:t>
            </a:r>
            <a:endParaRPr lang="en-GB" sz="5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7685E-359E-4862-457B-B9B009C85321}"/>
              </a:ext>
            </a:extLst>
          </p:cNvPr>
          <p:cNvSpPr txBox="1">
            <a:spLocks noGrp="1"/>
          </p:cNvSpPr>
          <p:nvPr>
            <p:ph type="ctrTitle"/>
          </p:nvPr>
        </p:nvSpPr>
        <p:spPr>
          <a:xfrm>
            <a:off x="1366680" y="278425"/>
            <a:ext cx="9144000" cy="1501216"/>
          </a:xfrm>
        </p:spPr>
        <p:txBody>
          <a:bodyPr/>
          <a:lstStyle/>
          <a:p>
            <a:pPr lvl="0"/>
            <a:r>
              <a:rPr lang="en-US" b="1" u="sng"/>
              <a:t>Introduction</a:t>
            </a:r>
            <a:endParaRPr lang="en-GB" b="1" u="sng"/>
          </a:p>
        </p:txBody>
      </p:sp>
      <p:sp>
        <p:nvSpPr>
          <p:cNvPr id="3" name="Subtitle 2">
            <a:extLst>
              <a:ext uri="{FF2B5EF4-FFF2-40B4-BE49-F238E27FC236}">
                <a16:creationId xmlns:a16="http://schemas.microsoft.com/office/drawing/2014/main" id="{81707547-DD4B-CB22-CAFD-B56BAB3E6621}"/>
              </a:ext>
            </a:extLst>
          </p:cNvPr>
          <p:cNvSpPr txBox="1">
            <a:spLocks noGrp="1"/>
          </p:cNvSpPr>
          <p:nvPr>
            <p:ph type="subTitle" idx="1"/>
          </p:nvPr>
        </p:nvSpPr>
        <p:spPr>
          <a:xfrm>
            <a:off x="1524003" y="2851355"/>
            <a:ext cx="9144000" cy="3333134"/>
          </a:xfrm>
        </p:spPr>
        <p:txBody>
          <a:bodyPr anchorCtr="0"/>
          <a:lstStyle/>
          <a:p>
            <a:pPr marL="342900" lvl="0" indent="-342900" algn="l">
              <a:buChar char="•"/>
            </a:pPr>
            <a:r>
              <a:rPr lang="en-US" sz="1800">
                <a:latin typeface="Arial" pitchFamily="34"/>
                <a:cs typeface="Arial" pitchFamily="34"/>
              </a:rPr>
              <a:t>As presented in this presentation, the psychosocial theory of development by Erikson can guide us to comprehend the development and wellbeing of Jenny. I will use the Eriksons theory in cases of one whose experiences during the last five years and propose some of the support strategies that can enhance her well-being. </a:t>
            </a:r>
          </a:p>
          <a:p>
            <a:pPr marL="342900" lvl="0" indent="-342900" algn="l">
              <a:buChar char="•"/>
            </a:pPr>
            <a:r>
              <a:rPr lang="en-US" sz="1800">
                <a:latin typeface="Arial" pitchFamily="34"/>
                <a:cs typeface="Arial" pitchFamily="34"/>
              </a:rPr>
              <a:t>Jenny is 16 years old and she has been looking after her mother since the passing of her father five years ago. Her mother is incapable of managing her mobility and memory, which is why she is assisting her mother around the house and with her day-to-day chores like cooking, washing, laundry, shopping and paperwork. </a:t>
            </a:r>
          </a:p>
          <a:p>
            <a:pPr marL="342900" lvl="0" indent="-342900" algn="l">
              <a:buChar char="•"/>
            </a:pPr>
            <a:r>
              <a:rPr lang="en-US" sz="1800">
                <a:latin typeface="Arial" pitchFamily="34"/>
                <a:cs typeface="Arial" pitchFamily="34"/>
              </a:rPr>
              <a:t>In this presentation, the theory of Erikson will be examined and especially the stage of identity vs role confusion which is relevant during adolescence (Erikson, 1963). </a:t>
            </a:r>
            <a:endParaRPr lang="en-GB" sz="180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A8B4B-96D3-4B55-4AAE-6E0230E78B38}"/>
              </a:ext>
            </a:extLst>
          </p:cNvPr>
          <p:cNvSpPr txBox="1">
            <a:spLocks noGrp="1"/>
          </p:cNvSpPr>
          <p:nvPr>
            <p:ph type="ctrTitle"/>
          </p:nvPr>
        </p:nvSpPr>
        <p:spPr>
          <a:xfrm>
            <a:off x="1229035" y="139135"/>
            <a:ext cx="9144000" cy="1001405"/>
          </a:xfrm>
        </p:spPr>
        <p:txBody>
          <a:bodyPr/>
          <a:lstStyle/>
          <a:p>
            <a:pPr lvl="0"/>
            <a:r>
              <a:rPr lang="en-US" sz="4800"/>
              <a:t>An overview of the theory of Erikson</a:t>
            </a:r>
            <a:endParaRPr lang="en-GB" sz="4800"/>
          </a:p>
        </p:txBody>
      </p:sp>
      <p:sp>
        <p:nvSpPr>
          <p:cNvPr id="3" name="Subtitle 2">
            <a:extLst>
              <a:ext uri="{FF2B5EF4-FFF2-40B4-BE49-F238E27FC236}">
                <a16:creationId xmlns:a16="http://schemas.microsoft.com/office/drawing/2014/main" id="{491CD9EA-508A-C9FB-20AF-CF040AC5A9C0}"/>
              </a:ext>
            </a:extLst>
          </p:cNvPr>
          <p:cNvSpPr txBox="1">
            <a:spLocks noGrp="1"/>
          </p:cNvSpPr>
          <p:nvPr>
            <p:ph type="subTitle" idx="1"/>
          </p:nvPr>
        </p:nvSpPr>
        <p:spPr>
          <a:xfrm>
            <a:off x="1524003" y="2477731"/>
            <a:ext cx="9144000" cy="3726426"/>
          </a:xfrm>
        </p:spPr>
        <p:txBody>
          <a:bodyPr anchorCtr="0"/>
          <a:lstStyle/>
          <a:p>
            <a:pPr marL="342900" lvl="0" indent="-342900" algn="l">
              <a:buChar char="•"/>
            </a:pPr>
            <a:r>
              <a:rPr lang="en-US" sz="2200"/>
              <a:t>The psychosocial development theory proposes that Erikson describes the development of personality through eight phases in life. At every stage, there is a psychological struggle which should be overcome in order to develop emotionally, in a healthy way (Erikson,1963).</a:t>
            </a:r>
          </a:p>
          <a:p>
            <a:pPr marL="342900" lvl="0" indent="-342900" algn="l">
              <a:buChar char="•"/>
            </a:pPr>
            <a:r>
              <a:rPr lang="en-US" sz="2200"/>
              <a:t>At the adolescence stage, the most critical phase is identity versus role confusion, which is  used to form the self, autonomy and future orientation. </a:t>
            </a:r>
          </a:p>
          <a:p>
            <a:pPr marL="342900" lvl="0" indent="-342900" algn="l">
              <a:buChar char="•"/>
            </a:pPr>
            <a:r>
              <a:rPr lang="en-US" sz="2200"/>
              <a:t>When the youths manage to build their identity, they will be confident and have a good identity of who they are. Incase they are unable to cope with it, they will be left wondering what their place in this world is and be unsure of their future (Erikson, 1963). </a:t>
            </a:r>
          </a:p>
          <a:p>
            <a:pPr marL="342900" lvl="0" indent="-342900" algn="l">
              <a:buChar char="•"/>
            </a:pPr>
            <a:endParaRPr lang="en-US" sz="2200"/>
          </a:p>
          <a:p>
            <a:pPr marL="342900" lvl="0" indent="-342900" algn="l">
              <a:buChar char="•"/>
            </a:pPr>
            <a:endParaRPr lang="en-US" sz="2200"/>
          </a:p>
          <a:p>
            <a:pPr marL="342900" lvl="0" indent="-342900" algn="l">
              <a:buChar char="•"/>
            </a:pPr>
            <a:endParaRPr lang="en-GB" sz="22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871B-9338-800B-A09F-B4B319A9DF16}"/>
              </a:ext>
            </a:extLst>
          </p:cNvPr>
          <p:cNvSpPr txBox="1">
            <a:spLocks noGrp="1"/>
          </p:cNvSpPr>
          <p:nvPr>
            <p:ph type="title"/>
          </p:nvPr>
        </p:nvSpPr>
        <p:spPr/>
        <p:txBody>
          <a:bodyPr/>
          <a:lstStyle/>
          <a:p>
            <a:pPr lvl="0"/>
            <a:r>
              <a:rPr lang="en-US" u="sng"/>
              <a:t>TO JENNY (PART 1) APPLICATION OF KEY CONCEPTS TO JENNY</a:t>
            </a:r>
            <a:endParaRPr lang="en-GB" u="sng"/>
          </a:p>
        </p:txBody>
      </p:sp>
      <p:sp>
        <p:nvSpPr>
          <p:cNvPr id="3" name="Content Placeholder 2">
            <a:extLst>
              <a:ext uri="{FF2B5EF4-FFF2-40B4-BE49-F238E27FC236}">
                <a16:creationId xmlns:a16="http://schemas.microsoft.com/office/drawing/2014/main" id="{6D833C7A-6B7F-24D6-5D75-74D38A86F678}"/>
              </a:ext>
            </a:extLst>
          </p:cNvPr>
          <p:cNvSpPr txBox="1">
            <a:spLocks noGrp="1"/>
          </p:cNvSpPr>
          <p:nvPr>
            <p:ph idx="1"/>
          </p:nvPr>
        </p:nvSpPr>
        <p:spPr/>
        <p:txBody>
          <a:bodyPr/>
          <a:lstStyle/>
          <a:p>
            <a:pPr lvl="0">
              <a:lnSpc>
                <a:spcPct val="80000"/>
              </a:lnSpc>
            </a:pPr>
            <a:r>
              <a:rPr lang="en-US"/>
              <a:t>Jenny is at identity versus role confusion stage. It is a stage in which the teenagers tend to experiment with friendships and interest, and the future aspirations to define who they are becoming (Erikson,1963).</a:t>
            </a:r>
          </a:p>
          <a:p>
            <a:pPr lvl="0">
              <a:lnSpc>
                <a:spcPct val="80000"/>
              </a:lnSpc>
            </a:pPr>
            <a:r>
              <a:rPr lang="en-US"/>
              <a:t>Nevertheless, Jenny has been working as a caregiver over the past five years. Having lost her father and becoming an adult at such a tender age might have restricted her chances of discovering herself. </a:t>
            </a:r>
          </a:p>
          <a:p>
            <a:pPr lvl="0">
              <a:lnSpc>
                <a:spcPct val="80000"/>
              </a:lnSpc>
            </a:pPr>
            <a:r>
              <a:rPr lang="en-US"/>
              <a:t>She has been preoccupied taking care of her mother instead of attending to herself. This can have an impact on her perception of her role in her life and the development of independence. </a:t>
            </a:r>
          </a:p>
          <a:p>
            <a:pPr lvl="0">
              <a:lnSpc>
                <a:spcPct val="80000"/>
              </a:lnSpc>
            </a:pP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8ACA-DAD7-308E-E579-8EA06C896ADE}"/>
              </a:ext>
            </a:extLst>
          </p:cNvPr>
          <p:cNvSpPr txBox="1">
            <a:spLocks noGrp="1"/>
          </p:cNvSpPr>
          <p:nvPr>
            <p:ph type="title"/>
          </p:nvPr>
        </p:nvSpPr>
        <p:spPr/>
        <p:txBody>
          <a:bodyPr/>
          <a:lstStyle/>
          <a:p>
            <a:pPr lvl="0"/>
            <a:r>
              <a:rPr lang="en-US" u="sng"/>
              <a:t>THE APPLICATION OF KEY CONCEPTS TO JENNY (PART 2)</a:t>
            </a:r>
            <a:endParaRPr lang="en-GB" u="sng"/>
          </a:p>
        </p:txBody>
      </p:sp>
      <p:sp>
        <p:nvSpPr>
          <p:cNvPr id="3" name="Content Placeholder 2">
            <a:extLst>
              <a:ext uri="{FF2B5EF4-FFF2-40B4-BE49-F238E27FC236}">
                <a16:creationId xmlns:a16="http://schemas.microsoft.com/office/drawing/2014/main" id="{383AE4D8-D7C6-DC59-9EF3-CB412E7B7BB5}"/>
              </a:ext>
            </a:extLst>
          </p:cNvPr>
          <p:cNvSpPr txBox="1">
            <a:spLocks noGrp="1"/>
          </p:cNvSpPr>
          <p:nvPr>
            <p:ph idx="1"/>
          </p:nvPr>
        </p:nvSpPr>
        <p:spPr>
          <a:xfrm>
            <a:off x="838203" y="2141533"/>
            <a:ext cx="10515600" cy="4351336"/>
          </a:xfrm>
        </p:spPr>
        <p:txBody>
          <a:bodyPr/>
          <a:lstStyle/>
          <a:p>
            <a:pPr lvl="0">
              <a:lnSpc>
                <a:spcPct val="80000"/>
              </a:lnSpc>
            </a:pPr>
            <a:r>
              <a:rPr lang="en-US"/>
              <a:t>Eriksons says that when the development of identity is interrupted, the youths can be stressed, get confused, or lose a sense of confidence (Erikson, 1963). </a:t>
            </a:r>
          </a:p>
          <a:p>
            <a:pPr lvl="0">
              <a:lnSpc>
                <a:spcPct val="80000"/>
              </a:lnSpc>
            </a:pPr>
            <a:r>
              <a:rPr lang="en-US"/>
              <a:t>Jenny might experience the need to be accountable at all times, which might have an impact on her overall emotions. She can also be short of time to socialize, rest or concentrate on her personal ambitions and goals. </a:t>
            </a:r>
          </a:p>
          <a:p>
            <a:pPr lvl="0">
              <a:lnSpc>
                <a:spcPct val="80000"/>
              </a:lnSpc>
            </a:pPr>
            <a:r>
              <a:rPr lang="en-US"/>
              <a:t>Simultaneously, her experience could have assisted her in coming to terms of maturity, empathy and high responsibility. The theory of Erikson enables us to appreciate the fact that bad and good things can influence the way she develops at this stage. </a:t>
            </a: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D4D86-E139-3A6E-87B5-0F16EAC162B9}"/>
              </a:ext>
            </a:extLst>
          </p:cNvPr>
          <p:cNvSpPr txBox="1">
            <a:spLocks noGrp="1"/>
          </p:cNvSpPr>
          <p:nvPr>
            <p:ph type="title"/>
          </p:nvPr>
        </p:nvSpPr>
        <p:spPr/>
        <p:txBody>
          <a:bodyPr/>
          <a:lstStyle/>
          <a:p>
            <a:pPr lvl="0"/>
            <a:r>
              <a:rPr lang="en-US" u="sng"/>
              <a:t>PRACTICAL STAGES (PART 1)</a:t>
            </a:r>
            <a:endParaRPr lang="en-GB" u="sng"/>
          </a:p>
        </p:txBody>
      </p:sp>
      <p:sp>
        <p:nvSpPr>
          <p:cNvPr id="3" name="Content Placeholder 2">
            <a:extLst>
              <a:ext uri="{FF2B5EF4-FFF2-40B4-BE49-F238E27FC236}">
                <a16:creationId xmlns:a16="http://schemas.microsoft.com/office/drawing/2014/main" id="{3BD0E6FB-3450-AF07-D3C6-581A128DFD77}"/>
              </a:ext>
            </a:extLst>
          </p:cNvPr>
          <p:cNvSpPr txBox="1">
            <a:spLocks noGrp="1"/>
          </p:cNvSpPr>
          <p:nvPr>
            <p:ph idx="1"/>
          </p:nvPr>
        </p:nvSpPr>
        <p:spPr>
          <a:xfrm>
            <a:off x="838203" y="2141533"/>
            <a:ext cx="10515600" cy="4351336"/>
          </a:xfrm>
        </p:spPr>
        <p:txBody>
          <a:bodyPr/>
          <a:lstStyle/>
          <a:p>
            <a:pPr lvl="0">
              <a:lnSpc>
                <a:spcPct val="80000"/>
              </a:lnSpc>
            </a:pPr>
            <a:r>
              <a:rPr lang="en-US"/>
              <a:t>With reference to the Erikson theory, the help should be directed at assisting Jenny in forming identity and being independent. </a:t>
            </a:r>
          </a:p>
          <a:p>
            <a:pPr lvl="0">
              <a:lnSpc>
                <a:spcPct val="80000"/>
              </a:lnSpc>
            </a:pPr>
            <a:r>
              <a:rPr lang="en-US"/>
              <a:t>Access to the young carer support groups in of the strategies. These organizations enable her to interact with other people who are like her, experience and feel like she is not alone. </a:t>
            </a:r>
            <a:r>
              <a:rPr lang="en-GB"/>
              <a:t>This would assist her to develop a feeling of belongness and confidence that also facilitates identity development (Erikson, 1963). </a:t>
            </a:r>
          </a:p>
          <a:p>
            <a:pPr lvl="0">
              <a:lnSpc>
                <a:spcPct val="80000"/>
              </a:lnSpc>
            </a:pPr>
            <a:r>
              <a:rPr lang="en-GB"/>
              <a:t>School based support is also relevant. A counsellor or teacher can assist her to think about the future, her education and career aspirations. This assists her in experimenting with what she desires to be. </a:t>
            </a: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AE3F-3B27-0F97-4D66-3A407AF1FCD8}"/>
              </a:ext>
            </a:extLst>
          </p:cNvPr>
          <p:cNvSpPr txBox="1">
            <a:spLocks noGrp="1"/>
          </p:cNvSpPr>
          <p:nvPr>
            <p:ph type="title"/>
          </p:nvPr>
        </p:nvSpPr>
        <p:spPr/>
        <p:txBody>
          <a:bodyPr/>
          <a:lstStyle/>
          <a:p>
            <a:pPr lvl="0"/>
            <a:r>
              <a:rPr lang="en-US" u="sng"/>
              <a:t>PRACTICAL STRATGEIES (PART 2)</a:t>
            </a:r>
            <a:endParaRPr lang="en-GB" u="sng"/>
          </a:p>
        </p:txBody>
      </p:sp>
      <p:sp>
        <p:nvSpPr>
          <p:cNvPr id="3" name="Content Placeholder 2">
            <a:extLst>
              <a:ext uri="{FF2B5EF4-FFF2-40B4-BE49-F238E27FC236}">
                <a16:creationId xmlns:a16="http://schemas.microsoft.com/office/drawing/2014/main" id="{4F7C6F29-1FD1-3676-F95C-3DE2DB1CA215}"/>
              </a:ext>
            </a:extLst>
          </p:cNvPr>
          <p:cNvSpPr txBox="1">
            <a:spLocks noGrp="1"/>
          </p:cNvSpPr>
          <p:nvPr>
            <p:ph idx="1"/>
          </p:nvPr>
        </p:nvSpPr>
        <p:spPr>
          <a:xfrm>
            <a:off x="926689" y="2506663"/>
            <a:ext cx="10515600" cy="4351336"/>
          </a:xfrm>
        </p:spPr>
        <p:txBody>
          <a:bodyPr/>
          <a:lstStyle/>
          <a:p>
            <a:pPr lvl="0"/>
            <a:r>
              <a:rPr lang="en-US"/>
              <a:t>The other significant intervention is alleviating the stress of care giving. More assistance to her mother on a daily basis could be offered by the social services and community health workers. </a:t>
            </a:r>
          </a:p>
          <a:p>
            <a:pPr lvl="0"/>
            <a:r>
              <a:rPr lang="en-US"/>
              <a:t>This would provide Jenny with a chance to concentrate in her personal development, friends and schooling.</a:t>
            </a:r>
          </a:p>
          <a:p>
            <a:pPr lvl="0"/>
            <a:r>
              <a:rPr lang="en-US"/>
              <a:t>Counselling could also be useful in her mental condition and assist her to manage grief and stress.</a:t>
            </a:r>
          </a:p>
          <a:p>
            <a:pPr lvl="0"/>
            <a:r>
              <a:rPr lang="en-US"/>
              <a:t>These plans help in the theory of Erikson which explains that adolescents require room and encouragement to develop a good identity (Erikson, 1963). </a:t>
            </a: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9D9B2-F627-3409-D9B7-AFACF228423F}"/>
              </a:ext>
            </a:extLst>
          </p:cNvPr>
          <p:cNvSpPr txBox="1">
            <a:spLocks noGrp="1"/>
          </p:cNvSpPr>
          <p:nvPr>
            <p:ph type="title"/>
          </p:nvPr>
        </p:nvSpPr>
        <p:spPr/>
        <p:txBody>
          <a:bodyPr/>
          <a:lstStyle/>
          <a:p>
            <a:pPr lvl="0"/>
            <a:r>
              <a:rPr lang="en-US" u="sng"/>
              <a:t>NATURE VS NURTURE</a:t>
            </a:r>
            <a:endParaRPr lang="en-GB" u="sng"/>
          </a:p>
        </p:txBody>
      </p:sp>
      <p:sp>
        <p:nvSpPr>
          <p:cNvPr id="3" name="Content Placeholder 2">
            <a:extLst>
              <a:ext uri="{FF2B5EF4-FFF2-40B4-BE49-F238E27FC236}">
                <a16:creationId xmlns:a16="http://schemas.microsoft.com/office/drawing/2014/main" id="{AD1A5E6D-780C-B24B-F66C-832628683570}"/>
              </a:ext>
            </a:extLst>
          </p:cNvPr>
          <p:cNvSpPr txBox="1">
            <a:spLocks noGrp="1"/>
          </p:cNvSpPr>
          <p:nvPr>
            <p:ph idx="1"/>
          </p:nvPr>
        </p:nvSpPr>
        <p:spPr>
          <a:xfrm>
            <a:off x="838203" y="2228749"/>
            <a:ext cx="10515600" cy="4351336"/>
          </a:xfrm>
        </p:spPr>
        <p:txBody>
          <a:bodyPr/>
          <a:lstStyle/>
          <a:p>
            <a:pPr lvl="0">
              <a:lnSpc>
                <a:spcPct val="70000"/>
              </a:lnSpc>
            </a:pPr>
            <a:r>
              <a:rPr lang="en-US" sz="2600"/>
              <a:t>Both the biological and environmental factors influence the way Jenny develops. </a:t>
            </a:r>
          </a:p>
          <a:p>
            <a:pPr lvl="0">
              <a:lnSpc>
                <a:spcPct val="70000"/>
              </a:lnSpc>
            </a:pPr>
            <a:r>
              <a:rPr lang="en-US" sz="2600"/>
              <a:t>On biological grounds, adolescence is a brain development and emotional transition. Emphasis in this phase may have an impact on mood and mental well-being. </a:t>
            </a:r>
          </a:p>
          <a:p>
            <a:pPr lvl="0">
              <a:lnSpc>
                <a:spcPct val="70000"/>
              </a:lnSpc>
            </a:pPr>
            <a:r>
              <a:rPr lang="en-US" sz="2600"/>
              <a:t>As an environmentalist, the death of her father and the role of taking care of him may have had a tremendous impact on her life. </a:t>
            </a:r>
          </a:p>
          <a:p>
            <a:pPr lvl="0">
              <a:lnSpc>
                <a:spcPct val="70000"/>
              </a:lnSpc>
            </a:pPr>
            <a:r>
              <a:rPr lang="en-US" sz="2600"/>
              <a:t>Erikson was convinced that development is fashioned when there is interaction between the individual and the social environment (Erikson, 1963).</a:t>
            </a:r>
          </a:p>
          <a:p>
            <a:pPr lvl="0">
              <a:lnSpc>
                <a:spcPct val="70000"/>
              </a:lnSpc>
            </a:pPr>
            <a:r>
              <a:rPr lang="en-US" sz="2600"/>
              <a:t>This implies that she can be helped by providing supporting services in order to enhance her well-being.</a:t>
            </a:r>
            <a:endParaRPr lang="en-GB"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64870-A9F3-7A64-0BB7-C951AFD62686}"/>
              </a:ext>
            </a:extLst>
          </p:cNvPr>
          <p:cNvSpPr txBox="1">
            <a:spLocks noGrp="1"/>
          </p:cNvSpPr>
          <p:nvPr>
            <p:ph type="title"/>
          </p:nvPr>
        </p:nvSpPr>
        <p:spPr/>
        <p:txBody>
          <a:bodyPr/>
          <a:lstStyle/>
          <a:p>
            <a:pPr lvl="0"/>
            <a:r>
              <a:rPr lang="en-US" u="sng"/>
              <a:t>EVALUATION</a:t>
            </a:r>
            <a:endParaRPr lang="en-GB" u="sng"/>
          </a:p>
        </p:txBody>
      </p:sp>
      <p:sp>
        <p:nvSpPr>
          <p:cNvPr id="3" name="Content Placeholder 2">
            <a:extLst>
              <a:ext uri="{FF2B5EF4-FFF2-40B4-BE49-F238E27FC236}">
                <a16:creationId xmlns:a16="http://schemas.microsoft.com/office/drawing/2014/main" id="{1C991EC6-A2E5-D290-BD08-17F27D84AC24}"/>
              </a:ext>
            </a:extLst>
          </p:cNvPr>
          <p:cNvSpPr txBox="1">
            <a:spLocks noGrp="1"/>
          </p:cNvSpPr>
          <p:nvPr>
            <p:ph idx="1"/>
          </p:nvPr>
        </p:nvSpPr>
        <p:spPr>
          <a:xfrm>
            <a:off x="838203" y="2091918"/>
            <a:ext cx="10515600" cy="4351336"/>
          </a:xfrm>
        </p:spPr>
        <p:txBody>
          <a:bodyPr/>
          <a:lstStyle/>
          <a:p>
            <a:pPr lvl="0">
              <a:lnSpc>
                <a:spcPct val="80000"/>
              </a:lnSpc>
            </a:pPr>
            <a:r>
              <a:rPr lang="en-US" sz="2600"/>
              <a:t>The advantage of the theory that Erikson developed is that it incorporates the lifespan development and emphasizes adolescence. </a:t>
            </a:r>
          </a:p>
          <a:p>
            <a:pPr lvl="0">
              <a:lnSpc>
                <a:spcPct val="80000"/>
              </a:lnSpc>
            </a:pPr>
            <a:r>
              <a:rPr lang="en-US" sz="2600"/>
              <a:t>It makes us realize why identity formation is of such significance at the age of Jenny and why her duties can have an impact of her emotional health (Erikson, 1963).</a:t>
            </a:r>
          </a:p>
          <a:p>
            <a:pPr lvl="0">
              <a:lnSpc>
                <a:spcPct val="80000"/>
              </a:lnSpc>
            </a:pPr>
            <a:r>
              <a:rPr lang="en-US" sz="2600"/>
              <a:t>It can also be applied to health and social care since it demonstrates the way in which the social experience influences the development process and aids the professionals in organizing supports that promotes independence. </a:t>
            </a:r>
          </a:p>
          <a:p>
            <a:pPr lvl="0">
              <a:lnSpc>
                <a:spcPct val="80000"/>
              </a:lnSpc>
            </a:pPr>
            <a:r>
              <a:rPr lang="en-US" sz="2600"/>
              <a:t>It does not pay much attention to the influence of grief and trauma or family relations. The attachment theory can be used to better explain the case of Jenny losing her father.</a:t>
            </a:r>
            <a:endParaRPr lang="en-GB"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9B1BA-F761-5089-6B06-AC79BBF1AD1C}"/>
              </a:ext>
            </a:extLst>
          </p:cNvPr>
          <p:cNvSpPr txBox="1">
            <a:spLocks noGrp="1"/>
          </p:cNvSpPr>
          <p:nvPr>
            <p:ph type="title"/>
          </p:nvPr>
        </p:nvSpPr>
        <p:spPr/>
        <p:txBody>
          <a:bodyPr/>
          <a:lstStyle/>
          <a:p>
            <a:pPr lvl="0"/>
            <a:r>
              <a:rPr lang="en-US" u="sng"/>
              <a:t>CONCLUSION</a:t>
            </a:r>
            <a:endParaRPr lang="en-GB" u="sng"/>
          </a:p>
        </p:txBody>
      </p:sp>
      <p:sp>
        <p:nvSpPr>
          <p:cNvPr id="3" name="Content Placeholder 2">
            <a:extLst>
              <a:ext uri="{FF2B5EF4-FFF2-40B4-BE49-F238E27FC236}">
                <a16:creationId xmlns:a16="http://schemas.microsoft.com/office/drawing/2014/main" id="{753E5A1A-E3CF-AF76-8744-855E59159D0A}"/>
              </a:ext>
            </a:extLst>
          </p:cNvPr>
          <p:cNvSpPr txBox="1">
            <a:spLocks noGrp="1"/>
          </p:cNvSpPr>
          <p:nvPr>
            <p:ph idx="1"/>
          </p:nvPr>
        </p:nvSpPr>
        <p:spPr>
          <a:xfrm>
            <a:off x="838203" y="2141533"/>
            <a:ext cx="10515600" cy="4351336"/>
          </a:xfrm>
        </p:spPr>
        <p:txBody>
          <a:bodyPr/>
          <a:lstStyle/>
          <a:p>
            <a:pPr lvl="0">
              <a:lnSpc>
                <a:spcPct val="70000"/>
              </a:lnSpc>
            </a:pPr>
            <a:r>
              <a:rPr lang="en-US" sz="2600"/>
              <a:t>To sum up, the psychosocial theory developed by Erikson enables us to realize the potential influence of the experience that Jenny underwent on her identity formation.</a:t>
            </a:r>
          </a:p>
          <a:p>
            <a:pPr lvl="0">
              <a:lnSpc>
                <a:spcPct val="70000"/>
              </a:lnSpc>
            </a:pPr>
            <a:r>
              <a:rPr lang="en-US" sz="2600"/>
              <a:t>The fact that she is a caregiver may have crucial chances of exploring herself, but on the other hand, may have made her grow up and become mature and responsible. </a:t>
            </a:r>
          </a:p>
          <a:p>
            <a:pPr lvl="0">
              <a:lnSpc>
                <a:spcPct val="70000"/>
              </a:lnSpc>
            </a:pPr>
            <a:r>
              <a:rPr lang="en-US" sz="2600"/>
              <a:t>The assistance of health, social care and education specialist may assist in the alleviation of pressure and enable her to concentrate on her personal growth. </a:t>
            </a:r>
          </a:p>
          <a:p>
            <a:pPr lvl="0">
              <a:lnSpc>
                <a:spcPct val="70000"/>
              </a:lnSpc>
            </a:pPr>
            <a:r>
              <a:rPr lang="en-US" sz="2600"/>
              <a:t>In general, such psychological theories as those developed by Erikson are significant as they allow professionals to comprehend the needs of young people and organize the effective support.</a:t>
            </a:r>
          </a:p>
          <a:p>
            <a:pPr marL="0" lvl="0" indent="0">
              <a:lnSpc>
                <a:spcPct val="70000"/>
              </a:lnSpc>
              <a:buNone/>
            </a:pPr>
            <a:r>
              <a:rPr lang="en-US" sz="2600"/>
              <a:t> </a:t>
            </a:r>
          </a:p>
          <a:p>
            <a:pPr lvl="0">
              <a:lnSpc>
                <a:spcPct val="70000"/>
              </a:lnSpc>
            </a:pPr>
            <a:endParaRPr lang="en-GB" sz="2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9C91B-12DD-11EE-C398-A28DDDA27A98}"/>
              </a:ext>
            </a:extLst>
          </p:cNvPr>
          <p:cNvSpPr txBox="1">
            <a:spLocks noGrp="1"/>
          </p:cNvSpPr>
          <p:nvPr>
            <p:ph type="title"/>
          </p:nvPr>
        </p:nvSpPr>
        <p:spPr/>
        <p:txBody>
          <a:bodyPr/>
          <a:lstStyle/>
          <a:p>
            <a:pPr lvl="0"/>
            <a:r>
              <a:rPr lang="en-US" u="sng"/>
              <a:t>REFERENCE LIST</a:t>
            </a:r>
            <a:endParaRPr lang="en-GB" u="sng"/>
          </a:p>
        </p:txBody>
      </p:sp>
      <p:sp>
        <p:nvSpPr>
          <p:cNvPr id="3" name="Content Placeholder 2">
            <a:extLst>
              <a:ext uri="{FF2B5EF4-FFF2-40B4-BE49-F238E27FC236}">
                <a16:creationId xmlns:a16="http://schemas.microsoft.com/office/drawing/2014/main" id="{77146B72-E43D-C4DE-683F-6315D06BBBE2}"/>
              </a:ext>
            </a:extLst>
          </p:cNvPr>
          <p:cNvSpPr txBox="1">
            <a:spLocks noGrp="1"/>
          </p:cNvSpPr>
          <p:nvPr>
            <p:ph idx="1"/>
          </p:nvPr>
        </p:nvSpPr>
        <p:spPr>
          <a:xfrm>
            <a:off x="838203" y="2258247"/>
            <a:ext cx="10515600" cy="4351336"/>
          </a:xfrm>
        </p:spPr>
        <p:txBody>
          <a:bodyPr/>
          <a:lstStyle/>
          <a:p>
            <a:pPr lvl="0"/>
            <a:r>
              <a:rPr lang="en-US" sz="2600"/>
              <a:t>Bronfenbrenner, U. (1979) The Ecology of Human Development. Cambridge, MA: Harvard University Press.</a:t>
            </a:r>
          </a:p>
          <a:p>
            <a:pPr lvl="0"/>
            <a:r>
              <a:rPr lang="en-US" sz="2600"/>
              <a:t>Bowlby, J. (1988) A Secure Base. London: Routledge.</a:t>
            </a:r>
          </a:p>
          <a:p>
            <a:pPr lvl="0"/>
            <a:r>
              <a:rPr lang="en-US" sz="2600"/>
              <a:t>Department of health and social care (2021) Young cares wellbeing and support. London: DHSC.</a:t>
            </a:r>
          </a:p>
          <a:p>
            <a:pPr lvl="0"/>
            <a:r>
              <a:rPr lang="en-US" sz="2600"/>
              <a:t>Erikson, E.H. (1963) Childhood and Society. 2</a:t>
            </a:r>
            <a:r>
              <a:rPr lang="en-US" sz="2600" baseline="30000"/>
              <a:t>nd</a:t>
            </a:r>
            <a:r>
              <a:rPr lang="en-US" sz="2600"/>
              <a:t> edn. New York: Norton.</a:t>
            </a:r>
          </a:p>
          <a:p>
            <a:pPr lvl="0"/>
            <a:r>
              <a:rPr lang="en-US" sz="2600"/>
              <a:t>McLeod, S. (2023) Stages of psychological development of Erik Erikson. Simply Psychology.</a:t>
            </a:r>
          </a:p>
          <a:p>
            <a:pPr lvl="0"/>
            <a:r>
              <a:rPr lang="en-US" sz="2600"/>
              <a:t>Newman, B.M and Newman, P.R. (2018) Deevlopment through life. 13</a:t>
            </a:r>
            <a:r>
              <a:rPr lang="en-US" sz="2600" baseline="30000"/>
              <a:t>th</a:t>
            </a:r>
            <a:r>
              <a:rPr lang="en-US" sz="2600"/>
              <a:t> edn. Boston: Cenage.</a:t>
            </a:r>
          </a:p>
          <a:p>
            <a:pPr lvl="0"/>
            <a:endParaRPr lang="en-GB" sz="26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1BC5-388E-3A85-293D-172E4CA76CF7}"/>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70F2A5-7FDD-3280-1354-5195A60F4940}"/>
              </a:ext>
            </a:extLst>
          </p:cNvPr>
          <p:cNvSpPr txBox="1">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TotalTime>
  <Words>1251</Words>
  <Application>Microsoft Office PowerPoint</Application>
  <PresentationFormat>Widescreen</PresentationFormat>
  <Paragraphs>54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Psychology in Health and Social Care (LCHS4010_BIRM) </vt:lpstr>
      <vt:lpstr>Introduction</vt:lpstr>
      <vt:lpstr>An overview of the theory of Erikson</vt:lpstr>
      <vt:lpstr>TO JENNY (PART 1) APPLICATION OF KEY CONCEPTS TO JENNY</vt:lpstr>
      <vt:lpstr>THE APPLICATION OF KEY CONCEPTS TO JENNY (PART 2)</vt:lpstr>
      <vt:lpstr>PRACTICAL STAGES (PART 1)</vt:lpstr>
      <vt:lpstr>PRACTICAL STRATGEIES (PART 2)</vt:lpstr>
      <vt:lpstr>NATURE VS NURTURE</vt:lpstr>
      <vt:lpstr>EVALUATION</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Parveen (2440156)</dc:creator>
  <cp:lastModifiedBy>Farah Parveen (2440156)</cp:lastModifiedBy>
  <cp:revision>8</cp:revision>
  <dcterms:created xsi:type="dcterms:W3CDTF">2026-02-12T19:34:35Z</dcterms:created>
  <dcterms:modified xsi:type="dcterms:W3CDTF">2026-02-13T17:39:27Z</dcterms:modified>
</cp:coreProperties>
</file>