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8FD53F-BB3C-47D6-A2A2-9F733907397D}" v="3" dt="2026-03-27T14:49:47.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18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asela Nincu" userId="47560eb73044051e" providerId="LiveId" clId="{9A55C951-E88F-498E-8A47-17B540BC45D4}"/>
    <pc:docChg chg="undo custSel addSld modSld addMainMaster delMainMaster">
      <pc:chgData name="Cerasela Nincu" userId="47560eb73044051e" providerId="LiveId" clId="{9A55C951-E88F-498E-8A47-17B540BC45D4}" dt="2026-03-27T14:50:15.595" v="245" actId="1076"/>
      <pc:docMkLst>
        <pc:docMk/>
      </pc:docMkLst>
      <pc:sldChg chg="addSp delSp modSp new mod setBg modClrScheme chgLayout">
        <pc:chgData name="Cerasela Nincu" userId="47560eb73044051e" providerId="LiveId" clId="{9A55C951-E88F-498E-8A47-17B540BC45D4}" dt="2026-03-27T14:50:15.595" v="245" actId="1076"/>
        <pc:sldMkLst>
          <pc:docMk/>
          <pc:sldMk cId="2478184061" sldId="256"/>
        </pc:sldMkLst>
        <pc:spChg chg="del mod">
          <ac:chgData name="Cerasela Nincu" userId="47560eb73044051e" providerId="LiveId" clId="{9A55C951-E88F-498E-8A47-17B540BC45D4}" dt="2026-03-27T14:40:39.505" v="145" actId="478"/>
          <ac:spMkLst>
            <pc:docMk/>
            <pc:sldMk cId="2478184061" sldId="256"/>
            <ac:spMk id="2" creationId="{3EBFC69C-C3EC-81DD-D8BD-42C017005891}"/>
          </ac:spMkLst>
        </pc:spChg>
        <pc:spChg chg="mod">
          <ac:chgData name="Cerasela Nincu" userId="47560eb73044051e" providerId="LiveId" clId="{9A55C951-E88F-498E-8A47-17B540BC45D4}" dt="2026-03-27T14:45:20.764" v="205" actId="208"/>
          <ac:spMkLst>
            <pc:docMk/>
            <pc:sldMk cId="2478184061" sldId="256"/>
            <ac:spMk id="3" creationId="{E9F975E7-E896-6B7B-55A7-6364AC7398C4}"/>
          </ac:spMkLst>
        </pc:spChg>
        <pc:spChg chg="add del mod">
          <ac:chgData name="Cerasela Nincu" userId="47560eb73044051e" providerId="LiveId" clId="{9A55C951-E88F-498E-8A47-17B540BC45D4}" dt="2026-03-27T14:32:27.454" v="56" actId="21"/>
          <ac:spMkLst>
            <pc:docMk/>
            <pc:sldMk cId="2478184061" sldId="256"/>
            <ac:spMk id="5" creationId="{10712132-1D23-E1DC-3E9C-AC450BD55F80}"/>
          </ac:spMkLst>
        </pc:spChg>
        <pc:spChg chg="add mod">
          <ac:chgData name="Cerasela Nincu" userId="47560eb73044051e" providerId="LiveId" clId="{9A55C951-E88F-498E-8A47-17B540BC45D4}" dt="2026-03-27T14:45:32.660" v="206" actId="208"/>
          <ac:spMkLst>
            <pc:docMk/>
            <pc:sldMk cId="2478184061" sldId="256"/>
            <ac:spMk id="7" creationId="{473EB258-282E-7FAF-1B67-A313B2CA429B}"/>
          </ac:spMkLst>
        </pc:spChg>
        <pc:spChg chg="add mod">
          <ac:chgData name="Cerasela Nincu" userId="47560eb73044051e" providerId="LiveId" clId="{9A55C951-E88F-498E-8A47-17B540BC45D4}" dt="2026-03-27T14:45:55.963" v="209" actId="1076"/>
          <ac:spMkLst>
            <pc:docMk/>
            <pc:sldMk cId="2478184061" sldId="256"/>
            <ac:spMk id="9" creationId="{BA97E943-87D9-CA9E-7DC1-DBDC47826958}"/>
          </ac:spMkLst>
        </pc:spChg>
        <pc:spChg chg="add mod">
          <ac:chgData name="Cerasela Nincu" userId="47560eb73044051e" providerId="LiveId" clId="{9A55C951-E88F-498E-8A47-17B540BC45D4}" dt="2026-03-27T14:46:06.381" v="212" actId="208"/>
          <ac:spMkLst>
            <pc:docMk/>
            <pc:sldMk cId="2478184061" sldId="256"/>
            <ac:spMk id="11" creationId="{6AE2612B-8FC0-BC8D-7E5F-F42E3133117F}"/>
          </ac:spMkLst>
        </pc:spChg>
        <pc:spChg chg="add mod ord">
          <ac:chgData name="Cerasela Nincu" userId="47560eb73044051e" providerId="LiveId" clId="{9A55C951-E88F-498E-8A47-17B540BC45D4}" dt="2026-03-27T14:41:03.117" v="149" actId="1076"/>
          <ac:spMkLst>
            <pc:docMk/>
            <pc:sldMk cId="2478184061" sldId="256"/>
            <ac:spMk id="13" creationId="{AC1876BB-9099-94F4-3DE2-560F6B359B4D}"/>
          </ac:spMkLst>
        </pc:spChg>
        <pc:spChg chg="add mod">
          <ac:chgData name="Cerasela Nincu" userId="47560eb73044051e" providerId="LiveId" clId="{9A55C951-E88F-498E-8A47-17B540BC45D4}" dt="2026-03-27T14:47:47.020" v="217" actId="1076"/>
          <ac:spMkLst>
            <pc:docMk/>
            <pc:sldMk cId="2478184061" sldId="256"/>
            <ac:spMk id="15" creationId="{3A9CF0C7-4DD4-5F80-9086-10E36B381676}"/>
          </ac:spMkLst>
        </pc:spChg>
        <pc:spChg chg="add mod">
          <ac:chgData name="Cerasela Nincu" userId="47560eb73044051e" providerId="LiveId" clId="{9A55C951-E88F-498E-8A47-17B540BC45D4}" dt="2026-03-27T14:46:19.046" v="214" actId="208"/>
          <ac:spMkLst>
            <pc:docMk/>
            <pc:sldMk cId="2478184061" sldId="256"/>
            <ac:spMk id="17" creationId="{483957E9-0A67-E105-25A4-72A266B8481C}"/>
          </ac:spMkLst>
        </pc:spChg>
        <pc:spChg chg="add">
          <ac:chgData name="Cerasela Nincu" userId="47560eb73044051e" providerId="LiveId" clId="{9A55C951-E88F-498E-8A47-17B540BC45D4}" dt="2026-03-27T14:38:16.083" v="113" actId="26606"/>
          <ac:spMkLst>
            <pc:docMk/>
            <pc:sldMk cId="2478184061" sldId="256"/>
            <ac:spMk id="18" creationId="{92CC1E4F-F1F0-B945-BE50-C72A7103E8AC}"/>
          </ac:spMkLst>
        </pc:spChg>
        <pc:picChg chg="add mod">
          <ac:chgData name="Cerasela Nincu" userId="47560eb73044051e" providerId="LiveId" clId="{9A55C951-E88F-498E-8A47-17B540BC45D4}" dt="2026-03-27T14:40:44.216" v="146" actId="1076"/>
          <ac:picMkLst>
            <pc:docMk/>
            <pc:sldMk cId="2478184061" sldId="256"/>
            <ac:picMk id="4" creationId="{630FCDD7-CD8F-3DEE-07A9-74D712C66D13}"/>
          </ac:picMkLst>
        </pc:picChg>
        <pc:picChg chg="add del mod">
          <ac:chgData name="Cerasela Nincu" userId="47560eb73044051e" providerId="LiveId" clId="{9A55C951-E88F-498E-8A47-17B540BC45D4}" dt="2026-03-27T14:48:55.026" v="228" actId="21"/>
          <ac:picMkLst>
            <pc:docMk/>
            <pc:sldMk cId="2478184061" sldId="256"/>
            <ac:picMk id="20" creationId="{FA3C18A8-F882-8383-0472-78CCE1C8A7CF}"/>
          </ac:picMkLst>
        </pc:picChg>
        <pc:picChg chg="add del mod">
          <ac:chgData name="Cerasela Nincu" userId="47560eb73044051e" providerId="LiveId" clId="{9A55C951-E88F-498E-8A47-17B540BC45D4}" dt="2026-03-27T14:48:55.026" v="228" actId="21"/>
          <ac:picMkLst>
            <pc:docMk/>
            <pc:sldMk cId="2478184061" sldId="256"/>
            <ac:picMk id="22" creationId="{79823CDB-89EC-9BD3-CA79-408AF06FF0FE}"/>
          </ac:picMkLst>
        </pc:picChg>
        <pc:picChg chg="add mod modCrop">
          <ac:chgData name="Cerasela Nincu" userId="47560eb73044051e" providerId="LiveId" clId="{9A55C951-E88F-498E-8A47-17B540BC45D4}" dt="2026-03-27T14:49:39.871" v="237" actId="1076"/>
          <ac:picMkLst>
            <pc:docMk/>
            <pc:sldMk cId="2478184061" sldId="256"/>
            <ac:picMk id="24" creationId="{17F0CE63-06E3-2B75-551C-3F907A326EFA}"/>
          </ac:picMkLst>
        </pc:picChg>
        <pc:picChg chg="add mod">
          <ac:chgData name="Cerasela Nincu" userId="47560eb73044051e" providerId="LiveId" clId="{9A55C951-E88F-498E-8A47-17B540BC45D4}" dt="2026-03-27T14:50:15.595" v="245" actId="1076"/>
          <ac:picMkLst>
            <pc:docMk/>
            <pc:sldMk cId="2478184061" sldId="256"/>
            <ac:picMk id="25" creationId="{5ED43F97-7F41-961D-601E-DC8DCF8729B2}"/>
          </ac:picMkLst>
        </pc:picChg>
      </pc:sldChg>
      <pc:sldMasterChg chg="del delSldLayout">
        <pc:chgData name="Cerasela Nincu" userId="47560eb73044051e" providerId="LiveId" clId="{9A55C951-E88F-498E-8A47-17B540BC45D4}" dt="2026-03-27T14:38:16.083" v="113" actId="26606"/>
        <pc:sldMasterMkLst>
          <pc:docMk/>
          <pc:sldMasterMk cId="496837817" sldId="2147483648"/>
        </pc:sldMasterMkLst>
        <pc:sldLayoutChg chg="del">
          <pc:chgData name="Cerasela Nincu" userId="47560eb73044051e" providerId="LiveId" clId="{9A55C951-E88F-498E-8A47-17B540BC45D4}" dt="2026-03-27T14:38:16.083" v="113" actId="26606"/>
          <pc:sldLayoutMkLst>
            <pc:docMk/>
            <pc:sldMasterMk cId="496837817" sldId="2147483648"/>
            <pc:sldLayoutMk cId="1324131367" sldId="2147483649"/>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2539657381" sldId="2147483650"/>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1170301861" sldId="2147483651"/>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176720303" sldId="2147483652"/>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1417082729" sldId="2147483653"/>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3672222927" sldId="2147483654"/>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285498850" sldId="2147483655"/>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993358201" sldId="2147483656"/>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3487855835" sldId="2147483657"/>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2483700500" sldId="2147483658"/>
          </pc:sldLayoutMkLst>
        </pc:sldLayoutChg>
        <pc:sldLayoutChg chg="del">
          <pc:chgData name="Cerasela Nincu" userId="47560eb73044051e" providerId="LiveId" clId="{9A55C951-E88F-498E-8A47-17B540BC45D4}" dt="2026-03-27T14:38:16.083" v="113" actId="26606"/>
          <pc:sldLayoutMkLst>
            <pc:docMk/>
            <pc:sldMasterMk cId="496837817" sldId="2147483648"/>
            <pc:sldLayoutMk cId="3865172985" sldId="2147483659"/>
          </pc:sldLayoutMkLst>
        </pc:sldLayoutChg>
      </pc:sldMasterChg>
      <pc:sldMasterChg chg="add addSldLayout">
        <pc:chgData name="Cerasela Nincu" userId="47560eb73044051e" providerId="LiveId" clId="{9A55C951-E88F-498E-8A47-17B540BC45D4}" dt="2026-03-27T14:38:16.083" v="113" actId="26606"/>
        <pc:sldMasterMkLst>
          <pc:docMk/>
          <pc:sldMasterMk cId="3135799756" sldId="2147483699"/>
        </pc:sldMasterMkLst>
        <pc:sldLayoutChg chg="add">
          <pc:chgData name="Cerasela Nincu" userId="47560eb73044051e" providerId="LiveId" clId="{9A55C951-E88F-498E-8A47-17B540BC45D4}" dt="2026-03-27T14:38:16.083" v="113" actId="26606"/>
          <pc:sldLayoutMkLst>
            <pc:docMk/>
            <pc:sldMasterMk cId="3135799756" sldId="2147483699"/>
            <pc:sldLayoutMk cId="4264449926" sldId="2147483688"/>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895222550" sldId="2147483689"/>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3694308021" sldId="2147483690"/>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3713829744" sldId="2147483691"/>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1388223783" sldId="2147483692"/>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1918823037" sldId="2147483693"/>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3244698386" sldId="2147483694"/>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2936331169" sldId="2147483695"/>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3212824281" sldId="2147483696"/>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2952255013" sldId="2147483697"/>
          </pc:sldLayoutMkLst>
        </pc:sldLayoutChg>
        <pc:sldLayoutChg chg="add">
          <pc:chgData name="Cerasela Nincu" userId="47560eb73044051e" providerId="LiveId" clId="{9A55C951-E88F-498E-8A47-17B540BC45D4}" dt="2026-03-27T14:38:16.083" v="113" actId="26606"/>
          <pc:sldLayoutMkLst>
            <pc:docMk/>
            <pc:sldMasterMk cId="3135799756" sldId="2147483699"/>
            <pc:sldLayoutMk cId="1336068533" sldId="214748369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3/27/2026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4698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3/27/2026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6331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3/27/2026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2824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3/27/2026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52255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3/27/2026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606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3/27/2026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822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3/27/2026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444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3/27/2026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95222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3/27/2026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4308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3/27/2026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3829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3/27/2026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18823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3/27/2026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13579975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630FCDD7-CD8F-3DEE-07A9-74D712C66D13}"/>
              </a:ext>
            </a:extLst>
          </p:cNvPr>
          <p:cNvPicPr>
            <a:picLocks noChangeAspect="1"/>
          </p:cNvPicPr>
          <p:nvPr/>
        </p:nvPicPr>
        <p:blipFill>
          <a:blip r:embed="rId2"/>
          <a:srcRect l="16783" r="3820"/>
          <a:stretch>
            <a:fillRect/>
          </a:stretch>
        </p:blipFill>
        <p:spPr>
          <a:xfrm>
            <a:off x="0" y="0"/>
            <a:ext cx="12714076" cy="6962270"/>
          </a:xfrm>
          <a:prstGeom prst="rect">
            <a:avLst/>
          </a:prstGeom>
        </p:spPr>
      </p:pic>
      <p:sp>
        <p:nvSpPr>
          <p:cNvPr id="3" name="Subtitle 2">
            <a:extLst>
              <a:ext uri="{FF2B5EF4-FFF2-40B4-BE49-F238E27FC236}">
                <a16:creationId xmlns:a16="http://schemas.microsoft.com/office/drawing/2014/main" id="{E9F975E7-E896-6B7B-55A7-6364AC7398C4}"/>
              </a:ext>
            </a:extLst>
          </p:cNvPr>
          <p:cNvSpPr>
            <a:spLocks noGrp="1"/>
          </p:cNvSpPr>
          <p:nvPr>
            <p:ph type="subTitle" idx="1"/>
          </p:nvPr>
        </p:nvSpPr>
        <p:spPr>
          <a:xfrm>
            <a:off x="195971" y="946291"/>
            <a:ext cx="5403360" cy="1942773"/>
          </a:xfrm>
          <a:noFill/>
          <a:ln>
            <a:solidFill>
              <a:schemeClr val="tx1">
                <a:lumMod val="85000"/>
                <a:lumOff val="15000"/>
              </a:schemeClr>
            </a:solidFill>
          </a:ln>
        </p:spPr>
        <p:txBody>
          <a:bodyPr vert="horz" lIns="91440" tIns="45720" rIns="91440" bIns="45720" rtlCol="0">
            <a:normAutofit/>
          </a:bodyPr>
          <a:lstStyle/>
          <a:p>
            <a:pPr>
              <a:lnSpc>
                <a:spcPct val="110000"/>
              </a:lnSpc>
              <a:spcAft>
                <a:spcPts val="800"/>
              </a:spcAft>
            </a:pPr>
            <a:r>
              <a:rPr lang="en-US" sz="900" b="1" dirty="0">
                <a:effectLst/>
              </a:rPr>
              <a:t>Introduction</a:t>
            </a:r>
            <a:br>
              <a:rPr lang="en-US" sz="900" dirty="0">
                <a:effectLst/>
              </a:rPr>
            </a:br>
            <a:r>
              <a:rPr lang="en-US" sz="900" dirty="0">
                <a:effectLst/>
              </a:rPr>
              <a:t>AI is rapidly changing the human resource management function by enhancing both operational and strategic outcomes. </a:t>
            </a:r>
            <a:r>
              <a:rPr lang="en-US" sz="900" dirty="0" err="1">
                <a:effectLst/>
              </a:rPr>
              <a:t>Organisations</a:t>
            </a:r>
            <a:r>
              <a:rPr lang="en-US" sz="900" dirty="0">
                <a:effectLst/>
              </a:rPr>
              <a:t> are being aided in manually automating HR processes and improving strategic activities via AI systems (</a:t>
            </a:r>
            <a:r>
              <a:rPr lang="en-US" sz="900" dirty="0" err="1">
                <a:effectLst/>
              </a:rPr>
              <a:t>Budhwar</a:t>
            </a:r>
            <a:r>
              <a:rPr lang="en-US" sz="900" dirty="0">
                <a:effectLst/>
              </a:rPr>
              <a:t> et al., 2022). This study examines the use of artificial intelligence in human resource management and its opportunities and challenges, including its effect on the organizational performance of many organizations like Amazon. </a:t>
            </a:r>
          </a:p>
          <a:p>
            <a:pPr>
              <a:lnSpc>
                <a:spcPct val="110000"/>
              </a:lnSpc>
              <a:spcAft>
                <a:spcPts val="800"/>
              </a:spcAft>
            </a:pPr>
            <a:r>
              <a:rPr kumimoji="0" lang="en-US" sz="900" b="1" i="0" u="none" strike="noStrike" cap="none" spc="0" normalizeH="0" baseline="0" noProof="0" dirty="0">
                <a:ln>
                  <a:noFill/>
                </a:ln>
                <a:effectLst/>
                <a:uLnTx/>
                <a:uFillTx/>
              </a:rPr>
              <a:t>1. Research Aim</a:t>
            </a:r>
            <a:br>
              <a:rPr kumimoji="0" lang="en-US" sz="900" b="0" i="0" u="none" strike="noStrike" cap="none" spc="0" normalizeH="0" baseline="0" noProof="0" dirty="0">
                <a:ln>
                  <a:noFill/>
                </a:ln>
                <a:effectLst/>
                <a:uLnTx/>
                <a:uFillTx/>
              </a:rPr>
            </a:br>
            <a:r>
              <a:rPr kumimoji="0" lang="en-US" sz="900" b="0" i="0" u="none" strike="noStrike" cap="none" spc="0" normalizeH="0" baseline="0" noProof="0" dirty="0">
                <a:ln>
                  <a:noFill/>
                </a:ln>
                <a:effectLst/>
                <a:uLnTx/>
                <a:uFillTx/>
              </a:rPr>
              <a:t>The goal of this study is to investigate Artificial Intelligence in Human Resource Management and assess the effects on recruitment, decision-making, and employee management.</a:t>
            </a:r>
          </a:p>
          <a:p>
            <a:pPr indent="-228600" algn="l">
              <a:lnSpc>
                <a:spcPct val="110000"/>
              </a:lnSpc>
              <a:spcAft>
                <a:spcPts val="800"/>
              </a:spcAft>
              <a:buFont typeface="Arial" panose="020B0604020202020204" pitchFamily="34" charset="0"/>
              <a:buChar char="•"/>
            </a:pPr>
            <a:endParaRPr lang="en-US" sz="900" dirty="0">
              <a:effectLst/>
            </a:endParaRPr>
          </a:p>
        </p:txBody>
      </p:sp>
      <p:sp>
        <p:nvSpPr>
          <p:cNvPr id="13" name="TextBox 12">
            <a:extLst>
              <a:ext uri="{FF2B5EF4-FFF2-40B4-BE49-F238E27FC236}">
                <a16:creationId xmlns:a16="http://schemas.microsoft.com/office/drawing/2014/main" id="{AC1876BB-9099-94F4-3DE2-560F6B359B4D}"/>
              </a:ext>
            </a:extLst>
          </p:cNvPr>
          <p:cNvSpPr txBox="1"/>
          <p:nvPr/>
        </p:nvSpPr>
        <p:spPr>
          <a:xfrm>
            <a:off x="186735" y="5848236"/>
            <a:ext cx="5740925" cy="1009764"/>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8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References (Harvard Style)</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Budhwar</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P. et al. (2022)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Artificial Intelligence in Human Resource Management</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Journal of Business Research.</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Chen, Z. (2023)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Ethics of AI in Recruitment</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Human Resource Management Review.</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Chukwuka, E. and </a:t>
            </a:r>
            <a:r>
              <a:rPr kumimoji="0" lang="en-GB" sz="800" b="0" i="0" u="none" strike="noStrike" kern="100" cap="none" spc="0" normalizeH="0" baseline="0" noProof="0" dirty="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Dibie</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R. (2024)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AI and HR Performance</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International Journal of HR Studies.</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Ekuma</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K. (2024)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Systematic Literature Reviews in HRM</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Management Research Review.</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Gupta, A. and Mishra, B. (2022)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Data Privacy in AI Systems</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Journal of Information Security.</a:t>
            </a:r>
            <a:b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Qamar, A. et al. (2021) </a:t>
            </a:r>
            <a:r>
              <a:rPr kumimoji="0" lang="en-GB" sz="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Human-AI Interaction in HRM</a:t>
            </a:r>
            <a:r>
              <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Journal of Management Studies.</a:t>
            </a:r>
          </a:p>
        </p:txBody>
      </p:sp>
      <p:sp>
        <p:nvSpPr>
          <p:cNvPr id="7" name="TextBox 6">
            <a:extLst>
              <a:ext uri="{FF2B5EF4-FFF2-40B4-BE49-F238E27FC236}">
                <a16:creationId xmlns:a16="http://schemas.microsoft.com/office/drawing/2014/main" id="{473EB258-282E-7FAF-1B67-A313B2CA429B}"/>
              </a:ext>
            </a:extLst>
          </p:cNvPr>
          <p:cNvSpPr txBox="1"/>
          <p:nvPr/>
        </p:nvSpPr>
        <p:spPr>
          <a:xfrm>
            <a:off x="195971" y="2993334"/>
            <a:ext cx="5394124" cy="2657138"/>
          </a:xfrm>
          <a:prstGeom prst="rect">
            <a:avLst/>
          </a:prstGeom>
          <a:noFill/>
          <a:ln>
            <a:solidFill>
              <a:schemeClr val="tx1"/>
            </a:solidFill>
          </a:ln>
        </p:spPr>
        <p:txBody>
          <a:bodyPr wrap="square">
            <a:spAutoFit/>
          </a:bodyPr>
          <a:lstStyle/>
          <a:p>
            <a:pPr algn="ctr">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2. Methodology (Research Process)</a:t>
            </a:r>
            <a:br>
              <a:rPr lang="en-GB" sz="1000" kern="100" dirty="0">
                <a:effectLst/>
                <a:latin typeface="Aptos" panose="020B0004020202020204" pitchFamily="34" charset="0"/>
                <a:ea typeface="Aptos" panose="020B0004020202020204" pitchFamily="34" charset="0"/>
                <a:cs typeface="Times New Roman" panose="02020603050405020304" pitchFamily="18" charset="0"/>
              </a:rPr>
            </a:br>
            <a:r>
              <a:rPr lang="en-GB" sz="1000" kern="100" dirty="0">
                <a:effectLst/>
                <a:latin typeface="Aptos" panose="020B0004020202020204" pitchFamily="34" charset="0"/>
                <a:ea typeface="Aptos" panose="020B0004020202020204" pitchFamily="34" charset="0"/>
                <a:cs typeface="Times New Roman" panose="02020603050405020304" pitchFamily="18" charset="0"/>
              </a:rPr>
              <a:t>A systematic literature review (SLR) study refers to a structured study which will review existing studies from various sources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Ekuma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2024). The relevant data was retrieved from databases like Google Scholar, ScienceDirect, Emerald, etc. through using appropriate keywords connected with AI in HRM. The study selection procedure was performed clearly and transparently based on the PRISMA framework. </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The first stage of our study involved identifying 50 articles. </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 total of 30 articles were yielded after removal of duplicates and irrelevant studies.</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 Assessment for eligibility of 25 articles. </a:t>
            </a: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Inclusion of twenty peer-reviewed studies was made. </a:t>
            </a:r>
          </a:p>
          <a:p>
            <a:pPr>
              <a:buNone/>
            </a:pPr>
            <a:r>
              <a:rPr lang="en-GB" sz="1000" dirty="0">
                <a:effectLst/>
                <a:latin typeface="Aptos" panose="020B0004020202020204" pitchFamily="34" charset="0"/>
                <a:ea typeface="Aptos" panose="020B0004020202020204" pitchFamily="34" charset="0"/>
                <a:cs typeface="Times New Roman" panose="02020603050405020304" pitchFamily="18" charset="0"/>
              </a:rPr>
              <a:t>Only recent and relevant studies on AI in HRM were selected. An approach of thematic analysis was best fit to identify key patterns and to organise the findings. </a:t>
            </a:r>
            <a:endParaRPr lang="en-GB" sz="1400" dirty="0"/>
          </a:p>
        </p:txBody>
      </p:sp>
      <p:sp>
        <p:nvSpPr>
          <p:cNvPr id="9" name="TextBox 8">
            <a:extLst>
              <a:ext uri="{FF2B5EF4-FFF2-40B4-BE49-F238E27FC236}">
                <a16:creationId xmlns:a16="http://schemas.microsoft.com/office/drawing/2014/main" id="{BA97E943-87D9-CA9E-7DC1-DBDC47826958}"/>
              </a:ext>
            </a:extLst>
          </p:cNvPr>
          <p:cNvSpPr txBox="1"/>
          <p:nvPr/>
        </p:nvSpPr>
        <p:spPr>
          <a:xfrm>
            <a:off x="6112200" y="809450"/>
            <a:ext cx="6156488" cy="3250121"/>
          </a:xfrm>
          <a:prstGeom prst="rect">
            <a:avLst/>
          </a:prstGeom>
          <a:noFill/>
          <a:ln>
            <a:solidFill>
              <a:schemeClr val="tx1"/>
            </a:solidFill>
          </a:ln>
        </p:spPr>
        <p:txBody>
          <a:bodyPr wrap="square">
            <a:spAutoFit/>
          </a:bodyPr>
          <a:lstStyle/>
          <a:p>
            <a:pPr algn="ctr">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3. Key Findings (Research Output)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3,1. Opportunities of AI in HRM</a:t>
            </a:r>
            <a:br>
              <a:rPr lang="en-GB" sz="1000" kern="100" dirty="0">
                <a:effectLst/>
                <a:latin typeface="Aptos" panose="020B0004020202020204" pitchFamily="34" charset="0"/>
                <a:ea typeface="Aptos" panose="020B0004020202020204" pitchFamily="34" charset="0"/>
                <a:cs typeface="Times New Roman" panose="02020603050405020304" pitchFamily="18" charset="0"/>
              </a:rPr>
            </a:br>
            <a:r>
              <a:rPr lang="en-GB" sz="1000" kern="100" dirty="0">
                <a:effectLst/>
                <a:latin typeface="Aptos" panose="020B0004020202020204" pitchFamily="34" charset="0"/>
                <a:ea typeface="Aptos" panose="020B0004020202020204" pitchFamily="34" charset="0"/>
                <a:cs typeface="Times New Roman" panose="02020603050405020304" pitchFamily="18" charset="0"/>
              </a:rPr>
              <a:t>AI helps organizations run more efficiently by handling HR functions like recruit screening, payroll processing, and more. It also enhances employee experience through personalization and supports data-oriented decision-making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Budhwar</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et al., 2022).</a:t>
            </a:r>
          </a:p>
          <a:p>
            <a:pPr algn="l">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3,2. Challenges of AI in HRM</a:t>
            </a:r>
            <a:br>
              <a:rPr lang="en-GB" sz="1000" kern="100" dirty="0">
                <a:effectLst/>
                <a:latin typeface="Aptos" panose="020B0004020202020204" pitchFamily="34" charset="0"/>
                <a:ea typeface="Aptos" panose="020B0004020202020204" pitchFamily="34" charset="0"/>
                <a:cs typeface="Times New Roman" panose="02020603050405020304" pitchFamily="18" charset="0"/>
              </a:rPr>
            </a:br>
            <a:r>
              <a:rPr lang="en-GB" sz="1000" kern="100" dirty="0">
                <a:effectLst/>
                <a:latin typeface="Aptos" panose="020B0004020202020204" pitchFamily="34" charset="0"/>
                <a:ea typeface="Aptos" panose="020B0004020202020204" pitchFamily="34" charset="0"/>
                <a:cs typeface="Times New Roman" panose="02020603050405020304" pitchFamily="18" charset="0"/>
              </a:rPr>
              <a:t>The concerns raised by the use of AI include algorithmic bias, privacy risks caused by data security, and lack of transparency in decision-making. AI systems may mirror the biases from historical data and thus introduce unfairness in the recruitment process (Chen, 2023; Gupta and Mishra, 2022).</a:t>
            </a:r>
          </a:p>
          <a:p>
            <a:pPr algn="l">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3,3. Impact on HR Performance</a:t>
            </a:r>
            <a:br>
              <a:rPr lang="en-GB" sz="1000" kern="100" dirty="0">
                <a:effectLst/>
                <a:latin typeface="Aptos" panose="020B0004020202020204" pitchFamily="34" charset="0"/>
                <a:ea typeface="Aptos" panose="020B0004020202020204" pitchFamily="34" charset="0"/>
                <a:cs typeface="Times New Roman" panose="02020603050405020304" pitchFamily="18" charset="0"/>
              </a:rPr>
            </a:br>
            <a:r>
              <a:rPr lang="en-GB" sz="1000" kern="100" dirty="0">
                <a:effectLst/>
                <a:latin typeface="Aptos" panose="020B0004020202020204" pitchFamily="34" charset="0"/>
                <a:ea typeface="Aptos" panose="020B0004020202020204" pitchFamily="34" charset="0"/>
                <a:cs typeface="Times New Roman" panose="02020603050405020304" pitchFamily="18" charset="0"/>
              </a:rPr>
              <a:t>AI is improving efficiency and accuracy in Human Resource with the help of real-time data. Nonetheless, overdependence on AI could diminish human contact in organizations (Chukwuka and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Dibie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2024).</a:t>
            </a:r>
          </a:p>
          <a:p>
            <a:pPr algn="l">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3,4. Balance between AI and Human Intelligence</a:t>
            </a:r>
            <a:br>
              <a:rPr lang="en-GB" sz="1000" kern="100" dirty="0">
                <a:effectLst/>
                <a:latin typeface="Aptos" panose="020B0004020202020204" pitchFamily="34" charset="0"/>
                <a:ea typeface="Aptos" panose="020B0004020202020204" pitchFamily="34" charset="0"/>
                <a:cs typeface="Times New Roman" panose="02020603050405020304" pitchFamily="18" charset="0"/>
              </a:rPr>
            </a:br>
            <a:r>
              <a:rPr lang="en-GB" sz="1000" kern="100" dirty="0">
                <a:effectLst/>
                <a:latin typeface="Aptos" panose="020B0004020202020204" pitchFamily="34" charset="0"/>
                <a:ea typeface="Aptos" panose="020B0004020202020204" pitchFamily="34" charset="0"/>
                <a:cs typeface="Times New Roman" panose="02020603050405020304" pitchFamily="18" charset="0"/>
              </a:rPr>
              <a:t>Human judgement cannot be replaced by AI nor can emotional intelligence and interpersonal skills. A balanced approach involving both AI capabilities and human input is essential (Qamar et al., 2021).</a:t>
            </a:r>
          </a:p>
          <a:p>
            <a:pPr algn="l">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AE2612B-8FC0-BC8D-7E5F-F42E3133117F}"/>
              </a:ext>
            </a:extLst>
          </p:cNvPr>
          <p:cNvSpPr txBox="1"/>
          <p:nvPr/>
        </p:nvSpPr>
        <p:spPr>
          <a:xfrm>
            <a:off x="7275448" y="4189661"/>
            <a:ext cx="3651315" cy="1752275"/>
          </a:xfrm>
          <a:prstGeom prst="rect">
            <a:avLst/>
          </a:prstGeom>
          <a:noFill/>
          <a:ln>
            <a:solidFill>
              <a:schemeClr val="tx1"/>
            </a:solidFill>
          </a:ln>
        </p:spPr>
        <p:txBody>
          <a:bodyPr wrap="square">
            <a:spAutoFit/>
          </a:bodyPr>
          <a:lstStyle/>
          <a:p>
            <a:pPr algn="ctr">
              <a:lnSpc>
                <a:spcPct val="107000"/>
              </a:lnSpc>
              <a:spcAft>
                <a:spcPts val="800"/>
              </a:spcAft>
              <a:buNone/>
            </a:pPr>
            <a:r>
              <a:rPr lang="en-GB" sz="1000" b="1" kern="100" dirty="0">
                <a:effectLst/>
                <a:latin typeface="Aptos" panose="020B0004020202020204" pitchFamily="34" charset="0"/>
                <a:ea typeface="Aptos" panose="020B0004020202020204" pitchFamily="34" charset="0"/>
                <a:cs typeface="Times New Roman" panose="02020603050405020304" pitchFamily="18" charset="0"/>
              </a:rPr>
              <a:t>4. Recommendations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Consistent testing of AI systems for bias mitigation. </a:t>
            </a:r>
          </a:p>
          <a:p>
            <a:pPr algn="l">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Improving the privacy and security of data. </a:t>
            </a:r>
          </a:p>
          <a:p>
            <a:pPr algn="l">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Fostering teamwork between AI and HR experts. </a:t>
            </a:r>
          </a:p>
          <a:p>
            <a:pPr algn="l">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Training workers in AI to improve their understanding. </a:t>
            </a:r>
          </a:p>
          <a:p>
            <a:pPr algn="l">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Creating unambiguous boundaries surrounding ethical usage of AI.</a:t>
            </a:r>
          </a:p>
        </p:txBody>
      </p:sp>
      <p:sp>
        <p:nvSpPr>
          <p:cNvPr id="15" name="TextBox 14">
            <a:extLst>
              <a:ext uri="{FF2B5EF4-FFF2-40B4-BE49-F238E27FC236}">
                <a16:creationId xmlns:a16="http://schemas.microsoft.com/office/drawing/2014/main" id="{3A9CF0C7-4DD4-5F80-9086-10E36B381676}"/>
              </a:ext>
            </a:extLst>
          </p:cNvPr>
          <p:cNvSpPr txBox="1"/>
          <p:nvPr/>
        </p:nvSpPr>
        <p:spPr>
          <a:xfrm>
            <a:off x="186735" y="40642"/>
            <a:ext cx="12322825" cy="677108"/>
          </a:xfrm>
          <a:prstGeom prst="rect">
            <a:avLst/>
          </a:prstGeom>
          <a:noFill/>
          <a:ln>
            <a:solidFill>
              <a:schemeClr val="tx1"/>
            </a:solidFill>
          </a:ln>
        </p:spPr>
        <p:txBody>
          <a:bodyPr wrap="square">
            <a:spAutoFit/>
          </a:bodyPr>
          <a:lstStyle/>
          <a:p>
            <a:r>
              <a:rPr kumimoji="0" lang="en-US" sz="2000" b="1" i="0" u="none" strike="noStrike" kern="1200" cap="none" spc="0" normalizeH="0" baseline="0" noProof="0" dirty="0">
                <a:ln>
                  <a:noFill/>
                </a:ln>
                <a:solidFill>
                  <a:prstClr val="black"/>
                </a:solidFill>
                <a:effectLst/>
                <a:uLnTx/>
                <a:uFillTx/>
                <a:latin typeface="Neue Haas Grotesk Text Pro"/>
                <a:ea typeface="+mj-ea"/>
                <a:cs typeface="+mj-cs"/>
              </a:rPr>
              <a:t>Artificial Intelligence in Human Resource Management at Amazon: A Systematic Literature Review</a:t>
            </a:r>
          </a:p>
          <a:p>
            <a:endParaRPr lang="en-GB" dirty="0"/>
          </a:p>
        </p:txBody>
      </p:sp>
      <p:sp>
        <p:nvSpPr>
          <p:cNvPr id="17" name="TextBox 16">
            <a:extLst>
              <a:ext uri="{FF2B5EF4-FFF2-40B4-BE49-F238E27FC236}">
                <a16:creationId xmlns:a16="http://schemas.microsoft.com/office/drawing/2014/main" id="{483957E9-0A67-E105-25A4-72A266B8481C}"/>
              </a:ext>
            </a:extLst>
          </p:cNvPr>
          <p:cNvSpPr txBox="1"/>
          <p:nvPr/>
        </p:nvSpPr>
        <p:spPr>
          <a:xfrm>
            <a:off x="5888922" y="6072026"/>
            <a:ext cx="6424366" cy="745332"/>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Conclusion</a:t>
            </a:r>
            <a:br>
              <a:rPr kumimoji="0" lang="en-GB" sz="1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1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AI has greatly influenced Human Resource Management by enhancing efficiency and aiding in strategic decisions. Nonetheless, organisations need to resolve challenges which are ethical, privacy and resistance. For effective implementation, a balanced union of artificial and human intelligence is the need of the hour.</a:t>
            </a:r>
          </a:p>
        </p:txBody>
      </p:sp>
      <p:pic>
        <p:nvPicPr>
          <p:cNvPr id="24" name="Picture 23" descr="3D face graphic">
            <a:extLst>
              <a:ext uri="{FF2B5EF4-FFF2-40B4-BE49-F238E27FC236}">
                <a16:creationId xmlns:a16="http://schemas.microsoft.com/office/drawing/2014/main" id="{17F0CE63-06E3-2B75-551C-3F907A326EFA}"/>
              </a:ext>
            </a:extLst>
          </p:cNvPr>
          <p:cNvPicPr>
            <a:picLocks noChangeAspect="1"/>
          </p:cNvPicPr>
          <p:nvPr/>
        </p:nvPicPr>
        <p:blipFill>
          <a:blip r:embed="rId3">
            <a:extLst>
              <a:ext uri="{28A0092B-C50C-407E-A947-70E740481C1C}">
                <a14:useLocalDpi xmlns:a14="http://schemas.microsoft.com/office/drawing/2010/main" val="0"/>
              </a:ext>
            </a:extLst>
          </a:blip>
          <a:srcRect l="22439" r="12993"/>
          <a:stretch>
            <a:fillRect/>
          </a:stretch>
        </p:blipFill>
        <p:spPr>
          <a:xfrm>
            <a:off x="5927660" y="4483649"/>
            <a:ext cx="1260048" cy="1219675"/>
          </a:xfrm>
          <a:prstGeom prst="rect">
            <a:avLst/>
          </a:prstGeom>
        </p:spPr>
      </p:pic>
      <p:pic>
        <p:nvPicPr>
          <p:cNvPr id="25" name="Picture 24" descr="3D face graphic">
            <a:extLst>
              <a:ext uri="{FF2B5EF4-FFF2-40B4-BE49-F238E27FC236}">
                <a16:creationId xmlns:a16="http://schemas.microsoft.com/office/drawing/2014/main" id="{5ED43F97-7F41-961D-601E-DC8DCF8729B2}"/>
              </a:ext>
            </a:extLst>
          </p:cNvPr>
          <p:cNvPicPr>
            <a:picLocks noChangeAspect="1"/>
          </p:cNvPicPr>
          <p:nvPr/>
        </p:nvPicPr>
        <p:blipFill>
          <a:blip r:embed="rId3">
            <a:extLst>
              <a:ext uri="{28A0092B-C50C-407E-A947-70E740481C1C}">
                <a14:useLocalDpi xmlns:a14="http://schemas.microsoft.com/office/drawing/2010/main" val="0"/>
              </a:ext>
            </a:extLst>
          </a:blip>
          <a:srcRect l="22439" r="12993"/>
          <a:stretch>
            <a:fillRect/>
          </a:stretch>
        </p:blipFill>
        <p:spPr>
          <a:xfrm flipH="1">
            <a:off x="11069919" y="4483649"/>
            <a:ext cx="1309838" cy="1219675"/>
          </a:xfrm>
          <a:prstGeom prst="rect">
            <a:avLst/>
          </a:prstGeom>
        </p:spPr>
      </p:pic>
    </p:spTree>
    <p:extLst>
      <p:ext uri="{BB962C8B-B14F-4D97-AF65-F5344CB8AC3E}">
        <p14:creationId xmlns:p14="http://schemas.microsoft.com/office/powerpoint/2010/main" val="247818406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22</TotalTime>
  <Words>707</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Neue Haas Grotesk Text Pro</vt:lpstr>
      <vt:lpstr>VanillaVTI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Cerasela Nincu</dc:creator>
  <cp:lastModifiedBy>Cerasela Nincu</cp:lastModifiedBy>
  <cp:revision>1</cp:revision>
  <dcterms:created xsi:type="dcterms:W3CDTF">2026-03-27T14:27:44Z</dcterms:created>
  <dcterms:modified xsi:type="dcterms:W3CDTF">2026-03-27T14:50:24Z</dcterms:modified>
</cp:coreProperties>
</file>