
<file path=[Content_Types].xml><?xml version="1.0" encoding="utf-8"?>
<Types xmlns="http://schemas.openxmlformats.org/package/2006/content-types">
  <Default Extension="emf" ContentType="image/x-emf"/>
  <Default Extension="jpeg" ContentType="image/jpeg"/>
  <Default Extension="png" ContentType="image/png"/>
  <Default Extension="pptx" ContentType="application/vnd.openxmlformats-officedocument.presentationml.presentation"/>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117765-1787-9E47-AF9D-CC46AED6D7B4}" v="6" dt="2021-11-11T11:30:48.0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5748"/>
  </p:normalViewPr>
  <p:slideViewPr>
    <p:cSldViewPr snapToGrid="0" snapToObjects="1">
      <p:cViewPr varScale="1">
        <p:scale>
          <a:sx n="86" d="100"/>
          <a:sy n="86" d="100"/>
        </p:scale>
        <p:origin x="53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aschiva Nunuca (2029228)" userId="c4688ba8-8d47-4789-9f51-6a7e4eb3a26e" providerId="ADAL" clId="{BE117765-1787-9E47-AF9D-CC46AED6D7B4}"/>
    <pc:docChg chg="custSel modSld">
      <pc:chgData name="Paraschiva Nunuca (2029228)" userId="c4688ba8-8d47-4789-9f51-6a7e4eb3a26e" providerId="ADAL" clId="{BE117765-1787-9E47-AF9D-CC46AED6D7B4}" dt="2021-11-11T11:31:06.632" v="92" actId="20577"/>
      <pc:docMkLst>
        <pc:docMk/>
      </pc:docMkLst>
      <pc:sldChg chg="addSp delSp modSp mod">
        <pc:chgData name="Paraschiva Nunuca (2029228)" userId="c4688ba8-8d47-4789-9f51-6a7e4eb3a26e" providerId="ADAL" clId="{BE117765-1787-9E47-AF9D-CC46AED6D7B4}" dt="2021-11-11T11:31:06.632" v="92" actId="20577"/>
        <pc:sldMkLst>
          <pc:docMk/>
          <pc:sldMk cId="1184569543" sldId="258"/>
        </pc:sldMkLst>
        <pc:spChg chg="add mod">
          <ac:chgData name="Paraschiva Nunuca (2029228)" userId="c4688ba8-8d47-4789-9f51-6a7e4eb3a26e" providerId="ADAL" clId="{BE117765-1787-9E47-AF9D-CC46AED6D7B4}" dt="2021-11-11T11:29:18.471" v="83" actId="115"/>
          <ac:spMkLst>
            <pc:docMk/>
            <pc:sldMk cId="1184569543" sldId="258"/>
            <ac:spMk id="2" creationId="{97D28969-F1E6-3147-A7E4-44B66F5E5076}"/>
          </ac:spMkLst>
        </pc:spChg>
        <pc:spChg chg="add del mod">
          <ac:chgData name="Paraschiva Nunuca (2029228)" userId="c4688ba8-8d47-4789-9f51-6a7e4eb3a26e" providerId="ADAL" clId="{BE117765-1787-9E47-AF9D-CC46AED6D7B4}" dt="2021-11-11T11:29:06.763" v="78" actId="478"/>
          <ac:spMkLst>
            <pc:docMk/>
            <pc:sldMk cId="1184569543" sldId="258"/>
            <ac:spMk id="3" creationId="{2E02D70E-03AF-FD49-BCEC-8CCB4A51A9E4}"/>
          </ac:spMkLst>
        </pc:spChg>
        <pc:spChg chg="add mod">
          <ac:chgData name="Paraschiva Nunuca (2029228)" userId="c4688ba8-8d47-4789-9f51-6a7e4eb3a26e" providerId="ADAL" clId="{BE117765-1787-9E47-AF9D-CC46AED6D7B4}" dt="2021-11-11T11:29:27.756" v="85" actId="1076"/>
          <ac:spMkLst>
            <pc:docMk/>
            <pc:sldMk cId="1184569543" sldId="258"/>
            <ac:spMk id="4" creationId="{AD1F7606-1BDA-AE47-B6D0-461CC3A50AA6}"/>
          </ac:spMkLst>
        </pc:spChg>
        <pc:spChg chg="add mod">
          <ac:chgData name="Paraschiva Nunuca (2029228)" userId="c4688ba8-8d47-4789-9f51-6a7e4eb3a26e" providerId="ADAL" clId="{BE117765-1787-9E47-AF9D-CC46AED6D7B4}" dt="2021-11-11T11:31:06.632" v="92" actId="20577"/>
          <ac:spMkLst>
            <pc:docMk/>
            <pc:sldMk cId="1184569543" sldId="258"/>
            <ac:spMk id="5" creationId="{753725CE-ECCE-204E-8026-1C4953B419E3}"/>
          </ac:spMkLst>
        </pc:spChg>
      </pc:sldChg>
      <pc:sldChg chg="modSp mod">
        <pc:chgData name="Paraschiva Nunuca (2029228)" userId="c4688ba8-8d47-4789-9f51-6a7e4eb3a26e" providerId="ADAL" clId="{BE117765-1787-9E47-AF9D-CC46AED6D7B4}" dt="2021-11-11T11:25:38.042" v="26" actId="20577"/>
        <pc:sldMkLst>
          <pc:docMk/>
          <pc:sldMk cId="1124963938" sldId="260"/>
        </pc:sldMkLst>
        <pc:spChg chg="mod">
          <ac:chgData name="Paraschiva Nunuca (2029228)" userId="c4688ba8-8d47-4789-9f51-6a7e4eb3a26e" providerId="ADAL" clId="{BE117765-1787-9E47-AF9D-CC46AED6D7B4}" dt="2021-11-11T11:25:38.042" v="26" actId="20577"/>
          <ac:spMkLst>
            <pc:docMk/>
            <pc:sldMk cId="1124963938" sldId="260"/>
            <ac:spMk id="4" creationId="{2072E342-E411-B840-969E-7312894CE623}"/>
          </ac:spMkLst>
        </pc:spChg>
      </pc:sldChg>
      <pc:sldChg chg="addSp delSp modSp mod">
        <pc:chgData name="Paraschiva Nunuca (2029228)" userId="c4688ba8-8d47-4789-9f51-6a7e4eb3a26e" providerId="ADAL" clId="{BE117765-1787-9E47-AF9D-CC46AED6D7B4}" dt="2021-11-11T11:25:00.300" v="9" actId="207"/>
        <pc:sldMkLst>
          <pc:docMk/>
          <pc:sldMk cId="2725542482" sldId="263"/>
        </pc:sldMkLst>
        <pc:spChg chg="del mod">
          <ac:chgData name="Paraschiva Nunuca (2029228)" userId="c4688ba8-8d47-4789-9f51-6a7e4eb3a26e" providerId="ADAL" clId="{BE117765-1787-9E47-AF9D-CC46AED6D7B4}" dt="2021-11-11T11:23:45.265" v="1" actId="478"/>
          <ac:spMkLst>
            <pc:docMk/>
            <pc:sldMk cId="2725542482" sldId="263"/>
            <ac:spMk id="2" creationId="{FD4B416A-F7DA-BF4B-9B96-C0FC075FB8D0}"/>
          </ac:spMkLst>
        </pc:spChg>
        <pc:spChg chg="add del mod">
          <ac:chgData name="Paraschiva Nunuca (2029228)" userId="c4688ba8-8d47-4789-9f51-6a7e4eb3a26e" providerId="ADAL" clId="{BE117765-1787-9E47-AF9D-CC46AED6D7B4}" dt="2021-11-11T11:24:42.407" v="5" actId="478"/>
          <ac:spMkLst>
            <pc:docMk/>
            <pc:sldMk cId="2725542482" sldId="263"/>
            <ac:spMk id="4" creationId="{8C073412-85CE-764F-A20B-0060B3290A96}"/>
          </ac:spMkLst>
        </pc:spChg>
        <pc:spChg chg="add mod">
          <ac:chgData name="Paraschiva Nunuca (2029228)" userId="c4688ba8-8d47-4789-9f51-6a7e4eb3a26e" providerId="ADAL" clId="{BE117765-1787-9E47-AF9D-CC46AED6D7B4}" dt="2021-11-11T11:25:00.300" v="9" actId="207"/>
          <ac:spMkLst>
            <pc:docMk/>
            <pc:sldMk cId="2725542482" sldId="263"/>
            <ac:spMk id="5" creationId="{76F66971-4583-1549-B529-F4ADC6B196B8}"/>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11/11/2021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11/11/2021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11/11/2021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11/11/2021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11/11/2021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11/11/2021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11/11/2021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director.com/features/branding.mcdonalds_communication-(Accessed" TargetMode="External"/><Relationship Id="rId2" Type="http://schemas.openxmlformats.org/officeDocument/2006/relationships/hyperlink" Target="https://www.mcdonalds.com/gb/en/gb/help/faq/18511-how-do-mecdonalds-communicate-internally-ie-with-emplyees-and-stakeholders-externally-ie-to-press-and-to-its-customers.htm|(accessed"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package" Target="../embeddings/Microsoft_PowerPoint_Presentation.ppt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D1002-100D-3E4D-8E00-201E908C2D4F}"/>
              </a:ext>
            </a:extLst>
          </p:cNvPr>
          <p:cNvSpPr>
            <a:spLocks noGrp="1"/>
          </p:cNvSpPr>
          <p:nvPr>
            <p:ph type="ctrTitle"/>
          </p:nvPr>
        </p:nvSpPr>
        <p:spPr>
          <a:xfrm>
            <a:off x="1154955" y="497151"/>
            <a:ext cx="8825658" cy="2840854"/>
          </a:xfrm>
        </p:spPr>
        <p:txBody>
          <a:bodyPr/>
          <a:lstStyle/>
          <a:p>
            <a:pPr algn="ctr"/>
            <a:r>
              <a:rPr lang="en-US" b="1" i="1" u="sng" dirty="0"/>
              <a:t>McDonalds Fast Food Company </a:t>
            </a:r>
          </a:p>
        </p:txBody>
      </p:sp>
      <p:sp>
        <p:nvSpPr>
          <p:cNvPr id="6" name="TextBox 5">
            <a:extLst>
              <a:ext uri="{FF2B5EF4-FFF2-40B4-BE49-F238E27FC236}">
                <a16:creationId xmlns:a16="http://schemas.microsoft.com/office/drawing/2014/main" id="{733D7C6C-0F20-473C-A9AC-C3317E0368E1}"/>
              </a:ext>
            </a:extLst>
          </p:cNvPr>
          <p:cNvSpPr txBox="1"/>
          <p:nvPr/>
        </p:nvSpPr>
        <p:spPr>
          <a:xfrm>
            <a:off x="1661418" y="4215457"/>
            <a:ext cx="7042921" cy="369332"/>
          </a:xfrm>
          <a:prstGeom prst="rect">
            <a:avLst/>
          </a:prstGeom>
          <a:noFill/>
        </p:spPr>
        <p:txBody>
          <a:bodyPr wrap="square" rtlCol="0">
            <a:spAutoFit/>
          </a:bodyPr>
          <a:lstStyle/>
          <a:p>
            <a:pPr algn="ctr"/>
            <a:endParaRPr lang="en-GB" dirty="0"/>
          </a:p>
        </p:txBody>
      </p:sp>
      <p:pic>
        <p:nvPicPr>
          <p:cNvPr id="7" name="Picture 2">
            <a:extLst>
              <a:ext uri="{FF2B5EF4-FFF2-40B4-BE49-F238E27FC236}">
                <a16:creationId xmlns:a16="http://schemas.microsoft.com/office/drawing/2014/main" id="{FC74EFA9-26D4-401B-B4D4-2F1B433407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0889" y="3550641"/>
            <a:ext cx="2211649" cy="16430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6804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36F4B97-6C2C-B243-87C0-185146A78935}"/>
              </a:ext>
            </a:extLst>
          </p:cNvPr>
          <p:cNvSpPr/>
          <p:nvPr/>
        </p:nvSpPr>
        <p:spPr>
          <a:xfrm>
            <a:off x="3971059" y="143453"/>
            <a:ext cx="4249881" cy="923330"/>
          </a:xfrm>
          <a:prstGeom prst="rect">
            <a:avLst/>
          </a:prstGeom>
          <a:noFill/>
        </p:spPr>
        <p:txBody>
          <a:bodyPr wrap="none" lIns="91440" tIns="45720" rIns="91440" bIns="45720">
            <a:spAutoFit/>
          </a:bodyPr>
          <a:lstStyle/>
          <a:p>
            <a:pPr algn="ctr"/>
            <a:r>
              <a:rPr lang="en-GB" sz="5400" b="1" i="1" u="sng" cap="none" spc="0" dirty="0">
                <a:ln w="0"/>
                <a:solidFill>
                  <a:schemeClr val="tx1"/>
                </a:solidFill>
                <a:effectLst>
                  <a:outerShdw blurRad="38100" dist="19050" dir="2700000" algn="tl" rotWithShape="0">
                    <a:schemeClr val="dk1">
                      <a:alpha val="40000"/>
                    </a:schemeClr>
                  </a:outerShdw>
                </a:effectLst>
              </a:rPr>
              <a:t>Introduction</a:t>
            </a:r>
          </a:p>
        </p:txBody>
      </p:sp>
      <p:sp>
        <p:nvSpPr>
          <p:cNvPr id="6" name="Rectangle 5">
            <a:extLst>
              <a:ext uri="{FF2B5EF4-FFF2-40B4-BE49-F238E27FC236}">
                <a16:creationId xmlns:a16="http://schemas.microsoft.com/office/drawing/2014/main" id="{338E056E-078A-0D43-B54D-18E8D83B5AF9}"/>
              </a:ext>
            </a:extLst>
          </p:cNvPr>
          <p:cNvSpPr/>
          <p:nvPr/>
        </p:nvSpPr>
        <p:spPr>
          <a:xfrm>
            <a:off x="700642" y="1155104"/>
            <a:ext cx="8621486" cy="5355312"/>
          </a:xfrm>
          <a:prstGeom prst="rect">
            <a:avLst/>
          </a:prstGeom>
        </p:spPr>
        <p:txBody>
          <a:bodyPr wrap="square">
            <a:spAutoFit/>
          </a:bodyPr>
          <a:lstStyle/>
          <a:p>
            <a:r>
              <a:rPr lang="en-GB" dirty="0">
                <a:latin typeface="Times" pitchFamily="2" charset="0"/>
              </a:rPr>
              <a:t>Hello and welcome to our presentation on McDonalds Fast food Enterprise.</a:t>
            </a:r>
          </a:p>
          <a:p>
            <a:endParaRPr lang="en-GB" dirty="0">
              <a:latin typeface="Times" pitchFamily="2" charset="0"/>
            </a:endParaRPr>
          </a:p>
          <a:p>
            <a:r>
              <a:rPr lang="en-GB" dirty="0">
                <a:latin typeface="Times" pitchFamily="2" charset="0"/>
              </a:rPr>
              <a:t>We will analyse the communication methods, strategies and communication barriers between McDonald’s Fast Food and its customer base.</a:t>
            </a:r>
          </a:p>
          <a:p>
            <a:endParaRPr lang="en-GB" dirty="0">
              <a:latin typeface="Times" pitchFamily="2" charset="0"/>
            </a:endParaRPr>
          </a:p>
          <a:p>
            <a:r>
              <a:rPr lang="en-GB" dirty="0">
                <a:latin typeface="Times" pitchFamily="2" charset="0"/>
              </a:rPr>
              <a:t>Alex will be presenting theories relating to models of communication.</a:t>
            </a:r>
          </a:p>
          <a:p>
            <a:endParaRPr lang="en-GB" dirty="0">
              <a:latin typeface="Times" pitchFamily="2" charset="0"/>
            </a:endParaRPr>
          </a:p>
          <a:p>
            <a:r>
              <a:rPr lang="en-GB" dirty="0">
                <a:latin typeface="Times" pitchFamily="2" charset="0"/>
              </a:rPr>
              <a:t>Tassadaq will be discussing the channels of communication that can be used.</a:t>
            </a:r>
          </a:p>
          <a:p>
            <a:endParaRPr lang="en-GB" dirty="0">
              <a:latin typeface="Times" pitchFamily="2" charset="0"/>
            </a:endParaRPr>
          </a:p>
          <a:p>
            <a:r>
              <a:rPr lang="en-GB" dirty="0">
                <a:latin typeface="Times" pitchFamily="2" charset="0"/>
              </a:rPr>
              <a:t>Waqar will be discussing the impact of communication on McDonald's customers.</a:t>
            </a:r>
          </a:p>
          <a:p>
            <a:endParaRPr lang="en-GB" dirty="0">
              <a:latin typeface="Times" pitchFamily="2" charset="0"/>
            </a:endParaRPr>
          </a:p>
          <a:p>
            <a:r>
              <a:rPr lang="en-GB" dirty="0">
                <a:latin typeface="Times" pitchFamily="2" charset="0"/>
              </a:rPr>
              <a:t>And </a:t>
            </a:r>
            <a:r>
              <a:rPr lang="en-GB" dirty="0" err="1">
                <a:latin typeface="Times" pitchFamily="2" charset="0"/>
              </a:rPr>
              <a:t>Paraschiva</a:t>
            </a:r>
            <a:r>
              <a:rPr lang="en-GB" dirty="0">
                <a:latin typeface="Times" pitchFamily="2" charset="0"/>
              </a:rPr>
              <a:t> will be talking about the types of barriers that can prevent effective communication.</a:t>
            </a:r>
          </a:p>
          <a:p>
            <a:endParaRPr lang="en-GB" dirty="0">
              <a:latin typeface="Times" pitchFamily="2" charset="0"/>
            </a:endParaRPr>
          </a:p>
          <a:p>
            <a:r>
              <a:rPr lang="en-GB" dirty="0">
                <a:latin typeface="Times" pitchFamily="2" charset="0"/>
              </a:rPr>
              <a:t>We will present our theories and information to you and we will welcome any questions you may have at the end of the presentation</a:t>
            </a:r>
          </a:p>
          <a:p>
            <a:endParaRPr lang="en-GB" dirty="0">
              <a:latin typeface="Times" pitchFamily="2" charset="0"/>
            </a:endParaRPr>
          </a:p>
          <a:p>
            <a:r>
              <a:rPr lang="en-GB" dirty="0">
                <a:latin typeface="Times" pitchFamily="2" charset="0"/>
              </a:rPr>
              <a:t>Those presenting theories will also reference published literature and professional experience to further enhance the points</a:t>
            </a:r>
            <a:endParaRPr lang="en-GB" b="0" i="0" dirty="0">
              <a:effectLst/>
              <a:latin typeface="Times" pitchFamily="2" charset="0"/>
            </a:endParaRPr>
          </a:p>
        </p:txBody>
      </p:sp>
    </p:spTree>
    <p:extLst>
      <p:ext uri="{BB962C8B-B14F-4D97-AF65-F5344CB8AC3E}">
        <p14:creationId xmlns:p14="http://schemas.microsoft.com/office/powerpoint/2010/main" val="484735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D28969-F1E6-3147-A7E4-44B66F5E5076}"/>
              </a:ext>
            </a:extLst>
          </p:cNvPr>
          <p:cNvSpPr/>
          <p:nvPr/>
        </p:nvSpPr>
        <p:spPr>
          <a:xfrm>
            <a:off x="1266130" y="426015"/>
            <a:ext cx="8733481" cy="553998"/>
          </a:xfrm>
          <a:prstGeom prst="rect">
            <a:avLst/>
          </a:prstGeom>
          <a:noFill/>
        </p:spPr>
        <p:txBody>
          <a:bodyPr wrap="none" lIns="91440" tIns="45720" rIns="91440" bIns="45720">
            <a:spAutoFit/>
          </a:bodyPr>
          <a:lstStyle/>
          <a:p>
            <a:pPr algn="ctr"/>
            <a:r>
              <a:rPr lang="en-GB" sz="3000" b="1" i="1" u="sng" cap="none" spc="0" dirty="0">
                <a:ln w="0"/>
                <a:solidFill>
                  <a:schemeClr val="tx1"/>
                </a:solidFill>
                <a:effectLst>
                  <a:outerShdw blurRad="38100" dist="19050" dir="2700000" algn="tl" rotWithShape="0">
                    <a:schemeClr val="dk1">
                      <a:alpha val="40000"/>
                    </a:schemeClr>
                  </a:outerShdw>
                </a:effectLst>
              </a:rPr>
              <a:t>Theories related to models of communication.</a:t>
            </a:r>
          </a:p>
        </p:txBody>
      </p:sp>
      <p:sp>
        <p:nvSpPr>
          <p:cNvPr id="4" name="Rectangle 3">
            <a:extLst>
              <a:ext uri="{FF2B5EF4-FFF2-40B4-BE49-F238E27FC236}">
                <a16:creationId xmlns:a16="http://schemas.microsoft.com/office/drawing/2014/main" id="{AD1F7606-1BDA-AE47-B6D0-461CC3A50AA6}"/>
              </a:ext>
            </a:extLst>
          </p:cNvPr>
          <p:cNvSpPr/>
          <p:nvPr/>
        </p:nvSpPr>
        <p:spPr>
          <a:xfrm>
            <a:off x="566057" y="1546576"/>
            <a:ext cx="9872353" cy="1754326"/>
          </a:xfrm>
          <a:prstGeom prst="rect">
            <a:avLst/>
          </a:prstGeom>
        </p:spPr>
        <p:txBody>
          <a:bodyPr wrap="square">
            <a:spAutoFit/>
          </a:bodyPr>
          <a:lstStyle/>
          <a:p>
            <a:r>
              <a:rPr lang="en-US" dirty="0"/>
              <a:t>A theory by Shannon and Weaver details of model of enhanced communication which details the breakdown of methods of communicating. Shannon and Weaver’s theory uses 6 concepts to outline how to communicate an idea. </a:t>
            </a:r>
          </a:p>
          <a:p>
            <a:r>
              <a:rPr lang="en-US" dirty="0"/>
              <a:t>These are Information source, Transmitter, Channel, Receiver, Destination, and noise. This can be linked in with McDonald’s strategy to mass communication of their message to buy their brand of fast food which history tells us was a massive success</a:t>
            </a:r>
          </a:p>
        </p:txBody>
      </p:sp>
      <p:sp>
        <p:nvSpPr>
          <p:cNvPr id="5" name="Rectangle 4">
            <a:extLst>
              <a:ext uri="{FF2B5EF4-FFF2-40B4-BE49-F238E27FC236}">
                <a16:creationId xmlns:a16="http://schemas.microsoft.com/office/drawing/2014/main" id="{753725CE-ECCE-204E-8026-1C4953B419E3}"/>
              </a:ext>
            </a:extLst>
          </p:cNvPr>
          <p:cNvSpPr/>
          <p:nvPr/>
        </p:nvSpPr>
        <p:spPr>
          <a:xfrm>
            <a:off x="684811" y="3429000"/>
            <a:ext cx="9492342" cy="1754326"/>
          </a:xfrm>
          <a:prstGeom prst="rect">
            <a:avLst/>
          </a:prstGeom>
        </p:spPr>
        <p:txBody>
          <a:bodyPr wrap="square">
            <a:spAutoFit/>
          </a:bodyPr>
          <a:lstStyle/>
          <a:p>
            <a:r>
              <a:rPr lang="en-US" dirty="0"/>
              <a:t>In the interview with the manager, we asked some general questions about the McDonald’s must gain some knowledge about the organisation within the McDonald's Organisation communication is divided into two major parts which is as follow:-</a:t>
            </a:r>
          </a:p>
          <a:p>
            <a:r>
              <a:rPr lang="en-US" dirty="0"/>
              <a:t>• Internal organisation communication</a:t>
            </a:r>
          </a:p>
          <a:p>
            <a:r>
              <a:rPr lang="en-US" dirty="0"/>
              <a:t>• External organisation communication</a:t>
            </a:r>
          </a:p>
        </p:txBody>
      </p:sp>
    </p:spTree>
    <p:extLst>
      <p:ext uri="{BB962C8B-B14F-4D97-AF65-F5344CB8AC3E}">
        <p14:creationId xmlns:p14="http://schemas.microsoft.com/office/powerpoint/2010/main" val="1184569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7ECE83D-8755-3142-ADE6-670BBF1342BA}"/>
              </a:ext>
            </a:extLst>
          </p:cNvPr>
          <p:cNvSpPr txBox="1"/>
          <p:nvPr/>
        </p:nvSpPr>
        <p:spPr>
          <a:xfrm>
            <a:off x="121434" y="1962158"/>
            <a:ext cx="11599511" cy="2585323"/>
          </a:xfrm>
          <a:prstGeom prst="rect">
            <a:avLst/>
          </a:prstGeom>
          <a:noFill/>
        </p:spPr>
        <p:txBody>
          <a:bodyPr wrap="square" rtlCol="0">
            <a:spAutoFit/>
          </a:bodyPr>
          <a:lstStyle/>
          <a:p>
            <a:pPr marL="285750" indent="-285750">
              <a:buFont typeface="Arial" panose="020B0604020202020204" pitchFamily="34" charset="0"/>
              <a:buChar char="•"/>
            </a:pPr>
            <a:r>
              <a:rPr lang="en-US" dirty="0"/>
              <a:t>Internal communication/ newsletters to staff- a team that deals with communications to all staff and stakeholders.</a:t>
            </a:r>
          </a:p>
          <a:p>
            <a:pPr marL="285750" indent="-285750">
              <a:buFont typeface="Arial" panose="020B0604020202020204" pitchFamily="34" charset="0"/>
              <a:buChar char="•"/>
            </a:pPr>
            <a:r>
              <a:rPr lang="en-US" dirty="0"/>
              <a:t>Advertising campaigns- to make customers sure customers are aware of the great products available.</a:t>
            </a:r>
          </a:p>
          <a:p>
            <a:pPr marL="285750" indent="-285750">
              <a:buFont typeface="Arial" panose="020B0604020202020204" pitchFamily="34" charset="0"/>
              <a:buChar char="•"/>
            </a:pPr>
            <a:r>
              <a:rPr lang="en-US" dirty="0"/>
              <a:t>Media teams- this team deals with all press enquires 9 </a:t>
            </a:r>
            <a:r>
              <a:rPr lang="en-US" dirty="0" err="1"/>
              <a:t>faqs</a:t>
            </a:r>
            <a:r>
              <a:rPr lang="en-US" dirty="0"/>
              <a:t>| McDonald’s UK 2021)</a:t>
            </a:r>
          </a:p>
          <a:p>
            <a:pPr marL="285750" indent="-285750">
              <a:buFont typeface="Arial" panose="020B0604020202020204" pitchFamily="34" charset="0"/>
              <a:buChar char="•"/>
            </a:pPr>
            <a:r>
              <a:rPr lang="en-US" dirty="0"/>
              <a:t>Online/video conferencing- McDonald's adopts multi-channel communication methods to ensure that all its messages are delivered to staff. These include the use of print, online and other forms of technology such as video conferencing.</a:t>
            </a:r>
          </a:p>
          <a:p>
            <a:pPr marL="285750" indent="-285750">
              <a:buFont typeface="Arial" panose="020B0604020202020204" pitchFamily="34" charset="0"/>
              <a:buChar char="•"/>
            </a:pPr>
            <a:r>
              <a:rPr lang="en-US" dirty="0"/>
              <a:t>Employee magazines- design to excite, inform and inspire staff about the company.</a:t>
            </a:r>
          </a:p>
        </p:txBody>
      </p:sp>
      <p:sp>
        <p:nvSpPr>
          <p:cNvPr id="7" name="Rectangle 6">
            <a:extLst>
              <a:ext uri="{FF2B5EF4-FFF2-40B4-BE49-F238E27FC236}">
                <a16:creationId xmlns:a16="http://schemas.microsoft.com/office/drawing/2014/main" id="{88CD82F1-FBB5-4C4F-9E79-42BCFFAA4032}"/>
              </a:ext>
            </a:extLst>
          </p:cNvPr>
          <p:cNvSpPr/>
          <p:nvPr/>
        </p:nvSpPr>
        <p:spPr>
          <a:xfrm>
            <a:off x="459365" y="331013"/>
            <a:ext cx="9515746" cy="553998"/>
          </a:xfrm>
          <a:prstGeom prst="rect">
            <a:avLst/>
          </a:prstGeom>
          <a:noFill/>
        </p:spPr>
        <p:txBody>
          <a:bodyPr wrap="none" lIns="91440" tIns="45720" rIns="91440" bIns="45720">
            <a:spAutoFit/>
          </a:bodyPr>
          <a:lstStyle/>
          <a:p>
            <a:pPr algn="ctr"/>
            <a:r>
              <a:rPr lang="en-GB" sz="3000" b="1" i="1" u="sng" cap="none" spc="0" dirty="0">
                <a:ln w="0"/>
                <a:solidFill>
                  <a:schemeClr val="tx1"/>
                </a:solidFill>
                <a:effectLst>
                  <a:outerShdw blurRad="38100" dist="19050" dir="2700000" algn="tl" rotWithShape="0">
                    <a:schemeClr val="dk1">
                      <a:alpha val="40000"/>
                    </a:schemeClr>
                  </a:outerShdw>
                </a:effectLst>
              </a:rPr>
              <a:t>The channels of communication that can be used</a:t>
            </a:r>
          </a:p>
        </p:txBody>
      </p:sp>
    </p:spTree>
    <p:extLst>
      <p:ext uri="{BB962C8B-B14F-4D97-AF65-F5344CB8AC3E}">
        <p14:creationId xmlns:p14="http://schemas.microsoft.com/office/powerpoint/2010/main" val="4209885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72E342-E411-B840-969E-7312894CE623}"/>
              </a:ext>
            </a:extLst>
          </p:cNvPr>
          <p:cNvSpPr txBox="1"/>
          <p:nvPr/>
        </p:nvSpPr>
        <p:spPr>
          <a:xfrm>
            <a:off x="94130" y="948690"/>
            <a:ext cx="10663517" cy="5632311"/>
          </a:xfrm>
          <a:prstGeom prst="rect">
            <a:avLst/>
          </a:prstGeom>
          <a:noFill/>
        </p:spPr>
        <p:txBody>
          <a:bodyPr wrap="square" rtlCol="0">
            <a:spAutoFit/>
          </a:bodyPr>
          <a:lstStyle/>
          <a:p>
            <a:endParaRPr lang="en-US" dirty="0"/>
          </a:p>
          <a:p>
            <a:r>
              <a:rPr lang="en-US" dirty="0"/>
              <a:t>There is a process of communication between the employees and the customers which involves customer, encoding, channel and message, decoding, receiver and the response given by the employee.</a:t>
            </a:r>
          </a:p>
          <a:p>
            <a:r>
              <a:rPr lang="en-US" dirty="0"/>
              <a:t>There are also various plans to overcome the barriers of communication internally and externally which include</a:t>
            </a:r>
          </a:p>
          <a:p>
            <a:pPr marL="285750" indent="-285750">
              <a:buFont typeface="Arial" panose="020B0604020202020204" pitchFamily="34" charset="0"/>
              <a:buChar char="•"/>
            </a:pPr>
            <a:r>
              <a:rPr lang="en-US" dirty="0"/>
              <a:t>Active listening</a:t>
            </a:r>
          </a:p>
          <a:p>
            <a:pPr marL="285750" indent="-285750">
              <a:buFont typeface="Arial" panose="020B0604020202020204" pitchFamily="34" charset="0"/>
              <a:buChar char="•"/>
            </a:pPr>
            <a:r>
              <a:rPr lang="en-US" dirty="0"/>
              <a:t>Simple language</a:t>
            </a:r>
          </a:p>
          <a:p>
            <a:pPr marL="285750" indent="-285750">
              <a:buFont typeface="Arial" panose="020B0604020202020204" pitchFamily="34" charset="0"/>
              <a:buChar char="•"/>
            </a:pPr>
            <a:r>
              <a:rPr lang="en-US" dirty="0"/>
              <a:t>Clarity in thoughts</a:t>
            </a:r>
          </a:p>
          <a:p>
            <a:pPr marL="285750" indent="-285750">
              <a:buFont typeface="Arial" panose="020B0604020202020204" pitchFamily="34" charset="0"/>
              <a:buChar char="•"/>
            </a:pPr>
            <a:r>
              <a:rPr lang="en-US" dirty="0"/>
              <a:t>Convey important things</a:t>
            </a:r>
          </a:p>
          <a:p>
            <a:pPr marL="285750" indent="-285750">
              <a:buFont typeface="Arial" panose="020B0604020202020204" pitchFamily="34" charset="0"/>
              <a:buChar char="•"/>
            </a:pPr>
            <a:r>
              <a:rPr lang="en-US" dirty="0"/>
              <a:t>Proper Feedback</a:t>
            </a:r>
          </a:p>
          <a:p>
            <a:pPr marL="285750" indent="-285750">
              <a:buFont typeface="Arial" panose="020B0604020202020204" pitchFamily="34" charset="0"/>
              <a:buChar char="•"/>
            </a:pPr>
            <a:endParaRPr lang="en-US" dirty="0"/>
          </a:p>
          <a:p>
            <a:r>
              <a:rPr lang="en-US" dirty="0"/>
              <a:t>Verbal Communication</a:t>
            </a:r>
          </a:p>
          <a:p>
            <a:r>
              <a:rPr lang="en-US" dirty="0"/>
              <a:t>Generally verbal communication is the communication which is done through words written or spoken.  </a:t>
            </a:r>
          </a:p>
          <a:p>
            <a:r>
              <a:rPr lang="en-US" dirty="0"/>
              <a:t>Non-Verbal communication </a:t>
            </a:r>
          </a:p>
          <a:p>
            <a:r>
              <a:rPr lang="en-US" dirty="0"/>
              <a:t>Generally Non-Verbal form of communication is the communication which is done through body posture, expressions, clothing, silence, Para language etc.</a:t>
            </a:r>
          </a:p>
          <a:p>
            <a:r>
              <a:rPr lang="en-US" dirty="0"/>
              <a:t>For example, in McDonalds when two employees communicate by expressions, Posture etc. it leads to a Non-Verbal form of communication.</a:t>
            </a:r>
          </a:p>
        </p:txBody>
      </p:sp>
      <p:sp>
        <p:nvSpPr>
          <p:cNvPr id="5" name="Rectangle 4">
            <a:extLst>
              <a:ext uri="{FF2B5EF4-FFF2-40B4-BE49-F238E27FC236}">
                <a16:creationId xmlns:a16="http://schemas.microsoft.com/office/drawing/2014/main" id="{9E413FFC-046B-1249-A60D-89F9012AD117}"/>
              </a:ext>
            </a:extLst>
          </p:cNvPr>
          <p:cNvSpPr/>
          <p:nvPr/>
        </p:nvSpPr>
        <p:spPr>
          <a:xfrm>
            <a:off x="410745" y="487025"/>
            <a:ext cx="10030311" cy="477054"/>
          </a:xfrm>
          <a:prstGeom prst="rect">
            <a:avLst/>
          </a:prstGeom>
          <a:noFill/>
        </p:spPr>
        <p:txBody>
          <a:bodyPr wrap="none" lIns="91440" tIns="45720" rIns="91440" bIns="45720">
            <a:spAutoFit/>
          </a:bodyPr>
          <a:lstStyle/>
          <a:p>
            <a:pPr algn="ctr"/>
            <a:r>
              <a:rPr lang="en-GB" sz="2500" b="1" i="1" u="sng" cap="none" spc="0" dirty="0">
                <a:ln w="0"/>
                <a:solidFill>
                  <a:schemeClr val="tx1"/>
                </a:solidFill>
                <a:effectLst>
                  <a:outerShdw blurRad="38100" dist="19050" dir="2700000" algn="tl" rotWithShape="0">
                    <a:schemeClr val="dk1">
                      <a:alpha val="40000"/>
                    </a:schemeClr>
                  </a:outerShdw>
                </a:effectLst>
              </a:rPr>
              <a:t>The types of barriers that can prevent effective communication</a:t>
            </a:r>
          </a:p>
        </p:txBody>
      </p:sp>
    </p:spTree>
    <p:extLst>
      <p:ext uri="{BB962C8B-B14F-4D97-AF65-F5344CB8AC3E}">
        <p14:creationId xmlns:p14="http://schemas.microsoft.com/office/powerpoint/2010/main" val="1124963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929565-68C4-7941-82D1-E5171C0545E2}"/>
              </a:ext>
            </a:extLst>
          </p:cNvPr>
          <p:cNvSpPr txBox="1"/>
          <p:nvPr/>
        </p:nvSpPr>
        <p:spPr>
          <a:xfrm>
            <a:off x="309282" y="107577"/>
            <a:ext cx="11882718" cy="6463308"/>
          </a:xfrm>
          <a:prstGeom prst="rect">
            <a:avLst/>
          </a:prstGeom>
          <a:noFill/>
        </p:spPr>
        <p:txBody>
          <a:bodyPr wrap="square" rtlCol="0">
            <a:spAutoFit/>
          </a:bodyPr>
          <a:lstStyle/>
          <a:p>
            <a:r>
              <a:rPr lang="en-US" dirty="0"/>
              <a:t>Different types of Non-Verbal communication</a:t>
            </a:r>
          </a:p>
          <a:p>
            <a:pPr marL="285750" indent="-285750">
              <a:buFont typeface="Arial" panose="020B0604020202020204" pitchFamily="34" charset="0"/>
              <a:buChar char="•"/>
            </a:pPr>
            <a:r>
              <a:rPr lang="en-US" dirty="0"/>
              <a:t>Body language- It includes the various body movements, gestures,  facial expressions, eye contact.</a:t>
            </a:r>
          </a:p>
          <a:p>
            <a:pPr marL="285750" indent="-285750">
              <a:buFont typeface="Arial" panose="020B0604020202020204" pitchFamily="34" charset="0"/>
              <a:buChar char="•"/>
            </a:pPr>
            <a:r>
              <a:rPr lang="en-US" dirty="0"/>
              <a:t>Clothing- By wearing same t-shirt the employees express that they belong to the organization.</a:t>
            </a:r>
          </a:p>
          <a:p>
            <a:pPr marL="285750" indent="-285750">
              <a:buFont typeface="Arial" panose="020B0604020202020204" pitchFamily="34" charset="0"/>
              <a:buChar char="•"/>
            </a:pPr>
            <a:r>
              <a:rPr lang="en-US" dirty="0"/>
              <a:t>Silence- Whenever a person asks for acceptance or rejection for something and another person shows silence towards him it communicates the acceptance, rejection, confusion, respect, sadness, towards another one.</a:t>
            </a:r>
          </a:p>
          <a:p>
            <a:pPr marL="285750" indent="-285750">
              <a:buFont typeface="Arial" panose="020B0604020202020204" pitchFamily="34" charset="0"/>
              <a:buChar char="•"/>
            </a:pPr>
            <a:r>
              <a:rPr lang="en-US" dirty="0"/>
              <a:t>Para language- Whenever a person communicates through laughter, or through vocal qualifiers like intensity, pitch to another person. For example, Loudness indicates strength or angriness of the speaker.</a:t>
            </a:r>
          </a:p>
          <a:p>
            <a:endParaRPr lang="en-US" dirty="0"/>
          </a:p>
          <a:p>
            <a:r>
              <a:rPr lang="en-US" dirty="0"/>
              <a:t>Communication barriers between employee and manager in McDonald's</a:t>
            </a:r>
          </a:p>
          <a:p>
            <a:r>
              <a:rPr lang="en-US" dirty="0"/>
              <a:t>In every type of organization there arise various types of barriers which reduce the effectiveness and efficiency of the organization. </a:t>
            </a:r>
          </a:p>
          <a:p>
            <a:r>
              <a:rPr lang="en-US" dirty="0"/>
              <a:t>Fore example- In McDonald’s, the relations between the employee and the manager were not good as the manager having a higher post didn’t speak to his employee firmly enough</a:t>
            </a:r>
          </a:p>
          <a:p>
            <a:endParaRPr lang="en-US" dirty="0"/>
          </a:p>
          <a:p>
            <a:r>
              <a:rPr lang="en-US" dirty="0"/>
              <a:t>Communication between customers and organizations employee.</a:t>
            </a:r>
          </a:p>
          <a:p>
            <a:pPr marL="285750" indent="-285750">
              <a:buFont typeface="Arial" panose="020B0604020202020204" pitchFamily="34" charset="0"/>
              <a:buChar char="•"/>
            </a:pPr>
            <a:r>
              <a:rPr lang="en-US" dirty="0"/>
              <a:t>Most of the employees dealing with customers are found females in McDonalds who are well trained by the organization so that they can understand what a customer wants. The main type pf barrier which is faced by the organization while dealing </a:t>
            </a:r>
            <a:r>
              <a:rPr lang="en-US" dirty="0" err="1"/>
              <a:t>eith</a:t>
            </a:r>
            <a:r>
              <a:rPr lang="en-US" dirty="0"/>
              <a:t> different customers is Linguistic Barrier. </a:t>
            </a:r>
          </a:p>
          <a:p>
            <a:pPr marL="285750" indent="-285750">
              <a:buFont typeface="Arial" panose="020B0604020202020204" pitchFamily="34" charset="0"/>
              <a:buChar char="•"/>
            </a:pPr>
            <a:r>
              <a:rPr lang="en-US" dirty="0"/>
              <a:t>Linguistic Barrier- It is a barrier in which the two speakers don’t have a common language. One speakers is unable to understand the language of another.</a:t>
            </a:r>
          </a:p>
          <a:p>
            <a:r>
              <a:rPr lang="en-US" dirty="0"/>
              <a:t>For example a foreign customer wants to order a burger and French fries, but he is unable to communicate to the worker in McDonald’s as English is an alien language for him.</a:t>
            </a:r>
          </a:p>
        </p:txBody>
      </p:sp>
    </p:spTree>
    <p:extLst>
      <p:ext uri="{BB962C8B-B14F-4D97-AF65-F5344CB8AC3E}">
        <p14:creationId xmlns:p14="http://schemas.microsoft.com/office/powerpoint/2010/main" val="1229764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7A87EAA-9A89-E247-85B7-A4F528291041}"/>
              </a:ext>
            </a:extLst>
          </p:cNvPr>
          <p:cNvSpPr/>
          <p:nvPr/>
        </p:nvSpPr>
        <p:spPr>
          <a:xfrm>
            <a:off x="1981976" y="307261"/>
            <a:ext cx="6636752" cy="1015663"/>
          </a:xfrm>
          <a:prstGeom prst="rect">
            <a:avLst/>
          </a:prstGeom>
          <a:noFill/>
        </p:spPr>
        <p:txBody>
          <a:bodyPr wrap="none" lIns="91440" tIns="45720" rIns="91440" bIns="45720">
            <a:spAutoFit/>
          </a:bodyPr>
          <a:lstStyle/>
          <a:p>
            <a:pPr algn="ctr"/>
            <a:r>
              <a:rPr lang="en-GB" sz="3000" b="1" i="1" u="sng" cap="none" spc="0" dirty="0">
                <a:ln w="0"/>
                <a:solidFill>
                  <a:schemeClr val="tx1"/>
                </a:solidFill>
                <a:effectLst>
                  <a:outerShdw blurRad="38100" dist="19050" dir="2700000" algn="tl" rotWithShape="0">
                    <a:schemeClr val="dk1">
                      <a:alpha val="40000"/>
                    </a:schemeClr>
                  </a:outerShdw>
                </a:effectLst>
              </a:rPr>
              <a:t>The impact of communication  on </a:t>
            </a:r>
          </a:p>
          <a:p>
            <a:pPr algn="ctr"/>
            <a:r>
              <a:rPr lang="en-GB" sz="3000" b="1" i="1" u="sng" cap="none" spc="0" dirty="0">
                <a:ln w="0"/>
                <a:solidFill>
                  <a:schemeClr val="tx1"/>
                </a:solidFill>
                <a:effectLst>
                  <a:outerShdw blurRad="38100" dist="19050" dir="2700000" algn="tl" rotWithShape="0">
                    <a:schemeClr val="dk1">
                      <a:alpha val="40000"/>
                    </a:schemeClr>
                  </a:outerShdw>
                </a:effectLst>
              </a:rPr>
              <a:t>customers/external stakeholders </a:t>
            </a:r>
          </a:p>
        </p:txBody>
      </p:sp>
      <p:sp>
        <p:nvSpPr>
          <p:cNvPr id="5" name="Rectangle 4">
            <a:extLst>
              <a:ext uri="{FF2B5EF4-FFF2-40B4-BE49-F238E27FC236}">
                <a16:creationId xmlns:a16="http://schemas.microsoft.com/office/drawing/2014/main" id="{76F66971-4583-1549-B529-F4ADC6B196B8}"/>
              </a:ext>
            </a:extLst>
          </p:cNvPr>
          <p:cNvSpPr/>
          <p:nvPr/>
        </p:nvSpPr>
        <p:spPr>
          <a:xfrm>
            <a:off x="748145" y="1500850"/>
            <a:ext cx="8657112" cy="4801314"/>
          </a:xfrm>
          <a:prstGeom prst="rect">
            <a:avLst/>
          </a:prstGeom>
        </p:spPr>
        <p:txBody>
          <a:bodyPr wrap="square">
            <a:spAutoFit/>
          </a:bodyPr>
          <a:lstStyle/>
          <a:p>
            <a:r>
              <a:rPr lang="en-GB" dirty="0">
                <a:latin typeface="Times" pitchFamily="2" charset="0"/>
              </a:rPr>
              <a:t>McDonald’s communicated their message on a large scale to the mass consumer by making them believe fast food is the best method of eating as family or individually.</a:t>
            </a:r>
          </a:p>
          <a:p>
            <a:r>
              <a:rPr lang="en-GB" dirty="0">
                <a:latin typeface="Times" pitchFamily="2" charset="0"/>
              </a:rPr>
              <a:t>They provided a new concept of ‘’Fast Food’’ which had never been seen before. McDonald used ideas such as big food items and happy meals for children As well as accompanying the foods with ice cold beverages and ice creams.</a:t>
            </a:r>
          </a:p>
          <a:p>
            <a:r>
              <a:rPr lang="en-GB" dirty="0">
                <a:latin typeface="Times" pitchFamily="2" charset="0"/>
              </a:rPr>
              <a:t>The golden M symbolised their brand communication to the entire world with the golden M symbol recognised in all culture and countries.</a:t>
            </a:r>
          </a:p>
          <a:p>
            <a:r>
              <a:rPr lang="en-GB" dirty="0">
                <a:latin typeface="Times" pitchFamily="2" charset="0"/>
              </a:rPr>
              <a:t>When we when we think of the impact of communication to customers of McDonald's there are various different methods of communication where McDonald's actually almost infiltrated the cultural and specific mindset of many communities to earn their rank as the number one fast food company in the world.</a:t>
            </a:r>
          </a:p>
          <a:p>
            <a:r>
              <a:rPr lang="en-GB" dirty="0">
                <a:latin typeface="Times" pitchFamily="2" charset="0"/>
              </a:rPr>
              <a:t>The strategies and methods remain among the most effective and simple methods of communication in the history of retail business</a:t>
            </a:r>
          </a:p>
          <a:p>
            <a:r>
              <a:rPr lang="en-GB" dirty="0">
                <a:latin typeface="Times" pitchFamily="2" charset="0"/>
              </a:rPr>
              <a:t>When McDonald’s spread their message to boost footfall and brand image, they did it by linking in with newspapers, magazines, and the film Industry they got the message out to all different consumers meaning that the methods of communication were a total success and continue to be an outright success in the modern area.</a:t>
            </a:r>
            <a:endParaRPr lang="en-GB" b="0" i="0" dirty="0">
              <a:effectLst/>
              <a:latin typeface="Times" pitchFamily="2" charset="0"/>
            </a:endParaRPr>
          </a:p>
        </p:txBody>
      </p:sp>
    </p:spTree>
    <p:extLst>
      <p:ext uri="{BB962C8B-B14F-4D97-AF65-F5344CB8AC3E}">
        <p14:creationId xmlns:p14="http://schemas.microsoft.com/office/powerpoint/2010/main" val="2725542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C60BFBA-5D17-FB47-BB2A-174ADF3ACF94}"/>
              </a:ext>
            </a:extLst>
          </p:cNvPr>
          <p:cNvSpPr/>
          <p:nvPr/>
        </p:nvSpPr>
        <p:spPr>
          <a:xfrm>
            <a:off x="470440" y="271636"/>
            <a:ext cx="2273378" cy="553998"/>
          </a:xfrm>
          <a:prstGeom prst="rect">
            <a:avLst/>
          </a:prstGeom>
          <a:noFill/>
        </p:spPr>
        <p:txBody>
          <a:bodyPr wrap="none" lIns="91440" tIns="45720" rIns="91440" bIns="45720">
            <a:spAutoFit/>
          </a:bodyPr>
          <a:lstStyle/>
          <a:p>
            <a:pPr algn="ctr"/>
            <a:r>
              <a:rPr lang="en-GB" sz="3000" b="1" i="1" u="sng" dirty="0">
                <a:ln w="0"/>
                <a:effectLst>
                  <a:outerShdw blurRad="38100" dist="19050" dir="2700000" algn="tl" rotWithShape="0">
                    <a:schemeClr val="dk1">
                      <a:alpha val="40000"/>
                    </a:schemeClr>
                  </a:outerShdw>
                </a:effectLst>
              </a:rPr>
              <a:t>References</a:t>
            </a:r>
            <a:endParaRPr lang="en-GB" sz="3000" b="1" i="1" u="sng"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A9EC56EC-5B17-B041-90EA-EC20B43946EB}"/>
              </a:ext>
            </a:extLst>
          </p:cNvPr>
          <p:cNvSpPr/>
          <p:nvPr/>
        </p:nvSpPr>
        <p:spPr>
          <a:xfrm>
            <a:off x="470439" y="1336030"/>
            <a:ext cx="12832605" cy="369332"/>
          </a:xfrm>
          <a:prstGeom prst="rect">
            <a:avLst/>
          </a:prstGeom>
        </p:spPr>
        <p:txBody>
          <a:bodyPr wrap="square">
            <a:spAutoFit/>
          </a:bodyPr>
          <a:lstStyle/>
          <a:p>
            <a:r>
              <a:rPr lang="en-US" dirty="0"/>
              <a:t>http://www.penacclaims.com/wp-content/uploads/2018/08/Alankar-Gupta2.pdf</a:t>
            </a:r>
          </a:p>
        </p:txBody>
      </p:sp>
      <p:sp>
        <p:nvSpPr>
          <p:cNvPr id="7" name="Rectangle 6">
            <a:extLst>
              <a:ext uri="{FF2B5EF4-FFF2-40B4-BE49-F238E27FC236}">
                <a16:creationId xmlns:a16="http://schemas.microsoft.com/office/drawing/2014/main" id="{622B16F9-DCCE-FC4A-AC6F-BE5280B5A6A7}"/>
              </a:ext>
            </a:extLst>
          </p:cNvPr>
          <p:cNvSpPr/>
          <p:nvPr/>
        </p:nvSpPr>
        <p:spPr>
          <a:xfrm>
            <a:off x="470439" y="1520696"/>
            <a:ext cx="8316686" cy="646331"/>
          </a:xfrm>
          <a:prstGeom prst="rect">
            <a:avLst/>
          </a:prstGeom>
        </p:spPr>
        <p:txBody>
          <a:bodyPr wrap="square">
            <a:spAutoFit/>
          </a:bodyPr>
          <a:lstStyle/>
          <a:p>
            <a:br>
              <a:rPr lang="en-GB" dirty="0"/>
            </a:br>
            <a:r>
              <a:rPr lang="en-GB" u="sng" dirty="0">
                <a:latin typeface="arial" panose="020B0604020202020204" pitchFamily="34" charset="0"/>
              </a:rPr>
              <a:t>http://</a:t>
            </a:r>
            <a:r>
              <a:rPr lang="en-GB" u="sng" dirty="0" err="1">
                <a:latin typeface="arial" panose="020B0604020202020204" pitchFamily="34" charset="0"/>
              </a:rPr>
              <a:t>www.penacclaims.com</a:t>
            </a:r>
            <a:r>
              <a:rPr lang="en-GB" u="sng" dirty="0">
                <a:latin typeface="arial" panose="020B0604020202020204" pitchFamily="34" charset="0"/>
              </a:rPr>
              <a:t>/</a:t>
            </a:r>
            <a:r>
              <a:rPr lang="en-GB" u="sng" dirty="0" err="1">
                <a:latin typeface="arial" panose="020B0604020202020204" pitchFamily="34" charset="0"/>
              </a:rPr>
              <a:t>wp</a:t>
            </a:r>
            <a:r>
              <a:rPr lang="en-GB" u="sng" dirty="0">
                <a:latin typeface="arial" panose="020B0604020202020204" pitchFamily="34" charset="0"/>
              </a:rPr>
              <a:t>-content/uploads/2018/08/Alankar-Gupta2.pdf</a:t>
            </a:r>
            <a:endParaRPr lang="en-US" dirty="0"/>
          </a:p>
        </p:txBody>
      </p:sp>
      <p:sp>
        <p:nvSpPr>
          <p:cNvPr id="8" name="TextBox 7">
            <a:extLst>
              <a:ext uri="{FF2B5EF4-FFF2-40B4-BE49-F238E27FC236}">
                <a16:creationId xmlns:a16="http://schemas.microsoft.com/office/drawing/2014/main" id="{4A0B9F48-8AA3-044B-8818-5DBF8C74B366}"/>
              </a:ext>
            </a:extLst>
          </p:cNvPr>
          <p:cNvSpPr txBox="1"/>
          <p:nvPr/>
        </p:nvSpPr>
        <p:spPr>
          <a:xfrm>
            <a:off x="470439" y="2890684"/>
            <a:ext cx="10856322" cy="2862322"/>
          </a:xfrm>
          <a:prstGeom prst="rect">
            <a:avLst/>
          </a:prstGeom>
          <a:noFill/>
        </p:spPr>
        <p:txBody>
          <a:bodyPr wrap="square" rtlCol="0">
            <a:spAutoFit/>
          </a:bodyPr>
          <a:lstStyle/>
          <a:p>
            <a:pPr marL="285750" indent="-285750">
              <a:buFont typeface="Arial" panose="020B0604020202020204" pitchFamily="34" charset="0"/>
              <a:buChar char="•"/>
            </a:pPr>
            <a:r>
              <a:rPr lang="en-US" dirty="0"/>
              <a:t>McDonalds.com.2021. FAQS| McDonald’s UK. (online) Available at: </a:t>
            </a:r>
            <a:r>
              <a:rPr lang="en-US" dirty="0">
                <a:hlinkClick r:id="rId2"/>
              </a:rPr>
              <a:t>https://www.mcdonalds.com/gb/en/gb/help/faq/18511-how-do-mecdonalds-communicate-internally-ie-with-emplyees-and-stakeholders-externally-ie-to-press-and-to-its-customers.htm|(accessed</a:t>
            </a:r>
            <a:r>
              <a:rPr lang="en-US" dirty="0"/>
              <a:t> 3 November 2021).</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Lloyd, V. and Lloyd, V., 2021 Communication- we’re loving it!. (online) the HRDIRECTOR.</a:t>
            </a:r>
          </a:p>
          <a:p>
            <a:r>
              <a:rPr lang="en-US" dirty="0"/>
              <a:t>Available at: </a:t>
            </a:r>
            <a:r>
              <a:rPr lang="en-US" dirty="0">
                <a:hlinkClick r:id="rId3"/>
              </a:rPr>
              <a:t>https://www.thedirector.com/features/branding.mcdonalds_communication-(Accessed</a:t>
            </a:r>
            <a:r>
              <a:rPr lang="en-US" dirty="0"/>
              <a:t> 3 November 2021).</a:t>
            </a:r>
          </a:p>
          <a:p>
            <a:endParaRPr lang="en-US" dirty="0"/>
          </a:p>
          <a:p>
            <a:endParaRPr lang="en-US" dirty="0"/>
          </a:p>
        </p:txBody>
      </p:sp>
    </p:spTree>
    <p:extLst>
      <p:ext uri="{BB962C8B-B14F-4D97-AF65-F5344CB8AC3E}">
        <p14:creationId xmlns:p14="http://schemas.microsoft.com/office/powerpoint/2010/main" val="1545478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hlinkClick r:id="" action="ppaction://ole?verb=0"/>
            <a:extLst>
              <a:ext uri="{FF2B5EF4-FFF2-40B4-BE49-F238E27FC236}">
                <a16:creationId xmlns:a16="http://schemas.microsoft.com/office/drawing/2014/main" id="{DB63149B-9F40-4D63-987F-ACEE18C67C80}"/>
              </a:ext>
            </a:extLst>
          </p:cNvPr>
          <p:cNvGraphicFramePr>
            <a:graphicFrameLocks noChangeAspect="1"/>
          </p:cNvGraphicFramePr>
          <p:nvPr>
            <p:extLst>
              <p:ext uri="{D42A27DB-BD31-4B8C-83A1-F6EECF244321}">
                <p14:modId xmlns:p14="http://schemas.microsoft.com/office/powerpoint/2010/main" val="1899385954"/>
              </p:ext>
            </p:extLst>
          </p:nvPr>
        </p:nvGraphicFramePr>
        <p:xfrm>
          <a:off x="160421" y="96973"/>
          <a:ext cx="11855116" cy="6592585"/>
        </p:xfrm>
        <a:graphic>
          <a:graphicData uri="http://schemas.openxmlformats.org/presentationml/2006/ole">
            <mc:AlternateContent xmlns:mc="http://schemas.openxmlformats.org/markup-compatibility/2006">
              <mc:Choice xmlns:v="urn:schemas-microsoft-com:vml" Requires="v">
                <p:oleObj spid="_x0000_s1026" name="Presentation" r:id="rId3" imgW="6095975" imgH="3429123" progId="PowerPoint.Show.12">
                  <p:embed/>
                </p:oleObj>
              </mc:Choice>
              <mc:Fallback>
                <p:oleObj name="Presentation" r:id="rId3" imgW="6095975" imgH="3429123" progId="PowerPoint.Show.12">
                  <p:embed/>
                  <p:pic>
                    <p:nvPicPr>
                      <p:cNvPr id="0" name=""/>
                      <p:cNvPicPr/>
                      <p:nvPr/>
                    </p:nvPicPr>
                    <p:blipFill>
                      <a:blip r:embed="rId4"/>
                      <a:stretch>
                        <a:fillRect/>
                      </a:stretch>
                    </p:blipFill>
                    <p:spPr>
                      <a:xfrm>
                        <a:off x="160421" y="96973"/>
                        <a:ext cx="11855116" cy="6592585"/>
                      </a:xfrm>
                      <a:prstGeom prst="rect">
                        <a:avLst/>
                      </a:prstGeom>
                    </p:spPr>
                  </p:pic>
                </p:oleObj>
              </mc:Fallback>
            </mc:AlternateContent>
          </a:graphicData>
        </a:graphic>
      </p:graphicFrame>
    </p:spTree>
    <p:extLst>
      <p:ext uri="{BB962C8B-B14F-4D97-AF65-F5344CB8AC3E}">
        <p14:creationId xmlns:p14="http://schemas.microsoft.com/office/powerpoint/2010/main" val="38424298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131</TotalTime>
  <Words>1149</Words>
  <Application>Microsoft Office PowerPoint</Application>
  <PresentationFormat>Widescreen</PresentationFormat>
  <Paragraphs>73</Paragraphs>
  <Slides>9</Slides>
  <Notes>0</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9</vt:i4>
      </vt:variant>
    </vt:vector>
  </HeadingPairs>
  <TitlesOfParts>
    <vt:vector size="16" baseType="lpstr">
      <vt:lpstr>Arial</vt:lpstr>
      <vt:lpstr>Arial</vt:lpstr>
      <vt:lpstr>Century Gothic</vt:lpstr>
      <vt:lpstr>Times</vt:lpstr>
      <vt:lpstr>Wingdings 3</vt:lpstr>
      <vt:lpstr>Ion</vt:lpstr>
      <vt:lpstr>Microsoft PowerPoint Presentation</vt:lpstr>
      <vt:lpstr>McDonalds Fast Food Company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Bussiness Setting </dc:title>
  <dc:creator>Paraschiva Nunuca (2029228)</dc:creator>
  <cp:lastModifiedBy>Waqar Ali (2027054)</cp:lastModifiedBy>
  <cp:revision>4</cp:revision>
  <dcterms:created xsi:type="dcterms:W3CDTF">2021-11-10T18:46:48Z</dcterms:created>
  <dcterms:modified xsi:type="dcterms:W3CDTF">2021-11-11T13:06:03Z</dcterms:modified>
</cp:coreProperties>
</file>