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4"/>
  </p:notesMasterIdLst>
  <p:sldIdLst>
    <p:sldId id="383" r:id="rId2"/>
    <p:sldId id="342" r:id="rId3"/>
    <p:sldId id="343" r:id="rId4"/>
    <p:sldId id="346" r:id="rId5"/>
    <p:sldId id="379" r:id="rId6"/>
    <p:sldId id="384" r:id="rId7"/>
    <p:sldId id="380" r:id="rId8"/>
    <p:sldId id="344" r:id="rId9"/>
    <p:sldId id="345" r:id="rId10"/>
    <p:sldId id="373" r:id="rId11"/>
    <p:sldId id="376" r:id="rId12"/>
    <p:sldId id="377" r:id="rId13"/>
    <p:sldId id="378" r:id="rId14"/>
    <p:sldId id="261" r:id="rId15"/>
    <p:sldId id="262" r:id="rId16"/>
    <p:sldId id="256" r:id="rId17"/>
    <p:sldId id="282" r:id="rId18"/>
    <p:sldId id="381" r:id="rId19"/>
    <p:sldId id="382" r:id="rId20"/>
    <p:sldId id="350" r:id="rId21"/>
    <p:sldId id="351" r:id="rId22"/>
    <p:sldId id="352" r:id="rId23"/>
    <p:sldId id="353" r:id="rId24"/>
    <p:sldId id="354" r:id="rId25"/>
    <p:sldId id="355" r:id="rId26"/>
    <p:sldId id="288" r:id="rId27"/>
    <p:sldId id="332" r:id="rId28"/>
    <p:sldId id="357" r:id="rId29"/>
    <p:sldId id="358" r:id="rId30"/>
    <p:sldId id="359" r:id="rId31"/>
    <p:sldId id="360" r:id="rId32"/>
    <p:sldId id="361" r:id="rId33"/>
    <p:sldId id="365" r:id="rId34"/>
    <p:sldId id="362" r:id="rId35"/>
    <p:sldId id="363" r:id="rId36"/>
    <p:sldId id="367" r:id="rId37"/>
    <p:sldId id="364" r:id="rId38"/>
    <p:sldId id="348" r:id="rId39"/>
    <p:sldId id="369" r:id="rId40"/>
    <p:sldId id="368" r:id="rId41"/>
    <p:sldId id="372" r:id="rId42"/>
    <p:sldId id="370"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90" autoAdjust="0"/>
    <p:restoredTop sz="94660"/>
  </p:normalViewPr>
  <p:slideViewPr>
    <p:cSldViewPr snapToGrid="0">
      <p:cViewPr varScale="1">
        <p:scale>
          <a:sx n="70" d="100"/>
          <a:sy n="70" d="100"/>
        </p:scale>
        <p:origin x="4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892016-8E2A-4817-8F1E-CB15125A7640}"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43C73F62-4A5E-4F5C-801E-EF1939BCE683}">
      <dgm:prSet/>
      <dgm:spPr/>
      <dgm:t>
        <a:bodyPr/>
        <a:lstStyle/>
        <a:p>
          <a:pPr>
            <a:lnSpc>
              <a:spcPct val="100000"/>
            </a:lnSpc>
          </a:pPr>
          <a:r>
            <a:rPr lang="en-GB" dirty="0"/>
            <a:t>We revisit the need to undertake an appropriate literature review.</a:t>
          </a:r>
        </a:p>
        <a:p>
          <a:pPr>
            <a:lnSpc>
              <a:spcPct val="100000"/>
            </a:lnSpc>
          </a:pPr>
          <a:r>
            <a:rPr lang="en-GB" dirty="0"/>
            <a:t>Some time can be given to making use of the library.</a:t>
          </a:r>
          <a:endParaRPr lang="en-US" dirty="0"/>
        </a:p>
      </dgm:t>
    </dgm:pt>
    <dgm:pt modelId="{E61B285A-F70A-4798-BE37-EC328797C2F1}" type="parTrans" cxnId="{A2F72390-C7F1-4ACE-9DBB-CBF39E4D0348}">
      <dgm:prSet/>
      <dgm:spPr/>
      <dgm:t>
        <a:bodyPr/>
        <a:lstStyle/>
        <a:p>
          <a:endParaRPr lang="en-US"/>
        </a:p>
      </dgm:t>
    </dgm:pt>
    <dgm:pt modelId="{8A531A78-E917-4EAC-AA8A-5CFD6EB99BD9}" type="sibTrans" cxnId="{A2F72390-C7F1-4ACE-9DBB-CBF39E4D0348}">
      <dgm:prSet/>
      <dgm:spPr/>
      <dgm:t>
        <a:bodyPr/>
        <a:lstStyle/>
        <a:p>
          <a:endParaRPr lang="en-US"/>
        </a:p>
      </dgm:t>
    </dgm:pt>
    <dgm:pt modelId="{7B3D55D0-CEDB-4B72-9E78-C0E6874CCDF7}">
      <dgm:prSet/>
      <dgm:spPr/>
      <dgm:t>
        <a:bodyPr/>
        <a:lstStyle/>
        <a:p>
          <a:pPr>
            <a:lnSpc>
              <a:spcPct val="100000"/>
            </a:lnSpc>
          </a:pPr>
          <a:r>
            <a:rPr lang="en-GB" dirty="0"/>
            <a:t>We recognise that some common terminology is contested and requires definition for the purposes of our research.</a:t>
          </a:r>
          <a:endParaRPr lang="en-US" dirty="0"/>
        </a:p>
      </dgm:t>
    </dgm:pt>
    <dgm:pt modelId="{AB1A0703-7F88-4281-A86C-50923ADD484B}" type="parTrans" cxnId="{36B0EF40-01CF-472E-8BC3-9CE197B0EDB6}">
      <dgm:prSet/>
      <dgm:spPr/>
      <dgm:t>
        <a:bodyPr/>
        <a:lstStyle/>
        <a:p>
          <a:endParaRPr lang="en-US"/>
        </a:p>
      </dgm:t>
    </dgm:pt>
    <dgm:pt modelId="{932FA7BA-6490-4ED0-A825-F4253714185D}" type="sibTrans" cxnId="{36B0EF40-01CF-472E-8BC3-9CE197B0EDB6}">
      <dgm:prSet/>
      <dgm:spPr/>
      <dgm:t>
        <a:bodyPr/>
        <a:lstStyle/>
        <a:p>
          <a:endParaRPr lang="en-US"/>
        </a:p>
      </dgm:t>
    </dgm:pt>
    <dgm:pt modelId="{15F350FE-6742-4812-B55C-38FA9D9522D7}">
      <dgm:prSet/>
      <dgm:spPr/>
      <dgm:t>
        <a:bodyPr/>
        <a:lstStyle/>
        <a:p>
          <a:pPr>
            <a:lnSpc>
              <a:spcPct val="100000"/>
            </a:lnSpc>
          </a:pPr>
          <a:r>
            <a:rPr lang="en-GB" dirty="0"/>
            <a:t>We review how we understand the terms ‘reading critically’ and ‘writing critically’ and what behaviours these ideas require of us as researchers.</a:t>
          </a:r>
          <a:endParaRPr lang="en-US" dirty="0"/>
        </a:p>
      </dgm:t>
    </dgm:pt>
    <dgm:pt modelId="{8A6B3984-D989-437C-ADA3-8DFF2A70F5C0}" type="parTrans" cxnId="{3DD7FC97-CA93-4FB7-8080-B6B9CD35C057}">
      <dgm:prSet/>
      <dgm:spPr/>
      <dgm:t>
        <a:bodyPr/>
        <a:lstStyle/>
        <a:p>
          <a:endParaRPr lang="en-US"/>
        </a:p>
      </dgm:t>
    </dgm:pt>
    <dgm:pt modelId="{B33BDAB2-B1B8-4D5C-BB69-57D3F8A69EFE}" type="sibTrans" cxnId="{3DD7FC97-CA93-4FB7-8080-B6B9CD35C057}">
      <dgm:prSet/>
      <dgm:spPr/>
      <dgm:t>
        <a:bodyPr/>
        <a:lstStyle/>
        <a:p>
          <a:endParaRPr lang="en-US"/>
        </a:p>
      </dgm:t>
    </dgm:pt>
    <dgm:pt modelId="{BF26009C-0FDE-45F2-9F24-1885BD2A8833}" type="pres">
      <dgm:prSet presAssocID="{46892016-8E2A-4817-8F1E-CB15125A7640}" presName="root" presStyleCnt="0">
        <dgm:presLayoutVars>
          <dgm:dir/>
          <dgm:resizeHandles val="exact"/>
        </dgm:presLayoutVars>
      </dgm:prSet>
      <dgm:spPr/>
    </dgm:pt>
    <dgm:pt modelId="{8B75F555-75E5-481B-B86E-799B1A8B30A9}" type="pres">
      <dgm:prSet presAssocID="{43C73F62-4A5E-4F5C-801E-EF1939BCE683}" presName="compNode" presStyleCnt="0"/>
      <dgm:spPr/>
    </dgm:pt>
    <dgm:pt modelId="{51A0FB0F-2135-4E91-8EE3-438149F0315D}" type="pres">
      <dgm:prSet presAssocID="{43C73F62-4A5E-4F5C-801E-EF1939BCE683}" presName="bgRect" presStyleLbl="bgShp" presStyleIdx="0" presStyleCnt="3"/>
      <dgm:spPr/>
    </dgm:pt>
    <dgm:pt modelId="{3AC61BC7-2A70-4F01-A605-D327DF2B7C20}" type="pres">
      <dgm:prSet presAssocID="{43C73F62-4A5E-4F5C-801E-EF1939BCE6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3C3824C2-77FA-43A4-B806-0275667B0968}" type="pres">
      <dgm:prSet presAssocID="{43C73F62-4A5E-4F5C-801E-EF1939BCE683}" presName="spaceRect" presStyleCnt="0"/>
      <dgm:spPr/>
    </dgm:pt>
    <dgm:pt modelId="{CB72C987-9E44-4BBA-BB63-48B71AEB0839}" type="pres">
      <dgm:prSet presAssocID="{43C73F62-4A5E-4F5C-801E-EF1939BCE683}" presName="parTx" presStyleLbl="revTx" presStyleIdx="0" presStyleCnt="3">
        <dgm:presLayoutVars>
          <dgm:chMax val="0"/>
          <dgm:chPref val="0"/>
        </dgm:presLayoutVars>
      </dgm:prSet>
      <dgm:spPr/>
    </dgm:pt>
    <dgm:pt modelId="{993B9DD7-8B63-4D1B-AC10-1E80CC518749}" type="pres">
      <dgm:prSet presAssocID="{8A531A78-E917-4EAC-AA8A-5CFD6EB99BD9}" presName="sibTrans" presStyleCnt="0"/>
      <dgm:spPr/>
    </dgm:pt>
    <dgm:pt modelId="{8E55B3BA-CECD-4118-824D-EDB1A18E1382}" type="pres">
      <dgm:prSet presAssocID="{7B3D55D0-CEDB-4B72-9E78-C0E6874CCDF7}" presName="compNode" presStyleCnt="0"/>
      <dgm:spPr/>
    </dgm:pt>
    <dgm:pt modelId="{F768A7A4-8460-4382-BA31-6BF7A6510891}" type="pres">
      <dgm:prSet presAssocID="{7B3D55D0-CEDB-4B72-9E78-C0E6874CCDF7}" presName="bgRect" presStyleLbl="bgShp" presStyleIdx="1" presStyleCnt="3"/>
      <dgm:spPr/>
    </dgm:pt>
    <dgm:pt modelId="{55695012-BDD7-44A4-83D7-17CA19E76CE5}" type="pres">
      <dgm:prSet presAssocID="{7B3D55D0-CEDB-4B72-9E78-C0E6874CCD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7A28201-A549-4D74-916C-9ECF4AEBA5C6}" type="pres">
      <dgm:prSet presAssocID="{7B3D55D0-CEDB-4B72-9E78-C0E6874CCDF7}" presName="spaceRect" presStyleCnt="0"/>
      <dgm:spPr/>
    </dgm:pt>
    <dgm:pt modelId="{5E8DB597-342D-4375-8812-37C0A19A0CEA}" type="pres">
      <dgm:prSet presAssocID="{7B3D55D0-CEDB-4B72-9E78-C0E6874CCDF7}" presName="parTx" presStyleLbl="revTx" presStyleIdx="1" presStyleCnt="3">
        <dgm:presLayoutVars>
          <dgm:chMax val="0"/>
          <dgm:chPref val="0"/>
        </dgm:presLayoutVars>
      </dgm:prSet>
      <dgm:spPr/>
    </dgm:pt>
    <dgm:pt modelId="{A088A4E3-F66C-4064-A93D-66F2ED91C69E}" type="pres">
      <dgm:prSet presAssocID="{932FA7BA-6490-4ED0-A825-F4253714185D}" presName="sibTrans" presStyleCnt="0"/>
      <dgm:spPr/>
    </dgm:pt>
    <dgm:pt modelId="{C817B661-FAF6-449E-ADA8-DC5C02762368}" type="pres">
      <dgm:prSet presAssocID="{15F350FE-6742-4812-B55C-38FA9D9522D7}" presName="compNode" presStyleCnt="0"/>
      <dgm:spPr/>
    </dgm:pt>
    <dgm:pt modelId="{FFC4F1EC-BC3F-4EB4-859A-E3499984E36B}" type="pres">
      <dgm:prSet presAssocID="{15F350FE-6742-4812-B55C-38FA9D9522D7}" presName="bgRect" presStyleLbl="bgShp" presStyleIdx="2" presStyleCnt="3"/>
      <dgm:spPr/>
    </dgm:pt>
    <dgm:pt modelId="{5786DF68-400D-49A8-B559-EF97E14AFD99}" type="pres">
      <dgm:prSet presAssocID="{15F350FE-6742-4812-B55C-38FA9D9522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2EC7788-A2EC-4DC8-86D1-2C44BA0FC34D}" type="pres">
      <dgm:prSet presAssocID="{15F350FE-6742-4812-B55C-38FA9D9522D7}" presName="spaceRect" presStyleCnt="0"/>
      <dgm:spPr/>
    </dgm:pt>
    <dgm:pt modelId="{D0F13D5D-A3AE-4F24-96A0-3ED1AF040A02}" type="pres">
      <dgm:prSet presAssocID="{15F350FE-6742-4812-B55C-38FA9D9522D7}" presName="parTx" presStyleLbl="revTx" presStyleIdx="2" presStyleCnt="3">
        <dgm:presLayoutVars>
          <dgm:chMax val="0"/>
          <dgm:chPref val="0"/>
        </dgm:presLayoutVars>
      </dgm:prSet>
      <dgm:spPr/>
    </dgm:pt>
  </dgm:ptLst>
  <dgm:cxnLst>
    <dgm:cxn modelId="{B9118A15-04AB-41F1-B94A-3A22CE2B3929}" type="presOf" srcId="{7B3D55D0-CEDB-4B72-9E78-C0E6874CCDF7}" destId="{5E8DB597-342D-4375-8812-37C0A19A0CEA}" srcOrd="0" destOrd="0" presId="urn:microsoft.com/office/officeart/2018/2/layout/IconVerticalSolidList"/>
    <dgm:cxn modelId="{36B0EF40-01CF-472E-8BC3-9CE197B0EDB6}" srcId="{46892016-8E2A-4817-8F1E-CB15125A7640}" destId="{7B3D55D0-CEDB-4B72-9E78-C0E6874CCDF7}" srcOrd="1" destOrd="0" parTransId="{AB1A0703-7F88-4281-A86C-50923ADD484B}" sibTransId="{932FA7BA-6490-4ED0-A825-F4253714185D}"/>
    <dgm:cxn modelId="{9177B35E-D973-4D62-AE0A-51F24E759B36}" type="presOf" srcId="{43C73F62-4A5E-4F5C-801E-EF1939BCE683}" destId="{CB72C987-9E44-4BBA-BB63-48B71AEB0839}" srcOrd="0" destOrd="0" presId="urn:microsoft.com/office/officeart/2018/2/layout/IconVerticalSolidList"/>
    <dgm:cxn modelId="{0023F764-A7E3-45F7-A9D4-D393403EB2BD}" type="presOf" srcId="{15F350FE-6742-4812-B55C-38FA9D9522D7}" destId="{D0F13D5D-A3AE-4F24-96A0-3ED1AF040A02}" srcOrd="0" destOrd="0" presId="urn:microsoft.com/office/officeart/2018/2/layout/IconVerticalSolidList"/>
    <dgm:cxn modelId="{A2F72390-C7F1-4ACE-9DBB-CBF39E4D0348}" srcId="{46892016-8E2A-4817-8F1E-CB15125A7640}" destId="{43C73F62-4A5E-4F5C-801E-EF1939BCE683}" srcOrd="0" destOrd="0" parTransId="{E61B285A-F70A-4798-BE37-EC328797C2F1}" sibTransId="{8A531A78-E917-4EAC-AA8A-5CFD6EB99BD9}"/>
    <dgm:cxn modelId="{3DD7FC97-CA93-4FB7-8080-B6B9CD35C057}" srcId="{46892016-8E2A-4817-8F1E-CB15125A7640}" destId="{15F350FE-6742-4812-B55C-38FA9D9522D7}" srcOrd="2" destOrd="0" parTransId="{8A6B3984-D989-437C-ADA3-8DFF2A70F5C0}" sibTransId="{B33BDAB2-B1B8-4D5C-BB69-57D3F8A69EFE}"/>
    <dgm:cxn modelId="{B66118F0-E92A-4189-9395-54C217AE08B7}" type="presOf" srcId="{46892016-8E2A-4817-8F1E-CB15125A7640}" destId="{BF26009C-0FDE-45F2-9F24-1885BD2A8833}" srcOrd="0" destOrd="0" presId="urn:microsoft.com/office/officeart/2018/2/layout/IconVerticalSolidList"/>
    <dgm:cxn modelId="{E0B5ADCC-4687-46F8-BB37-34DF8A1984D2}" type="presParOf" srcId="{BF26009C-0FDE-45F2-9F24-1885BD2A8833}" destId="{8B75F555-75E5-481B-B86E-799B1A8B30A9}" srcOrd="0" destOrd="0" presId="urn:microsoft.com/office/officeart/2018/2/layout/IconVerticalSolidList"/>
    <dgm:cxn modelId="{BD606F07-D639-4275-ABA2-9B1A1A4CB98C}" type="presParOf" srcId="{8B75F555-75E5-481B-B86E-799B1A8B30A9}" destId="{51A0FB0F-2135-4E91-8EE3-438149F0315D}" srcOrd="0" destOrd="0" presId="urn:microsoft.com/office/officeart/2018/2/layout/IconVerticalSolidList"/>
    <dgm:cxn modelId="{950272AC-9F73-4452-970E-643AE97DCB63}" type="presParOf" srcId="{8B75F555-75E5-481B-B86E-799B1A8B30A9}" destId="{3AC61BC7-2A70-4F01-A605-D327DF2B7C20}" srcOrd="1" destOrd="0" presId="urn:microsoft.com/office/officeart/2018/2/layout/IconVerticalSolidList"/>
    <dgm:cxn modelId="{73C6E10C-80C4-423A-81E1-B4D4F91D4C2E}" type="presParOf" srcId="{8B75F555-75E5-481B-B86E-799B1A8B30A9}" destId="{3C3824C2-77FA-43A4-B806-0275667B0968}" srcOrd="2" destOrd="0" presId="urn:microsoft.com/office/officeart/2018/2/layout/IconVerticalSolidList"/>
    <dgm:cxn modelId="{50278A57-FB25-4BCB-9A95-B1EC02F88FE5}" type="presParOf" srcId="{8B75F555-75E5-481B-B86E-799B1A8B30A9}" destId="{CB72C987-9E44-4BBA-BB63-48B71AEB0839}" srcOrd="3" destOrd="0" presId="urn:microsoft.com/office/officeart/2018/2/layout/IconVerticalSolidList"/>
    <dgm:cxn modelId="{5C1A094B-59A2-4728-AF27-271C7BD96994}" type="presParOf" srcId="{BF26009C-0FDE-45F2-9F24-1885BD2A8833}" destId="{993B9DD7-8B63-4D1B-AC10-1E80CC518749}" srcOrd="1" destOrd="0" presId="urn:microsoft.com/office/officeart/2018/2/layout/IconVerticalSolidList"/>
    <dgm:cxn modelId="{D96ADEEE-EC08-4E18-9305-BFB15E5F88E5}" type="presParOf" srcId="{BF26009C-0FDE-45F2-9F24-1885BD2A8833}" destId="{8E55B3BA-CECD-4118-824D-EDB1A18E1382}" srcOrd="2" destOrd="0" presId="urn:microsoft.com/office/officeart/2018/2/layout/IconVerticalSolidList"/>
    <dgm:cxn modelId="{E1D736DF-6C3D-4A78-BFF5-F39838273764}" type="presParOf" srcId="{8E55B3BA-CECD-4118-824D-EDB1A18E1382}" destId="{F768A7A4-8460-4382-BA31-6BF7A6510891}" srcOrd="0" destOrd="0" presId="urn:microsoft.com/office/officeart/2018/2/layout/IconVerticalSolidList"/>
    <dgm:cxn modelId="{0CA999E8-50A9-4A6F-8FFD-1E0CA1A9480B}" type="presParOf" srcId="{8E55B3BA-CECD-4118-824D-EDB1A18E1382}" destId="{55695012-BDD7-44A4-83D7-17CA19E76CE5}" srcOrd="1" destOrd="0" presId="urn:microsoft.com/office/officeart/2018/2/layout/IconVerticalSolidList"/>
    <dgm:cxn modelId="{B35E092A-B7A1-4D8D-AF0F-CB69E9D6B47E}" type="presParOf" srcId="{8E55B3BA-CECD-4118-824D-EDB1A18E1382}" destId="{D7A28201-A549-4D74-916C-9ECF4AEBA5C6}" srcOrd="2" destOrd="0" presId="urn:microsoft.com/office/officeart/2018/2/layout/IconVerticalSolidList"/>
    <dgm:cxn modelId="{8DE1EFE9-CEAE-49CA-A5F9-7DDCF9BF3483}" type="presParOf" srcId="{8E55B3BA-CECD-4118-824D-EDB1A18E1382}" destId="{5E8DB597-342D-4375-8812-37C0A19A0CEA}" srcOrd="3" destOrd="0" presId="urn:microsoft.com/office/officeart/2018/2/layout/IconVerticalSolidList"/>
    <dgm:cxn modelId="{D44DFAA2-C909-4826-8737-1FE5712C4AE5}" type="presParOf" srcId="{BF26009C-0FDE-45F2-9F24-1885BD2A8833}" destId="{A088A4E3-F66C-4064-A93D-66F2ED91C69E}" srcOrd="3" destOrd="0" presId="urn:microsoft.com/office/officeart/2018/2/layout/IconVerticalSolidList"/>
    <dgm:cxn modelId="{DB8B1BD6-A68F-40A5-8098-68A12B18730F}" type="presParOf" srcId="{BF26009C-0FDE-45F2-9F24-1885BD2A8833}" destId="{C817B661-FAF6-449E-ADA8-DC5C02762368}" srcOrd="4" destOrd="0" presId="urn:microsoft.com/office/officeart/2018/2/layout/IconVerticalSolidList"/>
    <dgm:cxn modelId="{BE6314EA-EDC4-4190-A6D7-6A725F6304B8}" type="presParOf" srcId="{C817B661-FAF6-449E-ADA8-DC5C02762368}" destId="{FFC4F1EC-BC3F-4EB4-859A-E3499984E36B}" srcOrd="0" destOrd="0" presId="urn:microsoft.com/office/officeart/2018/2/layout/IconVerticalSolidList"/>
    <dgm:cxn modelId="{2F86839F-F27F-4657-B069-BF8D53FC13AC}" type="presParOf" srcId="{C817B661-FAF6-449E-ADA8-DC5C02762368}" destId="{5786DF68-400D-49A8-B559-EF97E14AFD99}" srcOrd="1" destOrd="0" presId="urn:microsoft.com/office/officeart/2018/2/layout/IconVerticalSolidList"/>
    <dgm:cxn modelId="{C0E35F64-3533-4C9E-A79B-490DB67346DB}" type="presParOf" srcId="{C817B661-FAF6-449E-ADA8-DC5C02762368}" destId="{52EC7788-A2EC-4DC8-86D1-2C44BA0FC34D}" srcOrd="2" destOrd="0" presId="urn:microsoft.com/office/officeart/2018/2/layout/IconVerticalSolidList"/>
    <dgm:cxn modelId="{C334F142-D157-4F3F-A9C0-89CC15EE4B6E}" type="presParOf" srcId="{C817B661-FAF6-449E-ADA8-DC5C02762368}" destId="{D0F13D5D-A3AE-4F24-96A0-3ED1AF040A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0FB0F-2135-4E91-8EE3-438149F0315D}">
      <dsp:nvSpPr>
        <dsp:cNvPr id="0" name=""/>
        <dsp:cNvSpPr/>
      </dsp:nvSpPr>
      <dsp:spPr>
        <a:xfrm>
          <a:off x="0" y="491"/>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61BC7-2A70-4F01-A605-D327DF2B7C20}">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72C987-9E44-4BBA-BB63-48B71AEB0839}">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revisit the need to undertake an appropriate literature review.</a:t>
          </a:r>
        </a:p>
        <a:p>
          <a:pPr marL="0" lvl="0" indent="0" algn="l" defTabSz="977900">
            <a:lnSpc>
              <a:spcPct val="100000"/>
            </a:lnSpc>
            <a:spcBef>
              <a:spcPct val="0"/>
            </a:spcBef>
            <a:spcAft>
              <a:spcPct val="35000"/>
            </a:spcAft>
            <a:buNone/>
          </a:pPr>
          <a:r>
            <a:rPr lang="en-GB" sz="2200" kern="1200" dirty="0"/>
            <a:t>Some time can be given to making use of the library.</a:t>
          </a:r>
          <a:endParaRPr lang="en-US" sz="2200" kern="1200" dirty="0"/>
        </a:p>
      </dsp:txBody>
      <dsp:txXfrm>
        <a:off x="1327175" y="491"/>
        <a:ext cx="8393086" cy="1149069"/>
      </dsp:txXfrm>
    </dsp:sp>
    <dsp:sp modelId="{F768A7A4-8460-4382-BA31-6BF7A6510891}">
      <dsp:nvSpPr>
        <dsp:cNvPr id="0" name=""/>
        <dsp:cNvSpPr/>
      </dsp:nvSpPr>
      <dsp:spPr>
        <a:xfrm>
          <a:off x="0" y="1436827"/>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95012-BDD7-44A4-83D7-17CA19E76CE5}">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8DB597-342D-4375-8812-37C0A19A0CEA}">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recognise that some common terminology is contested and requires definition for the purposes of our research.</a:t>
          </a:r>
          <a:endParaRPr lang="en-US" sz="2200" kern="1200" dirty="0"/>
        </a:p>
      </dsp:txBody>
      <dsp:txXfrm>
        <a:off x="1327175" y="1436827"/>
        <a:ext cx="8393086" cy="1149069"/>
      </dsp:txXfrm>
    </dsp:sp>
    <dsp:sp modelId="{FFC4F1EC-BC3F-4EB4-859A-E3499984E36B}">
      <dsp:nvSpPr>
        <dsp:cNvPr id="0" name=""/>
        <dsp:cNvSpPr/>
      </dsp:nvSpPr>
      <dsp:spPr>
        <a:xfrm>
          <a:off x="0" y="2873164"/>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6DF68-400D-49A8-B559-EF97E14AFD99}">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F13D5D-A3AE-4F24-96A0-3ED1AF040A02}">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977900">
            <a:lnSpc>
              <a:spcPct val="100000"/>
            </a:lnSpc>
            <a:spcBef>
              <a:spcPct val="0"/>
            </a:spcBef>
            <a:spcAft>
              <a:spcPct val="35000"/>
            </a:spcAft>
            <a:buNone/>
          </a:pPr>
          <a:r>
            <a:rPr lang="en-GB" sz="2200" kern="1200" dirty="0"/>
            <a:t>We review how we understand the terms ‘reading critically’ and ‘writing critically’ and what behaviours these ideas require of us as researchers.</a:t>
          </a:r>
          <a:endParaRPr lang="en-US" sz="2200" kern="1200" dirty="0"/>
        </a:p>
      </dsp:txBody>
      <dsp:txXfrm>
        <a:off x="1327175" y="2873164"/>
        <a:ext cx="8393086" cy="11490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47DE0-857F-430B-8987-40F6054994C6}"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2A124-A7A3-41CF-AAC8-C44429215F9B}" type="slidenum">
              <a:rPr lang="en-GB" smtClean="0"/>
              <a:t>‹#›</a:t>
            </a:fld>
            <a:endParaRPr lang="en-GB"/>
          </a:p>
        </p:txBody>
      </p:sp>
    </p:spTree>
    <p:extLst>
      <p:ext uri="{BB962C8B-B14F-4D97-AF65-F5344CB8AC3E}">
        <p14:creationId xmlns:p14="http://schemas.microsoft.com/office/powerpoint/2010/main" val="25296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85eb49c11f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85eb49c11f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85eb49c11f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85eb49c11f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3053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6296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491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10/7/2024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468896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9329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3597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519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89133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019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21406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799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1374137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1BEF0D-F0BB-DE4B-95CE-6DB70DBA9567}" type="datetimeFigureOut">
              <a:rPr lang="en-US" smtClean="0"/>
              <a:pPr/>
              <a:t>10/7/2024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08645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welcome-word-png/"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hyperlink" Target="http://www.uccs.edu/" TargetMode="External"/><Relationship Id="rId2" Type="http://schemas.openxmlformats.org/officeDocument/2006/relationships/image" Target="../media/image22.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EAC715-739D-91E8-1CC4-13795ACD445D}"/>
              </a:ext>
            </a:extLst>
          </p:cNvPr>
          <p:cNvSpPr>
            <a:spLocks noGrp="1"/>
          </p:cNvSpPr>
          <p:nvPr>
            <p:ph type="ctrTitle"/>
          </p:nvPr>
        </p:nvSpPr>
        <p:spPr>
          <a:xfrm>
            <a:off x="457200" y="4960137"/>
            <a:ext cx="7772400" cy="1463040"/>
          </a:xfrm>
        </p:spPr>
        <p:txBody>
          <a:bodyPr>
            <a:normAutofit/>
          </a:bodyPr>
          <a:lstStyle/>
          <a:p>
            <a:r>
              <a:rPr lang="en-GB" dirty="0"/>
              <a:t>Welcome to ECDE7013</a:t>
            </a:r>
            <a:br>
              <a:rPr lang="en-GB" dirty="0"/>
            </a:br>
            <a:r>
              <a:rPr lang="en-GB" dirty="0" err="1"/>
              <a:t>Croeso</a:t>
            </a:r>
            <a:r>
              <a:rPr lang="en-GB" dirty="0"/>
              <a:t> I ECDE7013 </a:t>
            </a:r>
          </a:p>
        </p:txBody>
      </p:sp>
      <p:sp>
        <p:nvSpPr>
          <p:cNvPr id="5" name="Subtitle 4">
            <a:extLst>
              <a:ext uri="{FF2B5EF4-FFF2-40B4-BE49-F238E27FC236}">
                <a16:creationId xmlns:a16="http://schemas.microsoft.com/office/drawing/2014/main" id="{FED11D8C-A350-F973-24AD-92E4E261C111}"/>
              </a:ext>
            </a:extLst>
          </p:cNvPr>
          <p:cNvSpPr>
            <a:spLocks noGrp="1"/>
          </p:cNvSpPr>
          <p:nvPr>
            <p:ph type="subTitle" idx="1"/>
          </p:nvPr>
        </p:nvSpPr>
        <p:spPr>
          <a:xfrm>
            <a:off x="8610600" y="4960137"/>
            <a:ext cx="3200400" cy="1463040"/>
          </a:xfrm>
        </p:spPr>
        <p:txBody>
          <a:bodyPr>
            <a:normAutofit/>
          </a:bodyPr>
          <a:lstStyle/>
          <a:p>
            <a:r>
              <a:rPr lang="en-GB" dirty="0"/>
              <a:t>05/10/24</a:t>
            </a:r>
          </a:p>
        </p:txBody>
      </p:sp>
      <p:sp useBgFill="1">
        <p:nvSpPr>
          <p:cNvPr id="35" name="Rectangle 34">
            <a:extLst>
              <a:ext uri="{FF2B5EF4-FFF2-40B4-BE49-F238E27FC236}">
                <a16:creationId xmlns:a16="http://schemas.microsoft.com/office/drawing/2014/main" id="{C6D18C07-B1F9-42F0-8956-B88FC37A6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lue and white sign with red pins&#10;&#10;Description automatically generated">
            <a:extLst>
              <a:ext uri="{FF2B5EF4-FFF2-40B4-BE49-F238E27FC236}">
                <a16:creationId xmlns:a16="http://schemas.microsoft.com/office/drawing/2014/main" id="{6C85F0CD-82B3-56D1-AD98-EAFF8FE186B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4276" y="736393"/>
            <a:ext cx="10917644" cy="3739293"/>
          </a:xfrm>
          <a:prstGeom prst="rect">
            <a:avLst/>
          </a:prstGeom>
        </p:spPr>
      </p:pic>
    </p:spTree>
    <p:extLst>
      <p:ext uri="{BB962C8B-B14F-4D97-AF65-F5344CB8AC3E}">
        <p14:creationId xmlns:p14="http://schemas.microsoft.com/office/powerpoint/2010/main" val="1399820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3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A2B5AF8E-A8F5-44F6-A878-BD9D09405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ople shaking hands">
            <a:extLst>
              <a:ext uri="{FF2B5EF4-FFF2-40B4-BE49-F238E27FC236}">
                <a16:creationId xmlns:a16="http://schemas.microsoft.com/office/drawing/2014/main" id="{0981F23C-D2E5-0019-9999-A5FD18713149}"/>
              </a:ext>
            </a:extLst>
          </p:cNvPr>
          <p:cNvPicPr>
            <a:picLocks noChangeAspect="1"/>
          </p:cNvPicPr>
          <p:nvPr/>
        </p:nvPicPr>
        <p:blipFill rotWithShape="1">
          <a:blip r:embed="rId2">
            <a:alphaModFix amt="40000"/>
          </a:blip>
          <a:srcRect t="22375" r="9091" b="9443"/>
          <a:stretch/>
        </p:blipFill>
        <p:spPr>
          <a:xfrm>
            <a:off x="-3274" y="975"/>
            <a:ext cx="12192000" cy="6858000"/>
          </a:xfrm>
          <a:prstGeom prst="rect">
            <a:avLst/>
          </a:prstGeom>
        </p:spPr>
      </p:pic>
      <p:sp>
        <p:nvSpPr>
          <p:cNvPr id="2" name="Title 1">
            <a:extLst>
              <a:ext uri="{FF2B5EF4-FFF2-40B4-BE49-F238E27FC236}">
                <a16:creationId xmlns:a16="http://schemas.microsoft.com/office/drawing/2014/main" id="{3CA4C67A-751A-97FE-CDFD-5DF0C4249191}"/>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dirty="0">
                <a:solidFill>
                  <a:schemeClr val="tx1">
                    <a:lumMod val="95000"/>
                    <a:lumOff val="5000"/>
                  </a:schemeClr>
                </a:solidFill>
                <a:latin typeface="+mj-lt"/>
                <a:ea typeface="+mj-ea"/>
                <a:cs typeface="+mj-cs"/>
              </a:rPr>
              <a:t>introductions</a:t>
            </a:r>
          </a:p>
        </p:txBody>
      </p:sp>
      <p:sp>
        <p:nvSpPr>
          <p:cNvPr id="4" name="Text Placeholder 3">
            <a:extLst>
              <a:ext uri="{FF2B5EF4-FFF2-40B4-BE49-F238E27FC236}">
                <a16:creationId xmlns:a16="http://schemas.microsoft.com/office/drawing/2014/main" id="{E3D3C7AD-F22B-7CEF-C32A-FF7FB0F78054}"/>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r>
              <a:rPr lang="en-US"/>
              <a:t>and overview of the module</a:t>
            </a:r>
          </a:p>
        </p:txBody>
      </p:sp>
      <p:cxnSp>
        <p:nvCxnSpPr>
          <p:cNvPr id="44" name="Straight Connector 43">
            <a:extLst>
              <a:ext uri="{FF2B5EF4-FFF2-40B4-BE49-F238E27FC236}">
                <a16:creationId xmlns:a16="http://schemas.microsoft.com/office/drawing/2014/main" id="{32EEDFD0-E50B-4516-A185-DA1CE93EE3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3379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1F94AB-5AD9-4984-8FFF-1670A88B276C}"/>
              </a:ext>
            </a:extLst>
          </p:cNvPr>
          <p:cNvSpPr>
            <a:spLocks noGrp="1"/>
          </p:cNvSpPr>
          <p:nvPr>
            <p:ph type="title"/>
          </p:nvPr>
        </p:nvSpPr>
        <p:spPr/>
        <p:txBody>
          <a:bodyPr/>
          <a:lstStyle/>
          <a:p>
            <a:r>
              <a:rPr lang="en-GB" dirty="0"/>
              <a:t>Module handbook</a:t>
            </a:r>
          </a:p>
        </p:txBody>
      </p:sp>
      <p:pic>
        <p:nvPicPr>
          <p:cNvPr id="6" name="Content Placeholder 5" descr="A book with text on it&#10;&#10;Description automatically generated">
            <a:extLst>
              <a:ext uri="{FF2B5EF4-FFF2-40B4-BE49-F238E27FC236}">
                <a16:creationId xmlns:a16="http://schemas.microsoft.com/office/drawing/2014/main" id="{468947A3-9155-E18B-4CE2-AD4067755B85}"/>
              </a:ext>
            </a:extLst>
          </p:cNvPr>
          <p:cNvPicPr>
            <a:picLocks noGrp="1" noChangeAspect="1"/>
          </p:cNvPicPr>
          <p:nvPr>
            <p:ph idx="1"/>
          </p:nvPr>
        </p:nvPicPr>
        <p:blipFill>
          <a:blip r:embed="rId2"/>
          <a:stretch>
            <a:fillRect/>
          </a:stretch>
        </p:blipFill>
        <p:spPr>
          <a:xfrm>
            <a:off x="6922513" y="174881"/>
            <a:ext cx="4915907" cy="6363537"/>
          </a:xfrm>
          <a:ln>
            <a:solidFill>
              <a:schemeClr val="accent1"/>
            </a:solidFill>
          </a:ln>
        </p:spPr>
      </p:pic>
    </p:spTree>
    <p:extLst>
      <p:ext uri="{BB962C8B-B14F-4D97-AF65-F5344CB8AC3E}">
        <p14:creationId xmlns:p14="http://schemas.microsoft.com/office/powerpoint/2010/main" val="2697363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9906-B879-0094-1CC6-EA6209371B33}"/>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20B0E58-E4BC-E386-BD11-60AA528F91BD}"/>
              </a:ext>
            </a:extLst>
          </p:cNvPr>
          <p:cNvSpPr>
            <a:spLocks noGrp="1"/>
          </p:cNvSpPr>
          <p:nvPr>
            <p:ph idx="1"/>
          </p:nvPr>
        </p:nvSpPr>
        <p:spPr>
          <a:xfrm>
            <a:off x="777296" y="2274781"/>
            <a:ext cx="10745266" cy="4485048"/>
          </a:xfrm>
        </p:spPr>
        <p:txBody>
          <a:bodyPr>
            <a:normAutofit lnSpcReduction="10000"/>
          </a:bodyPr>
          <a:lstStyle/>
          <a:p>
            <a:pPr marL="0" indent="0">
              <a:buNone/>
            </a:pPr>
            <a:r>
              <a:rPr lang="en-GB" sz="2400" b="1" dirty="0">
                <a:effectLst/>
                <a:latin typeface="Calibri" panose="020F0502020204030204" pitchFamily="34" charset="0"/>
                <a:ea typeface="Calibri" panose="020F0502020204030204" pitchFamily="34" charset="0"/>
              </a:rPr>
              <a:t>Assessment Component 1 – 25%</a:t>
            </a:r>
            <a:endParaRPr lang="en-GB" sz="2400" dirty="0">
              <a:effectLst/>
              <a:latin typeface="Calibri" panose="020F0502020204030204" pitchFamily="34" charset="0"/>
              <a:ea typeface="Calibri" panose="020F0502020204030204" pitchFamily="34" charset="0"/>
            </a:endParaRPr>
          </a:p>
          <a:p>
            <a:pPr marL="0" indent="0">
              <a:buNone/>
            </a:pPr>
            <a:r>
              <a:rPr lang="en-GB" sz="2400" b="1" dirty="0">
                <a:solidFill>
                  <a:srgbClr val="FF0000"/>
                </a:solidFill>
                <a:effectLst/>
                <a:latin typeface="Calibri" panose="020F0502020204030204" pitchFamily="34" charset="0"/>
                <a:ea typeface="Calibri" panose="020F0502020204030204" pitchFamily="34" charset="0"/>
              </a:rPr>
              <a:t>PRESENTATION DATE: 08/02/25</a:t>
            </a:r>
            <a:endParaRPr lang="en-GB" sz="2400" dirty="0">
              <a:solidFill>
                <a:srgbClr val="FF0000"/>
              </a:solidFill>
              <a:effectLst/>
              <a:latin typeface="Calibri" panose="020F0502020204030204" pitchFamily="34" charset="0"/>
              <a:ea typeface="Calibri" panose="020F0502020204030204" pitchFamily="34" charset="0"/>
            </a:endParaRPr>
          </a:p>
          <a:p>
            <a:r>
              <a:rPr lang="en-GB" sz="1800" b="1" dirty="0">
                <a:effectLst/>
                <a:latin typeface="Calibri" panose="020F050202020403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marL="0" indent="0">
              <a:buNone/>
            </a:pPr>
            <a:r>
              <a:rPr lang="en-GB" sz="2800" dirty="0">
                <a:effectLst/>
                <a:latin typeface="Calibri" panose="020F0502020204030204" pitchFamily="34" charset="0"/>
                <a:ea typeface="Calibri" panose="020F0502020204030204" pitchFamily="34" charset="0"/>
              </a:rPr>
              <a:t>Individual seminar presentation (25 minutes) </a:t>
            </a:r>
          </a:p>
          <a:p>
            <a:r>
              <a:rPr lang="en-GB" sz="2800" dirty="0">
                <a:effectLst/>
                <a:latin typeface="Calibri" panose="020F0502020204030204" pitchFamily="34" charset="0"/>
                <a:ea typeface="Calibri" panose="020F0502020204030204" pitchFamily="34" charset="0"/>
              </a:rPr>
              <a:t> </a:t>
            </a:r>
          </a:p>
          <a:p>
            <a:pPr marL="0" indent="0" hangingPunct="0">
              <a:buNone/>
              <a:tabLst>
                <a:tab pos="457200" algn="l"/>
                <a:tab pos="914400" algn="l"/>
                <a:tab pos="1371600" algn="l"/>
                <a:tab pos="1828800" algn="l"/>
              </a:tabLst>
            </a:pPr>
            <a:r>
              <a:rPr lang="en-GB" sz="2800" b="0" i="1" dirty="0">
                <a:effectLst/>
                <a:latin typeface="Calibri" panose="020F0502020204030204" pitchFamily="34" charset="0"/>
                <a:ea typeface="Times New Roman" panose="02020603050405020304" pitchFamily="18" charset="0"/>
                <a:cs typeface="Calibri" panose="020F0502020204030204" pitchFamily="34" charset="0"/>
              </a:rPr>
              <a:t>Present your small-scale research project design, include your research questions, offer a critical justification for your methodological choices, the research tools and the ethical processes adopted.</a:t>
            </a:r>
            <a:r>
              <a:rPr lang="en-GB" sz="2800" b="0" dirty="0">
                <a:effectLst/>
                <a:latin typeface="Calibri" panose="020F0502020204030204" pitchFamily="34" charset="0"/>
                <a:ea typeface="Times New Roman" panose="02020603050405020304" pitchFamily="18" charset="0"/>
                <a:cs typeface="Calibri" panose="020F0502020204030204" pitchFamily="34" charset="0"/>
              </a:rPr>
              <a:t> </a:t>
            </a:r>
            <a:r>
              <a:rPr lang="en-GB" sz="2800" b="0" i="1" dirty="0">
                <a:effectLst/>
                <a:latin typeface="Calibri" panose="020F0502020204030204" pitchFamily="34" charset="0"/>
                <a:ea typeface="Times New Roman" panose="02020603050405020304" pitchFamily="18" charset="0"/>
                <a:cs typeface="Calibri" panose="020F0502020204030204" pitchFamily="34" charset="0"/>
              </a:rPr>
              <a:t>You should also include an outline of the intended approach to data analysis.  </a:t>
            </a:r>
            <a:endParaRPr lang="en-GB" sz="2800" b="1" dirty="0">
              <a:effectLst/>
              <a:latin typeface="Calibri" panose="020F0502020204030204" pitchFamily="34" charset="0"/>
              <a:ea typeface="Times New Roman" panose="02020603050405020304" pitchFamily="18" charset="0"/>
              <a:cs typeface="Calibri" panose="020F0502020204030204" pitchFamily="34" charset="0"/>
            </a:endParaRPr>
          </a:p>
          <a:p>
            <a:pPr marL="2286000" indent="-2286000" hangingPunct="0">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840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4ECE-9CBA-7282-8392-ECC3E48F42D5}"/>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1F682AD-1B9D-F8C2-C4EE-11DA8EA45E0D}"/>
              </a:ext>
            </a:extLst>
          </p:cNvPr>
          <p:cNvSpPr>
            <a:spLocks noGrp="1"/>
          </p:cNvSpPr>
          <p:nvPr>
            <p:ph idx="1"/>
          </p:nvPr>
        </p:nvSpPr>
        <p:spPr/>
        <p:txBody>
          <a:bodyPr>
            <a:normAutofit fontScale="85000" lnSpcReduction="20000"/>
          </a:bodyPr>
          <a:lstStyle/>
          <a:p>
            <a:pPr marL="0" indent="0">
              <a:buNone/>
            </a:pPr>
            <a:r>
              <a:rPr lang="en-GB" sz="2600" b="1" dirty="0">
                <a:effectLst/>
                <a:latin typeface="Calibri" panose="020F0502020204030204" pitchFamily="34" charset="0"/>
                <a:ea typeface="Calibri" panose="020F0502020204030204" pitchFamily="34" charset="0"/>
              </a:rPr>
              <a:t>Assessment Component 2 – 75%</a:t>
            </a:r>
            <a:endParaRPr lang="en-GB" sz="2600" dirty="0">
              <a:effectLst/>
              <a:latin typeface="Calibri" panose="020F0502020204030204" pitchFamily="34" charset="0"/>
              <a:ea typeface="Calibri" panose="020F0502020204030204" pitchFamily="34" charset="0"/>
            </a:endParaRPr>
          </a:p>
          <a:p>
            <a:pPr marL="0" indent="0">
              <a:buNone/>
            </a:pPr>
            <a:r>
              <a:rPr lang="en-GB" sz="2600" b="1" dirty="0">
                <a:solidFill>
                  <a:srgbClr val="FF0000"/>
                </a:solidFill>
                <a:effectLst/>
                <a:latin typeface="Calibri" panose="020F0502020204030204" pitchFamily="34" charset="0"/>
                <a:ea typeface="Calibri" panose="020F0502020204030204" pitchFamily="34" charset="0"/>
              </a:rPr>
              <a:t>SUBMISSION DATE: 16/06/25</a:t>
            </a:r>
            <a:endParaRPr lang="en-GB" sz="2600" dirty="0">
              <a:solidFill>
                <a:srgbClr val="FF0000"/>
              </a:solidFill>
              <a:effectLst/>
              <a:latin typeface="Calibri" panose="020F0502020204030204" pitchFamily="34" charset="0"/>
              <a:ea typeface="Calibri" panose="020F0502020204030204" pitchFamily="34" charset="0"/>
            </a:endParaRPr>
          </a:p>
          <a:p>
            <a:r>
              <a:rPr lang="en-GB" sz="2400" b="1" dirty="0">
                <a:effectLst/>
                <a:latin typeface="Calibri" panose="020F0502020204030204" pitchFamily="34" charset="0"/>
                <a:ea typeface="Calibri" panose="020F0502020204030204" pitchFamily="34" charset="0"/>
              </a:rPr>
              <a:t> </a:t>
            </a:r>
            <a:endParaRPr lang="en-GB" sz="2400" dirty="0">
              <a:effectLst/>
              <a:latin typeface="Calibri" panose="020F0502020204030204" pitchFamily="34" charset="0"/>
              <a:ea typeface="Calibri" panose="020F0502020204030204" pitchFamily="34" charset="0"/>
            </a:endParaRPr>
          </a:p>
          <a:p>
            <a:pPr marL="0" indent="0">
              <a:buNone/>
            </a:pPr>
            <a:r>
              <a:rPr lang="en-GB" sz="3000" dirty="0">
                <a:effectLst/>
                <a:latin typeface="Calibri" panose="020F0502020204030204" pitchFamily="34" charset="0"/>
                <a:ea typeface="Calibri" panose="020F0502020204030204" pitchFamily="34" charset="0"/>
              </a:rPr>
              <a:t>Written research report (12,000 words) </a:t>
            </a:r>
          </a:p>
          <a:p>
            <a:r>
              <a:rPr lang="en-GB" sz="3000" b="1" dirty="0">
                <a:effectLst/>
                <a:latin typeface="Calibri" panose="020F0502020204030204" pitchFamily="34" charset="0"/>
                <a:ea typeface="Calibri" panose="020F0502020204030204" pitchFamily="34" charset="0"/>
              </a:rPr>
              <a:t> </a:t>
            </a:r>
            <a:endParaRPr lang="en-GB" sz="3000" dirty="0">
              <a:effectLst/>
              <a:latin typeface="Calibri" panose="020F0502020204030204" pitchFamily="34" charset="0"/>
              <a:ea typeface="Calibri" panose="020F0502020204030204" pitchFamily="34" charset="0"/>
            </a:endParaRPr>
          </a:p>
          <a:p>
            <a:pPr marL="0" indent="0" hangingPunct="0">
              <a:buNone/>
              <a:tabLst>
                <a:tab pos="457200" algn="l"/>
                <a:tab pos="914400" algn="l"/>
                <a:tab pos="1371600" algn="l"/>
                <a:tab pos="1828800" algn="l"/>
              </a:tabLst>
            </a:pPr>
            <a:r>
              <a:rPr lang="en-GB" sz="3000" b="0" i="1" dirty="0">
                <a:effectLst/>
                <a:latin typeface="Calibri" panose="020F0502020204030204" pitchFamily="34" charset="0"/>
                <a:ea typeface="Times New Roman" panose="02020603050405020304" pitchFamily="18" charset="0"/>
                <a:cs typeface="Calibri" panose="020F0502020204030204" pitchFamily="34" charset="0"/>
              </a:rPr>
              <a:t>Present a research report of your small-scale research project. The report should include a literature review, research questions, justification of methodology and research tools employed, description of method and data analysis, findings, critical discussion of the implications of the findings for practice or future research and an evaluation of the research process</a:t>
            </a:r>
            <a:r>
              <a:rPr lang="en-GB" sz="3000" b="0" dirty="0">
                <a:effectLst/>
                <a:latin typeface="Calibri" panose="020F0502020204030204" pitchFamily="34" charset="0"/>
                <a:ea typeface="Times New Roman" panose="02020603050405020304" pitchFamily="18" charset="0"/>
                <a:cs typeface="Calibri" panose="020F0502020204030204" pitchFamily="34" charset="0"/>
              </a:rPr>
              <a:t>. </a:t>
            </a:r>
            <a:endParaRPr lang="en-GB" sz="3000" b="1"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78636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6148B-40FA-2AC5-DEAE-185CAEF2215B}"/>
              </a:ext>
            </a:extLst>
          </p:cNvPr>
          <p:cNvSpPr>
            <a:spLocks noGrp="1"/>
          </p:cNvSpPr>
          <p:nvPr>
            <p:ph type="title"/>
          </p:nvPr>
        </p:nvSpPr>
        <p:spPr/>
        <p:txBody>
          <a:bodyPr/>
          <a:lstStyle/>
          <a:p>
            <a:r>
              <a:rPr lang="en-GB" dirty="0"/>
              <a:t>Essay structure</a:t>
            </a:r>
          </a:p>
        </p:txBody>
      </p:sp>
      <p:pic>
        <p:nvPicPr>
          <p:cNvPr id="5" name="Content Placeholder 4" descr="A close-up of a book&#10;&#10;Description automatically generated">
            <a:extLst>
              <a:ext uri="{FF2B5EF4-FFF2-40B4-BE49-F238E27FC236}">
                <a16:creationId xmlns:a16="http://schemas.microsoft.com/office/drawing/2014/main" id="{2348179A-D431-9581-EEB5-C07460A3CE8D}"/>
              </a:ext>
            </a:extLst>
          </p:cNvPr>
          <p:cNvPicPr>
            <a:picLocks noGrp="1" noChangeAspect="1"/>
          </p:cNvPicPr>
          <p:nvPr>
            <p:ph idx="1"/>
          </p:nvPr>
        </p:nvPicPr>
        <p:blipFill>
          <a:blip r:embed="rId2"/>
          <a:stretch>
            <a:fillRect/>
          </a:stretch>
        </p:blipFill>
        <p:spPr>
          <a:xfrm>
            <a:off x="6096000" y="78480"/>
            <a:ext cx="4689806" cy="6829874"/>
          </a:xfrm>
        </p:spPr>
      </p:pic>
    </p:spTree>
    <p:extLst>
      <p:ext uri="{BB962C8B-B14F-4D97-AF65-F5344CB8AC3E}">
        <p14:creationId xmlns:p14="http://schemas.microsoft.com/office/powerpoint/2010/main" val="1243100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342BA418-D0A1-A9A2-C93B-A2E052EBF502}"/>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sz="5000" kern="1200" cap="all" spc="200" baseline="0" dirty="0">
                <a:solidFill>
                  <a:schemeClr val="tx1">
                    <a:lumMod val="95000"/>
                    <a:lumOff val="5000"/>
                  </a:schemeClr>
                </a:solidFill>
                <a:latin typeface="+mj-lt"/>
                <a:ea typeface="+mj-ea"/>
                <a:cs typeface="+mj-cs"/>
              </a:rPr>
              <a:t>Today’s session</a:t>
            </a:r>
          </a:p>
        </p:txBody>
      </p:sp>
      <p:sp>
        <p:nvSpPr>
          <p:cNvPr id="5" name="Text Placeholder 4">
            <a:extLst>
              <a:ext uri="{FF2B5EF4-FFF2-40B4-BE49-F238E27FC236}">
                <a16:creationId xmlns:a16="http://schemas.microsoft.com/office/drawing/2014/main" id="{CE8019B8-E235-BA4B-15D6-4EDF828F296F}"/>
              </a:ext>
            </a:extLst>
          </p:cNvPr>
          <p:cNvSpPr>
            <a:spLocks noGrp="1"/>
          </p:cNvSpPr>
          <p:nvPr>
            <p:ph type="body" idx="1"/>
          </p:nvPr>
        </p:nvSpPr>
        <p:spPr>
          <a:xfrm>
            <a:off x="8610600" y="4960137"/>
            <a:ext cx="3200400" cy="1463040"/>
          </a:xfrm>
        </p:spPr>
        <p:txBody>
          <a:bodyPr vert="horz" lIns="91440" tIns="45720" rIns="91440" bIns="45720" rtlCol="0" anchor="ctr">
            <a:normAutofit/>
          </a:bodyPr>
          <a:lstStyle/>
          <a:p>
            <a:endParaRPr lang="en-US"/>
          </a:p>
        </p:txBody>
      </p:sp>
      <p:pic>
        <p:nvPicPr>
          <p:cNvPr id="7" name="Picture 6" descr="Sunlit desk">
            <a:extLst>
              <a:ext uri="{FF2B5EF4-FFF2-40B4-BE49-F238E27FC236}">
                <a16:creationId xmlns:a16="http://schemas.microsoft.com/office/drawing/2014/main" id="{E3C3965A-2A0B-087E-6B67-69712541D3A7}"/>
              </a:ext>
            </a:extLst>
          </p:cNvPr>
          <p:cNvPicPr>
            <a:picLocks noChangeAspect="1"/>
          </p:cNvPicPr>
          <p:nvPr/>
        </p:nvPicPr>
        <p:blipFill rotWithShape="1">
          <a:blip r:embed="rId2"/>
          <a:srcRect t="17780" b="26040"/>
          <a:stretch/>
        </p:blipFill>
        <p:spPr>
          <a:xfrm>
            <a:off x="20" y="10"/>
            <a:ext cx="12191980" cy="4571990"/>
          </a:xfrm>
          <a:prstGeom prst="rect">
            <a:avLst/>
          </a:prstGeom>
        </p:spPr>
      </p:pic>
    </p:spTree>
    <p:extLst>
      <p:ext uri="{BB962C8B-B14F-4D97-AF65-F5344CB8AC3E}">
        <p14:creationId xmlns:p14="http://schemas.microsoft.com/office/powerpoint/2010/main" val="162803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3C91-174D-05D2-2775-DC1081C5B13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0B79C0D-C040-DD43-0641-C58A707B1E86}"/>
              </a:ext>
            </a:extLst>
          </p:cNvPr>
          <p:cNvSpPr>
            <a:spLocks noGrp="1"/>
          </p:cNvSpPr>
          <p:nvPr>
            <p:ph idx="1"/>
          </p:nvPr>
        </p:nvSpPr>
        <p:spPr>
          <a:xfrm>
            <a:off x="791852" y="2007909"/>
            <a:ext cx="10944519" cy="4722829"/>
          </a:xfrm>
        </p:spPr>
        <p:txBody>
          <a:bodyPr>
            <a:normAutofit/>
          </a:bodyPr>
          <a:lstStyle/>
          <a:p>
            <a:pPr marL="68580"/>
            <a:r>
              <a:rPr lang="en-GB" sz="3400" dirty="0">
                <a:effectLst/>
                <a:latin typeface="Calibri" panose="020F0502020204030204" pitchFamily="34" charset="0"/>
                <a:ea typeface="Calibri" panose="020F0502020204030204" pitchFamily="34" charset="0"/>
              </a:rPr>
              <a:t>Review your proposal for a research project created at the end of Year 2.</a:t>
            </a:r>
          </a:p>
          <a:p>
            <a:pPr marL="68580"/>
            <a:r>
              <a:rPr lang="en-GB" sz="3400" dirty="0">
                <a:effectLst/>
                <a:latin typeface="Calibri" panose="020F0502020204030204" pitchFamily="34" charset="0"/>
                <a:ea typeface="Calibri" panose="020F0502020204030204" pitchFamily="34" charset="0"/>
              </a:rPr>
              <a:t>Consider the following: </a:t>
            </a:r>
          </a:p>
          <a:p>
            <a:pPr marL="342900" lvl="0" indent="-342900">
              <a:buFont typeface="Calibri" panose="020F0502020204030204" pitchFamily="34" charset="0"/>
              <a:buChar char="-"/>
            </a:pPr>
            <a:r>
              <a:rPr lang="en-GB" sz="3400" dirty="0">
                <a:effectLst/>
                <a:latin typeface="Calibri" panose="020F0502020204030204" pitchFamily="34" charset="0"/>
                <a:ea typeface="Calibri" panose="020F0502020204030204" pitchFamily="34" charset="0"/>
              </a:rPr>
              <a:t>Is this a project you want to take forward?</a:t>
            </a:r>
          </a:p>
          <a:p>
            <a:pPr marL="342900" lvl="0" indent="-342900">
              <a:buFont typeface="Calibri" panose="020F0502020204030204" pitchFamily="34" charset="0"/>
              <a:buChar char="-"/>
            </a:pPr>
            <a:r>
              <a:rPr lang="en-GB" sz="3400" dirty="0">
                <a:latin typeface="Calibri" panose="020F0502020204030204" pitchFamily="34" charset="0"/>
                <a:ea typeface="Calibri" panose="020F0502020204030204" pitchFamily="34" charset="0"/>
              </a:rPr>
              <a:t>If so, w</a:t>
            </a:r>
            <a:r>
              <a:rPr lang="en-GB" sz="3400" dirty="0">
                <a:effectLst/>
                <a:latin typeface="Calibri" panose="020F0502020204030204" pitchFamily="34" charset="0"/>
                <a:ea typeface="Calibri" panose="020F0502020204030204" pitchFamily="34" charset="0"/>
              </a:rPr>
              <a:t>hat alterations might you make?</a:t>
            </a:r>
          </a:p>
          <a:p>
            <a:pPr marL="342900" lvl="0" indent="-342900">
              <a:buFont typeface="Calibri" panose="020F0502020204030204" pitchFamily="34" charset="0"/>
              <a:buChar char="-"/>
            </a:pPr>
            <a:r>
              <a:rPr lang="en-GB" sz="3400" dirty="0">
                <a:effectLst/>
                <a:latin typeface="Calibri" panose="020F0502020204030204" pitchFamily="34" charset="0"/>
                <a:ea typeface="Calibri" panose="020F0502020204030204" pitchFamily="34" charset="0"/>
              </a:rPr>
              <a:t>If not, identify an area of research interest that you want to explore in this coming year. </a:t>
            </a:r>
            <a:r>
              <a:rPr lang="en-GB" sz="2400" dirty="0">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Calibri" panose="020F0502020204030204" pitchFamily="34" charset="0"/>
              </a:rPr>
              <a:t>Choosing an enquiry related to your work setting would probably be helpful for time management.]</a:t>
            </a:r>
          </a:p>
          <a:p>
            <a:endParaRPr lang="en-GB" sz="1800" b="1"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843257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5531-DE3F-8F29-8266-336337641B3D}"/>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5C8343B8-CAB3-EB7A-4DDA-ABC9A60390C0}"/>
              </a:ext>
            </a:extLst>
          </p:cNvPr>
          <p:cNvSpPr>
            <a:spLocks noGrp="1"/>
          </p:cNvSpPr>
          <p:nvPr>
            <p:ph sz="half" idx="1"/>
          </p:nvPr>
        </p:nvSpPr>
        <p:spPr>
          <a:xfrm>
            <a:off x="1024127" y="2286000"/>
            <a:ext cx="5819496" cy="4023360"/>
          </a:xfrm>
        </p:spPr>
        <p:txBody>
          <a:bodyPr>
            <a:normAutofit fontScale="92500" lnSpcReduction="10000"/>
          </a:bodyPr>
          <a:lstStyle/>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gap(s) in knowledge or understanding that the research project seeks to fill?</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research question(s) that will address these gaps?</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 the nature of the knowledge or understanding to be generated? </a:t>
            </a:r>
          </a:p>
          <a:p>
            <a:endParaRPr lang="en-GB" dirty="0"/>
          </a:p>
        </p:txBody>
      </p:sp>
      <p:sp>
        <p:nvSpPr>
          <p:cNvPr id="4" name="Content Placeholder 3">
            <a:extLst>
              <a:ext uri="{FF2B5EF4-FFF2-40B4-BE49-F238E27FC236}">
                <a16:creationId xmlns:a16="http://schemas.microsoft.com/office/drawing/2014/main" id="{7F38572F-2334-10E3-EFE0-234EE286A16A}"/>
              </a:ext>
            </a:extLst>
          </p:cNvPr>
          <p:cNvSpPr>
            <a:spLocks noGrp="1"/>
          </p:cNvSpPr>
          <p:nvPr>
            <p:ph sz="half" idx="2"/>
          </p:nvPr>
        </p:nvSpPr>
        <p:spPr>
          <a:xfrm>
            <a:off x="7686854" y="5279366"/>
            <a:ext cx="2963174" cy="1143873"/>
          </a:xfrm>
          <a:ln w="28575">
            <a:solidFill>
              <a:schemeClr val="accent6"/>
            </a:solidFill>
          </a:ln>
        </p:spPr>
        <p:txBody>
          <a:bodyPr>
            <a:normAutofit fontScale="92500" lnSpcReduction="10000"/>
          </a:bodyPr>
          <a:lstStyle/>
          <a:p>
            <a:r>
              <a:rPr lang="en-GB" sz="3000" dirty="0">
                <a:effectLst/>
                <a:latin typeface="Calibri" panose="020F0502020204030204" pitchFamily="34" charset="0"/>
                <a:ea typeface="Calibri" panose="020F0502020204030204" pitchFamily="34" charset="0"/>
              </a:rPr>
              <a:t>What else do you need to know </a:t>
            </a:r>
            <a:r>
              <a:rPr lang="en-GB" sz="3000" dirty="0">
                <a:latin typeface="Calibri" panose="020F0502020204030204" pitchFamily="34" charset="0"/>
                <a:ea typeface="Calibri" panose="020F0502020204030204" pitchFamily="34" charset="0"/>
              </a:rPr>
              <a:t>/ to </a:t>
            </a:r>
            <a:r>
              <a:rPr lang="en-GB" sz="3000" dirty="0">
                <a:effectLst/>
                <a:latin typeface="Calibri" panose="020F0502020204030204" pitchFamily="34" charset="0"/>
                <a:ea typeface="Calibri" panose="020F0502020204030204" pitchFamily="34" charset="0"/>
              </a:rPr>
              <a:t>tell the reader?</a:t>
            </a:r>
          </a:p>
        </p:txBody>
      </p:sp>
      <p:sp>
        <p:nvSpPr>
          <p:cNvPr id="5" name="TextBox 4">
            <a:extLst>
              <a:ext uri="{FF2B5EF4-FFF2-40B4-BE49-F238E27FC236}">
                <a16:creationId xmlns:a16="http://schemas.microsoft.com/office/drawing/2014/main" id="{0B2F50C9-6A74-1B06-E186-AA17FA0E25E3}"/>
              </a:ext>
            </a:extLst>
          </p:cNvPr>
          <p:cNvSpPr txBox="1"/>
          <p:nvPr/>
        </p:nvSpPr>
        <p:spPr>
          <a:xfrm>
            <a:off x="7592683" y="585216"/>
            <a:ext cx="3293853" cy="523220"/>
          </a:xfrm>
          <a:prstGeom prst="rect">
            <a:avLst/>
          </a:prstGeom>
          <a:noFill/>
          <a:ln w="57150">
            <a:solidFill>
              <a:schemeClr val="accent2"/>
            </a:solidFill>
          </a:ln>
        </p:spPr>
        <p:txBody>
          <a:bodyPr wrap="square" rtlCol="0">
            <a:spAutoFit/>
          </a:bodyPr>
          <a:lstStyle/>
          <a:p>
            <a:r>
              <a:rPr lang="en-GB" sz="2800" b="1" dirty="0">
                <a:effectLst/>
                <a:latin typeface="Calibri" panose="020F0502020204030204" pitchFamily="34" charset="0"/>
                <a:ea typeface="Calibri" panose="020F0502020204030204" pitchFamily="34" charset="0"/>
              </a:rPr>
              <a:t>Why this, why now? </a:t>
            </a:r>
          </a:p>
        </p:txBody>
      </p:sp>
      <p:sp>
        <p:nvSpPr>
          <p:cNvPr id="6" name="TextBox 5">
            <a:extLst>
              <a:ext uri="{FF2B5EF4-FFF2-40B4-BE49-F238E27FC236}">
                <a16:creationId xmlns:a16="http://schemas.microsoft.com/office/drawing/2014/main" id="{14796424-48C1-CC4E-5B3B-55E8778001DC}"/>
              </a:ext>
            </a:extLst>
          </p:cNvPr>
          <p:cNvSpPr txBox="1"/>
          <p:nvPr/>
        </p:nvSpPr>
        <p:spPr>
          <a:xfrm>
            <a:off x="8488392" y="2552759"/>
            <a:ext cx="2599426" cy="954107"/>
          </a:xfrm>
          <a:prstGeom prst="rect">
            <a:avLst/>
          </a:prstGeom>
          <a:noFill/>
          <a:ln w="28575">
            <a:solidFill>
              <a:schemeClr val="accent4"/>
            </a:solidFill>
          </a:ln>
        </p:spPr>
        <p:txBody>
          <a:bodyPr wrap="square" rtlCol="0">
            <a:spAutoFit/>
          </a:bodyPr>
          <a:lstStyle/>
          <a:p>
            <a:r>
              <a:rPr lang="en-GB" sz="2800" dirty="0">
                <a:effectLst/>
                <a:latin typeface="Calibri" panose="020F0502020204030204" pitchFamily="34" charset="0"/>
                <a:ea typeface="Calibri" panose="020F0502020204030204" pitchFamily="34" charset="0"/>
              </a:rPr>
              <a:t>What makes you think this?</a:t>
            </a:r>
          </a:p>
        </p:txBody>
      </p:sp>
      <p:cxnSp>
        <p:nvCxnSpPr>
          <p:cNvPr id="8" name="Straight Arrow Connector 7">
            <a:extLst>
              <a:ext uri="{FF2B5EF4-FFF2-40B4-BE49-F238E27FC236}">
                <a16:creationId xmlns:a16="http://schemas.microsoft.com/office/drawing/2014/main" id="{38086C30-0D0D-B6D9-E5B5-69C197BF67B7}"/>
              </a:ext>
            </a:extLst>
          </p:cNvPr>
          <p:cNvCxnSpPr>
            <a:cxnSpLocks/>
          </p:cNvCxnSpPr>
          <p:nvPr/>
        </p:nvCxnSpPr>
        <p:spPr>
          <a:xfrm flipV="1">
            <a:off x="6096000" y="1213449"/>
            <a:ext cx="1411856" cy="107255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0DBE55B-E436-0E25-8D99-D903492CEE5D}"/>
              </a:ext>
            </a:extLst>
          </p:cNvPr>
          <p:cNvCxnSpPr>
            <a:cxnSpLocks/>
          </p:cNvCxnSpPr>
          <p:nvPr/>
        </p:nvCxnSpPr>
        <p:spPr>
          <a:xfrm flipV="1">
            <a:off x="6748609" y="3278038"/>
            <a:ext cx="1584508" cy="772249"/>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7080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D2081-B498-79AD-3980-6E5F1D966EC9}"/>
              </a:ext>
            </a:extLst>
          </p:cNvPr>
          <p:cNvSpPr>
            <a:spLocks noGrp="1"/>
          </p:cNvSpPr>
          <p:nvPr>
            <p:ph type="title"/>
          </p:nvPr>
        </p:nvSpPr>
        <p:spPr>
          <a:xfrm>
            <a:off x="1024128" y="585216"/>
            <a:ext cx="9720072" cy="1499616"/>
          </a:xfrm>
        </p:spPr>
        <p:txBody>
          <a:bodyPr>
            <a:normAutofit/>
          </a:bodyPr>
          <a:lstStyle/>
          <a:p>
            <a:r>
              <a:rPr lang="en-GB"/>
              <a:t>Key learning</a:t>
            </a:r>
            <a:endParaRPr lang="en-GB" dirty="0"/>
          </a:p>
        </p:txBody>
      </p:sp>
      <p:graphicFrame>
        <p:nvGraphicFramePr>
          <p:cNvPr id="7" name="Content Placeholder 4">
            <a:extLst>
              <a:ext uri="{FF2B5EF4-FFF2-40B4-BE49-F238E27FC236}">
                <a16:creationId xmlns:a16="http://schemas.microsoft.com/office/drawing/2014/main" id="{1BE6A7B1-FBDB-5964-A86A-AD4F5D9F99C4}"/>
              </a:ext>
            </a:extLst>
          </p:cNvPr>
          <p:cNvGraphicFramePr>
            <a:graphicFrameLocks noGrp="1"/>
          </p:cNvGraphicFramePr>
          <p:nvPr>
            <p:ph idx="1"/>
            <p:extLst>
              <p:ext uri="{D42A27DB-BD31-4B8C-83A1-F6EECF244321}">
                <p14:modId xmlns:p14="http://schemas.microsoft.com/office/powerpoint/2010/main" val="2199824760"/>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239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of a viewing telescope with a city on its background">
            <a:extLst>
              <a:ext uri="{FF2B5EF4-FFF2-40B4-BE49-F238E27FC236}">
                <a16:creationId xmlns:a16="http://schemas.microsoft.com/office/drawing/2014/main" id="{577963B9-B0A1-3CD5-F157-6F65F618A7D2}"/>
              </a:ext>
            </a:extLst>
          </p:cNvPr>
          <p:cNvPicPr>
            <a:picLocks noChangeAspect="1"/>
          </p:cNvPicPr>
          <p:nvPr/>
        </p:nvPicPr>
        <p:blipFill rotWithShape="1">
          <a:blip r:embed="rId2"/>
          <a:srcRect t="11417"/>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1641873-488A-E168-F804-49B25CF88F65}"/>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Looking ahead</a:t>
            </a:r>
            <a:endParaRPr lang="en-US" kern="1200" cap="all" spc="200" baseline="0">
              <a:solidFill>
                <a:srgbClr val="FFFFFF"/>
              </a:solidFill>
              <a:latin typeface="+mj-lt"/>
              <a:ea typeface="+mj-ea"/>
              <a:cs typeface="+mj-cs"/>
            </a:endParaRPr>
          </a:p>
        </p:txBody>
      </p:sp>
      <p:sp>
        <p:nvSpPr>
          <p:cNvPr id="5" name="Text Placeholder 4">
            <a:extLst>
              <a:ext uri="{FF2B5EF4-FFF2-40B4-BE49-F238E27FC236}">
                <a16:creationId xmlns:a16="http://schemas.microsoft.com/office/drawing/2014/main" id="{C3166BBE-327C-1FF2-B3ED-D5791CB9973B}"/>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34" name="Straight Connector 33">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2923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97FD83-4D27-D478-1239-AE2D4116FA16}"/>
              </a:ext>
            </a:extLst>
          </p:cNvPr>
          <p:cNvSpPr>
            <a:spLocks noGrp="1"/>
          </p:cNvSpPr>
          <p:nvPr>
            <p:ph type="title"/>
          </p:nvPr>
        </p:nvSpPr>
        <p:spPr/>
        <p:txBody>
          <a:bodyPr/>
          <a:lstStyle/>
          <a:p>
            <a:r>
              <a:rPr lang="en-GB" dirty="0"/>
              <a:t>Ethics form</a:t>
            </a:r>
          </a:p>
        </p:txBody>
      </p:sp>
      <p:pic>
        <p:nvPicPr>
          <p:cNvPr id="6" name="Content Placeholder 5" descr="A screenshot of a computer&#10;&#10;Description automatically generated">
            <a:extLst>
              <a:ext uri="{FF2B5EF4-FFF2-40B4-BE49-F238E27FC236}">
                <a16:creationId xmlns:a16="http://schemas.microsoft.com/office/drawing/2014/main" id="{432F2F6E-A70A-33EF-2401-DA17079CB77D}"/>
              </a:ext>
            </a:extLst>
          </p:cNvPr>
          <p:cNvPicPr>
            <a:picLocks noGrp="1" noChangeAspect="1"/>
          </p:cNvPicPr>
          <p:nvPr>
            <p:ph idx="1"/>
          </p:nvPr>
        </p:nvPicPr>
        <p:blipFill>
          <a:blip r:embed="rId2"/>
          <a:stretch>
            <a:fillRect/>
          </a:stretch>
        </p:blipFill>
        <p:spPr>
          <a:xfrm>
            <a:off x="876849" y="2287667"/>
            <a:ext cx="10438302" cy="3706847"/>
          </a:xfrm>
        </p:spPr>
      </p:pic>
    </p:spTree>
    <p:extLst>
      <p:ext uri="{BB962C8B-B14F-4D97-AF65-F5344CB8AC3E}">
        <p14:creationId xmlns:p14="http://schemas.microsoft.com/office/powerpoint/2010/main" val="731014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308A7-FDDD-077F-157B-0A5508884D33}"/>
              </a:ext>
            </a:extLst>
          </p:cNvPr>
          <p:cNvSpPr>
            <a:spLocks noGrp="1"/>
          </p:cNvSpPr>
          <p:nvPr>
            <p:ph type="title"/>
          </p:nvPr>
        </p:nvSpPr>
        <p:spPr/>
        <p:txBody>
          <a:bodyPr/>
          <a:lstStyle/>
          <a:p>
            <a:r>
              <a:rPr lang="en-GB" dirty="0"/>
              <a:t>Ethics committee meeting dates</a:t>
            </a:r>
          </a:p>
        </p:txBody>
      </p:sp>
      <p:sp>
        <p:nvSpPr>
          <p:cNvPr id="6" name="TextBox 5">
            <a:extLst>
              <a:ext uri="{FF2B5EF4-FFF2-40B4-BE49-F238E27FC236}">
                <a16:creationId xmlns:a16="http://schemas.microsoft.com/office/drawing/2014/main" id="{7A116147-EEFB-37D6-C981-2982C25435D4}"/>
              </a:ext>
            </a:extLst>
          </p:cNvPr>
          <p:cNvSpPr txBox="1"/>
          <p:nvPr/>
        </p:nvSpPr>
        <p:spPr>
          <a:xfrm>
            <a:off x="428361" y="4828737"/>
            <a:ext cx="11043711" cy="646331"/>
          </a:xfrm>
          <a:prstGeom prst="rect">
            <a:avLst/>
          </a:prstGeom>
          <a:noFill/>
        </p:spPr>
        <p:txBody>
          <a:bodyPr wrap="square" rtlCol="0">
            <a:spAutoFit/>
          </a:bodyPr>
          <a:lstStyle/>
          <a:p>
            <a:r>
              <a:rPr lang="en-GB" sz="1800" b="1" i="1" dirty="0">
                <a:solidFill>
                  <a:srgbClr val="548DD4"/>
                </a:solidFill>
                <a:effectLst/>
                <a:latin typeface="Calibri" panose="020F0502020204030204" pitchFamily="34" charset="0"/>
                <a:ea typeface="Calibri" panose="020F0502020204030204" pitchFamily="34" charset="0"/>
              </a:rPr>
              <a:t>The last ethics committee date this term requires submission of your proposal by Thursday the 27</a:t>
            </a:r>
            <a:r>
              <a:rPr lang="en-GB" sz="1800" b="1" i="1" baseline="30000" dirty="0">
                <a:solidFill>
                  <a:srgbClr val="548DD4"/>
                </a:solidFill>
                <a:effectLst/>
                <a:latin typeface="Calibri" panose="020F0502020204030204" pitchFamily="34" charset="0"/>
                <a:ea typeface="Calibri" panose="020F0502020204030204" pitchFamily="34" charset="0"/>
              </a:rPr>
              <a:t>th</a:t>
            </a:r>
            <a:r>
              <a:rPr lang="en-GB" sz="1800" b="1" i="1" dirty="0">
                <a:solidFill>
                  <a:srgbClr val="548DD4"/>
                </a:solidFill>
                <a:effectLst/>
                <a:latin typeface="Calibri" panose="020F0502020204030204" pitchFamily="34" charset="0"/>
                <a:ea typeface="Calibri" panose="020F0502020204030204" pitchFamily="34" charset="0"/>
              </a:rPr>
              <a:t> November</a:t>
            </a:r>
            <a:r>
              <a:rPr lang="en-GB" b="1" i="1" dirty="0">
                <a:solidFill>
                  <a:srgbClr val="548DD4"/>
                </a:solidFill>
                <a:latin typeface="Calibri" panose="020F0502020204030204" pitchFamily="34" charset="0"/>
                <a:ea typeface="Calibri" panose="020F0502020204030204" pitchFamily="34" charset="0"/>
              </a:rPr>
              <a:t>. </a:t>
            </a:r>
          </a:p>
          <a:p>
            <a:r>
              <a:rPr lang="en-GB" sz="1800" b="1" i="1" dirty="0">
                <a:solidFill>
                  <a:srgbClr val="548DD4"/>
                </a:solidFill>
                <a:effectLst/>
                <a:latin typeface="Calibri" panose="020F0502020204030204" pitchFamily="34" charset="0"/>
                <a:ea typeface="Calibri" panose="020F0502020204030204" pitchFamily="34" charset="0"/>
              </a:rPr>
              <a:t>This requires sign-off by a tutor so you will need to submit your form to Catherine by the 25</a:t>
            </a:r>
            <a:r>
              <a:rPr lang="en-GB" b="1" i="1" baseline="30000" dirty="0">
                <a:solidFill>
                  <a:srgbClr val="548DD4"/>
                </a:solidFill>
                <a:latin typeface="Calibri" panose="020F0502020204030204" pitchFamily="34" charset="0"/>
                <a:ea typeface="Calibri" panose="020F0502020204030204" pitchFamily="34" charset="0"/>
              </a:rPr>
              <a:t>th </a:t>
            </a:r>
            <a:r>
              <a:rPr lang="en-GB" sz="1800" b="1" i="1" dirty="0">
                <a:solidFill>
                  <a:srgbClr val="548DD4"/>
                </a:solidFill>
                <a:effectLst/>
                <a:latin typeface="Calibri" panose="020F0502020204030204" pitchFamily="34" charset="0"/>
                <a:ea typeface="Calibri" panose="020F0502020204030204" pitchFamily="34" charset="0"/>
              </a:rPr>
              <a:t>of November. </a:t>
            </a:r>
            <a:endParaRPr lang="en-GB" dirty="0"/>
          </a:p>
        </p:txBody>
      </p:sp>
      <p:pic>
        <p:nvPicPr>
          <p:cNvPr id="8" name="Content Placeholder 7" descr="A calendar with a date&#10;&#10;Description automatically generated with medium confidence">
            <a:extLst>
              <a:ext uri="{FF2B5EF4-FFF2-40B4-BE49-F238E27FC236}">
                <a16:creationId xmlns:a16="http://schemas.microsoft.com/office/drawing/2014/main" id="{FBB4EE69-6CF5-F77A-8647-0B38FD07C6FB}"/>
              </a:ext>
            </a:extLst>
          </p:cNvPr>
          <p:cNvPicPr>
            <a:picLocks noGrp="1" noChangeAspect="1"/>
          </p:cNvPicPr>
          <p:nvPr>
            <p:ph idx="1"/>
          </p:nvPr>
        </p:nvPicPr>
        <p:blipFill>
          <a:blip r:embed="rId2"/>
          <a:stretch>
            <a:fillRect/>
          </a:stretch>
        </p:blipFill>
        <p:spPr>
          <a:xfrm>
            <a:off x="1106098" y="2328063"/>
            <a:ext cx="9793774" cy="1846560"/>
          </a:xfrm>
        </p:spPr>
      </p:pic>
    </p:spTree>
    <p:extLst>
      <p:ext uri="{BB962C8B-B14F-4D97-AF65-F5344CB8AC3E}">
        <p14:creationId xmlns:p14="http://schemas.microsoft.com/office/powerpoint/2010/main" val="304743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8"/>
          <p:cNvSpPr/>
          <p:nvPr/>
        </p:nvSpPr>
        <p:spPr>
          <a:xfrm>
            <a:off x="415600" y="268633"/>
            <a:ext cx="11346800" cy="904400"/>
          </a:xfrm>
          <a:prstGeom prst="roundRect">
            <a:avLst>
              <a:gd name="adj" fmla="val 16667"/>
            </a:avLst>
          </a:prstGeom>
          <a:solidFill>
            <a:srgbClr val="B4A7D6"/>
          </a:solidFill>
          <a:ln w="3810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r>
              <a:rPr lang="en" sz="4000" b="1">
                <a:solidFill>
                  <a:schemeClr val="dk1"/>
                </a:solidFill>
                <a:latin typeface="Calibri"/>
                <a:ea typeface="Calibri"/>
                <a:cs typeface="Calibri"/>
                <a:sym typeface="Calibri"/>
              </a:rPr>
              <a:t>Research Timeline </a:t>
            </a:r>
            <a:endParaRPr sz="2400"/>
          </a:p>
        </p:txBody>
      </p:sp>
      <p:pic>
        <p:nvPicPr>
          <p:cNvPr id="111" name="Google Shape;111;p18"/>
          <p:cNvPicPr preferRelativeResize="0"/>
          <p:nvPr/>
        </p:nvPicPr>
        <p:blipFill>
          <a:blip r:embed="rId3">
            <a:alphaModFix/>
          </a:blip>
          <a:stretch>
            <a:fillRect/>
          </a:stretch>
        </p:blipFill>
        <p:spPr>
          <a:xfrm>
            <a:off x="353218" y="162567"/>
            <a:ext cx="11471567" cy="653287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9"/>
          <p:cNvSpPr/>
          <p:nvPr/>
        </p:nvSpPr>
        <p:spPr>
          <a:xfrm>
            <a:off x="415600" y="268633"/>
            <a:ext cx="11346800" cy="904400"/>
          </a:xfrm>
          <a:prstGeom prst="roundRect">
            <a:avLst>
              <a:gd name="adj" fmla="val 16667"/>
            </a:avLst>
          </a:prstGeom>
          <a:solidFill>
            <a:srgbClr val="B4A7D6"/>
          </a:solidFill>
          <a:ln w="38100"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r>
              <a:rPr lang="en" sz="4000" b="1">
                <a:solidFill>
                  <a:schemeClr val="dk1"/>
                </a:solidFill>
                <a:latin typeface="Calibri"/>
                <a:ea typeface="Calibri"/>
                <a:cs typeface="Calibri"/>
                <a:sym typeface="Calibri"/>
              </a:rPr>
              <a:t>Research Timeline </a:t>
            </a:r>
            <a:endParaRPr sz="2400"/>
          </a:p>
        </p:txBody>
      </p:sp>
      <p:pic>
        <p:nvPicPr>
          <p:cNvPr id="117" name="Google Shape;117;p19"/>
          <p:cNvPicPr preferRelativeResize="0"/>
          <p:nvPr/>
        </p:nvPicPr>
        <p:blipFill>
          <a:blip r:embed="rId3">
            <a:alphaModFix/>
          </a:blip>
          <a:stretch>
            <a:fillRect/>
          </a:stretch>
        </p:blipFill>
        <p:spPr>
          <a:xfrm>
            <a:off x="203201" y="1376233"/>
            <a:ext cx="11785599" cy="3970611"/>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ding a book and drinking coffee on the table">
            <a:extLst>
              <a:ext uri="{FF2B5EF4-FFF2-40B4-BE49-F238E27FC236}">
                <a16:creationId xmlns:a16="http://schemas.microsoft.com/office/drawing/2014/main" id="{0416F8E0-4180-B2F9-0AF1-C0CF381016F3}"/>
              </a:ext>
            </a:extLst>
          </p:cNvPr>
          <p:cNvPicPr>
            <a:picLocks noChangeAspect="1"/>
          </p:cNvPicPr>
          <p:nvPr/>
        </p:nvPicPr>
        <p:blipFill rotWithShape="1">
          <a:blip r:embed="rId2"/>
          <a:srcRect t="2279" b="13451"/>
          <a:stretch/>
        </p:blipFill>
        <p:spPr>
          <a:xfrm>
            <a:off x="20" y="975"/>
            <a:ext cx="12191980" cy="6858000"/>
          </a:xfrm>
          <a:prstGeom prst="rect">
            <a:avLst/>
          </a:prstGeom>
        </p:spPr>
      </p:pic>
      <p:sp>
        <p:nvSpPr>
          <p:cNvPr id="18" name="Rectangle 17">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3439" y="1475234"/>
            <a:ext cx="3214307" cy="2901694"/>
          </a:xfrm>
        </p:spPr>
        <p:txBody>
          <a:bodyPr anchor="b">
            <a:normAutofit/>
          </a:bodyPr>
          <a:lstStyle/>
          <a:p>
            <a:r>
              <a:rPr lang="en-GB" sz="4000">
                <a:solidFill>
                  <a:srgbClr val="FFFFFF"/>
                </a:solidFill>
              </a:rPr>
              <a:t>Writing a Literature Review</a:t>
            </a:r>
          </a:p>
        </p:txBody>
      </p:sp>
      <p:sp>
        <p:nvSpPr>
          <p:cNvPr id="3" name="Subtitle 2"/>
          <p:cNvSpPr>
            <a:spLocks noGrp="1"/>
          </p:cNvSpPr>
          <p:nvPr>
            <p:ph type="subTitle" idx="1"/>
          </p:nvPr>
        </p:nvSpPr>
        <p:spPr>
          <a:xfrm>
            <a:off x="853440" y="4608576"/>
            <a:ext cx="3205640" cy="774186"/>
          </a:xfrm>
        </p:spPr>
        <p:txBody>
          <a:bodyPr anchor="t">
            <a:normAutofit/>
          </a:bodyPr>
          <a:lstStyle/>
          <a:p>
            <a:pPr algn="r"/>
            <a:endParaRPr lang="en-GB" sz="1600">
              <a:solidFill>
                <a:srgbClr val="FFFFFF"/>
              </a:solidFill>
            </a:endParaRPr>
          </a:p>
        </p:txBody>
      </p:sp>
      <p:cxnSp>
        <p:nvCxnSpPr>
          <p:cNvPr id="20" name="Straight Connector 19">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B092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782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the purpose of a literature review?</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out what information exists in a specific field</a:t>
            </a:r>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gaps in literature</a:t>
            </a:r>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authors in a specific field</a:t>
            </a:r>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seminal works</a:t>
            </a:r>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ideas, conclusions and theories</a:t>
            </a:r>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Establish similarities and differences</a:t>
            </a:r>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Show relationships between previous studies or theories</a:t>
            </a:r>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op view of books with different cover colours">
            <a:extLst>
              <a:ext uri="{FF2B5EF4-FFF2-40B4-BE49-F238E27FC236}">
                <a16:creationId xmlns:a16="http://schemas.microsoft.com/office/drawing/2014/main" id="{93A61DFF-3820-1800-76A6-B715BFCD68A9}"/>
              </a:ext>
            </a:extLst>
          </p:cNvPr>
          <p:cNvPicPr>
            <a:picLocks noChangeAspect="1"/>
          </p:cNvPicPr>
          <p:nvPr/>
        </p:nvPicPr>
        <p:blipFill rotWithShape="1">
          <a:blip r:embed="rId2">
            <a:alphaModFix amt="45000"/>
          </a:blip>
          <a:srcRect t="24180" r="-1" b="19555"/>
          <a:stretch/>
        </p:blipFill>
        <p:spPr>
          <a:xfrm>
            <a:off x="20" y="-1"/>
            <a:ext cx="12188932" cy="6858000"/>
          </a:xfrm>
          <a:prstGeom prst="rect">
            <a:avLst/>
          </a:prstGeom>
        </p:spPr>
      </p:pic>
      <p:sp>
        <p:nvSpPr>
          <p:cNvPr id="2" name="Title 1">
            <a:extLst>
              <a:ext uri="{FF2B5EF4-FFF2-40B4-BE49-F238E27FC236}">
                <a16:creationId xmlns:a16="http://schemas.microsoft.com/office/drawing/2014/main" id="{C58A8EB4-A5A0-8046-88AE-3E6ADCD90B1D}"/>
              </a:ext>
            </a:extLst>
          </p:cNvPr>
          <p:cNvSpPr>
            <a:spLocks noGrp="1"/>
          </p:cNvSpPr>
          <p:nvPr>
            <p:ph type="ctrTitle"/>
          </p:nvPr>
        </p:nvSpPr>
        <p:spPr>
          <a:xfrm>
            <a:off x="643467" y="643467"/>
            <a:ext cx="7164674" cy="5571066"/>
          </a:xfrm>
        </p:spPr>
        <p:txBody>
          <a:bodyPr>
            <a:normAutofit/>
          </a:bodyPr>
          <a:lstStyle/>
          <a:p>
            <a:r>
              <a:rPr lang="en-GB" sz="6600" dirty="0">
                <a:solidFill>
                  <a:schemeClr val="tx1"/>
                </a:solidFill>
              </a:rPr>
              <a:t>literature review at level 8 – is it different?</a:t>
            </a:r>
          </a:p>
        </p:txBody>
      </p:sp>
      <p:sp>
        <p:nvSpPr>
          <p:cNvPr id="4" name="Subtitle 3">
            <a:extLst>
              <a:ext uri="{FF2B5EF4-FFF2-40B4-BE49-F238E27FC236}">
                <a16:creationId xmlns:a16="http://schemas.microsoft.com/office/drawing/2014/main" id="{D782928B-45C8-9BEE-EBF6-3BCC69F5000B}"/>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5484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2C7A6E-546B-F09C-81A7-A74E6E2E49EF}"/>
              </a:ext>
            </a:extLst>
          </p:cNvPr>
          <p:cNvSpPr>
            <a:spLocks noGrp="1"/>
          </p:cNvSpPr>
          <p:nvPr>
            <p:ph type="title"/>
          </p:nvPr>
        </p:nvSpPr>
        <p:spPr>
          <a:xfrm>
            <a:off x="1024128" y="585216"/>
            <a:ext cx="4552029" cy="1499616"/>
          </a:xfrm>
        </p:spPr>
        <p:txBody>
          <a:bodyPr/>
          <a:lstStyle/>
          <a:p>
            <a:r>
              <a:rPr lang="en-GB" dirty="0"/>
              <a:t>Level 7</a:t>
            </a:r>
          </a:p>
        </p:txBody>
      </p:sp>
      <p:sp>
        <p:nvSpPr>
          <p:cNvPr id="5" name="Content Placeholder 4">
            <a:extLst>
              <a:ext uri="{FF2B5EF4-FFF2-40B4-BE49-F238E27FC236}">
                <a16:creationId xmlns:a16="http://schemas.microsoft.com/office/drawing/2014/main" id="{EE016965-8818-367A-B8CE-2F3C4F6E876F}"/>
              </a:ext>
            </a:extLst>
          </p:cNvPr>
          <p:cNvSpPr>
            <a:spLocks noGrp="1"/>
          </p:cNvSpPr>
          <p:nvPr>
            <p:ph sz="half" idx="1"/>
          </p:nvPr>
        </p:nvSpPr>
        <p:spPr/>
        <p:txBody>
          <a:bodyPr>
            <a:normAutofit lnSpcReduction="10000"/>
          </a:bodyPr>
          <a:lstStyle/>
          <a:p>
            <a:pPr>
              <a:buFont typeface="Wingdings" panose="05000000000000000000" pitchFamily="2" charset="2"/>
              <a:buChar char="§"/>
            </a:pPr>
            <a:r>
              <a:rPr lang="en-GB" dirty="0"/>
              <a:t> Summarise and understand pre-existing literature</a:t>
            </a:r>
          </a:p>
          <a:p>
            <a:pPr>
              <a:buFont typeface="Wingdings" panose="05000000000000000000" pitchFamily="2" charset="2"/>
              <a:buChar char="§"/>
            </a:pPr>
            <a:endParaRPr lang="en-GB" dirty="0"/>
          </a:p>
          <a:p>
            <a:pPr>
              <a:buFont typeface="Wingdings" panose="05000000000000000000" pitchFamily="2" charset="2"/>
              <a:buChar char="§"/>
            </a:pPr>
            <a:r>
              <a:rPr lang="en-GB" dirty="0"/>
              <a:t> Focuses on a narrower range of key literature – overview</a:t>
            </a:r>
          </a:p>
          <a:p>
            <a:pPr>
              <a:buFont typeface="Wingdings" panose="05000000000000000000" pitchFamily="2" charset="2"/>
              <a:buChar char="§"/>
            </a:pPr>
            <a:endParaRPr lang="en-GB" dirty="0"/>
          </a:p>
          <a:p>
            <a:pPr>
              <a:buFont typeface="Wingdings" panose="05000000000000000000" pitchFamily="2" charset="2"/>
              <a:buChar char="§"/>
            </a:pPr>
            <a:r>
              <a:rPr lang="en-GB" dirty="0"/>
              <a:t> Shorter – 3,000 words</a:t>
            </a:r>
          </a:p>
          <a:p>
            <a:pPr>
              <a:buFont typeface="Wingdings" panose="05000000000000000000" pitchFamily="2" charset="2"/>
              <a:buChar char="§"/>
            </a:pPr>
            <a:endParaRPr lang="en-GB" dirty="0"/>
          </a:p>
          <a:p>
            <a:pPr>
              <a:buFont typeface="Wingdings" panose="05000000000000000000" pitchFamily="2" charset="2"/>
              <a:buChar char="§"/>
            </a:pPr>
            <a:r>
              <a:rPr lang="en-GB" dirty="0"/>
              <a:t> Marked by internal marker</a:t>
            </a:r>
          </a:p>
          <a:p>
            <a:pPr>
              <a:buFont typeface="Wingdings" panose="05000000000000000000" pitchFamily="2" charset="2"/>
              <a:buChar char="§"/>
            </a:pPr>
            <a:endParaRPr lang="en-GB" dirty="0"/>
          </a:p>
          <a:p>
            <a:endParaRPr lang="en-GB" dirty="0"/>
          </a:p>
        </p:txBody>
      </p:sp>
      <p:sp>
        <p:nvSpPr>
          <p:cNvPr id="6" name="Content Placeholder 5">
            <a:extLst>
              <a:ext uri="{FF2B5EF4-FFF2-40B4-BE49-F238E27FC236}">
                <a16:creationId xmlns:a16="http://schemas.microsoft.com/office/drawing/2014/main" id="{34DB4FA4-614C-EB81-C4B6-C0C26DD544B0}"/>
              </a:ext>
            </a:extLst>
          </p:cNvPr>
          <p:cNvSpPr>
            <a:spLocks noGrp="1"/>
          </p:cNvSpPr>
          <p:nvPr>
            <p:ph sz="half" idx="2"/>
          </p:nvPr>
        </p:nvSpPr>
        <p:spPr/>
        <p:txBody>
          <a:bodyPr>
            <a:normAutofit lnSpcReduction="10000"/>
          </a:bodyPr>
          <a:lstStyle/>
          <a:p>
            <a:pPr>
              <a:buFont typeface="Wingdings" panose="05000000000000000000" pitchFamily="2" charset="2"/>
              <a:buChar char="§"/>
            </a:pPr>
            <a:r>
              <a:rPr lang="en-GB" dirty="0"/>
              <a:t> Identify gaps in order to locate own original research</a:t>
            </a:r>
          </a:p>
          <a:p>
            <a:pPr>
              <a:buFont typeface="Wingdings" panose="05000000000000000000" pitchFamily="2" charset="2"/>
              <a:buChar char="§"/>
            </a:pPr>
            <a:endParaRPr lang="en-GB" dirty="0"/>
          </a:p>
          <a:p>
            <a:pPr>
              <a:buFont typeface="Wingdings" panose="05000000000000000000" pitchFamily="2" charset="2"/>
              <a:buChar char="§"/>
            </a:pPr>
            <a:r>
              <a:rPr lang="en-GB" dirty="0"/>
              <a:t> Broader range of literature - deeper analysis</a:t>
            </a:r>
          </a:p>
          <a:p>
            <a:pPr>
              <a:buFont typeface="Wingdings" panose="05000000000000000000" pitchFamily="2" charset="2"/>
              <a:buChar char="§"/>
            </a:pPr>
            <a:endParaRPr lang="en-GB" dirty="0"/>
          </a:p>
          <a:p>
            <a:pPr>
              <a:buFont typeface="Wingdings" panose="05000000000000000000" pitchFamily="2" charset="2"/>
              <a:buChar char="§"/>
            </a:pPr>
            <a:r>
              <a:rPr lang="en-GB" dirty="0"/>
              <a:t> Long - 10,000 words? (or more)</a:t>
            </a:r>
          </a:p>
          <a:p>
            <a:pPr>
              <a:buFont typeface="Wingdings" panose="05000000000000000000" pitchFamily="2" charset="2"/>
              <a:buChar char="§"/>
            </a:pPr>
            <a:endParaRPr lang="en-GB" dirty="0"/>
          </a:p>
          <a:p>
            <a:pPr>
              <a:buFont typeface="Wingdings" panose="05000000000000000000" pitchFamily="2" charset="2"/>
              <a:buChar char="§"/>
            </a:pPr>
            <a:r>
              <a:rPr lang="en-GB" dirty="0"/>
              <a:t> Examined by expert in the field – high expectations</a:t>
            </a:r>
          </a:p>
        </p:txBody>
      </p:sp>
      <p:sp>
        <p:nvSpPr>
          <p:cNvPr id="7" name="Title 3">
            <a:extLst>
              <a:ext uri="{FF2B5EF4-FFF2-40B4-BE49-F238E27FC236}">
                <a16:creationId xmlns:a16="http://schemas.microsoft.com/office/drawing/2014/main" id="{3E5B1793-973B-C133-D29D-CC5F9BE4B02C}"/>
              </a:ext>
            </a:extLst>
          </p:cNvPr>
          <p:cNvSpPr txBox="1">
            <a:spLocks/>
          </p:cNvSpPr>
          <p:nvPr/>
        </p:nvSpPr>
        <p:spPr>
          <a:xfrm>
            <a:off x="6096000" y="585216"/>
            <a:ext cx="4552029" cy="14996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a:t>Level 8</a:t>
            </a:r>
          </a:p>
        </p:txBody>
      </p:sp>
    </p:spTree>
    <p:extLst>
      <p:ext uri="{BB962C8B-B14F-4D97-AF65-F5344CB8AC3E}">
        <p14:creationId xmlns:p14="http://schemas.microsoft.com/office/powerpoint/2010/main" val="3456909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412AB-AD2A-2F33-1D9D-0DD12E32886D}"/>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62D4648-15E4-3043-5F3A-EAC9E0790343}"/>
              </a:ext>
            </a:extLst>
          </p:cNvPr>
          <p:cNvSpPr>
            <a:spLocks noGrp="1"/>
          </p:cNvSpPr>
          <p:nvPr>
            <p:ph idx="1"/>
          </p:nvPr>
        </p:nvSpPr>
        <p:spPr>
          <a:xfrm>
            <a:off x="643512" y="2286000"/>
            <a:ext cx="11123946" cy="4023360"/>
          </a:xfrm>
        </p:spPr>
        <p:txBody>
          <a:bodyPr>
            <a:normAutofit/>
          </a:bodyPr>
          <a:lstStyle/>
          <a:p>
            <a:r>
              <a:rPr lang="en-US" sz="2800" dirty="0">
                <a:effectLst/>
                <a:latin typeface="Calibri" panose="020F0502020204030204" pitchFamily="34" charset="0"/>
                <a:ea typeface="DengXian" panose="02010600030101010101" pitchFamily="2" charset="-122"/>
                <a:cs typeface="Times New Roman" panose="02020603050405020304" pitchFamily="18" charset="0"/>
              </a:rPr>
              <a:t>1. </a:t>
            </a:r>
            <a:r>
              <a:rPr lang="en-US" sz="2800" i="1" dirty="0">
                <a:effectLst/>
                <a:latin typeface="Calibri" panose="020F0502020204030204" pitchFamily="34" charset="0"/>
                <a:ea typeface="DengXian" panose="02010600030101010101" pitchFamily="2" charset="-122"/>
                <a:cs typeface="Times New Roman" panose="02020603050405020304" pitchFamily="18" charset="0"/>
              </a:rPr>
              <a:t>There should be a clear question that focuses and guides the literature review</a:t>
            </a: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49791C3F-99C9-1436-4A42-F41B6CBB7AD1}"/>
              </a:ext>
            </a:extLst>
          </p:cNvPr>
          <p:cNvPicPr>
            <a:picLocks noChangeAspect="1"/>
          </p:cNvPicPr>
          <p:nvPr/>
        </p:nvPicPr>
        <p:blipFill>
          <a:blip r:embed="rId2"/>
          <a:stretch>
            <a:fillRect/>
          </a:stretch>
        </p:blipFill>
        <p:spPr>
          <a:xfrm>
            <a:off x="247353" y="4285575"/>
            <a:ext cx="11697293" cy="1124973"/>
          </a:xfrm>
          <a:prstGeom prst="rect">
            <a:avLst/>
          </a:prstGeom>
        </p:spPr>
      </p:pic>
      <p:sp>
        <p:nvSpPr>
          <p:cNvPr id="6" name="TextBox 5">
            <a:extLst>
              <a:ext uri="{FF2B5EF4-FFF2-40B4-BE49-F238E27FC236}">
                <a16:creationId xmlns:a16="http://schemas.microsoft.com/office/drawing/2014/main" id="{EC6A5157-172F-BB57-F33C-D67FFEC86253}"/>
              </a:ext>
            </a:extLst>
          </p:cNvPr>
          <p:cNvSpPr txBox="1"/>
          <p:nvPr/>
        </p:nvSpPr>
        <p:spPr>
          <a:xfrm>
            <a:off x="10424919" y="5394045"/>
            <a:ext cx="1436914" cy="369332"/>
          </a:xfrm>
          <a:prstGeom prst="rect">
            <a:avLst/>
          </a:prstGeom>
          <a:noFill/>
        </p:spPr>
        <p:txBody>
          <a:bodyPr wrap="square" rtlCol="0">
            <a:spAutoFit/>
          </a:bodyPr>
          <a:lstStyle/>
          <a:p>
            <a:r>
              <a:rPr lang="en-GB" dirty="0"/>
              <a:t>Alan Morgan</a:t>
            </a:r>
          </a:p>
        </p:txBody>
      </p:sp>
    </p:spTree>
    <p:extLst>
      <p:ext uri="{BB962C8B-B14F-4D97-AF65-F5344CB8AC3E}">
        <p14:creationId xmlns:p14="http://schemas.microsoft.com/office/powerpoint/2010/main" val="1278622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CAF3-927E-EBCB-DF68-4BD8FB479F23}"/>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DB36829-DEEF-1CAF-DCD8-E399FF2EFF4B}"/>
              </a:ext>
            </a:extLst>
          </p:cNvPr>
          <p:cNvSpPr>
            <a:spLocks noGrp="1"/>
          </p:cNvSpPr>
          <p:nvPr>
            <p:ph idx="1"/>
          </p:nvPr>
        </p:nvSpPr>
        <p:spPr>
          <a:xfrm>
            <a:off x="1024128" y="2286000"/>
            <a:ext cx="10460301" cy="4023360"/>
          </a:xfrm>
        </p:spPr>
        <p:txBody>
          <a:bodyPr/>
          <a:lstStyle/>
          <a:p>
            <a:r>
              <a:rPr lang="en-US" sz="2800" i="1" dirty="0">
                <a:effectLst/>
                <a:latin typeface="Calibri" panose="020F0502020204030204" pitchFamily="34" charset="0"/>
                <a:ea typeface="DengXian" panose="02010600030101010101" pitchFamily="2" charset="-122"/>
                <a:cs typeface="Times New Roman" panose="02020603050405020304" pitchFamily="18" charset="0"/>
              </a:rPr>
              <a:t>2. Conduct a literature search and find articles relevant to the focus.</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8BC024BD-3E01-CACB-AA45-76B5B47CA643}"/>
              </a:ext>
            </a:extLst>
          </p:cNvPr>
          <p:cNvSpPr txBox="1"/>
          <p:nvPr/>
        </p:nvSpPr>
        <p:spPr>
          <a:xfrm>
            <a:off x="5884164" y="3243943"/>
            <a:ext cx="3483429" cy="553998"/>
          </a:xfrm>
          <a:prstGeom prst="rect">
            <a:avLst/>
          </a:prstGeom>
          <a:noFill/>
          <a:ln w="38100">
            <a:solidFill>
              <a:schemeClr val="accent2"/>
            </a:solidFill>
          </a:ln>
        </p:spPr>
        <p:txBody>
          <a:bodyPr wrap="square" rtlCol="0">
            <a:spAutoFit/>
          </a:bodyPr>
          <a:lstStyle/>
          <a:p>
            <a:r>
              <a:rPr lang="en-GB" sz="3000" dirty="0"/>
              <a:t>How will you do this?</a:t>
            </a:r>
          </a:p>
        </p:txBody>
      </p:sp>
    </p:spTree>
    <p:extLst>
      <p:ext uri="{BB962C8B-B14F-4D97-AF65-F5344CB8AC3E}">
        <p14:creationId xmlns:p14="http://schemas.microsoft.com/office/powerpoint/2010/main" val="2236246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normAutofit lnSpcReduction="10000"/>
          </a:bodyPr>
          <a:lstStyle/>
          <a:p>
            <a:r>
              <a:rPr lang="en-US" sz="2800" i="1" dirty="0">
                <a:latin typeface="Calibri" panose="020F0502020204030204" pitchFamily="34" charset="0"/>
                <a:ea typeface="DengXian" panose="02010600030101010101" pitchFamily="2" charset="-122"/>
                <a:cs typeface="Times New Roman" panose="02020603050405020304" pitchFamily="18" charset="0"/>
              </a:rPr>
              <a:t>3. Read each piece of literature.</a:t>
            </a: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US" sz="2800" i="1" dirty="0">
              <a:latin typeface="Calibri" panose="020F0502020204030204" pitchFamily="34" charset="0"/>
              <a:ea typeface="DengXian" panose="02010600030101010101" pitchFamily="2" charset="-122"/>
              <a:cs typeface="Times New Roman" panose="02020603050405020304" pitchFamily="18" charset="0"/>
            </a:endParaRPr>
          </a:p>
          <a:p>
            <a:r>
              <a:rPr lang="en-US" sz="2400" b="1" i="1" dirty="0">
                <a:latin typeface="Calibri" panose="020F0502020204030204" pitchFamily="34" charset="0"/>
                <a:ea typeface="DengXian" panose="02010600030101010101" pitchFamily="2" charset="-122"/>
                <a:cs typeface="Times New Roman" panose="02020603050405020304" pitchFamily="18" charset="0"/>
              </a:rPr>
              <a:t>Note: </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the type of research carried out;</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number of participants - possibly age, gender etc.;</a:t>
            </a:r>
          </a:p>
          <a:p>
            <a:pPr>
              <a:buFont typeface="Arial" panose="020B0604020202020204" pitchFamily="34" charset="0"/>
              <a:buChar char="•"/>
            </a:pPr>
            <a:r>
              <a:rPr lang="en-US" sz="2400" i="1" dirty="0">
                <a:latin typeface="Calibri" panose="020F0502020204030204" pitchFamily="34" charset="0"/>
                <a:ea typeface="DengXian" panose="02010600030101010101" pitchFamily="2" charset="-122"/>
                <a:cs typeface="Times New Roman" panose="02020603050405020304" pitchFamily="18" charset="0"/>
              </a:rPr>
              <a:t> key themes identified.</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7322355C-4C91-39F5-DC6A-875F72709455}"/>
              </a:ext>
            </a:extLst>
          </p:cNvPr>
          <p:cNvSpPr txBox="1"/>
          <p:nvPr/>
        </p:nvSpPr>
        <p:spPr>
          <a:xfrm>
            <a:off x="4604657" y="3313054"/>
            <a:ext cx="6139543" cy="553998"/>
          </a:xfrm>
          <a:prstGeom prst="rect">
            <a:avLst/>
          </a:prstGeom>
          <a:noFill/>
          <a:ln w="38100">
            <a:solidFill>
              <a:schemeClr val="accent2"/>
            </a:solidFill>
          </a:ln>
        </p:spPr>
        <p:txBody>
          <a:bodyPr wrap="square" rtlCol="0">
            <a:spAutoFit/>
          </a:bodyPr>
          <a:lstStyle/>
          <a:p>
            <a:r>
              <a:rPr lang="en-GB" sz="3000" dirty="0"/>
              <a:t>What will you write down about them?</a:t>
            </a:r>
          </a:p>
        </p:txBody>
      </p:sp>
    </p:spTree>
    <p:extLst>
      <p:ext uri="{BB962C8B-B14F-4D97-AF65-F5344CB8AC3E}">
        <p14:creationId xmlns:p14="http://schemas.microsoft.com/office/powerpoint/2010/main" val="92274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anim calcmode="lin" valueType="num">
                                      <p:cBhvr>
                                        <p:cTn id="2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1000"/>
                                        <p:tgtEl>
                                          <p:spTgt spid="3">
                                            <p:txEl>
                                              <p:pRg st="7" end="7"/>
                                            </p:txEl>
                                          </p:spTgt>
                                        </p:tgtEl>
                                      </p:cBhvr>
                                    </p:animEffect>
                                    <p:anim calcmode="lin" valueType="num">
                                      <p:cBhvr>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4. Signpost your arguments.</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For example: The literature identifies a number of key claims when discussing effective form tutors including a tutor being approachable, well informed and non-judgmental.</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73891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a:xfrm>
            <a:off x="1024128" y="2286000"/>
            <a:ext cx="10068415" cy="4023360"/>
          </a:xfrm>
        </p:spPr>
        <p:txBody>
          <a:bodyPr>
            <a:normAutofit fontScale="92500" lnSpcReduction="20000"/>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5. Then unpick each claim in turn.</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For example: </a:t>
            </a:r>
          </a:p>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A number of studies report that pupils perceive an effective form tutor to be approachable. For example, Childs (1999) in her small-scale interview study of twenty pupils in a secondary school in England reported that all the pupils identified that an effective tutor </a:t>
            </a:r>
            <a:r>
              <a:rPr lang="en-US" sz="2800" i="1" dirty="0">
                <a:latin typeface="Calibri" panose="020F0502020204030204" pitchFamily="34" charset="0"/>
                <a:ea typeface="DengXian" panose="02010600030101010101" pitchFamily="2" charset="-122"/>
                <a:cs typeface="Times New Roman" panose="02020603050405020304" pitchFamily="18" charset="0"/>
              </a:rPr>
              <a:t>should be</a:t>
            </a:r>
            <a:r>
              <a:rPr lang="en-US" sz="2800" i="1" dirty="0">
                <a:effectLst/>
                <a:latin typeface="Calibri" panose="020F0502020204030204" pitchFamily="34" charset="0"/>
                <a:ea typeface="DengXian" panose="02010600030101010101" pitchFamily="2" charset="-122"/>
                <a:cs typeface="Times New Roman" panose="02020603050405020304" pitchFamily="18" charset="0"/>
              </a:rPr>
              <a:t> approachable so that they could discuss things that were worrying them.</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519037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34E6-11AF-A8E8-1E30-060F7E2B6249}"/>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E670EE1-BB8D-A7F6-EFF0-4592957C7A24}"/>
              </a:ext>
            </a:extLst>
          </p:cNvPr>
          <p:cNvSpPr>
            <a:spLocks noGrp="1"/>
          </p:cNvSpPr>
          <p:nvPr>
            <p:ph idx="1"/>
          </p:nvPr>
        </p:nvSpPr>
        <p:spPr/>
        <p:txBody>
          <a:bodyPr>
            <a:normAutofit lnSpcReduction="10000"/>
          </a:bodyPr>
          <a:lstStyle/>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6. Finally bring it all together. For example:</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endParaRPr lang="en-US" sz="2800" i="1" dirty="0">
              <a:effectLst/>
              <a:latin typeface="Calibri" panose="020F0502020204030204" pitchFamily="34" charset="0"/>
              <a:ea typeface="DengXian" panose="02010600030101010101" pitchFamily="2" charset="-122"/>
              <a:cs typeface="Times New Roman" panose="02020603050405020304" pitchFamily="18" charset="0"/>
            </a:endParaRPr>
          </a:p>
          <a:p>
            <a:pPr marL="0" lvl="0" indent="0">
              <a:lnSpc>
                <a:spcPct val="107000"/>
              </a:lnSpc>
              <a:spcAft>
                <a:spcPts val="800"/>
              </a:spcAft>
              <a:buNone/>
              <a:tabLst>
                <a:tab pos="457200" algn="l"/>
              </a:tabLst>
            </a:pPr>
            <a:r>
              <a:rPr lang="en-US" sz="2800" i="1" dirty="0">
                <a:effectLst/>
                <a:latin typeface="Calibri" panose="020F0502020204030204" pitchFamily="34" charset="0"/>
                <a:ea typeface="DengXian" panose="02010600030101010101" pitchFamily="2" charset="-122"/>
                <a:cs typeface="Times New Roman" panose="02020603050405020304" pitchFamily="18" charset="0"/>
              </a:rPr>
              <a:t>This finding is supported by Cooper (1989)’s questionnaire study. However, Jackson’s (2010) more recent small-scale focus group study of thirty KS3 pupils found that, although approachability was important, there were some differences with older pupils in that they appreciated a tutor who could also give effective career advice.</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411292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Rot="1" noMove="1" noResize="1" noEditPoints="1" noAdjustHandles="1" noChangeArrowheads="1" noChangeShapeType="1"/>
          </p:cNvSpPr>
          <p:nvPr>
            <p:ph type="title"/>
          </p:nvPr>
        </p:nvSpPr>
        <p:spPr/>
        <p:txBody>
          <a:bodyPr/>
          <a:lstStyle/>
          <a:p>
            <a:r>
              <a:rPr lang="en-GB" dirty="0" err="1"/>
              <a:t>lIterature</a:t>
            </a:r>
            <a:r>
              <a:rPr lang="en-GB" dirty="0"/>
              <a:t> review</a:t>
            </a:r>
          </a:p>
        </p:txBody>
      </p:sp>
      <p:sp>
        <p:nvSpPr>
          <p:cNvPr id="3" name="Content Placeholder 2"/>
          <p:cNvSpPr>
            <a:spLocks noGrp="1"/>
          </p:cNvSpPr>
          <p:nvPr>
            <p:ph idx="1"/>
          </p:nvPr>
        </p:nvSpPr>
        <p:spPr>
          <a:xfrm>
            <a:off x="677333" y="2272419"/>
            <a:ext cx="10168945" cy="4266403"/>
          </a:xfrm>
        </p:spPr>
        <p:txBody>
          <a:bodyPr/>
          <a:lstStyle/>
          <a:p>
            <a:pPr marL="0" indent="0">
              <a:buNone/>
            </a:pPr>
            <a:r>
              <a:rPr lang="en-GB" sz="2400" dirty="0"/>
              <a:t>As you write, try to:</a:t>
            </a:r>
          </a:p>
          <a:p>
            <a:r>
              <a:rPr lang="en-GB" sz="2400" b="1" dirty="0"/>
              <a:t>Summarise and synthesise:</a:t>
            </a:r>
            <a:r>
              <a:rPr lang="en-GB" sz="2400" dirty="0"/>
              <a:t> give an overview of the main points of each source and combine them into a coherent whole.</a:t>
            </a:r>
          </a:p>
          <a:p>
            <a:r>
              <a:rPr lang="en-GB" sz="2400" b="1" dirty="0"/>
              <a:t>Analyse and interpret:</a:t>
            </a:r>
            <a:r>
              <a:rPr lang="en-GB" sz="2400" dirty="0"/>
              <a:t> don’t just paraphrase other researchers – add your own interpretations (though not opinion!), discussing the significance of findings in relation to the literature as a whole.</a:t>
            </a:r>
          </a:p>
          <a:p>
            <a:r>
              <a:rPr lang="en-GB" sz="2400" b="1" dirty="0">
                <a:solidFill>
                  <a:srgbClr val="FF0000"/>
                </a:solidFill>
              </a:rPr>
              <a:t>Critically evaluate</a:t>
            </a:r>
            <a:r>
              <a:rPr lang="en-GB" sz="2400" b="1" dirty="0"/>
              <a:t>:</a:t>
            </a:r>
            <a:r>
              <a:rPr lang="en-GB" sz="2400" dirty="0"/>
              <a:t> mention the strengths and weaknesses of your sources.</a:t>
            </a:r>
          </a:p>
          <a:p>
            <a:r>
              <a:rPr lang="en-GB" sz="2400" b="1" dirty="0"/>
              <a:t>Write in well-structured paragraphs:</a:t>
            </a:r>
            <a:r>
              <a:rPr lang="en-GB" sz="2400" dirty="0"/>
              <a:t> use transitions and topic sentences to draw connections, comparisons and contrasts.</a:t>
            </a:r>
          </a:p>
          <a:p>
            <a:endParaRPr lang="en-GB" dirty="0"/>
          </a:p>
        </p:txBody>
      </p:sp>
    </p:spTree>
    <p:extLst>
      <p:ext uri="{BB962C8B-B14F-4D97-AF65-F5344CB8AC3E}">
        <p14:creationId xmlns:p14="http://schemas.microsoft.com/office/powerpoint/2010/main" val="3527345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Critically evaluate</a:t>
            </a:r>
          </a:p>
        </p:txBody>
      </p:sp>
      <p:sp>
        <p:nvSpPr>
          <p:cNvPr id="3" name="Content Placeholder 2"/>
          <p:cNvSpPr>
            <a:spLocks noGrp="1"/>
          </p:cNvSpPr>
          <p:nvPr>
            <p:ph idx="1"/>
          </p:nvPr>
        </p:nvSpPr>
        <p:spPr>
          <a:xfrm>
            <a:off x="677334" y="2160589"/>
            <a:ext cx="9099270" cy="3880773"/>
          </a:xfrm>
        </p:spPr>
        <p:txBody>
          <a:bodyPr>
            <a:normAutofit/>
          </a:bodyPr>
          <a:lstStyle/>
          <a:p>
            <a:pPr marL="0" indent="0">
              <a:buNone/>
            </a:pPr>
            <a:r>
              <a:rPr lang="en-GB" sz="2400" dirty="0"/>
              <a:t>“Do I think that everybody you talk to is lying? No I do not. Only a moron would think that. But do I think you should approach any spokesman for a vested interest with a degree of scepticism, asking ‘why are they saying this’ and ‘is it likely to be true’? Yes of course I do.”</a:t>
            </a:r>
          </a:p>
          <a:p>
            <a:pPr marL="0" indent="0">
              <a:buNone/>
            </a:pPr>
            <a:r>
              <a:rPr lang="en-GB" sz="2400" dirty="0"/>
              <a:t>														Jeremy Paxman</a:t>
            </a:r>
          </a:p>
        </p:txBody>
      </p:sp>
      <p:sp>
        <p:nvSpPr>
          <p:cNvPr id="4" name="Rounded Rectangle 3"/>
          <p:cNvSpPr/>
          <p:nvPr/>
        </p:nvSpPr>
        <p:spPr>
          <a:xfrm>
            <a:off x="10138913" y="718868"/>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Slant?</a:t>
            </a:r>
          </a:p>
        </p:txBody>
      </p:sp>
      <p:sp>
        <p:nvSpPr>
          <p:cNvPr id="6" name="Rounded Rectangle 5"/>
          <p:cNvSpPr/>
          <p:nvPr/>
        </p:nvSpPr>
        <p:spPr>
          <a:xfrm>
            <a:off x="10190672" y="3861759"/>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Neutral?</a:t>
            </a:r>
          </a:p>
        </p:txBody>
      </p:sp>
      <p:sp>
        <p:nvSpPr>
          <p:cNvPr id="7" name="Rounded Rectangle 6"/>
          <p:cNvSpPr/>
          <p:nvPr/>
        </p:nvSpPr>
        <p:spPr>
          <a:xfrm>
            <a:off x="10190672" y="2290313"/>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Sponsorship?</a:t>
            </a:r>
          </a:p>
        </p:txBody>
      </p:sp>
      <p:sp>
        <p:nvSpPr>
          <p:cNvPr id="9" name="Rounded Rectangle 8"/>
          <p:cNvSpPr/>
          <p:nvPr/>
        </p:nvSpPr>
        <p:spPr>
          <a:xfrm>
            <a:off x="10190672" y="5433205"/>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Bias?</a:t>
            </a:r>
          </a:p>
        </p:txBody>
      </p:sp>
    </p:spTree>
    <p:extLst>
      <p:ext uri="{BB962C8B-B14F-4D97-AF65-F5344CB8AC3E}">
        <p14:creationId xmlns:p14="http://schemas.microsoft.com/office/powerpoint/2010/main" val="4169422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F0DEF-7E02-D999-0948-92B4904E9D7E}"/>
              </a:ext>
            </a:extLst>
          </p:cNvPr>
          <p:cNvSpPr>
            <a:spLocks noGrp="1"/>
          </p:cNvSpPr>
          <p:nvPr>
            <p:ph type="title"/>
          </p:nvPr>
        </p:nvSpPr>
        <p:spPr>
          <a:xfrm>
            <a:off x="613611" y="685892"/>
            <a:ext cx="3566407" cy="3794020"/>
          </a:xfrm>
        </p:spPr>
        <p:txBody>
          <a:bodyPr vert="horz" lIns="91440" tIns="45720" rIns="91440" bIns="45720" rtlCol="0" anchor="b">
            <a:normAutofit/>
          </a:bodyPr>
          <a:lstStyle/>
          <a:p>
            <a:r>
              <a:rPr lang="en-US" sz="4000" kern="1200" cap="all" spc="200" baseline="0" dirty="0">
                <a:solidFill>
                  <a:schemeClr val="tx1">
                    <a:lumMod val="95000"/>
                    <a:lumOff val="5000"/>
                  </a:schemeClr>
                </a:solidFill>
                <a:latin typeface="+mj-lt"/>
                <a:ea typeface="+mj-ea"/>
                <a:cs typeface="+mj-cs"/>
              </a:rPr>
              <a:t>7 literature review mistakes!</a:t>
            </a:r>
          </a:p>
        </p:txBody>
      </p:sp>
      <p:sp>
        <p:nvSpPr>
          <p:cNvPr id="4" name="Text Placeholder 3">
            <a:extLst>
              <a:ext uri="{FF2B5EF4-FFF2-40B4-BE49-F238E27FC236}">
                <a16:creationId xmlns:a16="http://schemas.microsoft.com/office/drawing/2014/main" id="{9170A013-EBF9-4C91-49BB-33EABF49BA21}"/>
              </a:ext>
            </a:extLst>
          </p:cNvPr>
          <p:cNvSpPr>
            <a:spLocks noGrp="1"/>
          </p:cNvSpPr>
          <p:nvPr>
            <p:ph type="body" idx="1"/>
          </p:nvPr>
        </p:nvSpPr>
        <p:spPr>
          <a:xfrm>
            <a:off x="613611" y="4684242"/>
            <a:ext cx="3566407" cy="1463040"/>
          </a:xfrm>
        </p:spPr>
        <p:txBody>
          <a:bodyPr vert="horz" lIns="91440" tIns="45720" rIns="91440" bIns="45720" rtlCol="0" anchor="t">
            <a:normAutofit/>
          </a:bodyPr>
          <a:lstStyle/>
          <a:p>
            <a:pPr algn="r"/>
            <a:endParaRPr lang="en-US" sz="1600"/>
          </a:p>
        </p:txBody>
      </p:sp>
      <p:cxnSp>
        <p:nvCxnSpPr>
          <p:cNvPr id="18" name="Straight Connector 17">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8C5E14"/>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C109AF3-D1AA-ED03-86EF-1C3DAC1F525D}"/>
              </a:ext>
            </a:extLst>
          </p:cNvPr>
          <p:cNvPicPr>
            <a:picLocks noChangeAspect="1"/>
          </p:cNvPicPr>
          <p:nvPr/>
        </p:nvPicPr>
        <p:blipFill rotWithShape="1">
          <a:blip r:embed="rId2"/>
          <a:srcRect l="16826" r="21381"/>
          <a:stretch/>
        </p:blipFill>
        <p:spPr>
          <a:xfrm>
            <a:off x="4658258" y="975"/>
            <a:ext cx="7533742" cy="6858000"/>
          </a:xfrm>
          <a:prstGeom prst="rect">
            <a:avLst/>
          </a:prstGeom>
        </p:spPr>
      </p:pic>
      <p:sp>
        <p:nvSpPr>
          <p:cNvPr id="5" name="TextBox 4">
            <a:extLst>
              <a:ext uri="{FF2B5EF4-FFF2-40B4-BE49-F238E27FC236}">
                <a16:creationId xmlns:a16="http://schemas.microsoft.com/office/drawing/2014/main" id="{41054142-4A3A-E8C3-2512-5E473ED8599B}"/>
              </a:ext>
            </a:extLst>
          </p:cNvPr>
          <p:cNvSpPr txBox="1"/>
          <p:nvPr/>
        </p:nvSpPr>
        <p:spPr>
          <a:xfrm>
            <a:off x="543208" y="6465548"/>
            <a:ext cx="3358836" cy="276999"/>
          </a:xfrm>
          <a:prstGeom prst="rect">
            <a:avLst/>
          </a:prstGeom>
          <a:noFill/>
          <a:ln>
            <a:solidFill>
              <a:srgbClr val="92D050"/>
            </a:solidFill>
          </a:ln>
        </p:spPr>
        <p:txBody>
          <a:bodyPr wrap="square" rtlCol="0">
            <a:spAutoFit/>
          </a:bodyPr>
          <a:lstStyle/>
          <a:p>
            <a:r>
              <a:rPr lang="en-GB" sz="1200" dirty="0"/>
              <a:t>Source: gradcoach.com/literature-review-mistakes/ </a:t>
            </a:r>
          </a:p>
        </p:txBody>
      </p:sp>
    </p:spTree>
    <p:extLst>
      <p:ext uri="{BB962C8B-B14F-4D97-AF65-F5344CB8AC3E}">
        <p14:creationId xmlns:p14="http://schemas.microsoft.com/office/powerpoint/2010/main" val="3059556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ECFDA-0ACD-84D1-AB7C-532A8F63348E}"/>
              </a:ext>
            </a:extLst>
          </p:cNvPr>
          <p:cNvSpPr>
            <a:spLocks noGrp="1"/>
          </p:cNvSpPr>
          <p:nvPr>
            <p:ph type="title"/>
          </p:nvPr>
        </p:nvSpPr>
        <p:spPr/>
        <p:txBody>
          <a:bodyPr>
            <a:normAutofit/>
          </a:bodyPr>
          <a:lstStyle/>
          <a:p>
            <a:r>
              <a:rPr lang="en-GB" dirty="0">
                <a:solidFill>
                  <a:schemeClr val="tx1"/>
                </a:solidFill>
              </a:rPr>
              <a:t>#1 </a:t>
            </a:r>
            <a:r>
              <a:rPr lang="en-GB" i="0" dirty="0">
                <a:solidFill>
                  <a:schemeClr val="tx1"/>
                </a:solidFill>
                <a:effectLst/>
              </a:rPr>
              <a:t>Over-reliance on low-quality sources</a:t>
            </a:r>
            <a:endParaRPr lang="en-GB" dirty="0"/>
          </a:p>
        </p:txBody>
      </p:sp>
      <p:sp>
        <p:nvSpPr>
          <p:cNvPr id="5" name="Content Placeholder 4">
            <a:extLst>
              <a:ext uri="{FF2B5EF4-FFF2-40B4-BE49-F238E27FC236}">
                <a16:creationId xmlns:a16="http://schemas.microsoft.com/office/drawing/2014/main" id="{AED7CA31-7EA1-D8AA-E861-9E97ED27543C}"/>
              </a:ext>
            </a:extLst>
          </p:cNvPr>
          <p:cNvSpPr>
            <a:spLocks noGrp="1"/>
          </p:cNvSpPr>
          <p:nvPr>
            <p:ph idx="1"/>
          </p:nvPr>
        </p:nvSpPr>
        <p:spPr>
          <a:xfrm>
            <a:off x="1024128" y="1943801"/>
            <a:ext cx="4108854" cy="4023360"/>
          </a:xfrm>
        </p:spPr>
        <p:txBody>
          <a:bodyPr/>
          <a:lstStyle/>
          <a:p>
            <a:endParaRPr lang="en-GB" dirty="0"/>
          </a:p>
          <a:p>
            <a:endParaRPr lang="en-GB" dirty="0"/>
          </a:p>
          <a:p>
            <a:r>
              <a:rPr lang="en-GB" b="0" i="0" dirty="0">
                <a:solidFill>
                  <a:srgbClr val="494949"/>
                </a:solidFill>
                <a:effectLst/>
                <a:latin typeface="Calibri" panose="020F0502020204030204" pitchFamily="34" charset="0"/>
                <a:cs typeface="Calibri" panose="020F0502020204030204" pitchFamily="34" charset="0"/>
              </a:rPr>
              <a:t>This includes a broad collection of non-academic sources like blog posts, opinion pieces, publications by advocacy groups and daily news articles.</a:t>
            </a:r>
            <a:endParaRPr lang="en-GB" dirty="0">
              <a:latin typeface="Calibri" panose="020F0502020204030204" pitchFamily="34" charset="0"/>
              <a:cs typeface="Calibri" panose="020F0502020204030204" pitchFamily="34" charset="0"/>
            </a:endParaRPr>
          </a:p>
        </p:txBody>
      </p:sp>
      <p:pic>
        <p:nvPicPr>
          <p:cNvPr id="7" name="Picture 6" descr="Diagram&#10;&#10;Description automatically generated with medium confidence">
            <a:extLst>
              <a:ext uri="{FF2B5EF4-FFF2-40B4-BE49-F238E27FC236}">
                <a16:creationId xmlns:a16="http://schemas.microsoft.com/office/drawing/2014/main" id="{8A65C9D6-E786-7ACE-29FA-EA74B1D2818E}"/>
              </a:ext>
            </a:extLst>
          </p:cNvPr>
          <p:cNvPicPr>
            <a:picLocks noChangeAspect="1"/>
          </p:cNvPicPr>
          <p:nvPr/>
        </p:nvPicPr>
        <p:blipFill>
          <a:blip r:embed="rId2"/>
          <a:stretch>
            <a:fillRect/>
          </a:stretch>
        </p:blipFill>
        <p:spPr>
          <a:xfrm>
            <a:off x="5517777" y="2266128"/>
            <a:ext cx="6300834" cy="2905146"/>
          </a:xfrm>
          <a:prstGeom prst="rect">
            <a:avLst/>
          </a:prstGeom>
        </p:spPr>
      </p:pic>
      <p:sp>
        <p:nvSpPr>
          <p:cNvPr id="8" name="TextBox 7">
            <a:extLst>
              <a:ext uri="{FF2B5EF4-FFF2-40B4-BE49-F238E27FC236}">
                <a16:creationId xmlns:a16="http://schemas.microsoft.com/office/drawing/2014/main" id="{2D65E877-9EBC-DF66-E42F-899D28A41A60}"/>
              </a:ext>
            </a:extLst>
          </p:cNvPr>
          <p:cNvSpPr txBox="1"/>
          <p:nvPr/>
        </p:nvSpPr>
        <p:spPr>
          <a:xfrm>
            <a:off x="9076113" y="6439640"/>
            <a:ext cx="2984992" cy="276999"/>
          </a:xfrm>
          <a:prstGeom prst="rect">
            <a:avLst/>
          </a:prstGeom>
          <a:noFill/>
          <a:ln>
            <a:solidFill>
              <a:srgbClr val="92D050"/>
            </a:solidFill>
          </a:ln>
        </p:spPr>
        <p:txBody>
          <a:bodyPr wrap="square" rtlCol="0">
            <a:spAutoFit/>
          </a:bodyPr>
          <a:lstStyle/>
          <a:p>
            <a:r>
              <a:rPr lang="en-GB" sz="1200" dirty="0"/>
              <a:t>Source: University of Colorado </a:t>
            </a:r>
            <a:r>
              <a:rPr lang="en-GB" sz="1200" dirty="0">
                <a:hlinkClick r:id="rId3"/>
              </a:rPr>
              <a:t>www.uccs.edu</a:t>
            </a:r>
            <a:r>
              <a:rPr lang="en-GB" sz="1200" dirty="0"/>
              <a:t> </a:t>
            </a:r>
          </a:p>
        </p:txBody>
      </p:sp>
    </p:spTree>
    <p:extLst>
      <p:ext uri="{BB962C8B-B14F-4D97-AF65-F5344CB8AC3E}">
        <p14:creationId xmlns:p14="http://schemas.microsoft.com/office/powerpoint/2010/main" val="2488770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6B69-9DA7-2AB1-BC9A-5B8BA139151B}"/>
              </a:ext>
            </a:extLst>
          </p:cNvPr>
          <p:cNvSpPr>
            <a:spLocks noGrp="1"/>
          </p:cNvSpPr>
          <p:nvPr>
            <p:ph type="title"/>
          </p:nvPr>
        </p:nvSpPr>
        <p:spPr/>
        <p:txBody>
          <a:bodyPr>
            <a:normAutofit/>
          </a:bodyPr>
          <a:lstStyle/>
          <a:p>
            <a:r>
              <a:rPr lang="en-GB" dirty="0"/>
              <a:t>#2: </a:t>
            </a:r>
            <a:r>
              <a:rPr lang="en-GB" i="0" dirty="0">
                <a:solidFill>
                  <a:schemeClr val="tx1"/>
                </a:solidFill>
                <a:effectLst/>
              </a:rPr>
              <a:t>lack of landmark/seminal literature</a:t>
            </a:r>
            <a:endParaRPr lang="en-GB" dirty="0">
              <a:solidFill>
                <a:schemeClr val="tx1"/>
              </a:solidFill>
            </a:endParaRPr>
          </a:p>
        </p:txBody>
      </p:sp>
      <p:sp>
        <p:nvSpPr>
          <p:cNvPr id="3" name="Content Placeholder 2">
            <a:extLst>
              <a:ext uri="{FF2B5EF4-FFF2-40B4-BE49-F238E27FC236}">
                <a16:creationId xmlns:a16="http://schemas.microsoft.com/office/drawing/2014/main" id="{AD11FBF2-046A-86B0-244C-29264D28D5E7}"/>
              </a:ext>
            </a:extLst>
          </p:cNvPr>
          <p:cNvSpPr>
            <a:spLocks noGrp="1"/>
          </p:cNvSpPr>
          <p:nvPr>
            <p:ph idx="1"/>
          </p:nvPr>
        </p:nvSpPr>
        <p:spPr/>
        <p:txBody>
          <a:bodyPr>
            <a:normAutofit/>
          </a:bodyPr>
          <a:lstStyle/>
          <a:p>
            <a:r>
              <a:rPr lang="en-GB" sz="2800" b="0" i="0" dirty="0">
                <a:solidFill>
                  <a:srgbClr val="494949"/>
                </a:solidFill>
                <a:effectLst/>
                <a:latin typeface="Calibri" panose="020F0502020204030204" pitchFamily="34" charset="0"/>
                <a:cs typeface="Calibri" panose="020F0502020204030204" pitchFamily="34" charset="0"/>
              </a:rPr>
              <a:t>The reason for the absence of landmark literature in poor literature reviews is: </a:t>
            </a:r>
          </a:p>
          <a:p>
            <a:r>
              <a:rPr lang="en-GB" sz="2800" b="1" i="0" dirty="0">
                <a:solidFill>
                  <a:srgbClr val="494949"/>
                </a:solidFill>
                <a:effectLst/>
                <a:latin typeface="Calibri" panose="020F0502020204030204" pitchFamily="34" charset="0"/>
                <a:cs typeface="Calibri" panose="020F0502020204030204" pitchFamily="34" charset="0"/>
              </a:rPr>
              <a:t>either</a:t>
            </a:r>
            <a:r>
              <a:rPr lang="en-GB" sz="2800" b="0" i="0" dirty="0">
                <a:solidFill>
                  <a:srgbClr val="494949"/>
                </a:solidFill>
                <a:effectLst/>
                <a:latin typeface="Calibri" panose="020F0502020204030204" pitchFamily="34" charset="0"/>
                <a:cs typeface="Calibri" panose="020F0502020204030204" pitchFamily="34" charset="0"/>
              </a:rPr>
              <a:t> that the student </a:t>
            </a:r>
            <a:r>
              <a:rPr lang="en-GB" sz="2800" i="0" dirty="0">
                <a:solidFill>
                  <a:srgbClr val="494949"/>
                </a:solidFill>
                <a:effectLst/>
                <a:latin typeface="Calibri" panose="020F0502020204030204" pitchFamily="34" charset="0"/>
                <a:cs typeface="Calibri" panose="020F0502020204030204" pitchFamily="34" charset="0"/>
              </a:rPr>
              <a:t>isn’t aware of the literature </a:t>
            </a:r>
            <a:r>
              <a:rPr lang="en-GB" sz="2800" b="0" i="0" dirty="0">
                <a:solidFill>
                  <a:srgbClr val="494949"/>
                </a:solidFill>
                <a:effectLst/>
                <a:latin typeface="Calibri" panose="020F0502020204030204" pitchFamily="34" charset="0"/>
                <a:cs typeface="Calibri" panose="020F0502020204030204" pitchFamily="34" charset="0"/>
              </a:rPr>
              <a:t>(because they haven’t sufficiently immersed themselves in the existing research)</a:t>
            </a:r>
          </a:p>
          <a:p>
            <a:r>
              <a:rPr lang="en-GB" sz="2800" b="1" dirty="0">
                <a:solidFill>
                  <a:srgbClr val="494949"/>
                </a:solidFill>
                <a:latin typeface="Calibri" panose="020F0502020204030204" pitchFamily="34" charset="0"/>
                <a:cs typeface="Calibri" panose="020F0502020204030204" pitchFamily="34" charset="0"/>
              </a:rPr>
              <a:t>or</a:t>
            </a:r>
            <a:r>
              <a:rPr lang="en-GB" sz="2800" b="0" i="0" dirty="0">
                <a:solidFill>
                  <a:srgbClr val="494949"/>
                </a:solidFill>
                <a:effectLst/>
                <a:latin typeface="Calibri" panose="020F0502020204030204" pitchFamily="34" charset="0"/>
                <a:cs typeface="Calibri" panose="020F0502020204030204" pitchFamily="34" charset="0"/>
              </a:rPr>
              <a:t> that they feel that they should only present the most up to date studies</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69606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DB85-CF67-E894-161D-02229D62F7C6}"/>
              </a:ext>
            </a:extLst>
          </p:cNvPr>
          <p:cNvSpPr>
            <a:spLocks noGrp="1"/>
          </p:cNvSpPr>
          <p:nvPr>
            <p:ph type="title"/>
          </p:nvPr>
        </p:nvSpPr>
        <p:spPr/>
        <p:txBody>
          <a:bodyPr>
            <a:normAutofit/>
          </a:bodyPr>
          <a:lstStyle/>
          <a:p>
            <a:r>
              <a:rPr lang="en-GB" i="0" dirty="0">
                <a:solidFill>
                  <a:schemeClr val="tx1"/>
                </a:solidFill>
                <a:effectLst/>
              </a:rPr>
              <a:t>#3: A lack of current literature</a:t>
            </a:r>
            <a:endParaRPr lang="en-GB" dirty="0">
              <a:solidFill>
                <a:schemeClr val="tx1"/>
              </a:solidFill>
            </a:endParaRPr>
          </a:p>
        </p:txBody>
      </p:sp>
      <p:sp>
        <p:nvSpPr>
          <p:cNvPr id="3" name="Content Placeholder 2">
            <a:extLst>
              <a:ext uri="{FF2B5EF4-FFF2-40B4-BE49-F238E27FC236}">
                <a16:creationId xmlns:a16="http://schemas.microsoft.com/office/drawing/2014/main" id="{0CE26E94-BBE3-E7E2-DAAD-A364D01F9365}"/>
              </a:ext>
            </a:extLst>
          </p:cNvPr>
          <p:cNvSpPr>
            <a:spLocks noGrp="1"/>
          </p:cNvSpPr>
          <p:nvPr>
            <p:ph idx="1"/>
          </p:nvPr>
        </p:nvSpPr>
        <p:spPr/>
        <p:txBody>
          <a:bodyPr>
            <a:normAutofit/>
          </a:bodyPr>
          <a:lstStyle/>
          <a:p>
            <a:r>
              <a:rPr lang="en-GB" sz="2800" b="0" i="0" dirty="0">
                <a:effectLst/>
                <a:latin typeface="Calibri" panose="020F0502020204030204" pitchFamily="34" charset="0"/>
                <a:cs typeface="Calibri" panose="020F0502020204030204" pitchFamily="34" charset="0"/>
              </a:rPr>
              <a:t>However, a strong literature review should also incorporate the </a:t>
            </a:r>
            <a:r>
              <a:rPr lang="en-GB" sz="2800" b="1" i="0" dirty="0">
                <a:effectLst/>
                <a:latin typeface="Calibri" panose="020F0502020204030204" pitchFamily="34" charset="0"/>
                <a:cs typeface="Calibri" panose="020F0502020204030204" pitchFamily="34" charset="0"/>
              </a:rPr>
              <a:t>current literature</a:t>
            </a:r>
            <a:r>
              <a:rPr lang="en-GB" sz="2800" b="0" i="0" dirty="0">
                <a:effectLst/>
                <a:latin typeface="Calibri" panose="020F0502020204030204" pitchFamily="34" charset="0"/>
                <a:cs typeface="Calibri" panose="020F0502020204030204" pitchFamily="34" charset="0"/>
              </a:rPr>
              <a:t>. </a:t>
            </a:r>
          </a:p>
          <a:p>
            <a:endParaRPr lang="en-GB" sz="2800" dirty="0">
              <a:latin typeface="Calibri" panose="020F0502020204030204" pitchFamily="34" charset="0"/>
              <a:cs typeface="Calibri" panose="020F0502020204030204" pitchFamily="34" charset="0"/>
            </a:endParaRPr>
          </a:p>
          <a:p>
            <a:r>
              <a:rPr lang="en-GB" sz="2800" b="0" i="0" dirty="0">
                <a:effectLst/>
                <a:latin typeface="Calibri" panose="020F0502020204030204" pitchFamily="34" charset="0"/>
                <a:cs typeface="Calibri" panose="020F0502020204030204" pitchFamily="34" charset="0"/>
              </a:rPr>
              <a:t>It should, ideally, </a:t>
            </a:r>
            <a:r>
              <a:rPr lang="en-GB" sz="2800" b="1" i="0" dirty="0">
                <a:effectLst/>
                <a:latin typeface="Calibri" panose="020F0502020204030204" pitchFamily="34" charset="0"/>
                <a:cs typeface="Calibri" panose="020F0502020204030204" pitchFamily="34" charset="0"/>
              </a:rPr>
              <a:t>compare and contrast</a:t>
            </a:r>
            <a:r>
              <a:rPr lang="en-GB" sz="2800" b="0" i="0" dirty="0">
                <a:effectLst/>
                <a:latin typeface="Calibri" panose="020F0502020204030204" pitchFamily="34" charset="0"/>
                <a:cs typeface="Calibri" panose="020F0502020204030204" pitchFamily="34" charset="0"/>
              </a:rPr>
              <a:t> the “classics” with the more up to date research, and briefly comment on the evolution.</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74242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9D76-D1D0-EF3B-B492-00830E71C3DB}"/>
              </a:ext>
            </a:extLst>
          </p:cNvPr>
          <p:cNvSpPr>
            <a:spLocks noGrp="1"/>
          </p:cNvSpPr>
          <p:nvPr>
            <p:ph type="title"/>
          </p:nvPr>
        </p:nvSpPr>
        <p:spPr>
          <a:xfrm>
            <a:off x="1024127" y="585216"/>
            <a:ext cx="10337971" cy="1499616"/>
          </a:xfrm>
        </p:spPr>
        <p:txBody>
          <a:bodyPr>
            <a:normAutofit/>
          </a:bodyPr>
          <a:lstStyle/>
          <a:p>
            <a:r>
              <a:rPr lang="en-GB" i="0" dirty="0">
                <a:solidFill>
                  <a:schemeClr val="tx1"/>
                </a:solidFill>
                <a:effectLst/>
              </a:rPr>
              <a:t>#4: Description instead of integration and synthesis 1</a:t>
            </a:r>
            <a:endParaRPr lang="en-GB" dirty="0">
              <a:solidFill>
                <a:schemeClr val="tx1"/>
              </a:solidFill>
            </a:endParaRPr>
          </a:p>
        </p:txBody>
      </p:sp>
      <p:sp>
        <p:nvSpPr>
          <p:cNvPr id="3" name="Content Placeholder 2">
            <a:extLst>
              <a:ext uri="{FF2B5EF4-FFF2-40B4-BE49-F238E27FC236}">
                <a16:creationId xmlns:a16="http://schemas.microsoft.com/office/drawing/2014/main" id="{59571107-075A-654A-4DC5-BF79DB87EB47}"/>
              </a:ext>
            </a:extLst>
          </p:cNvPr>
          <p:cNvSpPr>
            <a:spLocks noGrp="1"/>
          </p:cNvSpPr>
          <p:nvPr>
            <p:ph idx="1"/>
          </p:nvPr>
        </p:nvSpPr>
        <p:spPr/>
        <p:txBody>
          <a:bodyPr>
            <a:normAutofit/>
          </a:bodyPr>
          <a:lstStyle/>
          <a:p>
            <a:r>
              <a:rPr lang="en-GB" sz="2800" dirty="0">
                <a:latin typeface="Calibri" panose="020F0502020204030204" pitchFamily="34" charset="0"/>
                <a:cs typeface="Calibri" panose="020F0502020204030204" pitchFamily="34" charset="0"/>
              </a:rPr>
              <a:t>O</a:t>
            </a:r>
            <a:r>
              <a:rPr lang="en-GB" sz="2800" b="0" i="0" dirty="0">
                <a:effectLst/>
                <a:latin typeface="Calibri" panose="020F0502020204030204" pitchFamily="34" charset="0"/>
                <a:cs typeface="Calibri" panose="020F0502020204030204" pitchFamily="34" charset="0"/>
              </a:rPr>
              <a:t>ften, students think that a literature review is simply a summary of what each researcher has said. A lengthy, detailed “he said, she said”. </a:t>
            </a:r>
          </a:p>
          <a:p>
            <a:r>
              <a:rPr lang="en-GB" sz="2800" b="1" i="0" dirty="0">
                <a:effectLst/>
                <a:latin typeface="Calibri" panose="020F0502020204030204" pitchFamily="34" charset="0"/>
                <a:cs typeface="Calibri" panose="020F0502020204030204" pitchFamily="34" charset="0"/>
              </a:rPr>
              <a:t>This is incorrect</a:t>
            </a:r>
            <a:r>
              <a:rPr lang="en-GB" sz="2800" b="0" i="0" dirty="0">
                <a:effectLst/>
                <a:latin typeface="Calibri" panose="020F0502020204030204" pitchFamily="34" charset="0"/>
                <a:cs typeface="Calibri" panose="020F0502020204030204" pitchFamily="34" charset="0"/>
              </a:rPr>
              <a:t>.</a:t>
            </a:r>
          </a:p>
          <a:p>
            <a:endParaRPr lang="en-GB" sz="2800" dirty="0">
              <a:latin typeface="Calibri" panose="020F0502020204030204" pitchFamily="34" charset="0"/>
              <a:cs typeface="Calibri" panose="020F0502020204030204" pitchFamily="34" charset="0"/>
            </a:endParaRPr>
          </a:p>
          <a:p>
            <a:r>
              <a:rPr lang="en-GB" sz="2800" b="0" i="0" dirty="0">
                <a:effectLst/>
                <a:latin typeface="Calibri" panose="020F0502020204030204" pitchFamily="34" charset="0"/>
                <a:cs typeface="Calibri" panose="020F0502020204030204" pitchFamily="34" charset="0"/>
              </a:rPr>
              <a:t>A good literature review should also highlight what areas </a:t>
            </a:r>
            <a:r>
              <a:rPr lang="en-GB" sz="2800" b="1" i="0" dirty="0">
                <a:effectLst/>
                <a:latin typeface="Calibri" panose="020F0502020204030204" pitchFamily="34" charset="0"/>
                <a:cs typeface="Calibri" panose="020F0502020204030204" pitchFamily="34" charset="0"/>
              </a:rPr>
              <a:t>don’t fit together</a:t>
            </a:r>
            <a:r>
              <a:rPr lang="en-GB" sz="2800" b="0" i="0" dirty="0">
                <a:effectLst/>
                <a:latin typeface="Calibri" panose="020F0502020204030204" pitchFamily="34" charset="0"/>
                <a:cs typeface="Calibri" panose="020F0502020204030204" pitchFamily="34" charset="0"/>
              </a:rPr>
              <a:t> and which </a:t>
            </a:r>
            <a:r>
              <a:rPr lang="en-GB" sz="2800" b="1" i="0" dirty="0">
                <a:effectLst/>
                <a:latin typeface="Calibri" panose="020F0502020204030204" pitchFamily="34" charset="0"/>
                <a:cs typeface="Calibri" panose="020F0502020204030204" pitchFamily="34" charset="0"/>
              </a:rPr>
              <a:t>pieces are missing</a:t>
            </a:r>
            <a:r>
              <a:rPr lang="en-GB" sz="2800" b="0" i="0" dirty="0">
                <a:effectLst/>
                <a:latin typeface="Calibri" panose="020F0502020204030204" pitchFamily="34" charset="0"/>
                <a:cs typeface="Calibri" panose="020F0502020204030204" pitchFamily="34" charset="0"/>
              </a:rPr>
              <a:t>.</a:t>
            </a:r>
          </a:p>
          <a:p>
            <a:endParaRPr lang="en-GB" dirty="0">
              <a:solidFill>
                <a:srgbClr val="494949"/>
              </a:solidFill>
              <a:latin typeface="Georgia" panose="02040502050405020303" pitchFamily="18" charset="0"/>
            </a:endParaRPr>
          </a:p>
        </p:txBody>
      </p:sp>
    </p:spTree>
    <p:extLst>
      <p:ext uri="{BB962C8B-B14F-4D97-AF65-F5344CB8AC3E}">
        <p14:creationId xmlns:p14="http://schemas.microsoft.com/office/powerpoint/2010/main" val="799595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1AC3-C7CA-E44A-FC2F-67DB20AF2E40}"/>
              </a:ext>
            </a:extLst>
          </p:cNvPr>
          <p:cNvSpPr>
            <a:spLocks noGrp="1"/>
          </p:cNvSpPr>
          <p:nvPr>
            <p:ph type="title"/>
          </p:nvPr>
        </p:nvSpPr>
        <p:spPr>
          <a:xfrm>
            <a:off x="1024128" y="585216"/>
            <a:ext cx="10347024" cy="1499616"/>
          </a:xfrm>
        </p:spPr>
        <p:txBody>
          <a:bodyPr>
            <a:normAutofit/>
          </a:bodyPr>
          <a:lstStyle/>
          <a:p>
            <a:r>
              <a:rPr lang="en-GB" i="0" dirty="0">
                <a:solidFill>
                  <a:srgbClr val="494949"/>
                </a:solidFill>
                <a:effectLst/>
              </a:rPr>
              <a:t>#4: Description instead of integration and synthesis 2</a:t>
            </a:r>
            <a:endParaRPr lang="en-GB" dirty="0"/>
          </a:p>
        </p:txBody>
      </p:sp>
      <p:sp>
        <p:nvSpPr>
          <p:cNvPr id="3" name="Content Placeholder 2">
            <a:extLst>
              <a:ext uri="{FF2B5EF4-FFF2-40B4-BE49-F238E27FC236}">
                <a16:creationId xmlns:a16="http://schemas.microsoft.com/office/drawing/2014/main" id="{9CA6C579-2F0F-3040-53B5-39194AF8BA26}"/>
              </a:ext>
            </a:extLst>
          </p:cNvPr>
          <p:cNvSpPr>
            <a:spLocks noGrp="1"/>
          </p:cNvSpPr>
          <p:nvPr>
            <p:ph idx="1"/>
          </p:nvPr>
        </p:nvSpPr>
        <p:spPr/>
        <p:txBody>
          <a:bodyPr/>
          <a:lstStyle/>
          <a:p>
            <a:r>
              <a:rPr lang="en-GB" sz="2800" b="0" i="0" dirty="0">
                <a:solidFill>
                  <a:srgbClr val="494949"/>
                </a:solidFill>
                <a:effectLst/>
                <a:latin typeface="Calibri" panose="020F0502020204030204" pitchFamily="34" charset="0"/>
                <a:cs typeface="Calibri" panose="020F0502020204030204" pitchFamily="34" charset="0"/>
              </a:rPr>
              <a:t>By the end of this process of critical review and synthesis of the existing literature, it should be </a:t>
            </a:r>
            <a:r>
              <a:rPr lang="en-GB" sz="2800" b="1" i="0" dirty="0">
                <a:solidFill>
                  <a:srgbClr val="494949"/>
                </a:solidFill>
                <a:effectLst/>
                <a:latin typeface="Calibri" panose="020F0502020204030204" pitchFamily="34" charset="0"/>
                <a:cs typeface="Calibri" panose="020F0502020204030204" pitchFamily="34" charset="0"/>
              </a:rPr>
              <a:t>clear what’s missing</a:t>
            </a:r>
            <a:r>
              <a:rPr lang="en-GB" sz="2800" b="0" i="0" dirty="0">
                <a:solidFill>
                  <a:srgbClr val="494949"/>
                </a:solidFill>
                <a:effectLst/>
                <a:latin typeface="Calibri" panose="020F0502020204030204" pitchFamily="34" charset="0"/>
                <a:cs typeface="Calibri" panose="020F0502020204030204" pitchFamily="34" charset="0"/>
              </a:rPr>
              <a:t> – in other words, the gaps that exist in the current research. </a:t>
            </a:r>
          </a:p>
          <a:p>
            <a:r>
              <a:rPr lang="en-GB" sz="2800" b="1" i="0" dirty="0">
                <a:solidFill>
                  <a:srgbClr val="494949"/>
                </a:solidFill>
                <a:effectLst/>
                <a:latin typeface="Calibri" panose="020F0502020204030204" pitchFamily="34" charset="0"/>
                <a:cs typeface="Calibri" panose="020F0502020204030204" pitchFamily="34" charset="0"/>
              </a:rPr>
              <a:t>These gaps then form the foundation for your proposed study.</a:t>
            </a:r>
          </a:p>
          <a:p>
            <a:r>
              <a:rPr lang="en-GB" sz="2800" dirty="0">
                <a:solidFill>
                  <a:srgbClr val="494949"/>
                </a:solidFill>
                <a:latin typeface="Calibri" panose="020F0502020204030204" pitchFamily="34" charset="0"/>
                <a:cs typeface="Calibri" panose="020F0502020204030204" pitchFamily="34" charset="0"/>
              </a:rPr>
              <a:t>Y</a:t>
            </a:r>
            <a:r>
              <a:rPr lang="en-GB" sz="2800" b="0" i="0" dirty="0">
                <a:solidFill>
                  <a:srgbClr val="494949"/>
                </a:solidFill>
                <a:effectLst/>
                <a:latin typeface="Calibri" panose="020F0502020204030204" pitchFamily="34" charset="0"/>
                <a:cs typeface="Calibri" panose="020F0502020204030204" pitchFamily="34" charset="0"/>
              </a:rPr>
              <a:t>our study will attempt to contribute a missing puzzle piece.</a:t>
            </a:r>
            <a:endParaRPr lang="en-GB" sz="2800" b="1" dirty="0">
              <a:latin typeface="Calibri" panose="020F0502020204030204" pitchFamily="34" charset="0"/>
              <a:cs typeface="Calibri" panose="020F0502020204030204" pitchFamily="34" charset="0"/>
            </a:endParaRPr>
          </a:p>
          <a:p>
            <a:endParaRPr lang="en-GB" dirty="0"/>
          </a:p>
        </p:txBody>
      </p:sp>
      <p:pic>
        <p:nvPicPr>
          <p:cNvPr id="4" name="Picture 2" descr="Image result for jigsaw puzzle">
            <a:extLst>
              <a:ext uri="{FF2B5EF4-FFF2-40B4-BE49-F238E27FC236}">
                <a16:creationId xmlns:a16="http://schemas.microsoft.com/office/drawing/2014/main" id="{46C4774B-9D2C-D1CB-5347-96DFDD8FA6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3504" y="4817980"/>
            <a:ext cx="2773508" cy="1903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683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67ABF-46C6-EB5B-CE80-49D1A5114110}"/>
              </a:ext>
            </a:extLst>
          </p:cNvPr>
          <p:cNvSpPr>
            <a:spLocks noGrp="1"/>
          </p:cNvSpPr>
          <p:nvPr>
            <p:ph type="title"/>
          </p:nvPr>
        </p:nvSpPr>
        <p:spPr/>
        <p:txBody>
          <a:bodyPr>
            <a:normAutofit/>
          </a:bodyPr>
          <a:lstStyle/>
          <a:p>
            <a:r>
              <a:rPr lang="en-GB" i="0" dirty="0">
                <a:solidFill>
                  <a:srgbClr val="494949"/>
                </a:solidFill>
                <a:effectLst/>
              </a:rPr>
              <a:t>#5: Irrelevant or unfocused content</a:t>
            </a:r>
            <a:endParaRPr lang="en-GB" dirty="0"/>
          </a:p>
        </p:txBody>
      </p:sp>
      <p:sp>
        <p:nvSpPr>
          <p:cNvPr id="3" name="Content Placeholder 2">
            <a:extLst>
              <a:ext uri="{FF2B5EF4-FFF2-40B4-BE49-F238E27FC236}">
                <a16:creationId xmlns:a16="http://schemas.microsoft.com/office/drawing/2014/main" id="{C7F327BC-6F83-8328-5A35-67566D401F02}"/>
              </a:ext>
            </a:extLst>
          </p:cNvPr>
          <p:cNvSpPr>
            <a:spLocks noGrp="1"/>
          </p:cNvSpPr>
          <p:nvPr>
            <p:ph idx="1"/>
          </p:nvPr>
        </p:nvSpPr>
        <p:spPr/>
        <p:txBody>
          <a:bodyPr>
            <a:normAutofit/>
          </a:bodyPr>
          <a:lstStyle/>
          <a:p>
            <a:r>
              <a:rPr lang="en-GB" sz="2800" dirty="0">
                <a:solidFill>
                  <a:srgbClr val="494949"/>
                </a:solidFill>
                <a:latin typeface="Calibri" panose="020F0502020204030204" pitchFamily="34" charset="0"/>
                <a:cs typeface="Calibri" panose="020F0502020204030204" pitchFamily="34" charset="0"/>
              </a:rPr>
              <a:t>T</a:t>
            </a:r>
            <a:r>
              <a:rPr lang="en-GB" sz="2800" b="0" i="0" dirty="0">
                <a:solidFill>
                  <a:srgbClr val="494949"/>
                </a:solidFill>
                <a:effectLst/>
                <a:latin typeface="Calibri" panose="020F0502020204030204" pitchFamily="34" charset="0"/>
                <a:cs typeface="Calibri" panose="020F0502020204030204" pitchFamily="34" charset="0"/>
              </a:rPr>
              <a:t>o ensure you stay on-topic and focus, you need to revisit your </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research aims</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objectives </a:t>
            </a:r>
          </a:p>
          <a:p>
            <a:pPr>
              <a:buFont typeface="Arial" panose="020B0604020202020204" pitchFamily="34" charset="0"/>
              <a:buChar char="•"/>
            </a:pPr>
            <a:r>
              <a:rPr lang="en-GB" sz="2800" b="1" dirty="0">
                <a:solidFill>
                  <a:srgbClr val="F16924"/>
                </a:solidFill>
                <a:latin typeface="Calibri" panose="020F0502020204030204" pitchFamily="34" charset="0"/>
                <a:cs typeface="Calibri" panose="020F0502020204030204" pitchFamily="34" charset="0"/>
              </a:rPr>
              <a:t> research questions</a:t>
            </a:r>
            <a:endParaRPr lang="en-GB" sz="28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243442B-C862-A5A5-708C-2C9C5DF82946}"/>
              </a:ext>
            </a:extLst>
          </p:cNvPr>
          <p:cNvPicPr>
            <a:picLocks noChangeAspect="1"/>
          </p:cNvPicPr>
          <p:nvPr/>
        </p:nvPicPr>
        <p:blipFill>
          <a:blip r:embed="rId2"/>
          <a:stretch>
            <a:fillRect/>
          </a:stretch>
        </p:blipFill>
        <p:spPr>
          <a:xfrm>
            <a:off x="247353" y="5250463"/>
            <a:ext cx="11697293" cy="1124973"/>
          </a:xfrm>
          <a:prstGeom prst="rect">
            <a:avLst/>
          </a:prstGeom>
        </p:spPr>
      </p:pic>
    </p:spTree>
    <p:extLst>
      <p:ext uri="{BB962C8B-B14F-4D97-AF65-F5344CB8AC3E}">
        <p14:creationId xmlns:p14="http://schemas.microsoft.com/office/powerpoint/2010/main" val="361207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F8F3-057A-6FD2-DDB2-0A11C024BC17}"/>
              </a:ext>
            </a:extLst>
          </p:cNvPr>
          <p:cNvSpPr>
            <a:spLocks noGrp="1"/>
          </p:cNvSpPr>
          <p:nvPr>
            <p:ph type="title"/>
          </p:nvPr>
        </p:nvSpPr>
        <p:spPr/>
        <p:txBody>
          <a:bodyPr>
            <a:normAutofit/>
          </a:bodyPr>
          <a:lstStyle/>
          <a:p>
            <a:r>
              <a:rPr lang="en-GB" i="0" dirty="0">
                <a:solidFill>
                  <a:srgbClr val="494949"/>
                </a:solidFill>
                <a:effectLst/>
              </a:rPr>
              <a:t>#6: Poor chapter structure and layout 1</a:t>
            </a:r>
            <a:endParaRPr lang="en-GB" dirty="0"/>
          </a:p>
        </p:txBody>
      </p:sp>
      <p:sp>
        <p:nvSpPr>
          <p:cNvPr id="3" name="Content Placeholder 2">
            <a:extLst>
              <a:ext uri="{FF2B5EF4-FFF2-40B4-BE49-F238E27FC236}">
                <a16:creationId xmlns:a16="http://schemas.microsoft.com/office/drawing/2014/main" id="{08B7E922-9E46-67B1-9687-C4329B5A3EE1}"/>
              </a:ext>
            </a:extLst>
          </p:cNvPr>
          <p:cNvSpPr>
            <a:spLocks noGrp="1"/>
          </p:cNvSpPr>
          <p:nvPr>
            <p:ph idx="1"/>
          </p:nvPr>
        </p:nvSpPr>
        <p:spPr/>
        <p:txBody>
          <a:bodyPr>
            <a:normAutofit/>
          </a:bodyPr>
          <a:lstStyle/>
          <a:p>
            <a:pPr marL="0" indent="0">
              <a:buNone/>
            </a:pPr>
            <a:r>
              <a:rPr lang="en-GB" sz="2800" dirty="0">
                <a:solidFill>
                  <a:srgbClr val="494949"/>
                </a:solidFill>
                <a:latin typeface="Calibri" panose="020F0502020204030204" pitchFamily="34" charset="0"/>
                <a:cs typeface="Calibri" panose="020F0502020204030204" pitchFamily="34" charset="0"/>
              </a:rPr>
              <a:t>R</a:t>
            </a:r>
            <a:r>
              <a:rPr lang="en-GB" sz="2800" b="0" i="0" dirty="0">
                <a:solidFill>
                  <a:srgbClr val="494949"/>
                </a:solidFill>
                <a:effectLst/>
                <a:latin typeface="Calibri" panose="020F0502020204030204" pitchFamily="34" charset="0"/>
                <a:cs typeface="Calibri" panose="020F0502020204030204" pitchFamily="34" charset="0"/>
              </a:rPr>
              <a:t>esult = disjointed, poorly-flowing arguments that are difficult for the reader (i.e. the marker…) to follow.</a:t>
            </a:r>
          </a:p>
          <a:p>
            <a:pPr marL="0" indent="0">
              <a:buNone/>
            </a:pPr>
            <a:endParaRPr lang="en-GB" dirty="0"/>
          </a:p>
        </p:txBody>
      </p:sp>
    </p:spTree>
    <p:extLst>
      <p:ext uri="{BB962C8B-B14F-4D97-AF65-F5344CB8AC3E}">
        <p14:creationId xmlns:p14="http://schemas.microsoft.com/office/powerpoint/2010/main" val="13848260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F8F3-057A-6FD2-DDB2-0A11C024BC17}"/>
              </a:ext>
            </a:extLst>
          </p:cNvPr>
          <p:cNvSpPr>
            <a:spLocks noGrp="1"/>
          </p:cNvSpPr>
          <p:nvPr>
            <p:ph type="title"/>
          </p:nvPr>
        </p:nvSpPr>
        <p:spPr/>
        <p:txBody>
          <a:bodyPr>
            <a:normAutofit/>
          </a:bodyPr>
          <a:lstStyle/>
          <a:p>
            <a:r>
              <a:rPr lang="en-GB" i="0" dirty="0">
                <a:solidFill>
                  <a:srgbClr val="494949"/>
                </a:solidFill>
                <a:effectLst/>
              </a:rPr>
              <a:t>#6: Poor chapter structure and layout 2</a:t>
            </a:r>
            <a:endParaRPr lang="en-GB" dirty="0"/>
          </a:p>
        </p:txBody>
      </p:sp>
      <p:sp>
        <p:nvSpPr>
          <p:cNvPr id="3" name="Content Placeholder 2">
            <a:extLst>
              <a:ext uri="{FF2B5EF4-FFF2-40B4-BE49-F238E27FC236}">
                <a16:creationId xmlns:a16="http://schemas.microsoft.com/office/drawing/2014/main" id="{08B7E922-9E46-67B1-9687-C4329B5A3EE1}"/>
              </a:ext>
            </a:extLst>
          </p:cNvPr>
          <p:cNvSpPr>
            <a:spLocks noGrp="1"/>
          </p:cNvSpPr>
          <p:nvPr>
            <p:ph idx="1"/>
          </p:nvPr>
        </p:nvSpPr>
        <p:spPr/>
        <p:txBody>
          <a:bodyPr>
            <a:normAutofit fontScale="92500"/>
          </a:bodyPr>
          <a:lstStyle/>
          <a:p>
            <a:pPr marL="0" indent="0" algn="l" fontAlgn="base">
              <a:buNone/>
            </a:pPr>
            <a:r>
              <a:rPr lang="en-GB" sz="2800" b="0" i="0" dirty="0">
                <a:solidFill>
                  <a:srgbClr val="494949"/>
                </a:solidFill>
                <a:effectLst/>
                <a:latin typeface="Calibri" panose="020F0502020204030204" pitchFamily="34" charset="0"/>
                <a:cs typeface="Calibri" panose="020F0502020204030204" pitchFamily="34" charset="0"/>
              </a:rPr>
              <a:t>Quick overview:</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introduction section</a:t>
            </a:r>
            <a:r>
              <a:rPr lang="en-GB" sz="2800" b="0" i="0" dirty="0">
                <a:solidFill>
                  <a:srgbClr val="494949"/>
                </a:solidFill>
                <a:effectLst/>
                <a:latin typeface="Calibri" panose="020F0502020204030204" pitchFamily="34" charset="0"/>
                <a:cs typeface="Calibri" panose="020F0502020204030204" pitchFamily="34" charset="0"/>
              </a:rPr>
              <a:t> – where you outline your topic, introduce any definitions and jargon and define the </a:t>
            </a:r>
            <a:r>
              <a:rPr lang="en-GB" sz="2800" dirty="0">
                <a:solidFill>
                  <a:srgbClr val="F16924"/>
                </a:solidFill>
                <a:latin typeface="Calibri" panose="020F0502020204030204" pitchFamily="34" charset="0"/>
                <a:cs typeface="Calibri" panose="020F0502020204030204" pitchFamily="34" charset="0"/>
              </a:rPr>
              <a:t>scope</a:t>
            </a:r>
            <a:r>
              <a:rPr lang="en-GB" sz="2800" b="0" i="0" dirty="0">
                <a:solidFill>
                  <a:srgbClr val="494949"/>
                </a:solidFill>
                <a:effectLst/>
                <a:latin typeface="Calibri" panose="020F0502020204030204" pitchFamily="34" charset="0"/>
                <a:cs typeface="Calibri" panose="020F0502020204030204" pitchFamily="34" charset="0"/>
              </a:rPr>
              <a:t> of your literature review.</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body section</a:t>
            </a:r>
            <a:r>
              <a:rPr lang="en-GB" sz="2800" b="0" i="0" dirty="0">
                <a:solidFill>
                  <a:srgbClr val="494949"/>
                </a:solidFill>
                <a:effectLst/>
                <a:latin typeface="Calibri" panose="020F0502020204030204" pitchFamily="34" charset="0"/>
                <a:cs typeface="Calibri" panose="020F0502020204030204" pitchFamily="34" charset="0"/>
              </a:rPr>
              <a:t> – where you sink your teeth into the existing research. This can be arranged in various ways (e.g. thematically, chronologically or methodologically).</a:t>
            </a:r>
          </a:p>
          <a:p>
            <a:pPr marL="0" indent="0" algn="l" fontAlgn="base">
              <a:buNone/>
            </a:pPr>
            <a:r>
              <a:rPr lang="en-GB" sz="2800" b="1" i="0" dirty="0">
                <a:solidFill>
                  <a:srgbClr val="494949"/>
                </a:solidFill>
                <a:effectLst/>
                <a:latin typeface="Calibri" panose="020F0502020204030204" pitchFamily="34" charset="0"/>
                <a:cs typeface="Calibri" panose="020F0502020204030204" pitchFamily="34" charset="0"/>
              </a:rPr>
              <a:t>The conclusion section</a:t>
            </a:r>
            <a:r>
              <a:rPr lang="en-GB" sz="2800" b="0" i="0" dirty="0">
                <a:solidFill>
                  <a:srgbClr val="494949"/>
                </a:solidFill>
                <a:effectLst/>
                <a:latin typeface="Calibri" panose="020F0502020204030204" pitchFamily="34" charset="0"/>
                <a:cs typeface="Calibri" panose="020F0502020204030204" pitchFamily="34" charset="0"/>
              </a:rPr>
              <a:t> – where you present the key takeaways and highlight the research gap (or gaps), which lays the foundation for your study.</a:t>
            </a:r>
          </a:p>
          <a:p>
            <a:endParaRPr lang="en-GB" dirty="0"/>
          </a:p>
        </p:txBody>
      </p:sp>
    </p:spTree>
    <p:extLst>
      <p:ext uri="{BB962C8B-B14F-4D97-AF65-F5344CB8AC3E}">
        <p14:creationId xmlns:p14="http://schemas.microsoft.com/office/powerpoint/2010/main" val="9457956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3786F-72AB-345F-760F-2A0D5CCC000A}"/>
              </a:ext>
            </a:extLst>
          </p:cNvPr>
          <p:cNvSpPr>
            <a:spLocks noGrp="1"/>
          </p:cNvSpPr>
          <p:nvPr>
            <p:ph type="title"/>
          </p:nvPr>
        </p:nvSpPr>
        <p:spPr/>
        <p:txBody>
          <a:bodyPr>
            <a:normAutofit/>
          </a:bodyPr>
          <a:lstStyle/>
          <a:p>
            <a:r>
              <a:rPr lang="en-GB" i="0" dirty="0">
                <a:solidFill>
                  <a:srgbClr val="494949"/>
                </a:solidFill>
                <a:effectLst/>
              </a:rPr>
              <a:t>#7: Plagiarism and poor referencing</a:t>
            </a:r>
            <a:endParaRPr lang="en-GB" dirty="0"/>
          </a:p>
        </p:txBody>
      </p:sp>
      <p:sp>
        <p:nvSpPr>
          <p:cNvPr id="3" name="Content Placeholder 2">
            <a:extLst>
              <a:ext uri="{FF2B5EF4-FFF2-40B4-BE49-F238E27FC236}">
                <a16:creationId xmlns:a16="http://schemas.microsoft.com/office/drawing/2014/main" id="{FFBBD0C2-3B29-C50E-AB20-1F9DD92BA8B4}"/>
              </a:ext>
            </a:extLst>
          </p:cNvPr>
          <p:cNvSpPr>
            <a:spLocks noGrp="1"/>
          </p:cNvSpPr>
          <p:nvPr>
            <p:ph idx="1"/>
          </p:nvPr>
        </p:nvSpPr>
        <p:spPr/>
        <p:txBody>
          <a:bodyPr>
            <a:normAutofit/>
          </a:bodyPr>
          <a:lstStyle/>
          <a:p>
            <a:r>
              <a:rPr lang="en-GB" sz="2800" b="0" i="0" dirty="0">
                <a:solidFill>
                  <a:srgbClr val="494949"/>
                </a:solidFill>
                <a:effectLst/>
                <a:latin typeface="Calibri" panose="020F0502020204030204" pitchFamily="34" charset="0"/>
                <a:cs typeface="Calibri" panose="020F0502020204030204" pitchFamily="34" charset="0"/>
              </a:rPr>
              <a:t>This carries a </a:t>
            </a:r>
            <a:r>
              <a:rPr lang="en-GB" sz="2800" b="1" i="0" dirty="0">
                <a:solidFill>
                  <a:srgbClr val="494949"/>
                </a:solidFill>
                <a:effectLst/>
                <a:latin typeface="Calibri" panose="020F0502020204030204" pitchFamily="34" charset="0"/>
                <a:cs typeface="Calibri" panose="020F0502020204030204" pitchFamily="34" charset="0"/>
              </a:rPr>
              <a:t>heavy penalty.</a:t>
            </a:r>
          </a:p>
          <a:p>
            <a:r>
              <a:rPr lang="en-GB" sz="2800" dirty="0">
                <a:solidFill>
                  <a:srgbClr val="494949"/>
                </a:solidFill>
                <a:latin typeface="Calibri" panose="020F0502020204030204" pitchFamily="34" charset="0"/>
                <a:cs typeface="Calibri" panose="020F0502020204030204" pitchFamily="34" charset="0"/>
              </a:rPr>
              <a:t>Y</a:t>
            </a:r>
            <a:r>
              <a:rPr lang="en-GB" sz="2800" b="0" i="0" dirty="0">
                <a:solidFill>
                  <a:srgbClr val="494949"/>
                </a:solidFill>
                <a:effectLst/>
                <a:latin typeface="Calibri" panose="020F0502020204030204" pitchFamily="34" charset="0"/>
                <a:cs typeface="Calibri" panose="020F0502020204030204" pitchFamily="34" charset="0"/>
              </a:rPr>
              <a:t>ou need to </a:t>
            </a:r>
            <a:r>
              <a:rPr lang="en-GB" sz="2800" b="1" i="0" dirty="0">
                <a:solidFill>
                  <a:srgbClr val="494949"/>
                </a:solidFill>
                <a:effectLst/>
                <a:latin typeface="Calibri" panose="020F0502020204030204" pitchFamily="34" charset="0"/>
                <a:cs typeface="Calibri" panose="020F0502020204030204" pitchFamily="34" charset="0"/>
              </a:rPr>
              <a:t>put things into your own words</a:t>
            </a:r>
            <a:r>
              <a:rPr lang="en-GB" sz="2800" b="0" i="0" dirty="0">
                <a:solidFill>
                  <a:srgbClr val="494949"/>
                </a:solidFill>
                <a:effectLst/>
                <a:latin typeface="Calibri" panose="020F0502020204030204" pitchFamily="34" charset="0"/>
                <a:cs typeface="Calibri" panose="020F0502020204030204" pitchFamily="34" charset="0"/>
              </a:rPr>
              <a:t>.</a:t>
            </a:r>
          </a:p>
          <a:p>
            <a:r>
              <a:rPr lang="en-GB" sz="2800" b="0" i="0" dirty="0">
                <a:solidFill>
                  <a:srgbClr val="494949"/>
                </a:solidFill>
                <a:effectLst/>
                <a:latin typeface="Calibri" panose="020F0502020204030204" pitchFamily="34" charset="0"/>
                <a:cs typeface="Calibri" panose="020F0502020204030204" pitchFamily="34" charset="0"/>
              </a:rPr>
              <a:t>Remember: if you can’t explain something simply (in your own words), you don’t really understand it.</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39567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6E3C-65F7-3C11-9E04-516BABD366A1}"/>
              </a:ext>
            </a:extLst>
          </p:cNvPr>
          <p:cNvSpPr>
            <a:spLocks noGrp="1"/>
          </p:cNvSpPr>
          <p:nvPr>
            <p:ph type="title"/>
          </p:nvPr>
        </p:nvSpPr>
        <p:spPr/>
        <p:txBody>
          <a:bodyPr/>
          <a:lstStyle/>
          <a:p>
            <a:r>
              <a:rPr lang="en-GB" dirty="0"/>
              <a:t>Your Literature review</a:t>
            </a:r>
          </a:p>
        </p:txBody>
      </p:sp>
      <p:sp>
        <p:nvSpPr>
          <p:cNvPr id="3" name="Content Placeholder 2">
            <a:extLst>
              <a:ext uri="{FF2B5EF4-FFF2-40B4-BE49-F238E27FC236}">
                <a16:creationId xmlns:a16="http://schemas.microsoft.com/office/drawing/2014/main" id="{3F547EF1-1F50-7079-EA8E-94C422EDB21A}"/>
              </a:ext>
            </a:extLst>
          </p:cNvPr>
          <p:cNvSpPr>
            <a:spLocks noGrp="1"/>
          </p:cNvSpPr>
          <p:nvPr>
            <p:ph idx="1"/>
          </p:nvPr>
        </p:nvSpPr>
        <p:spPr>
          <a:xfrm>
            <a:off x="1024128" y="2286000"/>
            <a:ext cx="10576971" cy="4023360"/>
          </a:xfrm>
        </p:spPr>
        <p:txBody>
          <a:bodyPr>
            <a:normAutofit/>
          </a:bodyPr>
          <a:lstStyle/>
          <a:p>
            <a:pPr marL="68580">
              <a:lnSpc>
                <a:spcPct val="100000"/>
              </a:lnSpc>
            </a:pPr>
            <a:r>
              <a:rPr lang="en-GB" dirty="0"/>
              <a:t>Consider the ‘common terminology’: what are the underpinning ideas and concepts that you are exploring? </a:t>
            </a:r>
          </a:p>
          <a:p>
            <a:pPr marL="68580">
              <a:lnSpc>
                <a:spcPct val="100000"/>
              </a:lnSpc>
            </a:pPr>
            <a:r>
              <a:rPr lang="en-GB" dirty="0"/>
              <a:t>Can you define these clearly for the reader and for the project? </a:t>
            </a:r>
          </a:p>
          <a:p>
            <a:pPr marL="68580">
              <a:lnSpc>
                <a:spcPct val="100000"/>
              </a:lnSpc>
            </a:pPr>
            <a:r>
              <a:rPr lang="en-GB" dirty="0"/>
              <a:t> </a:t>
            </a:r>
          </a:p>
          <a:p>
            <a:pPr>
              <a:lnSpc>
                <a:spcPct val="100000"/>
              </a:lnSpc>
            </a:pPr>
            <a:r>
              <a:rPr lang="en-GB" dirty="0"/>
              <a:t>What else do you need to read in order to make this robust and relevant in your field?</a:t>
            </a:r>
          </a:p>
        </p:txBody>
      </p:sp>
    </p:spTree>
    <p:extLst>
      <p:ext uri="{BB962C8B-B14F-4D97-AF65-F5344CB8AC3E}">
        <p14:creationId xmlns:p14="http://schemas.microsoft.com/office/powerpoint/2010/main" val="1833824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63C1-8E12-864E-C490-1A075DABE4AD}"/>
              </a:ext>
            </a:extLst>
          </p:cNvPr>
          <p:cNvSpPr>
            <a:spLocks noGrp="1"/>
          </p:cNvSpPr>
          <p:nvPr>
            <p:ph type="title"/>
          </p:nvPr>
        </p:nvSpPr>
        <p:spPr/>
        <p:txBody>
          <a:bodyPr/>
          <a:lstStyle/>
          <a:p>
            <a:r>
              <a:rPr lang="en-GB" dirty="0"/>
              <a:t>Your research study – follow up task 1</a:t>
            </a:r>
          </a:p>
        </p:txBody>
      </p:sp>
      <p:pic>
        <p:nvPicPr>
          <p:cNvPr id="7" name="Content Placeholder 6" descr="A screenshot of a computer&#10;&#10;Description automatically generated">
            <a:extLst>
              <a:ext uri="{FF2B5EF4-FFF2-40B4-BE49-F238E27FC236}">
                <a16:creationId xmlns:a16="http://schemas.microsoft.com/office/drawing/2014/main" id="{2656B3A7-611D-B439-4A72-183F7650522A}"/>
              </a:ext>
            </a:extLst>
          </p:cNvPr>
          <p:cNvPicPr>
            <a:picLocks noGrp="1" noChangeAspect="1"/>
          </p:cNvPicPr>
          <p:nvPr>
            <p:ph idx="1"/>
          </p:nvPr>
        </p:nvPicPr>
        <p:blipFill>
          <a:blip r:embed="rId2"/>
          <a:stretch>
            <a:fillRect/>
          </a:stretch>
        </p:blipFill>
        <p:spPr>
          <a:xfrm>
            <a:off x="899470" y="2300417"/>
            <a:ext cx="10851222" cy="2257166"/>
          </a:xfrm>
        </p:spPr>
      </p:pic>
    </p:spTree>
    <p:extLst>
      <p:ext uri="{BB962C8B-B14F-4D97-AF65-F5344CB8AC3E}">
        <p14:creationId xmlns:p14="http://schemas.microsoft.com/office/powerpoint/2010/main" val="33656686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F8AD4-C1EB-C234-E37B-8E5296C709CF}"/>
              </a:ext>
            </a:extLst>
          </p:cNvPr>
          <p:cNvSpPr>
            <a:spLocks noGrp="1"/>
          </p:cNvSpPr>
          <p:nvPr>
            <p:ph type="title"/>
          </p:nvPr>
        </p:nvSpPr>
        <p:spPr/>
        <p:txBody>
          <a:bodyPr/>
          <a:lstStyle/>
          <a:p>
            <a:r>
              <a:rPr lang="en-GB" dirty="0"/>
              <a:t>Your research study – follow up task 2</a:t>
            </a:r>
          </a:p>
        </p:txBody>
      </p:sp>
      <p:pic>
        <p:nvPicPr>
          <p:cNvPr id="11" name="Content Placeholder 10" descr="A screenshot of a computer&#10;&#10;Description automatically generated">
            <a:extLst>
              <a:ext uri="{FF2B5EF4-FFF2-40B4-BE49-F238E27FC236}">
                <a16:creationId xmlns:a16="http://schemas.microsoft.com/office/drawing/2014/main" id="{78FD6BB0-2EDF-D29F-3D75-B494973CB96B}"/>
              </a:ext>
            </a:extLst>
          </p:cNvPr>
          <p:cNvPicPr>
            <a:picLocks noGrp="1" noChangeAspect="1"/>
          </p:cNvPicPr>
          <p:nvPr>
            <p:ph idx="1"/>
          </p:nvPr>
        </p:nvPicPr>
        <p:blipFill>
          <a:blip r:embed="rId2"/>
          <a:stretch>
            <a:fillRect/>
          </a:stretch>
        </p:blipFill>
        <p:spPr>
          <a:xfrm>
            <a:off x="444723" y="2117879"/>
            <a:ext cx="11297568" cy="3239495"/>
          </a:xfrm>
        </p:spPr>
      </p:pic>
    </p:spTree>
    <p:extLst>
      <p:ext uri="{BB962C8B-B14F-4D97-AF65-F5344CB8AC3E}">
        <p14:creationId xmlns:p14="http://schemas.microsoft.com/office/powerpoint/2010/main" val="42825370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2BA6-29A8-2A5F-9E0C-AFE5663921E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84D1438D-3950-41BB-327F-24C3276546AA}"/>
              </a:ext>
            </a:extLst>
          </p:cNvPr>
          <p:cNvGraphicFramePr>
            <a:graphicFrameLocks noGrp="1"/>
          </p:cNvGraphicFramePr>
          <p:nvPr>
            <p:ph idx="1"/>
            <p:extLst>
              <p:ext uri="{D42A27DB-BD31-4B8C-83A1-F6EECF244321}">
                <p14:modId xmlns:p14="http://schemas.microsoft.com/office/powerpoint/2010/main" val="2348045408"/>
              </p:ext>
            </p:extLst>
          </p:nvPr>
        </p:nvGraphicFramePr>
        <p:xfrm>
          <a:off x="469270" y="1001676"/>
          <a:ext cx="11253460" cy="4987873"/>
        </p:xfrm>
        <a:graphic>
          <a:graphicData uri="http://schemas.openxmlformats.org/drawingml/2006/table">
            <a:tbl>
              <a:tblPr firstRow="1" bandRow="1">
                <a:tableStyleId>{5C22544A-7EE6-4342-B048-85BDC9FD1C3A}</a:tableStyleId>
              </a:tblPr>
              <a:tblGrid>
                <a:gridCol w="5626730">
                  <a:extLst>
                    <a:ext uri="{9D8B030D-6E8A-4147-A177-3AD203B41FA5}">
                      <a16:colId xmlns:a16="http://schemas.microsoft.com/office/drawing/2014/main" val="1154067779"/>
                    </a:ext>
                  </a:extLst>
                </a:gridCol>
                <a:gridCol w="5626730">
                  <a:extLst>
                    <a:ext uri="{9D8B030D-6E8A-4147-A177-3AD203B41FA5}">
                      <a16:colId xmlns:a16="http://schemas.microsoft.com/office/drawing/2014/main" val="1404252913"/>
                    </a:ext>
                  </a:extLst>
                </a:gridCol>
              </a:tblGrid>
              <a:tr h="453075">
                <a:tc>
                  <a:txBody>
                    <a:bodyPr/>
                    <a:lstStyle/>
                    <a:p>
                      <a:r>
                        <a:rPr lang="en-GB" sz="2400" dirty="0"/>
                        <a:t>Key Learning</a:t>
                      </a:r>
                    </a:p>
                  </a:txBody>
                  <a:tcPr/>
                </a:tc>
                <a:tc>
                  <a:txBody>
                    <a:bodyPr/>
                    <a:lstStyle/>
                    <a:p>
                      <a:r>
                        <a:rPr lang="en-GB" sz="2400" dirty="0"/>
                        <a:t>For Consideration</a:t>
                      </a:r>
                    </a:p>
                  </a:txBody>
                  <a:tcPr/>
                </a:tc>
                <a:extLst>
                  <a:ext uri="{0D108BD9-81ED-4DB2-BD59-A6C34878D82A}">
                    <a16:rowId xmlns:a16="http://schemas.microsoft.com/office/drawing/2014/main" val="2291471775"/>
                  </a:ext>
                </a:extLst>
              </a:tr>
              <a:tr h="11171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maintain a focus on coherence in our approach to research intentions and design. </a:t>
                      </a:r>
                    </a:p>
                    <a:p>
                      <a:endParaRPr lang="en-GB" sz="2400" dirty="0"/>
                    </a:p>
                  </a:txBody>
                  <a:tcPr/>
                </a:tc>
                <a:tc>
                  <a:txBody>
                    <a:bodyPr/>
                    <a:lstStyle/>
                    <a:p>
                      <a:r>
                        <a:rPr lang="en-GB" sz="2400" kern="1200" dirty="0">
                          <a:solidFill>
                            <a:schemeClr val="dk1"/>
                          </a:solidFill>
                          <a:effectLst/>
                          <a:latin typeface="+mn-lt"/>
                          <a:ea typeface="+mn-ea"/>
                          <a:cs typeface="+mn-cs"/>
                        </a:rPr>
                        <a:t>How do you understand the knowledge that you will generate? Does your research design sit well with this understanding? </a:t>
                      </a:r>
                      <a:endParaRPr lang="en-GB" sz="2400" dirty="0"/>
                    </a:p>
                  </a:txBody>
                  <a:tcPr/>
                </a:tc>
                <a:extLst>
                  <a:ext uri="{0D108BD9-81ED-4DB2-BD59-A6C34878D82A}">
                    <a16:rowId xmlns:a16="http://schemas.microsoft.com/office/drawing/2014/main" val="3076959166"/>
                  </a:ext>
                </a:extLst>
              </a:tr>
              <a:tr h="132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consider research project methodology as the frame through which we understand what it is we are seeking to do. </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What are your theoretical frames of reference? </a:t>
                      </a:r>
                      <a:endParaRPr lang="en-GB" sz="2400" dirty="0"/>
                    </a:p>
                    <a:p>
                      <a:endParaRPr lang="en-GB" sz="2400" kern="1200" dirty="0">
                        <a:solidFill>
                          <a:schemeClr val="dk1"/>
                        </a:solidFill>
                        <a:effectLst/>
                        <a:latin typeface="+mn-lt"/>
                        <a:ea typeface="+mn-ea"/>
                        <a:cs typeface="+mn-cs"/>
                      </a:endParaRPr>
                    </a:p>
                  </a:txBody>
                  <a:tcPr/>
                </a:tc>
                <a:extLst>
                  <a:ext uri="{0D108BD9-81ED-4DB2-BD59-A6C34878D82A}">
                    <a16:rowId xmlns:a16="http://schemas.microsoft.com/office/drawing/2014/main" val="4191256790"/>
                  </a:ext>
                </a:extLst>
              </a:tr>
              <a:tr h="1787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mn-lt"/>
                          <a:ea typeface="+mn-ea"/>
                          <a:cs typeface="+mn-cs"/>
                        </a:rPr>
                        <a:t>We aim to have designed our draft research question(s) by the end of the session.</a:t>
                      </a:r>
                    </a:p>
                  </a:txBody>
                  <a:tcPr/>
                </a:tc>
                <a:tc>
                  <a:txBody>
                    <a:bodyPr/>
                    <a:lstStyle/>
                    <a:p>
                      <a:r>
                        <a:rPr lang="en-GB" sz="2400" kern="1200" dirty="0">
                          <a:solidFill>
                            <a:schemeClr val="tx1"/>
                          </a:solidFill>
                          <a:effectLst/>
                          <a:latin typeface="+mn-lt"/>
                          <a:ea typeface="+mn-ea"/>
                          <a:cs typeface="+mn-cs"/>
                        </a:rPr>
                        <a:t>What is/are your RQ(s)? </a:t>
                      </a:r>
                    </a:p>
                  </a:txBody>
                  <a:tcPr/>
                </a:tc>
                <a:extLst>
                  <a:ext uri="{0D108BD9-81ED-4DB2-BD59-A6C34878D82A}">
                    <a16:rowId xmlns:a16="http://schemas.microsoft.com/office/drawing/2014/main" val="1500534933"/>
                  </a:ext>
                </a:extLst>
              </a:tr>
            </a:tbl>
          </a:graphicData>
        </a:graphic>
      </p:graphicFrame>
    </p:spTree>
    <p:extLst>
      <p:ext uri="{BB962C8B-B14F-4D97-AF65-F5344CB8AC3E}">
        <p14:creationId xmlns:p14="http://schemas.microsoft.com/office/powerpoint/2010/main" val="6335928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2BA6-29A8-2A5F-9E0C-AFE5663921E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84D1438D-3950-41BB-327F-24C3276546AA}"/>
              </a:ext>
            </a:extLst>
          </p:cNvPr>
          <p:cNvGraphicFramePr>
            <a:graphicFrameLocks noGrp="1"/>
          </p:cNvGraphicFramePr>
          <p:nvPr>
            <p:ph idx="1"/>
            <p:extLst>
              <p:ext uri="{D42A27DB-BD31-4B8C-83A1-F6EECF244321}">
                <p14:modId xmlns:p14="http://schemas.microsoft.com/office/powerpoint/2010/main" val="3674206105"/>
              </p:ext>
            </p:extLst>
          </p:nvPr>
        </p:nvGraphicFramePr>
        <p:xfrm>
          <a:off x="469270" y="1001676"/>
          <a:ext cx="11253460" cy="4987873"/>
        </p:xfrm>
        <a:graphic>
          <a:graphicData uri="http://schemas.openxmlformats.org/drawingml/2006/table">
            <a:tbl>
              <a:tblPr firstRow="1" bandRow="1">
                <a:tableStyleId>{5C22544A-7EE6-4342-B048-85BDC9FD1C3A}</a:tableStyleId>
              </a:tblPr>
              <a:tblGrid>
                <a:gridCol w="5626730">
                  <a:extLst>
                    <a:ext uri="{9D8B030D-6E8A-4147-A177-3AD203B41FA5}">
                      <a16:colId xmlns:a16="http://schemas.microsoft.com/office/drawing/2014/main" val="1154067779"/>
                    </a:ext>
                  </a:extLst>
                </a:gridCol>
                <a:gridCol w="5626730">
                  <a:extLst>
                    <a:ext uri="{9D8B030D-6E8A-4147-A177-3AD203B41FA5}">
                      <a16:colId xmlns:a16="http://schemas.microsoft.com/office/drawing/2014/main" val="1404252913"/>
                    </a:ext>
                  </a:extLst>
                </a:gridCol>
              </a:tblGrid>
              <a:tr h="453075">
                <a:tc>
                  <a:txBody>
                    <a:bodyPr/>
                    <a:lstStyle/>
                    <a:p>
                      <a:r>
                        <a:rPr lang="en-GB" sz="2400" dirty="0"/>
                        <a:t>Key Learning</a:t>
                      </a:r>
                    </a:p>
                  </a:txBody>
                  <a:tcPr/>
                </a:tc>
                <a:tc>
                  <a:txBody>
                    <a:bodyPr/>
                    <a:lstStyle/>
                    <a:p>
                      <a:r>
                        <a:rPr lang="en-GB" sz="2400" dirty="0"/>
                        <a:t>For Consideration</a:t>
                      </a:r>
                    </a:p>
                  </a:txBody>
                  <a:tcPr/>
                </a:tc>
                <a:extLst>
                  <a:ext uri="{0D108BD9-81ED-4DB2-BD59-A6C34878D82A}">
                    <a16:rowId xmlns:a16="http://schemas.microsoft.com/office/drawing/2014/main" val="2291471775"/>
                  </a:ext>
                </a:extLst>
              </a:tr>
              <a:tr h="11171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maintain a focus on coherence in our approach to research intentions and design. </a:t>
                      </a:r>
                    </a:p>
                    <a:p>
                      <a:endParaRPr lang="en-GB" sz="2400" dirty="0"/>
                    </a:p>
                  </a:txBody>
                  <a:tcPr/>
                </a:tc>
                <a:tc>
                  <a:txBody>
                    <a:bodyPr/>
                    <a:lstStyle/>
                    <a:p>
                      <a:r>
                        <a:rPr lang="en-GB" sz="2400" kern="1200" dirty="0">
                          <a:solidFill>
                            <a:schemeClr val="dk1"/>
                          </a:solidFill>
                          <a:effectLst/>
                          <a:latin typeface="+mn-lt"/>
                          <a:ea typeface="+mn-ea"/>
                          <a:cs typeface="+mn-cs"/>
                        </a:rPr>
                        <a:t>How do you understand the knowledge that you will generate? Does your research design sit well with this understanding? </a:t>
                      </a:r>
                      <a:endParaRPr lang="en-GB" sz="2400" dirty="0"/>
                    </a:p>
                  </a:txBody>
                  <a:tcPr/>
                </a:tc>
                <a:extLst>
                  <a:ext uri="{0D108BD9-81ED-4DB2-BD59-A6C34878D82A}">
                    <a16:rowId xmlns:a16="http://schemas.microsoft.com/office/drawing/2014/main" val="3076959166"/>
                  </a:ext>
                </a:extLst>
              </a:tr>
              <a:tr h="132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consider research project methodology as the frame through which we understand what it is we are seeking to do. </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What are your theoretical frames of reference? </a:t>
                      </a:r>
                      <a:endParaRPr lang="en-GB" sz="2400" dirty="0"/>
                    </a:p>
                    <a:p>
                      <a:endParaRPr lang="en-GB" sz="2400" kern="1200" dirty="0">
                        <a:solidFill>
                          <a:schemeClr val="dk1"/>
                        </a:solidFill>
                        <a:effectLst/>
                        <a:latin typeface="+mn-lt"/>
                        <a:ea typeface="+mn-ea"/>
                        <a:cs typeface="+mn-cs"/>
                      </a:endParaRPr>
                    </a:p>
                  </a:txBody>
                  <a:tcPr/>
                </a:tc>
                <a:extLst>
                  <a:ext uri="{0D108BD9-81ED-4DB2-BD59-A6C34878D82A}">
                    <a16:rowId xmlns:a16="http://schemas.microsoft.com/office/drawing/2014/main" val="4191256790"/>
                  </a:ext>
                </a:extLst>
              </a:tr>
              <a:tr h="1787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We aim to have designed our draft research question(s) by the end of the session.</a:t>
                      </a:r>
                    </a:p>
                  </a:txBody>
                  <a:tcPr/>
                </a:tc>
                <a:tc>
                  <a:txBody>
                    <a:bodyPr/>
                    <a:lstStyle/>
                    <a:p>
                      <a:r>
                        <a:rPr lang="en-GB" sz="2400" kern="1200" dirty="0">
                          <a:solidFill>
                            <a:schemeClr val="dk1"/>
                          </a:solidFill>
                          <a:effectLst/>
                          <a:latin typeface="+mn-lt"/>
                          <a:ea typeface="+mn-ea"/>
                          <a:cs typeface="+mn-cs"/>
                        </a:rPr>
                        <a:t>What is/are your RQ(s)? </a:t>
                      </a:r>
                    </a:p>
                  </a:txBody>
                  <a:tcPr/>
                </a:tc>
                <a:extLst>
                  <a:ext uri="{0D108BD9-81ED-4DB2-BD59-A6C34878D82A}">
                    <a16:rowId xmlns:a16="http://schemas.microsoft.com/office/drawing/2014/main" val="1500534933"/>
                  </a:ext>
                </a:extLst>
              </a:tr>
            </a:tbl>
          </a:graphicData>
        </a:graphic>
      </p:graphicFrame>
      <p:sp>
        <p:nvSpPr>
          <p:cNvPr id="6" name="Speech Bubble: Oval 5">
            <a:extLst>
              <a:ext uri="{FF2B5EF4-FFF2-40B4-BE49-F238E27FC236}">
                <a16:creationId xmlns:a16="http://schemas.microsoft.com/office/drawing/2014/main" id="{71BBAAC7-3563-7D59-1408-199A1FABFD00}"/>
              </a:ext>
            </a:extLst>
          </p:cNvPr>
          <p:cNvSpPr/>
          <p:nvPr/>
        </p:nvSpPr>
        <p:spPr>
          <a:xfrm>
            <a:off x="-25651" y="780110"/>
            <a:ext cx="11748381" cy="3442364"/>
          </a:xfrm>
          <a:prstGeom prst="wedgeEllipseCallout">
            <a:avLst>
              <a:gd name="adj1" fmla="val -31375"/>
              <a:gd name="adj2" fmla="val 97982"/>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B5C79F9-2338-0CCE-E849-1B23BF744E15}"/>
              </a:ext>
            </a:extLst>
          </p:cNvPr>
          <p:cNvSpPr txBox="1"/>
          <p:nvPr/>
        </p:nvSpPr>
        <p:spPr>
          <a:xfrm>
            <a:off x="193139" y="5998276"/>
            <a:ext cx="6190831" cy="523220"/>
          </a:xfrm>
          <a:prstGeom prst="rect">
            <a:avLst/>
          </a:prstGeom>
          <a:noFill/>
          <a:ln w="57150">
            <a:solidFill>
              <a:srgbClr val="FF0000"/>
            </a:solidFill>
          </a:ln>
        </p:spPr>
        <p:txBody>
          <a:bodyPr wrap="square" rtlCol="0">
            <a:spAutoFit/>
          </a:bodyPr>
          <a:lstStyle/>
          <a:p>
            <a:r>
              <a:rPr lang="en-GB" sz="2800" dirty="0"/>
              <a:t>Preparatory task for the 7</a:t>
            </a:r>
            <a:r>
              <a:rPr lang="en-GB" sz="2800" baseline="30000" dirty="0"/>
              <a:t>th</a:t>
            </a:r>
            <a:r>
              <a:rPr lang="en-GB" sz="2800" dirty="0"/>
              <a:t> of December</a:t>
            </a:r>
          </a:p>
        </p:txBody>
      </p:sp>
    </p:spTree>
    <p:extLst>
      <p:ext uri="{BB962C8B-B14F-4D97-AF65-F5344CB8AC3E}">
        <p14:creationId xmlns:p14="http://schemas.microsoft.com/office/powerpoint/2010/main" val="30527880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990</TotalTime>
  <Words>1787</Words>
  <Application>Microsoft Office PowerPoint</Application>
  <PresentationFormat>Widescreen</PresentationFormat>
  <Paragraphs>186</Paragraphs>
  <Slides>42</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Arial</vt:lpstr>
      <vt:lpstr>Calibri</vt:lpstr>
      <vt:lpstr>Georgia</vt:lpstr>
      <vt:lpstr>Symbol</vt:lpstr>
      <vt:lpstr>Times New Roman</vt:lpstr>
      <vt:lpstr>Tw Cen MT</vt:lpstr>
      <vt:lpstr>Tw Cen MT Condensed</vt:lpstr>
      <vt:lpstr>Wingdings</vt:lpstr>
      <vt:lpstr>Wingdings 3</vt:lpstr>
      <vt:lpstr>Integral</vt:lpstr>
      <vt:lpstr>Welcome to ECDE7013 Croeso I ECDE7013 </vt:lpstr>
      <vt:lpstr>introductions</vt:lpstr>
      <vt:lpstr>Module handbook</vt:lpstr>
      <vt:lpstr>assessment</vt:lpstr>
      <vt:lpstr>assessment</vt:lpstr>
      <vt:lpstr>Essay structure</vt:lpstr>
      <vt:lpstr>Today’s session</vt:lpstr>
      <vt:lpstr>Task</vt:lpstr>
      <vt:lpstr>Key questions</vt:lpstr>
      <vt:lpstr>Key learning</vt:lpstr>
      <vt:lpstr>Looking ahead</vt:lpstr>
      <vt:lpstr>Ethics form</vt:lpstr>
      <vt:lpstr>Ethics committee meeting dates</vt:lpstr>
      <vt:lpstr>PowerPoint Presentation</vt:lpstr>
      <vt:lpstr>PowerPoint Presentation</vt:lpstr>
      <vt:lpstr>Writing a Literature Review</vt:lpstr>
      <vt:lpstr>PowerPoint Presentation</vt:lpstr>
      <vt:lpstr>literature review at level 8 – is it different?</vt:lpstr>
      <vt:lpstr>Level 7</vt:lpstr>
      <vt:lpstr>Literature review</vt:lpstr>
      <vt:lpstr>Literature review</vt:lpstr>
      <vt:lpstr>Literature review</vt:lpstr>
      <vt:lpstr>Literature review</vt:lpstr>
      <vt:lpstr>Literature review</vt:lpstr>
      <vt:lpstr>Literature review</vt:lpstr>
      <vt:lpstr>lIterature review</vt:lpstr>
      <vt:lpstr>Critically evaluate</vt:lpstr>
      <vt:lpstr>7 literature review mistakes!</vt:lpstr>
      <vt:lpstr>#1 Over-reliance on low-quality sources</vt:lpstr>
      <vt:lpstr>#2: lack of landmark/seminal literature</vt:lpstr>
      <vt:lpstr>#3: A lack of current literature</vt:lpstr>
      <vt:lpstr>#4: Description instead of integration and synthesis 1</vt:lpstr>
      <vt:lpstr>#4: Description instead of integration and synthesis 2</vt:lpstr>
      <vt:lpstr>#5: Irrelevant or unfocused content</vt:lpstr>
      <vt:lpstr>#6: Poor chapter structure and layout 1</vt:lpstr>
      <vt:lpstr>#6: Poor chapter structure and layout 2</vt:lpstr>
      <vt:lpstr>#7: Plagiarism and poor referencing</vt:lpstr>
      <vt:lpstr>Your Literature review</vt:lpstr>
      <vt:lpstr>Your research study – follow up task 1</vt:lpstr>
      <vt:lpstr>Your research study – follow up task 2</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90</cp:revision>
  <dcterms:created xsi:type="dcterms:W3CDTF">2020-03-03T13:25:55Z</dcterms:created>
  <dcterms:modified xsi:type="dcterms:W3CDTF">2024-10-07T07:40:20Z</dcterms:modified>
</cp:coreProperties>
</file>