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8" r:id="rId3"/>
    <p:sldId id="257" r:id="rId4"/>
    <p:sldId id="276" r:id="rId5"/>
    <p:sldId id="265" r:id="rId6"/>
    <p:sldId id="273" r:id="rId7"/>
    <p:sldId id="278" r:id="rId8"/>
    <p:sldId id="263" r:id="rId9"/>
    <p:sldId id="262" r:id="rId10"/>
    <p:sldId id="266" r:id="rId11"/>
    <p:sldId id="272" r:id="rId12"/>
    <p:sldId id="259" r:id="rId13"/>
    <p:sldId id="261" r:id="rId14"/>
    <p:sldId id="260" r:id="rId15"/>
    <p:sldId id="268" r:id="rId16"/>
    <p:sldId id="267" r:id="rId17"/>
    <p:sldId id="270" r:id="rId18"/>
    <p:sldId id="279" r:id="rId19"/>
    <p:sldId id="280" r:id="rId20"/>
    <p:sldId id="269" r:id="rId21"/>
    <p:sldId id="271" r:id="rId22"/>
    <p:sldId id="281" r:id="rId23"/>
    <p:sldId id="28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41" autoAdjust="0"/>
    <p:restoredTop sz="78637" autoAdjust="0"/>
  </p:normalViewPr>
  <p:slideViewPr>
    <p:cSldViewPr snapToGrid="0">
      <p:cViewPr varScale="1">
        <p:scale>
          <a:sx n="78" d="100"/>
          <a:sy n="78" d="100"/>
        </p:scale>
        <p:origin x="126" y="234"/>
      </p:cViewPr>
      <p:guideLst/>
    </p:cSldViewPr>
  </p:slideViewPr>
  <p:notesTextViewPr>
    <p:cViewPr>
      <p:scale>
        <a:sx n="1" d="1"/>
        <a:sy n="1" d="1"/>
      </p:scale>
      <p:origin x="0" y="0"/>
    </p:cViewPr>
  </p:notesTextViewPr>
  <p:notesViewPr>
    <p:cSldViewPr snapToGrid="0">
      <p:cViewPr>
        <p:scale>
          <a:sx n="100" d="100"/>
          <a:sy n="100" d="100"/>
        </p:scale>
        <p:origin x="1890" y="-12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77732-09A1-4EEC-9CF8-6D8088F4F64F}" type="datetimeFigureOut">
              <a:rPr lang="en-GB" smtClean="0"/>
              <a:t>10/03/2020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CCE26-A228-4D4F-BC98-D8329B6F7C45}" type="slidenum">
              <a:rPr lang="en-GB" smtClean="0"/>
              <a:t>‹#›</a:t>
            </a:fld>
            <a:endParaRPr lang="en-GB"/>
          </a:p>
        </p:txBody>
      </p:sp>
    </p:spTree>
    <p:extLst>
      <p:ext uri="{BB962C8B-B14F-4D97-AF65-F5344CB8AC3E}">
        <p14:creationId xmlns:p14="http://schemas.microsoft.com/office/powerpoint/2010/main" val="3663664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msutoday.msu.edu/news/2020/insect-bites-and-warmer-climate-means-double-trouble-for-plan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1</a:t>
            </a:fld>
            <a:endParaRPr lang="en-GB"/>
          </a:p>
        </p:txBody>
      </p:sp>
    </p:spTree>
    <p:extLst>
      <p:ext uri="{BB962C8B-B14F-4D97-AF65-F5344CB8AC3E}">
        <p14:creationId xmlns:p14="http://schemas.microsoft.com/office/powerpoint/2010/main" val="1502425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t>Agriculture is one of the most vulnerable sectors to the impacts of climate change, as well as the fourth highest greenhouse gas emitting sector globally.</a:t>
            </a:r>
          </a:p>
          <a:p>
            <a:pPr fontAlgn="base"/>
            <a:endParaRPr lang="en-US" dirty="0"/>
          </a:p>
          <a:p>
            <a:pPr fontAlgn="base"/>
            <a:r>
              <a:rPr lang="en-US" dirty="0"/>
              <a:t>Changes in temperature and rainfall, shifting pests and diseases, and increasingly frequent extreme weather events will affect food production and security globally.</a:t>
            </a:r>
          </a:p>
          <a:p>
            <a:pPr fontAlgn="base"/>
            <a:endParaRPr lang="en-US" dirty="0"/>
          </a:p>
          <a:p>
            <a:pPr fontAlgn="base"/>
            <a:r>
              <a:rPr lang="en-US" dirty="0"/>
              <a:t>Emissions from food production could be reduced by encouraging healthier diets, reducing food waste, and changing farming and land management practices.</a:t>
            </a:r>
          </a:p>
          <a:p>
            <a:pPr fontAlgn="base"/>
            <a:endParaRPr lang="en-US" dirty="0"/>
          </a:p>
          <a:p>
            <a:pPr fontAlgn="base"/>
            <a:r>
              <a:rPr lang="en-US" dirty="0"/>
              <a:t>Agriculture could be more resilient to climate change impacts through new technology or by diversifying crops on farms.</a:t>
            </a:r>
          </a:p>
          <a:p>
            <a:pPr fontAlgn="base"/>
            <a:endParaRPr lang="en-US" dirty="0"/>
          </a:p>
          <a:p>
            <a:pPr fontAlgn="base"/>
            <a:r>
              <a:rPr lang="en-US" dirty="0"/>
              <a:t>Changes in food demand and farming practices may enable land to be taken out of agricultural use for land uses that deliver climate change mitigation and adaptation.</a:t>
            </a:r>
          </a:p>
          <a:p>
            <a:pPr fontAlgn="base"/>
            <a:r>
              <a:rPr lang="en-US" b="1" dirty="0"/>
              <a:t>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Any level of climate change will affect growing conditions for fruit cereals and livestock, including changes to temperature and the availability of water. Mitigation of GHG emissions from agricultural production can be achieved by ….</a:t>
            </a:r>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2</a:t>
            </a:fld>
            <a:endParaRPr lang="en-GB"/>
          </a:p>
        </p:txBody>
      </p:sp>
    </p:spTree>
    <p:extLst>
      <p:ext uri="{BB962C8B-B14F-4D97-AF65-F5344CB8AC3E}">
        <p14:creationId xmlns:p14="http://schemas.microsoft.com/office/powerpoint/2010/main" val="2106564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3</a:t>
            </a:fld>
            <a:endParaRPr lang="en-GB"/>
          </a:p>
        </p:txBody>
      </p:sp>
    </p:spTree>
    <p:extLst>
      <p:ext uri="{BB962C8B-B14F-4D97-AF65-F5344CB8AC3E}">
        <p14:creationId xmlns:p14="http://schemas.microsoft.com/office/powerpoint/2010/main" val="1021301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4</a:t>
            </a:fld>
            <a:endParaRPr lang="en-GB"/>
          </a:p>
        </p:txBody>
      </p:sp>
    </p:spTree>
    <p:extLst>
      <p:ext uri="{BB962C8B-B14F-4D97-AF65-F5344CB8AC3E}">
        <p14:creationId xmlns:p14="http://schemas.microsoft.com/office/powerpoint/2010/main" val="1876157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5</a:t>
            </a:fld>
            <a:endParaRPr lang="en-GB"/>
          </a:p>
        </p:txBody>
      </p:sp>
    </p:spTree>
    <p:extLst>
      <p:ext uri="{BB962C8B-B14F-4D97-AF65-F5344CB8AC3E}">
        <p14:creationId xmlns:p14="http://schemas.microsoft.com/office/powerpoint/2010/main" val="3613362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143375"/>
          </a:xfrm>
        </p:spPr>
        <p:txBody>
          <a:bodyPr/>
          <a:lstStyle/>
          <a:p>
            <a:endParaRPr lang="en-US" dirty="0"/>
          </a:p>
          <a:p>
            <a:r>
              <a:rPr lang="en-US" dirty="0"/>
              <a:t>60 years since the publication of “A concept of Agribusiness”, Davis and Goldberg.</a:t>
            </a:r>
          </a:p>
          <a:p>
            <a:endParaRPr lang="en-US" dirty="0"/>
          </a:p>
          <a:p>
            <a:r>
              <a:rPr lang="en-US" dirty="0"/>
              <a:t>Attempt to understand the political economy of agriculture: circulated widely amongst policy makers and business leaders. </a:t>
            </a:r>
          </a:p>
          <a:p>
            <a:r>
              <a:rPr lang="en-US" dirty="0"/>
              <a:t>Pro corporation stance: the private sector not the gov’t should stabilize the </a:t>
            </a:r>
            <a:r>
              <a:rPr lang="en-US" dirty="0" err="1"/>
              <a:t>agric</a:t>
            </a:r>
            <a:r>
              <a:rPr lang="en-US" dirty="0"/>
              <a:t> sector. </a:t>
            </a:r>
          </a:p>
          <a:p>
            <a:r>
              <a:rPr lang="en-US" dirty="0"/>
              <a:t>1970s: encouraged large scale industrial production</a:t>
            </a:r>
          </a:p>
          <a:p>
            <a:endParaRPr lang="en-US" dirty="0"/>
          </a:p>
          <a:p>
            <a:r>
              <a:rPr lang="en-US" dirty="0"/>
              <a:t>IN the U.S.: Secretary of Agriculture, Earl </a:t>
            </a:r>
            <a:r>
              <a:rPr lang="en-US" dirty="0" err="1"/>
              <a:t>Butz</a:t>
            </a:r>
            <a:r>
              <a:rPr lang="en-US" dirty="0"/>
              <a:t>, was particularly in favor of this approach and encouraged farm policy that heavily favored large-scale, industrialized production and actively disfavored small and family farms. He was quoted once as saying, “Get big or get out!”.</a:t>
            </a:r>
          </a:p>
          <a:p>
            <a:endParaRPr lang="en-US" dirty="0"/>
          </a:p>
          <a:p>
            <a:r>
              <a:rPr lang="en-US" dirty="0"/>
              <a:t>Shifting towards centralized, industrialized production required that the farm operations upgrade. This involved new machinery, modern seeds, and chemical inputs. Agribusiness partnered with universities to develop these new technologies and shift the approaches to learning towards corporate interests [e.g. focusing on the business of farming rather than actual farming].</a:t>
            </a:r>
          </a:p>
          <a:p>
            <a:endParaRPr lang="en-US" dirty="0"/>
          </a:p>
          <a:p>
            <a:r>
              <a:rPr lang="en-US" dirty="0"/>
              <a:t>A small handful of corporations control a significant majority [&gt;75%] of the agricultural input industry. Even bigger with mergers.</a:t>
            </a:r>
          </a:p>
          <a:p>
            <a:endParaRPr lang="en-US" dirty="0"/>
          </a:p>
          <a:p>
            <a:r>
              <a:rPr lang="en-US" dirty="0"/>
              <a:t>Sector became viewed as the combination of many different actors and organizations working together to produce and manufacture food and fibers, i.e. it’s an integrated system.</a:t>
            </a:r>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6</a:t>
            </a:fld>
            <a:endParaRPr lang="en-GB"/>
          </a:p>
        </p:txBody>
      </p:sp>
    </p:spTree>
    <p:extLst>
      <p:ext uri="{BB962C8B-B14F-4D97-AF65-F5344CB8AC3E}">
        <p14:creationId xmlns:p14="http://schemas.microsoft.com/office/powerpoint/2010/main" val="3919882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a:p>
            <a:pPr fontAlgn="base"/>
            <a:endParaRPr lang="en-US" dirty="0"/>
          </a:p>
          <a:p>
            <a:pPr fontAlgn="base"/>
            <a:r>
              <a:rPr lang="en-US" dirty="0"/>
              <a:t>Greater control over where, when and how crops grow through chemical inputs and mechanization led to agriculture being expanded into areas that had previously been deemed unsuitable or unprofitable. </a:t>
            </a:r>
          </a:p>
          <a:p>
            <a:pPr fontAlgn="base"/>
            <a:r>
              <a:rPr lang="en-US" dirty="0"/>
              <a:t>Ex: California-arid growth of almonds and avocados and lettuce</a:t>
            </a:r>
          </a:p>
          <a:p>
            <a:pPr fontAlgn="base"/>
            <a:endParaRPr lang="en-US" dirty="0"/>
          </a:p>
          <a:p>
            <a:pPr fontAlgn="base"/>
            <a:r>
              <a:rPr lang="en-US" dirty="0"/>
              <a:t>Monocropping, continuous mechanized planting, application of pesticides and herbicides in combination with</a:t>
            </a:r>
          </a:p>
          <a:p>
            <a:pPr fontAlgn="base"/>
            <a:endParaRPr lang="en-US" dirty="0"/>
          </a:p>
          <a:p>
            <a:pPr fontAlgn="base"/>
            <a:r>
              <a:rPr lang="en-US" dirty="0"/>
              <a:t>Inappropriate irrigation and land management practices has led to global soil erosion and loss of soil fertility.</a:t>
            </a:r>
          </a:p>
          <a:p>
            <a:pPr fontAlgn="base"/>
            <a:endParaRPr lang="en-US" dirty="0"/>
          </a:p>
          <a:p>
            <a:pPr fontAlgn="base"/>
            <a:endParaRPr lang="en-US" dirty="0"/>
          </a:p>
          <a:p>
            <a:pPr fontAlgn="base"/>
            <a:r>
              <a:rPr lang="en-US" dirty="0"/>
              <a:t>Loss of habitat as farmers try to </a:t>
            </a:r>
            <a:r>
              <a:rPr lang="en-US" dirty="0" err="1"/>
              <a:t>maximise</a:t>
            </a:r>
            <a:r>
              <a:rPr lang="en-US" dirty="0"/>
              <a:t> the potential of their land, draining damp areas and removing trees and hedgerows – valuable places for wildlife</a:t>
            </a:r>
          </a:p>
          <a:p>
            <a:pPr fontAlgn="base"/>
            <a:r>
              <a:rPr lang="en-US" dirty="0"/>
              <a:t> and more pesticides and herbicides used on the land, affecting the food available for birds and other wildlife.</a:t>
            </a:r>
          </a:p>
          <a:p>
            <a:pPr fontAlgn="base"/>
            <a:endParaRPr lang="en-US" dirty="0"/>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7</a:t>
            </a:fld>
            <a:endParaRPr lang="en-GB"/>
          </a:p>
        </p:txBody>
      </p:sp>
    </p:spTree>
    <p:extLst>
      <p:ext uri="{BB962C8B-B14F-4D97-AF65-F5344CB8AC3E}">
        <p14:creationId xmlns:p14="http://schemas.microsoft.com/office/powerpoint/2010/main" val="3196594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Farming accts for more than 50% of nitrogen in water</a:t>
            </a:r>
          </a:p>
          <a:p>
            <a:endParaRPr lang="en-GB" dirty="0"/>
          </a:p>
          <a:p>
            <a:r>
              <a:rPr lang="en-GB" dirty="0"/>
              <a:t>Agriculture accts for 70% of water withdrawals worldwide (FAO, 2019_</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38 percent of water bodies in the European Union are under pressure from agricultural pollution.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In the US, agriculture is the main source of pollution in rivers and streams, the second main source in wetlands and the third main source in lakes. In China, agriculture is responsible for a large share of surface-water pollution and is responsible almost exclusively for groundwater pollution by nitrogen.</a:t>
            </a:r>
          </a:p>
          <a:p>
            <a:endParaRPr lang="en-US"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Nitrogen run-off from synthetic fertilizers has led to algal blooms in oceans, lakes, and rivers. These blooms deplete oxygen levels and result in dead zones, where aquatic plants and animals can no longer survive. </a:t>
            </a:r>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8</a:t>
            </a:fld>
            <a:endParaRPr lang="en-GB"/>
          </a:p>
        </p:txBody>
      </p:sp>
    </p:spTree>
    <p:extLst>
      <p:ext uri="{BB962C8B-B14F-4D97-AF65-F5344CB8AC3E}">
        <p14:creationId xmlns:p14="http://schemas.microsoft.com/office/powerpoint/2010/main" val="1494853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long-term trend is still not changing. The bottom line is that we will never reach the dead zone reduction target of 1,900 square miles until more serious actions are taken to reduce the loss of Midwest fertilizers into the Mississippi River system. “</a:t>
            </a:r>
            <a:r>
              <a:rPr lang="en-GB" dirty="0"/>
              <a:t> University of Michigan study (</a:t>
            </a:r>
            <a:r>
              <a:rPr lang="en-GB" dirty="0" err="1"/>
              <a:t>Scavia</a:t>
            </a:r>
            <a:r>
              <a:rPr lang="en-GB" dirty="0"/>
              <a:t> et al., 2019)</a:t>
            </a:r>
            <a:endParaRPr lang="en-US" dirty="0"/>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9</a:t>
            </a:fld>
            <a:endParaRPr lang="en-GB"/>
          </a:p>
        </p:txBody>
      </p:sp>
    </p:spTree>
    <p:extLst>
      <p:ext uri="{BB962C8B-B14F-4D97-AF65-F5344CB8AC3E}">
        <p14:creationId xmlns:p14="http://schemas.microsoft.com/office/powerpoint/2010/main" val="2176754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10</a:t>
            </a:fld>
            <a:endParaRPr lang="en-GB"/>
          </a:p>
        </p:txBody>
      </p:sp>
    </p:spTree>
    <p:extLst>
      <p:ext uri="{BB962C8B-B14F-4D97-AF65-F5344CB8AC3E}">
        <p14:creationId xmlns:p14="http://schemas.microsoft.com/office/powerpoint/2010/main" val="288539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11</a:t>
            </a:fld>
            <a:endParaRPr lang="en-GB"/>
          </a:p>
        </p:txBody>
      </p:sp>
    </p:spTree>
    <p:extLst>
      <p:ext uri="{BB962C8B-B14F-4D97-AF65-F5344CB8AC3E}">
        <p14:creationId xmlns:p14="http://schemas.microsoft.com/office/powerpoint/2010/main" val="293854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12</a:t>
            </a:fld>
            <a:endParaRPr lang="en-GB"/>
          </a:p>
        </p:txBody>
      </p:sp>
    </p:spTree>
    <p:extLst>
      <p:ext uri="{BB962C8B-B14F-4D97-AF65-F5344CB8AC3E}">
        <p14:creationId xmlns:p14="http://schemas.microsoft.com/office/powerpoint/2010/main" val="1738510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13</a:t>
            </a:fld>
            <a:endParaRPr lang="en-GB"/>
          </a:p>
        </p:txBody>
      </p:sp>
    </p:spTree>
    <p:extLst>
      <p:ext uri="{BB962C8B-B14F-4D97-AF65-F5344CB8AC3E}">
        <p14:creationId xmlns:p14="http://schemas.microsoft.com/office/powerpoint/2010/main" val="3236898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GM HT crops credited with facilitating no tillage and conservation tillage practices that conserve soil moisture and soil erosion</a:t>
            </a:r>
          </a:p>
          <a:p>
            <a:r>
              <a:rPr lang="en-GB" dirty="0"/>
              <a:t>Support carbon sequestration and decreases </a:t>
            </a:r>
            <a:r>
              <a:rPr lang="en-GB" dirty="0" err="1"/>
              <a:t>ghg</a:t>
            </a:r>
            <a:r>
              <a:rPr lang="en-GB" dirty="0"/>
              <a:t> emissions.</a:t>
            </a:r>
          </a:p>
          <a:p>
            <a:endParaRPr lang="en-GB" dirty="0"/>
          </a:p>
          <a:p>
            <a:endParaRPr lang="en-GB" dirty="0"/>
          </a:p>
          <a:p>
            <a:r>
              <a:rPr lang="en-US" sz="1200" b="0" i="0" kern="1200" dirty="0">
                <a:solidFill>
                  <a:schemeClr val="tx1"/>
                </a:solidFill>
                <a:effectLst/>
                <a:latin typeface="+mn-lt"/>
                <a:ea typeface="+mn-ea"/>
                <a:cs typeface="+mn-cs"/>
              </a:rPr>
              <a:t>The near monopoly of Monsanto-Bayer on the agriculture industry obliterates market competition and leaves farmers with virtually no other choice but to rely on GMOs, which threatens the global food supply and environmental health. Monsanto-Bayer is estimated to receive around one-quarter of global spending on seeds and pesticides, which also implies a market share of over 61 percent of global revenue and a hyper-concentration of the seed, trait and pesticide marketplace.</a:t>
            </a:r>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14</a:t>
            </a:fld>
            <a:endParaRPr lang="en-GB"/>
          </a:p>
        </p:txBody>
      </p:sp>
    </p:spTree>
    <p:extLst>
      <p:ext uri="{BB962C8B-B14F-4D97-AF65-F5344CB8AC3E}">
        <p14:creationId xmlns:p14="http://schemas.microsoft.com/office/powerpoint/2010/main" val="69283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1</a:t>
            </a:r>
            <a:r>
              <a:rPr lang="en-US" sz="1200" baseline="30000" dirty="0"/>
              <a:t>st</a:t>
            </a:r>
            <a:r>
              <a:rPr lang="en-US" sz="1200" dirty="0"/>
              <a:t> generation biofuels: are made from the sugars and vegetable oils found in food crops using standard processing technologies.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Second-generation biofuels are made from different feedstocks and therefore may require different technology to extract useful energy from them. Second generation feedstocks include lignocellulosic biomass or woody crops, agricultural residues or waste, as well as dedicated non-food energy crops grown on marginal land unsuitable for food production.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France, Germany, the United Kingdom and the United States governments have supported biofuels with tax breaks, mandated use, and subsidies. These policies have the unintended consequence of diverting resources from food production and leading to surging food prices and the potential destruction of natural habitats.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increase in world grain consumption in 2006 happened due to the increase in consumption for fuel, not human consumption. The grain required to fill a 25 US gallons (95 L) fuel tank with ethanol will feed one person for a year. (Brown, 2008)</a:t>
            </a:r>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15</a:t>
            </a:fld>
            <a:endParaRPr lang="en-GB"/>
          </a:p>
        </p:txBody>
      </p:sp>
    </p:spTree>
    <p:extLst>
      <p:ext uri="{BB962C8B-B14F-4D97-AF65-F5344CB8AC3E}">
        <p14:creationId xmlns:p14="http://schemas.microsoft.com/office/powerpoint/2010/main" val="2413493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 in Jetstream patterns</a:t>
            </a:r>
          </a:p>
          <a:p>
            <a:endParaRPr lang="en-GB" dirty="0"/>
          </a:p>
          <a:p>
            <a:r>
              <a:rPr lang="en-GB"/>
              <a:t>MSU study 20.1.20 </a:t>
            </a:r>
            <a:r>
              <a:rPr lang="en-GB">
                <a:hlinkClick r:id="rId3"/>
              </a:rPr>
              <a:t>https://msutoday.msu.edu/news/2020/insect-bites-and-warmer-climate-means-double-trouble-for-plants/</a:t>
            </a:r>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16</a:t>
            </a:fld>
            <a:endParaRPr lang="en-GB"/>
          </a:p>
        </p:txBody>
      </p:sp>
    </p:spTree>
    <p:extLst>
      <p:ext uri="{BB962C8B-B14F-4D97-AF65-F5344CB8AC3E}">
        <p14:creationId xmlns:p14="http://schemas.microsoft.com/office/powerpoint/2010/main" val="903713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17</a:t>
            </a:fld>
            <a:endParaRPr lang="en-GB"/>
          </a:p>
        </p:txBody>
      </p:sp>
    </p:spTree>
    <p:extLst>
      <p:ext uri="{BB962C8B-B14F-4D97-AF65-F5344CB8AC3E}">
        <p14:creationId xmlns:p14="http://schemas.microsoft.com/office/powerpoint/2010/main" val="4092225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18</a:t>
            </a:fld>
            <a:endParaRPr lang="en-GB"/>
          </a:p>
        </p:txBody>
      </p:sp>
    </p:spTree>
    <p:extLst>
      <p:ext uri="{BB962C8B-B14F-4D97-AF65-F5344CB8AC3E}">
        <p14:creationId xmlns:p14="http://schemas.microsoft.com/office/powerpoint/2010/main" val="2232661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ECCE26-A228-4D4F-BC98-D8329B6F7C45}" type="slidenum">
              <a:rPr lang="en-GB" smtClean="0"/>
              <a:t>19</a:t>
            </a:fld>
            <a:endParaRPr lang="en-GB"/>
          </a:p>
        </p:txBody>
      </p:sp>
    </p:spTree>
    <p:extLst>
      <p:ext uri="{BB962C8B-B14F-4D97-AF65-F5344CB8AC3E}">
        <p14:creationId xmlns:p14="http://schemas.microsoft.com/office/powerpoint/2010/main" val="3306739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Criticism: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UK gets much less from the CAP than it contributes;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encourages farming practices that damage the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benefits large landowners just for owning more land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20</a:t>
            </a:fld>
            <a:endParaRPr lang="en-GB"/>
          </a:p>
        </p:txBody>
      </p:sp>
    </p:spTree>
    <p:extLst>
      <p:ext uri="{BB962C8B-B14F-4D97-AF65-F5344CB8AC3E}">
        <p14:creationId xmlns:p14="http://schemas.microsoft.com/office/powerpoint/2010/main" val="39560742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 soils to conserve carbon stock and reduce erosion</a:t>
            </a:r>
          </a:p>
          <a:p>
            <a:r>
              <a:rPr lang="en-GB" dirty="0"/>
              <a:t>Improve water quality and surface run off</a:t>
            </a:r>
          </a:p>
          <a:p>
            <a:r>
              <a:rPr lang="en-GB" dirty="0"/>
              <a:t>Manage water and flood risks</a:t>
            </a:r>
          </a:p>
          <a:p>
            <a:r>
              <a:rPr lang="en-GB" dirty="0"/>
              <a:t>Conserve and enhance wildlife and biodiversity</a:t>
            </a:r>
          </a:p>
          <a:p>
            <a:r>
              <a:rPr lang="en-GB" dirty="0"/>
              <a:t>Manage and protect historical and environmental landscapes</a:t>
            </a:r>
          </a:p>
          <a:p>
            <a:r>
              <a:rPr lang="en-GB" dirty="0"/>
              <a:t>Create new opportunities to improve access to and understanding of the countryside</a:t>
            </a:r>
          </a:p>
        </p:txBody>
      </p:sp>
      <p:sp>
        <p:nvSpPr>
          <p:cNvPr id="4" name="Slide Number Placeholder 3"/>
          <p:cNvSpPr>
            <a:spLocks noGrp="1"/>
          </p:cNvSpPr>
          <p:nvPr>
            <p:ph type="sldNum" sz="quarter" idx="5"/>
          </p:nvPr>
        </p:nvSpPr>
        <p:spPr/>
        <p:txBody>
          <a:bodyPr/>
          <a:lstStyle/>
          <a:p>
            <a:fld id="{A6ECCE26-A228-4D4F-BC98-D8329B6F7C45}" type="slidenum">
              <a:rPr lang="en-GB" smtClean="0"/>
              <a:t>21</a:t>
            </a:fld>
            <a:endParaRPr lang="en-GB"/>
          </a:p>
        </p:txBody>
      </p:sp>
    </p:spTree>
    <p:extLst>
      <p:ext uri="{BB962C8B-B14F-4D97-AF65-F5344CB8AC3E}">
        <p14:creationId xmlns:p14="http://schemas.microsoft.com/office/powerpoint/2010/main" val="26395554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Food security 1984: 78% self sufficient</a:t>
            </a:r>
          </a:p>
          <a:p>
            <a:r>
              <a:rPr lang="en-GB" dirty="0"/>
              <a:t>2018: 61%</a:t>
            </a:r>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22</a:t>
            </a:fld>
            <a:endParaRPr lang="en-GB"/>
          </a:p>
        </p:txBody>
      </p:sp>
    </p:spTree>
    <p:extLst>
      <p:ext uri="{BB962C8B-B14F-4D97-AF65-F5344CB8AC3E}">
        <p14:creationId xmlns:p14="http://schemas.microsoft.com/office/powerpoint/2010/main" val="83905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 EU , Brazil and China account for more than ½ all agricultural production value and have highest export values in the world. Therefore, have an enormous economic interest in maintain increased production.</a:t>
            </a:r>
          </a:p>
          <a:p>
            <a:endParaRPr lang="en-GB" dirty="0"/>
          </a:p>
          <a:p>
            <a:r>
              <a:rPr lang="en-GB" dirty="0"/>
              <a:t>4 largest agricultural producers and users of </a:t>
            </a:r>
            <a:r>
              <a:rPr lang="en-GB" dirty="0" err="1"/>
              <a:t>agric</a:t>
            </a:r>
            <a:r>
              <a:rPr lang="en-GB" dirty="0"/>
              <a:t> pesticides: US uses 72, 17, and 11 respectively banned pesticides</a:t>
            </a:r>
          </a:p>
          <a:p>
            <a:endParaRPr lang="en-GB" dirty="0"/>
          </a:p>
          <a:p>
            <a:r>
              <a:rPr lang="en-GB" dirty="0"/>
              <a:t>Banned pesticides</a:t>
            </a:r>
          </a:p>
          <a:p>
            <a:r>
              <a:rPr lang="en-GB" dirty="0"/>
              <a:t>Reduction in standards</a:t>
            </a:r>
          </a:p>
          <a:p>
            <a:r>
              <a:rPr lang="en-GB" dirty="0"/>
              <a:t>Hormone and antibiotic meat and dairy products</a:t>
            </a:r>
          </a:p>
          <a:p>
            <a:endParaRPr lang="en-GB" dirty="0"/>
          </a:p>
        </p:txBody>
      </p:sp>
      <p:sp>
        <p:nvSpPr>
          <p:cNvPr id="4" name="Slide Number Placeholder 3"/>
          <p:cNvSpPr>
            <a:spLocks noGrp="1"/>
          </p:cNvSpPr>
          <p:nvPr>
            <p:ph type="sldNum" sz="quarter" idx="5"/>
          </p:nvPr>
        </p:nvSpPr>
        <p:spPr/>
        <p:txBody>
          <a:bodyPr/>
          <a:lstStyle/>
          <a:p>
            <a:fld id="{A6ECCE26-A228-4D4F-BC98-D8329B6F7C45}" type="slidenum">
              <a:rPr lang="en-GB" smtClean="0"/>
              <a:t>23</a:t>
            </a:fld>
            <a:endParaRPr lang="en-GB"/>
          </a:p>
        </p:txBody>
      </p:sp>
    </p:spTree>
    <p:extLst>
      <p:ext uri="{BB962C8B-B14F-4D97-AF65-F5344CB8AC3E}">
        <p14:creationId xmlns:p14="http://schemas.microsoft.com/office/powerpoint/2010/main" val="4292273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606410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600577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35676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D97066-BCD2-413B-9CBB-D8A8172096B6}"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369305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D97066-BCD2-413B-9CBB-D8A8172096B6}" type="datetimeFigureOut">
              <a:rPr lang="en-GB" smtClean="0"/>
              <a:t>10/03/2020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3132177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D97066-BCD2-413B-9CBB-D8A8172096B6}" type="datetimeFigureOut">
              <a:rPr lang="en-GB" smtClean="0"/>
              <a:t>10/03/2020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471818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D97066-BCD2-413B-9CBB-D8A8172096B6}" type="datetimeFigureOut">
              <a:rPr lang="en-GB" smtClean="0"/>
              <a:t>10/03/2020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324036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0D97066-BCD2-413B-9CBB-D8A8172096B6}"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894722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97066-BCD2-413B-9CBB-D8A8172096B6}"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569486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531881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25260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141659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514597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1084348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870566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D97066-BCD2-413B-9CBB-D8A8172096B6}"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520AFB-7616-41F3-AFE2-716B3AC418ED}" type="slidenum">
              <a:rPr lang="en-GB" smtClean="0"/>
              <a:t>‹#›</a:t>
            </a:fld>
            <a:endParaRPr lang="en-GB"/>
          </a:p>
        </p:txBody>
      </p:sp>
    </p:spTree>
    <p:extLst>
      <p:ext uri="{BB962C8B-B14F-4D97-AF65-F5344CB8AC3E}">
        <p14:creationId xmlns:p14="http://schemas.microsoft.com/office/powerpoint/2010/main" val="2531790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0D97066-BCD2-413B-9CBB-D8A8172096B6}" type="datetimeFigureOut">
              <a:rPr lang="en-GB" smtClean="0"/>
              <a:t>10/03/2020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2520AFB-7616-41F3-AFE2-716B3AC418ED}" type="slidenum">
              <a:rPr lang="en-GB" smtClean="0"/>
              <a:t>‹#›</a:t>
            </a:fld>
            <a:endParaRPr lang="en-GB"/>
          </a:p>
        </p:txBody>
      </p:sp>
    </p:spTree>
    <p:extLst>
      <p:ext uri="{BB962C8B-B14F-4D97-AF65-F5344CB8AC3E}">
        <p14:creationId xmlns:p14="http://schemas.microsoft.com/office/powerpoint/2010/main" val="9275754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24ABF-E3D7-4894-8870-91A9D0095C2F}"/>
              </a:ext>
            </a:extLst>
          </p:cNvPr>
          <p:cNvSpPr>
            <a:spLocks noGrp="1"/>
          </p:cNvSpPr>
          <p:nvPr>
            <p:ph type="ctrTitle"/>
          </p:nvPr>
        </p:nvSpPr>
        <p:spPr/>
        <p:txBody>
          <a:bodyPr/>
          <a:lstStyle/>
          <a:p>
            <a:r>
              <a:rPr lang="en-US" dirty="0"/>
              <a:t>Agriculture</a:t>
            </a:r>
            <a:endParaRPr lang="en-GB" dirty="0"/>
          </a:p>
        </p:txBody>
      </p:sp>
      <p:sp>
        <p:nvSpPr>
          <p:cNvPr id="3" name="Subtitle 2">
            <a:extLst>
              <a:ext uri="{FF2B5EF4-FFF2-40B4-BE49-F238E27FC236}">
                <a16:creationId xmlns:a16="http://schemas.microsoft.com/office/drawing/2014/main" id="{B93B3657-D276-4A4C-B5DC-B9AE8F900A52}"/>
              </a:ext>
            </a:extLst>
          </p:cNvPr>
          <p:cNvSpPr>
            <a:spLocks noGrp="1"/>
          </p:cNvSpPr>
          <p:nvPr>
            <p:ph type="subTitle" idx="1"/>
          </p:nvPr>
        </p:nvSpPr>
        <p:spPr/>
        <p:txBody>
          <a:bodyPr>
            <a:normAutofit lnSpcReduction="10000"/>
          </a:bodyPr>
          <a:lstStyle/>
          <a:p>
            <a:r>
              <a:rPr lang="en-US" dirty="0"/>
              <a:t>BSc Environmental Conservation</a:t>
            </a:r>
          </a:p>
          <a:p>
            <a:r>
              <a:rPr lang="en-US" dirty="0"/>
              <a:t>K. Denner</a:t>
            </a:r>
          </a:p>
          <a:p>
            <a:r>
              <a:rPr lang="en-US" dirty="0"/>
              <a:t>March 2020</a:t>
            </a:r>
            <a:endParaRPr lang="en-GB" dirty="0"/>
          </a:p>
        </p:txBody>
      </p:sp>
    </p:spTree>
    <p:extLst>
      <p:ext uri="{BB962C8B-B14F-4D97-AF65-F5344CB8AC3E}">
        <p14:creationId xmlns:p14="http://schemas.microsoft.com/office/powerpoint/2010/main" val="2817034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933C7-07F8-4361-931D-B781AF337662}"/>
              </a:ext>
            </a:extLst>
          </p:cNvPr>
          <p:cNvSpPr>
            <a:spLocks noGrp="1"/>
          </p:cNvSpPr>
          <p:nvPr>
            <p:ph type="title"/>
          </p:nvPr>
        </p:nvSpPr>
        <p:spPr/>
        <p:txBody>
          <a:bodyPr/>
          <a:lstStyle/>
          <a:p>
            <a:r>
              <a:rPr lang="en-US" dirty="0"/>
              <a:t>A growing population and changing weather patterns</a:t>
            </a:r>
            <a:endParaRPr lang="en-GB" dirty="0"/>
          </a:p>
        </p:txBody>
      </p:sp>
      <p:sp>
        <p:nvSpPr>
          <p:cNvPr id="3" name="Content Placeholder 2">
            <a:extLst>
              <a:ext uri="{FF2B5EF4-FFF2-40B4-BE49-F238E27FC236}">
                <a16:creationId xmlns:a16="http://schemas.microsoft.com/office/drawing/2014/main" id="{37779C0F-A9EE-4A9B-A341-23539111370A}"/>
              </a:ext>
            </a:extLst>
          </p:cNvPr>
          <p:cNvSpPr>
            <a:spLocks noGrp="1"/>
          </p:cNvSpPr>
          <p:nvPr>
            <p:ph idx="1"/>
          </p:nvPr>
        </p:nvSpPr>
        <p:spPr/>
        <p:txBody>
          <a:bodyPr>
            <a:normAutofit fontScale="92500" lnSpcReduction="20000"/>
          </a:bodyPr>
          <a:lstStyle/>
          <a:p>
            <a:r>
              <a:rPr lang="en-US" dirty="0"/>
              <a:t>Global population today is 7 billion</a:t>
            </a:r>
          </a:p>
          <a:p>
            <a:r>
              <a:rPr lang="en-US" dirty="0"/>
              <a:t>Global population in 2100 will be 11 million (U.N., 2017)</a:t>
            </a:r>
          </a:p>
          <a:p>
            <a:r>
              <a:rPr lang="en-US" dirty="0"/>
              <a:t>Provision of adequate food supply for growing population ongoing and tremendous challenge</a:t>
            </a:r>
          </a:p>
          <a:p>
            <a:r>
              <a:rPr lang="en-US" dirty="0"/>
              <a:t>World demand for food is expected to rise by 60-100% by 2050, driven by growing population.</a:t>
            </a:r>
          </a:p>
          <a:p>
            <a:r>
              <a:rPr lang="en-US" dirty="0"/>
              <a:t>Changing weather patterns, particularly increasing extremes of weather (drought, heat, and intense rain leading to floods), are expected to undermine the ability to increase crop yields.</a:t>
            </a:r>
          </a:p>
          <a:p>
            <a:r>
              <a:rPr lang="en-US" dirty="0"/>
              <a:t>Agriculture is highly vulnerable to climate impacts as it is based on biological systems dependent on weather and climatic conditions.</a:t>
            </a:r>
          </a:p>
          <a:p>
            <a:r>
              <a:rPr lang="en-US" dirty="0"/>
              <a:t>Changing demand for food production and adoption of best farming and land management practices can mitigate impacts.</a:t>
            </a:r>
            <a:endParaRPr lang="en-GB" dirty="0"/>
          </a:p>
        </p:txBody>
      </p:sp>
    </p:spTree>
    <p:extLst>
      <p:ext uri="{BB962C8B-B14F-4D97-AF65-F5344CB8AC3E}">
        <p14:creationId xmlns:p14="http://schemas.microsoft.com/office/powerpoint/2010/main" val="7966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A6DDF-3564-47AC-8A0A-0A184FAAE30A}"/>
              </a:ext>
            </a:extLst>
          </p:cNvPr>
          <p:cNvSpPr>
            <a:spLocks noGrp="1"/>
          </p:cNvSpPr>
          <p:nvPr>
            <p:ph type="title"/>
          </p:nvPr>
        </p:nvSpPr>
        <p:spPr/>
        <p:txBody>
          <a:bodyPr/>
          <a:lstStyle/>
          <a:p>
            <a:r>
              <a:rPr lang="en-US" dirty="0"/>
              <a:t>History of Agriculture</a:t>
            </a:r>
            <a:endParaRPr lang="en-GB" dirty="0"/>
          </a:p>
        </p:txBody>
      </p:sp>
      <p:sp>
        <p:nvSpPr>
          <p:cNvPr id="3" name="Content Placeholder 2">
            <a:extLst>
              <a:ext uri="{FF2B5EF4-FFF2-40B4-BE49-F238E27FC236}">
                <a16:creationId xmlns:a16="http://schemas.microsoft.com/office/drawing/2014/main" id="{6CF95104-8DA9-4132-9AE4-E69DA0389B91}"/>
              </a:ext>
            </a:extLst>
          </p:cNvPr>
          <p:cNvSpPr>
            <a:spLocks noGrp="1"/>
          </p:cNvSpPr>
          <p:nvPr>
            <p:ph idx="1"/>
          </p:nvPr>
        </p:nvSpPr>
        <p:spPr/>
        <p:txBody>
          <a:bodyPr>
            <a:normAutofit fontScale="92500" lnSpcReduction="20000"/>
          </a:bodyPr>
          <a:lstStyle/>
          <a:p>
            <a:r>
              <a:rPr lang="en-GB" dirty="0"/>
              <a:t>Population growth</a:t>
            </a:r>
          </a:p>
          <a:p>
            <a:r>
              <a:rPr lang="en-GB" dirty="0"/>
              <a:t>1</a:t>
            </a:r>
            <a:r>
              <a:rPr lang="en-GB" baseline="30000" dirty="0"/>
              <a:t>st</a:t>
            </a:r>
            <a:r>
              <a:rPr lang="en-GB" dirty="0"/>
              <a:t> Agricultural Revolution</a:t>
            </a:r>
          </a:p>
          <a:p>
            <a:pPr lvl="1"/>
            <a:r>
              <a:rPr lang="en-GB" dirty="0"/>
              <a:t>Neolithic Period</a:t>
            </a:r>
          </a:p>
          <a:p>
            <a:pPr lvl="1"/>
            <a:r>
              <a:rPr lang="en-GB" dirty="0"/>
              <a:t>Agriculture and settlement</a:t>
            </a:r>
          </a:p>
          <a:p>
            <a:pPr lvl="1"/>
            <a:r>
              <a:rPr lang="en-GB" dirty="0"/>
              <a:t>Domestication of plants and modification of natural environment</a:t>
            </a:r>
          </a:p>
          <a:p>
            <a:pPr lvl="1"/>
            <a:r>
              <a:rPr lang="en-GB" dirty="0"/>
              <a:t>Domestication of animals</a:t>
            </a:r>
          </a:p>
          <a:p>
            <a:pPr lvl="1"/>
            <a:r>
              <a:rPr lang="en-GB" dirty="0"/>
              <a:t>1</a:t>
            </a:r>
            <a:r>
              <a:rPr lang="en-GB" baseline="30000" dirty="0"/>
              <a:t>st</a:t>
            </a:r>
            <a:r>
              <a:rPr lang="en-GB" dirty="0"/>
              <a:t> recorded society</a:t>
            </a:r>
          </a:p>
          <a:p>
            <a:pPr lvl="0"/>
            <a:r>
              <a:rPr lang="en-GB" dirty="0">
                <a:solidFill>
                  <a:prstClr val="black"/>
                </a:solidFill>
              </a:rPr>
              <a:t>2</a:t>
            </a:r>
            <a:r>
              <a:rPr lang="en-GB" baseline="30000" dirty="0">
                <a:solidFill>
                  <a:prstClr val="black"/>
                </a:solidFill>
              </a:rPr>
              <a:t>nd</a:t>
            </a:r>
            <a:r>
              <a:rPr lang="en-GB" dirty="0">
                <a:solidFill>
                  <a:prstClr val="black"/>
                </a:solidFill>
              </a:rPr>
              <a:t> Agricultural Revolution</a:t>
            </a:r>
          </a:p>
          <a:p>
            <a:pPr lvl="1"/>
            <a:r>
              <a:rPr lang="en-GB" dirty="0">
                <a:solidFill>
                  <a:prstClr val="black"/>
                </a:solidFill>
              </a:rPr>
              <a:t>Changes in crop rotation</a:t>
            </a:r>
          </a:p>
          <a:p>
            <a:pPr lvl="1"/>
            <a:r>
              <a:rPr lang="en-GB" dirty="0">
                <a:solidFill>
                  <a:prstClr val="black"/>
                </a:solidFill>
              </a:rPr>
              <a:t>Selective breeding</a:t>
            </a:r>
          </a:p>
          <a:p>
            <a:pPr lvl="1"/>
            <a:r>
              <a:rPr lang="en-GB" dirty="0">
                <a:solidFill>
                  <a:prstClr val="black"/>
                </a:solidFill>
              </a:rPr>
              <a:t>Enclosure</a:t>
            </a:r>
          </a:p>
          <a:p>
            <a:pPr lvl="1"/>
            <a:r>
              <a:rPr lang="en-GB" dirty="0">
                <a:solidFill>
                  <a:prstClr val="black"/>
                </a:solidFill>
              </a:rPr>
              <a:t>Pre cursor to Industrial Revolution</a:t>
            </a:r>
          </a:p>
          <a:p>
            <a:pPr lvl="1"/>
            <a:endParaRPr lang="en-GB" dirty="0"/>
          </a:p>
        </p:txBody>
      </p:sp>
    </p:spTree>
    <p:extLst>
      <p:ext uri="{BB962C8B-B14F-4D97-AF65-F5344CB8AC3E}">
        <p14:creationId xmlns:p14="http://schemas.microsoft.com/office/powerpoint/2010/main" val="2886809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75A09-1415-4887-B588-4B828419773F}"/>
              </a:ext>
            </a:extLst>
          </p:cNvPr>
          <p:cNvSpPr>
            <a:spLocks noGrp="1"/>
          </p:cNvSpPr>
          <p:nvPr>
            <p:ph type="title"/>
          </p:nvPr>
        </p:nvSpPr>
        <p:spPr/>
        <p:txBody>
          <a:bodyPr/>
          <a:lstStyle/>
          <a:p>
            <a:r>
              <a:rPr lang="en-GB" dirty="0"/>
              <a:t>Green Revolution</a:t>
            </a:r>
          </a:p>
        </p:txBody>
      </p:sp>
      <p:sp>
        <p:nvSpPr>
          <p:cNvPr id="3" name="Content Placeholder 2">
            <a:extLst>
              <a:ext uri="{FF2B5EF4-FFF2-40B4-BE49-F238E27FC236}">
                <a16:creationId xmlns:a16="http://schemas.microsoft.com/office/drawing/2014/main" id="{4C7374E9-819F-4E0B-A9DE-B69E1F74736C}"/>
              </a:ext>
            </a:extLst>
          </p:cNvPr>
          <p:cNvSpPr>
            <a:spLocks noGrp="1"/>
          </p:cNvSpPr>
          <p:nvPr>
            <p:ph idx="1"/>
          </p:nvPr>
        </p:nvSpPr>
        <p:spPr/>
        <p:txBody>
          <a:bodyPr>
            <a:normAutofit lnSpcReduction="10000"/>
          </a:bodyPr>
          <a:lstStyle/>
          <a:p>
            <a:r>
              <a:rPr lang="en-GB" dirty="0"/>
              <a:t>Series of research technology transfers increased agricultural productivity worldwide	</a:t>
            </a:r>
          </a:p>
          <a:p>
            <a:pPr lvl="1"/>
            <a:r>
              <a:rPr lang="en-GB" dirty="0"/>
              <a:t>high yield varieties of crops: wheat, rice and soybean</a:t>
            </a:r>
          </a:p>
          <a:p>
            <a:pPr lvl="1"/>
            <a:r>
              <a:rPr lang="en-GB" dirty="0"/>
              <a:t>Chemical fertilizers and agrochemicals</a:t>
            </a:r>
          </a:p>
          <a:p>
            <a:pPr lvl="1"/>
            <a:r>
              <a:rPr lang="en-GB" dirty="0"/>
              <a:t>mechanisation</a:t>
            </a:r>
          </a:p>
          <a:p>
            <a:r>
              <a:rPr lang="en-GB" dirty="0"/>
              <a:t>Traditional agriculture v. Modern agriculture</a:t>
            </a:r>
          </a:p>
          <a:p>
            <a:pPr lvl="1"/>
            <a:r>
              <a:rPr lang="en-GB" dirty="0"/>
              <a:t> inputs generated on farm </a:t>
            </a:r>
          </a:p>
          <a:p>
            <a:pPr lvl="1"/>
            <a:r>
              <a:rPr lang="en-GB" dirty="0"/>
              <a:t>purchase of inputs required</a:t>
            </a:r>
          </a:p>
          <a:p>
            <a:r>
              <a:rPr lang="en-US" dirty="0"/>
              <a:t>Norman Borlaug: Father of Green Revolution</a:t>
            </a:r>
          </a:p>
          <a:p>
            <a:pPr lvl="1"/>
            <a:r>
              <a:rPr lang="en-US" dirty="0"/>
              <a:t>Mexico, India, Philippines, China</a:t>
            </a:r>
          </a:p>
          <a:p>
            <a:pPr lvl="1"/>
            <a:r>
              <a:rPr lang="en-US" dirty="0"/>
              <a:t>Development of agribusiness and large corporate entities</a:t>
            </a:r>
            <a:endParaRPr lang="en-GB" dirty="0"/>
          </a:p>
        </p:txBody>
      </p:sp>
    </p:spTree>
    <p:extLst>
      <p:ext uri="{BB962C8B-B14F-4D97-AF65-F5344CB8AC3E}">
        <p14:creationId xmlns:p14="http://schemas.microsoft.com/office/powerpoint/2010/main" val="2577623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9D2E4A-6704-4170-88E5-52AC2B104449}"/>
              </a:ext>
            </a:extLst>
          </p:cNvPr>
          <p:cNvSpPr>
            <a:spLocks noGrp="1"/>
          </p:cNvSpPr>
          <p:nvPr>
            <p:ph type="title"/>
          </p:nvPr>
        </p:nvSpPr>
        <p:spPr/>
        <p:txBody>
          <a:bodyPr/>
          <a:lstStyle/>
          <a:p>
            <a:r>
              <a:rPr lang="en-GB" dirty="0"/>
              <a:t>Industrial and commercial agriculture</a:t>
            </a:r>
          </a:p>
        </p:txBody>
      </p:sp>
      <p:sp>
        <p:nvSpPr>
          <p:cNvPr id="5" name="Content Placeholder 4">
            <a:extLst>
              <a:ext uri="{FF2B5EF4-FFF2-40B4-BE49-F238E27FC236}">
                <a16:creationId xmlns:a16="http://schemas.microsoft.com/office/drawing/2014/main" id="{889756BD-1A3A-40AA-B4B2-B91A1E5B7720}"/>
              </a:ext>
            </a:extLst>
          </p:cNvPr>
          <p:cNvSpPr>
            <a:spLocks noGrp="1"/>
          </p:cNvSpPr>
          <p:nvPr>
            <p:ph idx="1"/>
          </p:nvPr>
        </p:nvSpPr>
        <p:spPr/>
        <p:txBody>
          <a:bodyPr>
            <a:normAutofit fontScale="92500" lnSpcReduction="10000"/>
          </a:bodyPr>
          <a:lstStyle/>
          <a:p>
            <a:pPr fontAlgn="base"/>
            <a:r>
              <a:rPr lang="en-US" dirty="0"/>
              <a:t>Intensive farming methods</a:t>
            </a:r>
          </a:p>
          <a:p>
            <a:pPr lvl="1" fontAlgn="base"/>
            <a:r>
              <a:rPr lang="en-US" dirty="0"/>
              <a:t>increased use of fertilizers, </a:t>
            </a:r>
          </a:p>
          <a:p>
            <a:pPr marL="457200" lvl="1" indent="0" fontAlgn="base">
              <a:buNone/>
            </a:pPr>
            <a:r>
              <a:rPr lang="en-US" dirty="0"/>
              <a:t>plant growth regulators, </a:t>
            </a:r>
          </a:p>
          <a:p>
            <a:pPr marL="457200" lvl="1" indent="0" fontAlgn="base">
              <a:buNone/>
            </a:pPr>
            <a:r>
              <a:rPr lang="en-US" dirty="0"/>
              <a:t>pesticides and </a:t>
            </a:r>
            <a:r>
              <a:rPr lang="en-US" dirty="0" err="1"/>
              <a:t>mechanised</a:t>
            </a:r>
            <a:r>
              <a:rPr lang="en-US" dirty="0"/>
              <a:t> agriculture</a:t>
            </a:r>
          </a:p>
          <a:p>
            <a:pPr lvl="1" fontAlgn="base"/>
            <a:r>
              <a:rPr lang="en-US" dirty="0"/>
              <a:t>Multiple plantings annually</a:t>
            </a:r>
          </a:p>
          <a:p>
            <a:pPr fontAlgn="base"/>
            <a:r>
              <a:rPr lang="en-US" dirty="0"/>
              <a:t>Monocropping</a:t>
            </a:r>
          </a:p>
          <a:p>
            <a:pPr fontAlgn="base"/>
            <a:r>
              <a:rPr lang="en-US" dirty="0"/>
              <a:t>Conversion to intensive crop production</a:t>
            </a:r>
          </a:p>
          <a:p>
            <a:pPr fontAlgn="base"/>
            <a:r>
              <a:rPr lang="en-US" dirty="0"/>
              <a:t>Increased food production</a:t>
            </a:r>
          </a:p>
          <a:p>
            <a:pPr fontAlgn="base"/>
            <a:r>
              <a:rPr lang="en-US" dirty="0"/>
              <a:t>Increased </a:t>
            </a:r>
            <a:r>
              <a:rPr lang="en-US" dirty="0" err="1"/>
              <a:t>labour</a:t>
            </a:r>
            <a:r>
              <a:rPr lang="en-US" dirty="0"/>
              <a:t> productivity</a:t>
            </a:r>
          </a:p>
          <a:p>
            <a:pPr fontAlgn="base"/>
            <a:r>
              <a:rPr lang="en-US" dirty="0"/>
              <a:t>Intensive animal farming</a:t>
            </a:r>
          </a:p>
          <a:p>
            <a:pPr fontAlgn="base"/>
            <a:r>
              <a:rPr lang="en-US" dirty="0"/>
              <a:t>Government subsidies</a:t>
            </a:r>
          </a:p>
          <a:p>
            <a:pPr fontAlgn="base"/>
            <a:endParaRPr lang="en-US" dirty="0"/>
          </a:p>
          <a:p>
            <a:endParaRPr lang="en-GB" dirty="0"/>
          </a:p>
        </p:txBody>
      </p:sp>
      <p:pic>
        <p:nvPicPr>
          <p:cNvPr id="6" name="Picture 5" descr="Image result for images of intensive farming">
            <a:extLst>
              <a:ext uri="{FF2B5EF4-FFF2-40B4-BE49-F238E27FC236}">
                <a16:creationId xmlns:a16="http://schemas.microsoft.com/office/drawing/2014/main" id="{CC10E5B7-2EB3-4975-BB8C-1873B78CC173}"/>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7128933" y="1947332"/>
            <a:ext cx="4809067" cy="3539067"/>
          </a:xfrm>
          <a:prstGeom prst="rect">
            <a:avLst/>
          </a:prstGeom>
          <a:noFill/>
          <a:ln>
            <a:noFill/>
          </a:ln>
        </p:spPr>
      </p:pic>
    </p:spTree>
    <p:extLst>
      <p:ext uri="{BB962C8B-B14F-4D97-AF65-F5344CB8AC3E}">
        <p14:creationId xmlns:p14="http://schemas.microsoft.com/office/powerpoint/2010/main" val="268503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41B55-3982-4E45-BAE1-832659A256E7}"/>
              </a:ext>
            </a:extLst>
          </p:cNvPr>
          <p:cNvSpPr>
            <a:spLocks noGrp="1"/>
          </p:cNvSpPr>
          <p:nvPr>
            <p:ph type="title"/>
          </p:nvPr>
        </p:nvSpPr>
        <p:spPr/>
        <p:txBody>
          <a:bodyPr/>
          <a:lstStyle/>
          <a:p>
            <a:r>
              <a:rPr lang="en-US" dirty="0"/>
              <a:t>Agribusiness: “Get big or get out”</a:t>
            </a:r>
            <a:endParaRPr lang="en-GB" dirty="0"/>
          </a:p>
        </p:txBody>
      </p:sp>
      <p:pic>
        <p:nvPicPr>
          <p:cNvPr id="2050" name="Picture 2" descr="Image result for images of agribusiness">
            <a:extLst>
              <a:ext uri="{FF2B5EF4-FFF2-40B4-BE49-F238E27FC236}">
                <a16:creationId xmlns:a16="http://schemas.microsoft.com/office/drawing/2014/main" id="{5C39061B-FC69-4678-BBF1-07BE47476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444" y="1301042"/>
            <a:ext cx="10515600" cy="5191834"/>
          </a:xfrm>
          <a:prstGeom prst="rect">
            <a:avLst/>
          </a:prstGeom>
          <a:blipFill dpi="0" rotWithShape="1">
            <a:blip r:embed="rId4">
              <a:alphaModFix amt="9000"/>
            </a:blip>
            <a:srcRect/>
            <a:stretch>
              <a:fillRect/>
            </a:stretch>
          </a:blipFill>
        </p:spPr>
      </p:pic>
      <p:sp>
        <p:nvSpPr>
          <p:cNvPr id="3" name="Content Placeholder 2">
            <a:extLst>
              <a:ext uri="{FF2B5EF4-FFF2-40B4-BE49-F238E27FC236}">
                <a16:creationId xmlns:a16="http://schemas.microsoft.com/office/drawing/2014/main" id="{87E086C7-C44F-45AA-B7C6-4565C00DA063}"/>
              </a:ext>
            </a:extLst>
          </p:cNvPr>
          <p:cNvSpPr>
            <a:spLocks noGrp="1"/>
          </p:cNvSpPr>
          <p:nvPr>
            <p:ph idx="1"/>
          </p:nvPr>
        </p:nvSpPr>
        <p:spPr>
          <a:xfrm>
            <a:off x="936977" y="1690688"/>
            <a:ext cx="10016066" cy="4412191"/>
          </a:xfrm>
        </p:spPr>
        <p:txBody>
          <a:bodyPr>
            <a:normAutofit/>
          </a:bodyPr>
          <a:lstStyle/>
          <a:p>
            <a:r>
              <a:rPr lang="en-US" sz="2000" b="1" dirty="0">
                <a:solidFill>
                  <a:schemeClr val="tx1"/>
                </a:solidFill>
              </a:rPr>
              <a:t>1960: A Concept of Agribusiness (Davis and </a:t>
            </a:r>
            <a:r>
              <a:rPr lang="en-US" sz="2000" b="1" dirty="0" err="1">
                <a:solidFill>
                  <a:schemeClr val="tx1"/>
                </a:solidFill>
              </a:rPr>
              <a:t>Golberg</a:t>
            </a:r>
            <a:r>
              <a:rPr lang="en-US" sz="2000" b="1" dirty="0">
                <a:solidFill>
                  <a:schemeClr val="tx1"/>
                </a:solidFill>
              </a:rPr>
              <a:t>)</a:t>
            </a:r>
          </a:p>
          <a:p>
            <a:pPr lvl="1"/>
            <a:r>
              <a:rPr lang="en-US" sz="2000" b="1" dirty="0">
                <a:solidFill>
                  <a:schemeClr val="tx1"/>
                </a:solidFill>
              </a:rPr>
              <a:t>Combination of many different actors and organizations working together to produce and manufacture food and fibers</a:t>
            </a:r>
          </a:p>
          <a:p>
            <a:pPr lvl="1"/>
            <a:r>
              <a:rPr lang="en-US" sz="2000" b="1" dirty="0">
                <a:solidFill>
                  <a:schemeClr val="tx1"/>
                </a:solidFill>
              </a:rPr>
              <a:t>System-based approach to development</a:t>
            </a:r>
          </a:p>
          <a:p>
            <a:r>
              <a:rPr lang="en-US" sz="2000" b="1" dirty="0">
                <a:solidFill>
                  <a:schemeClr val="tx1"/>
                </a:solidFill>
              </a:rPr>
              <a:t>Private sector should stabilize the agricultural sector, not the government</a:t>
            </a:r>
          </a:p>
          <a:p>
            <a:r>
              <a:rPr lang="en-US" sz="2000" b="1" dirty="0">
                <a:solidFill>
                  <a:schemeClr val="tx1"/>
                </a:solidFill>
              </a:rPr>
              <a:t>Married industrial production and farming</a:t>
            </a:r>
          </a:p>
          <a:p>
            <a:r>
              <a:rPr lang="en-US" sz="2000" b="1" dirty="0">
                <a:solidFill>
                  <a:schemeClr val="tx1"/>
                </a:solidFill>
              </a:rPr>
              <a:t>Encouraged large scale, industrial production</a:t>
            </a:r>
          </a:p>
          <a:p>
            <a:r>
              <a:rPr lang="en-US" sz="2000" b="1" dirty="0">
                <a:solidFill>
                  <a:schemeClr val="tx1"/>
                </a:solidFill>
              </a:rPr>
              <a:t>Focus on the business of farming, not what is produced nor environmental impacts</a:t>
            </a:r>
          </a:p>
          <a:p>
            <a:r>
              <a:rPr lang="en-US" sz="2000" b="1" dirty="0">
                <a:solidFill>
                  <a:schemeClr val="tx1"/>
                </a:solidFill>
              </a:rPr>
              <a:t>More than 75% of agricultural input industry controlled by small percentage of corporations</a:t>
            </a:r>
            <a:endParaRPr lang="en-GB" sz="2000" b="1" dirty="0">
              <a:solidFill>
                <a:schemeClr val="tx1"/>
              </a:solidFill>
            </a:endParaRPr>
          </a:p>
        </p:txBody>
      </p:sp>
    </p:spTree>
    <p:extLst>
      <p:ext uri="{BB962C8B-B14F-4D97-AF65-F5344CB8AC3E}">
        <p14:creationId xmlns:p14="http://schemas.microsoft.com/office/powerpoint/2010/main" val="1449550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453E-AED2-40EA-8465-68CFBECB98D7}"/>
              </a:ext>
            </a:extLst>
          </p:cNvPr>
          <p:cNvSpPr>
            <a:spLocks noGrp="1"/>
          </p:cNvSpPr>
          <p:nvPr>
            <p:ph type="title"/>
          </p:nvPr>
        </p:nvSpPr>
        <p:spPr/>
        <p:txBody>
          <a:bodyPr/>
          <a:lstStyle/>
          <a:p>
            <a:r>
              <a:rPr lang="en-GB" dirty="0"/>
              <a:t>Environmental impacts of industrial agriculture</a:t>
            </a:r>
          </a:p>
        </p:txBody>
      </p:sp>
      <p:sp>
        <p:nvSpPr>
          <p:cNvPr id="4" name="Content Placeholder 3">
            <a:extLst>
              <a:ext uri="{FF2B5EF4-FFF2-40B4-BE49-F238E27FC236}">
                <a16:creationId xmlns:a16="http://schemas.microsoft.com/office/drawing/2014/main" id="{FBB2CB6C-CFA9-4956-97C3-E659D7AB662B}"/>
              </a:ext>
            </a:extLst>
          </p:cNvPr>
          <p:cNvSpPr>
            <a:spLocks noGrp="1"/>
          </p:cNvSpPr>
          <p:nvPr>
            <p:ph idx="1"/>
          </p:nvPr>
        </p:nvSpPr>
        <p:spPr>
          <a:xfrm>
            <a:off x="838200" y="1690688"/>
            <a:ext cx="7481509" cy="4486275"/>
          </a:xfrm>
        </p:spPr>
        <p:txBody>
          <a:bodyPr>
            <a:normAutofit lnSpcReduction="10000"/>
          </a:bodyPr>
          <a:lstStyle/>
          <a:p>
            <a:pPr marL="0" indent="0" algn="ctr">
              <a:buNone/>
            </a:pPr>
            <a:r>
              <a:rPr lang="en-GB" b="1" i="1" dirty="0"/>
              <a:t>“In nature, nothing exists alone.”</a:t>
            </a:r>
          </a:p>
          <a:p>
            <a:pPr marL="457200" lvl="1" indent="0" algn="ctr">
              <a:buNone/>
            </a:pPr>
            <a:r>
              <a:rPr lang="en-GB" b="1" i="1" dirty="0"/>
              <a:t>Silent Spring</a:t>
            </a:r>
            <a:r>
              <a:rPr lang="en-GB" b="1" dirty="0"/>
              <a:t>, Rachel Carson, 1962</a:t>
            </a:r>
            <a:endParaRPr lang="en-GB" b="1" i="1" dirty="0"/>
          </a:p>
          <a:p>
            <a:r>
              <a:rPr lang="en-GB" dirty="0"/>
              <a:t>Agriculture expanded into areas previously unsuitable</a:t>
            </a:r>
          </a:p>
          <a:p>
            <a:r>
              <a:rPr lang="en-GB" dirty="0"/>
              <a:t>Land degradation by soil erosion and loss of fertility and nutrients</a:t>
            </a:r>
          </a:p>
          <a:p>
            <a:r>
              <a:rPr lang="en-US" dirty="0"/>
              <a:t>Inappropriate irrigation and land management practices</a:t>
            </a:r>
          </a:p>
          <a:p>
            <a:r>
              <a:rPr lang="en-US" dirty="0"/>
              <a:t>Depletion of freshwater resources</a:t>
            </a:r>
          </a:p>
          <a:p>
            <a:r>
              <a:rPr lang="en-US" dirty="0"/>
              <a:t>Pollution of waterways and marine environments</a:t>
            </a:r>
          </a:p>
          <a:p>
            <a:r>
              <a:rPr lang="en-US" dirty="0"/>
              <a:t>Increased greenhouse gas emissions</a:t>
            </a:r>
          </a:p>
          <a:p>
            <a:r>
              <a:rPr lang="en-US" dirty="0"/>
              <a:t>Reduction in biodiversity and ecological resilience through dependence on a reduced number of species and varieties (Ferranti, 2016)</a:t>
            </a:r>
            <a:endParaRPr lang="en-GB" i="1" dirty="0"/>
          </a:p>
          <a:p>
            <a:pPr fontAlgn="base"/>
            <a:r>
              <a:rPr lang="en-US" dirty="0"/>
              <a:t>Loss of wildlife habitat and food source</a:t>
            </a:r>
          </a:p>
          <a:p>
            <a:pPr marL="0" indent="0">
              <a:buNone/>
            </a:pPr>
            <a:endParaRPr lang="en-GB" i="1" dirty="0"/>
          </a:p>
          <a:p>
            <a:endParaRPr lang="en-GB" i="1" dirty="0"/>
          </a:p>
          <a:p>
            <a:endParaRPr lang="en-GB" i="1" dirty="0"/>
          </a:p>
          <a:p>
            <a:endParaRPr lang="en-GB" i="1" dirty="0"/>
          </a:p>
          <a:p>
            <a:endParaRPr lang="en-GB" i="1" dirty="0"/>
          </a:p>
          <a:p>
            <a:endParaRPr lang="en-GB" i="1" dirty="0"/>
          </a:p>
          <a:p>
            <a:endParaRPr lang="en-GB" dirty="0"/>
          </a:p>
        </p:txBody>
      </p:sp>
      <p:pic>
        <p:nvPicPr>
          <p:cNvPr id="6" name="Picture 5">
            <a:extLst>
              <a:ext uri="{FF2B5EF4-FFF2-40B4-BE49-F238E27FC236}">
                <a16:creationId xmlns:a16="http://schemas.microsoft.com/office/drawing/2014/main" id="{702BA21C-2FC3-4446-8D40-6E372A6132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6775" y="2067983"/>
            <a:ext cx="3167441" cy="2722034"/>
          </a:xfrm>
          <a:prstGeom prst="rect">
            <a:avLst/>
          </a:prstGeom>
        </p:spPr>
      </p:pic>
    </p:spTree>
    <p:extLst>
      <p:ext uri="{BB962C8B-B14F-4D97-AF65-F5344CB8AC3E}">
        <p14:creationId xmlns:p14="http://schemas.microsoft.com/office/powerpoint/2010/main" val="1847151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6A73D-4EEE-473C-875C-96790752EE86}"/>
              </a:ext>
            </a:extLst>
          </p:cNvPr>
          <p:cNvSpPr>
            <a:spLocks noGrp="1"/>
          </p:cNvSpPr>
          <p:nvPr>
            <p:ph type="title"/>
          </p:nvPr>
        </p:nvSpPr>
        <p:spPr/>
        <p:txBody>
          <a:bodyPr/>
          <a:lstStyle/>
          <a:p>
            <a:r>
              <a:rPr lang="en-US" dirty="0"/>
              <a:t>Impact of Intensive Agriculture on water</a:t>
            </a:r>
            <a:endParaRPr lang="en-GB" dirty="0"/>
          </a:p>
        </p:txBody>
      </p:sp>
      <p:sp>
        <p:nvSpPr>
          <p:cNvPr id="3" name="Content Placeholder 2">
            <a:extLst>
              <a:ext uri="{FF2B5EF4-FFF2-40B4-BE49-F238E27FC236}">
                <a16:creationId xmlns:a16="http://schemas.microsoft.com/office/drawing/2014/main" id="{ECE6F625-6A24-428F-8699-D905696D4473}"/>
              </a:ext>
            </a:extLst>
          </p:cNvPr>
          <p:cNvSpPr>
            <a:spLocks noGrp="1"/>
          </p:cNvSpPr>
          <p:nvPr>
            <p:ph idx="1"/>
          </p:nvPr>
        </p:nvSpPr>
        <p:spPr/>
        <p:txBody>
          <a:bodyPr>
            <a:normAutofit fontScale="92500" lnSpcReduction="20000"/>
          </a:bodyPr>
          <a:lstStyle/>
          <a:p>
            <a:pPr fontAlgn="base"/>
            <a:r>
              <a:rPr lang="en-US" dirty="0"/>
              <a:t>Pollution of rivers, streams and ponds from increased </a:t>
            </a:r>
            <a:r>
              <a:rPr lang="en-US" dirty="0" err="1"/>
              <a:t>fertiliser</a:t>
            </a:r>
            <a:r>
              <a:rPr lang="en-US" dirty="0"/>
              <a:t> use and poor waste management</a:t>
            </a:r>
          </a:p>
          <a:p>
            <a:pPr fontAlgn="base"/>
            <a:r>
              <a:rPr lang="en-US" dirty="0"/>
              <a:t>Ground water contamination from nitrates and pesticides</a:t>
            </a:r>
          </a:p>
          <a:p>
            <a:pPr fontAlgn="base"/>
            <a:r>
              <a:rPr lang="en-US" dirty="0"/>
              <a:t>Aquifer abstraction </a:t>
            </a:r>
          </a:p>
          <a:p>
            <a:pPr fontAlgn="base"/>
            <a:r>
              <a:rPr lang="en-US" dirty="0"/>
              <a:t>Agriculture pressure on water sources</a:t>
            </a:r>
          </a:p>
          <a:p>
            <a:pPr fontAlgn="base"/>
            <a:r>
              <a:rPr lang="en-US" dirty="0"/>
              <a:t>Algal blooms and dead zones</a:t>
            </a:r>
          </a:p>
          <a:p>
            <a:pPr marL="0" indent="0">
              <a:buNone/>
            </a:pPr>
            <a:endParaRPr lang="en-US" dirty="0"/>
          </a:p>
          <a:p>
            <a:pPr marL="0" indent="0">
              <a:buNone/>
            </a:pPr>
            <a:r>
              <a:rPr lang="en-US" b="1" u="sng" dirty="0"/>
              <a:t>Case study: </a:t>
            </a:r>
            <a:r>
              <a:rPr lang="en-US" dirty="0"/>
              <a:t>Mississippi River, U.S. </a:t>
            </a:r>
          </a:p>
          <a:p>
            <a:r>
              <a:rPr lang="en-US" dirty="0"/>
              <a:t>Watershed drains 1.245 million square miles.</a:t>
            </a:r>
          </a:p>
          <a:p>
            <a:r>
              <a:rPr lang="en-US" dirty="0"/>
              <a:t>Run-off from farm areas drains into the Mississippi, delivering nutrients into the Gulf of Mexico and fueling the annual hypoxic zone (dead zone).</a:t>
            </a:r>
          </a:p>
          <a:p>
            <a:r>
              <a:rPr lang="en-GB" dirty="0"/>
              <a:t>Approximately 7,829 square miles (NOAA, 2019)</a:t>
            </a:r>
          </a:p>
        </p:txBody>
      </p:sp>
    </p:spTree>
    <p:extLst>
      <p:ext uri="{BB962C8B-B14F-4D97-AF65-F5344CB8AC3E}">
        <p14:creationId xmlns:p14="http://schemas.microsoft.com/office/powerpoint/2010/main" val="3675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CC5057E-9189-4138-B157-97B7FC32C2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12192000" cy="684688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426FF6BB-5758-40D3-9080-DC890C491D76}"/>
              </a:ext>
            </a:extLst>
          </p:cNvPr>
          <p:cNvSpPr>
            <a:spLocks noGrp="1"/>
          </p:cNvSpPr>
          <p:nvPr>
            <p:ph type="title"/>
          </p:nvPr>
        </p:nvSpPr>
        <p:spPr/>
        <p:txBody>
          <a:bodyPr/>
          <a:lstStyle/>
          <a:p>
            <a:r>
              <a:rPr lang="en-US" b="1" dirty="0">
                <a:solidFill>
                  <a:schemeClr val="bg1"/>
                </a:solidFill>
              </a:rPr>
              <a:t>2019 Dead Zone in gulf of Mexico</a:t>
            </a:r>
            <a:endParaRPr lang="en-GB" b="1" dirty="0">
              <a:solidFill>
                <a:schemeClr val="bg1"/>
              </a:solidFill>
            </a:endParaRPr>
          </a:p>
        </p:txBody>
      </p:sp>
    </p:spTree>
    <p:extLst>
      <p:ext uri="{BB962C8B-B14F-4D97-AF65-F5344CB8AC3E}">
        <p14:creationId xmlns:p14="http://schemas.microsoft.com/office/powerpoint/2010/main" val="1200950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01B5-0A79-4D6B-936F-B5B4954D4C1D}"/>
              </a:ext>
            </a:extLst>
          </p:cNvPr>
          <p:cNvSpPr>
            <a:spLocks noGrp="1"/>
          </p:cNvSpPr>
          <p:nvPr>
            <p:ph type="title"/>
          </p:nvPr>
        </p:nvSpPr>
        <p:spPr/>
        <p:txBody>
          <a:bodyPr/>
          <a:lstStyle/>
          <a:p>
            <a:r>
              <a:rPr lang="en-US" dirty="0"/>
              <a:t>Farming and Flooding</a:t>
            </a:r>
            <a:endParaRPr lang="en-GB" dirty="0"/>
          </a:p>
        </p:txBody>
      </p:sp>
      <p:sp>
        <p:nvSpPr>
          <p:cNvPr id="3" name="Content Placeholder 2">
            <a:extLst>
              <a:ext uri="{FF2B5EF4-FFF2-40B4-BE49-F238E27FC236}">
                <a16:creationId xmlns:a16="http://schemas.microsoft.com/office/drawing/2014/main" id="{0537CEF2-EC08-43BD-9DC6-D9508284947C}"/>
              </a:ext>
            </a:extLst>
          </p:cNvPr>
          <p:cNvSpPr>
            <a:spLocks noGrp="1"/>
          </p:cNvSpPr>
          <p:nvPr>
            <p:ph idx="1"/>
          </p:nvPr>
        </p:nvSpPr>
        <p:spPr/>
        <p:txBody>
          <a:bodyPr>
            <a:normAutofit/>
          </a:bodyPr>
          <a:lstStyle/>
          <a:p>
            <a:r>
              <a:rPr lang="en-US" dirty="0"/>
              <a:t>Agriculture is the dominant land use in the UK, the management and condition of the land surface impacts on the generation of runoff and can contribute to, or mitigate downstream flood risk (Morris et al., 2010).</a:t>
            </a:r>
          </a:p>
          <a:p>
            <a:r>
              <a:rPr lang="en-US" dirty="0"/>
              <a:t>6% of the UK land area is urban, the management and condition of the rural land surface largely determines how much, and how quickly, rainfall is translated into river </a:t>
            </a:r>
          </a:p>
          <a:p>
            <a:r>
              <a:rPr lang="en-US" dirty="0"/>
              <a:t>Agricultural intensification, resulting in soil compaction, removal of hedgerows and field drainage, has increased the runoff of rainfall from agricultural land and the Environment Agency have estimated that about 14% of floods in England and Wales, mainly at the local level, are attributable to runoff from farmland (EA, 2002).</a:t>
            </a:r>
            <a:endParaRPr lang="en-GB" dirty="0"/>
          </a:p>
        </p:txBody>
      </p:sp>
    </p:spTree>
    <p:extLst>
      <p:ext uri="{BB962C8B-B14F-4D97-AF65-F5344CB8AC3E}">
        <p14:creationId xmlns:p14="http://schemas.microsoft.com/office/powerpoint/2010/main" val="3089846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DDC4-5735-4AE6-A86B-3BA812D2E94C}"/>
              </a:ext>
            </a:extLst>
          </p:cNvPr>
          <p:cNvSpPr>
            <a:spLocks noGrp="1"/>
          </p:cNvSpPr>
          <p:nvPr>
            <p:ph type="title"/>
          </p:nvPr>
        </p:nvSpPr>
        <p:spPr/>
        <p:txBody>
          <a:bodyPr/>
          <a:lstStyle/>
          <a:p>
            <a:r>
              <a:rPr lang="en-US" dirty="0"/>
              <a:t>Agricultural land conversion</a:t>
            </a:r>
            <a:endParaRPr lang="en-GB" dirty="0"/>
          </a:p>
        </p:txBody>
      </p:sp>
      <p:sp>
        <p:nvSpPr>
          <p:cNvPr id="3" name="Content Placeholder 2">
            <a:extLst>
              <a:ext uri="{FF2B5EF4-FFF2-40B4-BE49-F238E27FC236}">
                <a16:creationId xmlns:a16="http://schemas.microsoft.com/office/drawing/2014/main" id="{808E4037-A19C-49E3-9FD8-6F42A50C30F5}"/>
              </a:ext>
            </a:extLst>
          </p:cNvPr>
          <p:cNvSpPr>
            <a:spLocks noGrp="1"/>
          </p:cNvSpPr>
          <p:nvPr>
            <p:ph idx="1"/>
          </p:nvPr>
        </p:nvSpPr>
        <p:spPr/>
        <p:txBody>
          <a:bodyPr/>
          <a:lstStyle/>
          <a:p>
            <a:r>
              <a:rPr lang="en-US" dirty="0"/>
              <a:t>Forests and other wildlands are a carbon sink</a:t>
            </a:r>
          </a:p>
          <a:p>
            <a:r>
              <a:rPr lang="en-US" dirty="0"/>
              <a:t>Slash and burn contribution to air pollution</a:t>
            </a:r>
          </a:p>
          <a:p>
            <a:r>
              <a:rPr lang="en-US" dirty="0"/>
              <a:t>Reduction of biodiversity</a:t>
            </a:r>
          </a:p>
          <a:p>
            <a:r>
              <a:rPr lang="en-US" dirty="0"/>
              <a:t>Water filtration</a:t>
            </a:r>
          </a:p>
          <a:p>
            <a:r>
              <a:rPr lang="en-US" dirty="0"/>
              <a:t>Soil erosion</a:t>
            </a:r>
          </a:p>
          <a:p>
            <a:r>
              <a:rPr lang="en-US" dirty="0"/>
              <a:t>Loss of fertile land</a:t>
            </a:r>
          </a:p>
          <a:p>
            <a:r>
              <a:rPr lang="en-US" dirty="0"/>
              <a:t>Water pollution</a:t>
            </a:r>
          </a:p>
          <a:p>
            <a:r>
              <a:rPr lang="en-US" dirty="0"/>
              <a:t>Habitats</a:t>
            </a:r>
            <a:endParaRPr lang="en-GB" dirty="0"/>
          </a:p>
        </p:txBody>
      </p:sp>
      <p:pic>
        <p:nvPicPr>
          <p:cNvPr id="5" name="Picture 4">
            <a:extLst>
              <a:ext uri="{FF2B5EF4-FFF2-40B4-BE49-F238E27FC236}">
                <a16:creationId xmlns:a16="http://schemas.microsoft.com/office/drawing/2014/main" id="{9251583C-11C0-4382-94A2-B2FD74548E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7683" y="2719853"/>
            <a:ext cx="6446289" cy="3528547"/>
          </a:xfrm>
          <a:prstGeom prst="rect">
            <a:avLst/>
          </a:prstGeom>
        </p:spPr>
      </p:pic>
    </p:spTree>
    <p:extLst>
      <p:ext uri="{BB962C8B-B14F-4D97-AF65-F5344CB8AC3E}">
        <p14:creationId xmlns:p14="http://schemas.microsoft.com/office/powerpoint/2010/main" val="142441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27439-D00A-4F5E-A68E-505208CA5F19}"/>
              </a:ext>
            </a:extLst>
          </p:cNvPr>
          <p:cNvSpPr>
            <a:spLocks noGrp="1"/>
          </p:cNvSpPr>
          <p:nvPr>
            <p:ph type="title"/>
          </p:nvPr>
        </p:nvSpPr>
        <p:spPr/>
        <p:txBody>
          <a:bodyPr/>
          <a:lstStyle/>
          <a:p>
            <a:r>
              <a:rPr lang="en-US" dirty="0"/>
              <a:t>Genetically Modified Foods</a:t>
            </a:r>
            <a:endParaRPr lang="en-GB" dirty="0"/>
          </a:p>
        </p:txBody>
      </p:sp>
      <p:sp>
        <p:nvSpPr>
          <p:cNvPr id="3" name="Content Placeholder 2">
            <a:extLst>
              <a:ext uri="{FF2B5EF4-FFF2-40B4-BE49-F238E27FC236}">
                <a16:creationId xmlns:a16="http://schemas.microsoft.com/office/drawing/2014/main" id="{335FA6A8-28B9-4D7E-B1BB-5EAF89031124}"/>
              </a:ext>
            </a:extLst>
          </p:cNvPr>
          <p:cNvSpPr>
            <a:spLocks noGrp="1"/>
          </p:cNvSpPr>
          <p:nvPr>
            <p:ph idx="1"/>
          </p:nvPr>
        </p:nvSpPr>
        <p:spPr/>
        <p:txBody>
          <a:bodyPr>
            <a:normAutofit fontScale="92500" lnSpcReduction="10000"/>
          </a:bodyPr>
          <a:lstStyle/>
          <a:p>
            <a:r>
              <a:rPr lang="en-US" dirty="0"/>
              <a:t>1983 first GM plants created </a:t>
            </a:r>
          </a:p>
          <a:p>
            <a:r>
              <a:rPr lang="en-US" dirty="0"/>
              <a:t>China first country to </a:t>
            </a:r>
            <a:r>
              <a:rPr lang="en-US" dirty="0" err="1"/>
              <a:t>commercialise</a:t>
            </a:r>
            <a:r>
              <a:rPr lang="en-US" dirty="0"/>
              <a:t> production; 1990</a:t>
            </a:r>
          </a:p>
          <a:p>
            <a:r>
              <a:rPr lang="en-US" dirty="0"/>
              <a:t>Grown commercially since 1995 ()</a:t>
            </a:r>
          </a:p>
          <a:p>
            <a:r>
              <a:rPr lang="en-US" dirty="0"/>
              <a:t>Global area sown to GM varieties expanded 100 fold over two decades</a:t>
            </a:r>
          </a:p>
          <a:p>
            <a:r>
              <a:rPr lang="en-US" dirty="0"/>
              <a:t>Four crops comprise 99% of worldwide GM crop area</a:t>
            </a:r>
          </a:p>
          <a:p>
            <a:pPr lvl="1"/>
            <a:r>
              <a:rPr lang="en-US" dirty="0"/>
              <a:t>Soybean, maize, canola, cotton</a:t>
            </a:r>
          </a:p>
          <a:p>
            <a:r>
              <a:rPr lang="en-US" dirty="0"/>
              <a:t>Five countries account for 90% of GM production</a:t>
            </a:r>
          </a:p>
          <a:p>
            <a:pPr lvl="1"/>
            <a:r>
              <a:rPr lang="en-US" dirty="0"/>
              <a:t>U.S., Brazil, Argentina, Canada, India</a:t>
            </a:r>
          </a:p>
          <a:p>
            <a:r>
              <a:rPr lang="en-US" dirty="0"/>
              <a:t>GM free countries and regions</a:t>
            </a:r>
          </a:p>
          <a:p>
            <a:pPr lvl="1"/>
            <a:r>
              <a:rPr lang="en-US" dirty="0"/>
              <a:t>Russia, EU, Africa</a:t>
            </a:r>
          </a:p>
          <a:p>
            <a:pPr lvl="1"/>
            <a:r>
              <a:rPr lang="en-US" dirty="0"/>
              <a:t>EU 2015 “opt out” for countries: Devolved UK nations</a:t>
            </a:r>
          </a:p>
          <a:p>
            <a:endParaRPr lang="en-US" dirty="0"/>
          </a:p>
          <a:p>
            <a:pPr lvl="1"/>
            <a:endParaRPr lang="en-GB" dirty="0"/>
          </a:p>
          <a:p>
            <a:pPr lvl="1"/>
            <a:endParaRPr lang="en-GB" dirty="0"/>
          </a:p>
          <a:p>
            <a:pPr lvl="1"/>
            <a:endParaRPr lang="en-US" dirty="0"/>
          </a:p>
        </p:txBody>
      </p:sp>
    </p:spTree>
    <p:extLst>
      <p:ext uri="{BB962C8B-B14F-4D97-AF65-F5344CB8AC3E}">
        <p14:creationId xmlns:p14="http://schemas.microsoft.com/office/powerpoint/2010/main" val="3704509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figure depicts the current acceptance of GM crops in different countries. Green: National bans. Yellow: Restrictive laws, Red: No formal laws (Source: 52 ). ">
            <a:extLst>
              <a:ext uri="{FF2B5EF4-FFF2-40B4-BE49-F238E27FC236}">
                <a16:creationId xmlns:a16="http://schemas.microsoft.com/office/drawing/2014/main" id="{2599418F-495A-476C-AD09-D8D2C806E9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7710"/>
            <a:ext cx="12097891" cy="631574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0292998-3DFE-4FDA-8133-7F74762E24C2}"/>
              </a:ext>
            </a:extLst>
          </p:cNvPr>
          <p:cNvSpPr/>
          <p:nvPr/>
        </p:nvSpPr>
        <p:spPr>
          <a:xfrm>
            <a:off x="94109" y="6211668"/>
            <a:ext cx="12003782" cy="646331"/>
          </a:xfrm>
          <a:prstGeom prst="rect">
            <a:avLst/>
          </a:prstGeom>
        </p:spPr>
        <p:txBody>
          <a:bodyPr wrap="square">
            <a:spAutoFit/>
          </a:bodyPr>
          <a:lstStyle/>
          <a:p>
            <a:r>
              <a:rPr lang="en-US" b="0" i="0" dirty="0">
                <a:solidFill>
                  <a:srgbClr val="111111"/>
                </a:solidFill>
                <a:effectLst/>
                <a:latin typeface="Roboto"/>
              </a:rPr>
              <a:t>The figure depicts the current acceptance of GM crops in different countries. Green: National bans. Yellow: Restrictive laws, Red: No formal laws (</a:t>
            </a:r>
            <a:r>
              <a:rPr lang="en-US" b="0" i="0" dirty="0" err="1">
                <a:solidFill>
                  <a:srgbClr val="111111"/>
                </a:solidFill>
                <a:effectLst/>
                <a:latin typeface="Roboto"/>
              </a:rPr>
              <a:t>Rahmin</a:t>
            </a:r>
            <a:r>
              <a:rPr lang="en-US" b="0" i="0" dirty="0">
                <a:solidFill>
                  <a:srgbClr val="111111"/>
                </a:solidFill>
                <a:effectLst/>
                <a:latin typeface="Roboto"/>
              </a:rPr>
              <a:t>, 2017)</a:t>
            </a:r>
          </a:p>
        </p:txBody>
      </p:sp>
    </p:spTree>
    <p:extLst>
      <p:ext uri="{BB962C8B-B14F-4D97-AF65-F5344CB8AC3E}">
        <p14:creationId xmlns:p14="http://schemas.microsoft.com/office/powerpoint/2010/main" val="3900277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A34B3-F1B2-45BA-BD9C-A0C48C07DD77}"/>
              </a:ext>
            </a:extLst>
          </p:cNvPr>
          <p:cNvSpPr>
            <a:spLocks noGrp="1"/>
          </p:cNvSpPr>
          <p:nvPr>
            <p:ph type="title"/>
          </p:nvPr>
        </p:nvSpPr>
        <p:spPr/>
        <p:txBody>
          <a:bodyPr/>
          <a:lstStyle/>
          <a:p>
            <a:r>
              <a:rPr lang="en-US" dirty="0"/>
              <a:t>Pros and Cons of GM foods</a:t>
            </a:r>
            <a:endParaRPr lang="en-GB" dirty="0"/>
          </a:p>
        </p:txBody>
      </p:sp>
      <p:sp>
        <p:nvSpPr>
          <p:cNvPr id="4" name="Content Placeholder 3">
            <a:extLst>
              <a:ext uri="{FF2B5EF4-FFF2-40B4-BE49-F238E27FC236}">
                <a16:creationId xmlns:a16="http://schemas.microsoft.com/office/drawing/2014/main" id="{EEAD39E7-A828-46A7-95E2-07D6A6D11E86}"/>
              </a:ext>
            </a:extLst>
          </p:cNvPr>
          <p:cNvSpPr>
            <a:spLocks noGrp="1"/>
          </p:cNvSpPr>
          <p:nvPr>
            <p:ph sz="half" idx="1"/>
          </p:nvPr>
        </p:nvSpPr>
        <p:spPr>
          <a:xfrm>
            <a:off x="677334" y="1693333"/>
            <a:ext cx="4184035" cy="4348028"/>
          </a:xfrm>
        </p:spPr>
        <p:txBody>
          <a:bodyPr/>
          <a:lstStyle/>
          <a:p>
            <a:pPr marL="0" indent="0">
              <a:buNone/>
            </a:pPr>
            <a:r>
              <a:rPr lang="en-GB" u="sng" dirty="0"/>
              <a:t>Pros</a:t>
            </a:r>
          </a:p>
          <a:p>
            <a:r>
              <a:rPr lang="en-GB" dirty="0"/>
              <a:t>GM HT (herbicide tolerant) crops </a:t>
            </a:r>
          </a:p>
          <a:p>
            <a:r>
              <a:rPr lang="en-GB" dirty="0"/>
              <a:t>No tillage and conservation tillage</a:t>
            </a:r>
          </a:p>
          <a:p>
            <a:r>
              <a:rPr lang="en-GB" dirty="0"/>
              <a:t>Decreases </a:t>
            </a:r>
            <a:r>
              <a:rPr lang="en-GB" dirty="0" err="1"/>
              <a:t>ghg</a:t>
            </a:r>
            <a:r>
              <a:rPr lang="en-GB" dirty="0"/>
              <a:t> emissions </a:t>
            </a:r>
          </a:p>
          <a:p>
            <a:pPr lvl="1"/>
            <a:r>
              <a:rPr lang="en-GB" dirty="0"/>
              <a:t>Pesticide usage</a:t>
            </a:r>
          </a:p>
          <a:p>
            <a:pPr lvl="1"/>
            <a:r>
              <a:rPr lang="en-GB" dirty="0"/>
              <a:t>Agricultural machinery </a:t>
            </a:r>
          </a:p>
          <a:p>
            <a:r>
              <a:rPr lang="en-GB" dirty="0"/>
              <a:t>Crop production and productivity increase</a:t>
            </a:r>
          </a:p>
          <a:p>
            <a:r>
              <a:rPr lang="en-GB" dirty="0"/>
              <a:t>Increased farm incomes</a:t>
            </a:r>
          </a:p>
        </p:txBody>
      </p:sp>
      <p:sp>
        <p:nvSpPr>
          <p:cNvPr id="5" name="Content Placeholder 4">
            <a:extLst>
              <a:ext uri="{FF2B5EF4-FFF2-40B4-BE49-F238E27FC236}">
                <a16:creationId xmlns:a16="http://schemas.microsoft.com/office/drawing/2014/main" id="{9DE037F9-FB93-414C-A921-54A259ABAAB8}"/>
              </a:ext>
            </a:extLst>
          </p:cNvPr>
          <p:cNvSpPr>
            <a:spLocks noGrp="1"/>
          </p:cNvSpPr>
          <p:nvPr>
            <p:ph sz="half" idx="2"/>
          </p:nvPr>
        </p:nvSpPr>
        <p:spPr>
          <a:xfrm>
            <a:off x="5089970" y="1930401"/>
            <a:ext cx="4184034" cy="4110962"/>
          </a:xfrm>
        </p:spPr>
        <p:txBody>
          <a:bodyPr/>
          <a:lstStyle/>
          <a:p>
            <a:pPr marL="0" indent="0">
              <a:buNone/>
            </a:pPr>
            <a:r>
              <a:rPr lang="en-GB" u="sng" dirty="0"/>
              <a:t>Cons</a:t>
            </a:r>
          </a:p>
          <a:p>
            <a:r>
              <a:rPr lang="en-GB" dirty="0"/>
              <a:t>Increased resistance of pests and weeds </a:t>
            </a:r>
          </a:p>
          <a:p>
            <a:r>
              <a:rPr lang="en-GB" dirty="0"/>
              <a:t>Increased dependence on MNC seed companies</a:t>
            </a:r>
          </a:p>
          <a:p>
            <a:r>
              <a:rPr lang="en-GB" dirty="0"/>
              <a:t>Unknown impacts to human and environmental health</a:t>
            </a:r>
          </a:p>
          <a:p>
            <a:r>
              <a:rPr lang="en-GB" dirty="0"/>
              <a:t>Outcrossing with non-GM crops</a:t>
            </a:r>
          </a:p>
          <a:p>
            <a:r>
              <a:rPr lang="en-GB" dirty="0"/>
              <a:t>GM crops on organic farms</a:t>
            </a:r>
          </a:p>
        </p:txBody>
      </p:sp>
    </p:spTree>
    <p:extLst>
      <p:ext uri="{BB962C8B-B14F-4D97-AF65-F5344CB8AC3E}">
        <p14:creationId xmlns:p14="http://schemas.microsoft.com/office/powerpoint/2010/main" val="2558801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images of biofuels">
            <a:extLst>
              <a:ext uri="{FF2B5EF4-FFF2-40B4-BE49-F238E27FC236}">
                <a16:creationId xmlns:a16="http://schemas.microsoft.com/office/drawing/2014/main" id="{B286E4AD-D0EF-49D8-8A0D-CD7D1D252F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878" y="248444"/>
            <a:ext cx="11403916" cy="6418776"/>
          </a:xfrm>
          <a:prstGeom prst="rect">
            <a:avLst/>
          </a:prstGeom>
          <a:blipFill dpi="0" rotWithShape="1">
            <a:blip r:embed="rId4">
              <a:alphaModFix amt="19000"/>
            </a:blip>
            <a:srcRect/>
            <a:stretch>
              <a:fillRect/>
            </a:stretch>
          </a:blipFill>
          <a:effectLst>
            <a:glow rad="127000">
              <a:schemeClr val="accent1">
                <a:alpha val="48000"/>
              </a:schemeClr>
            </a:glow>
          </a:effectLst>
        </p:spPr>
      </p:pic>
      <p:sp>
        <p:nvSpPr>
          <p:cNvPr id="2" name="Title 1">
            <a:extLst>
              <a:ext uri="{FF2B5EF4-FFF2-40B4-BE49-F238E27FC236}">
                <a16:creationId xmlns:a16="http://schemas.microsoft.com/office/drawing/2014/main" id="{821C91F8-83A2-45C4-A930-2FEA91F3CED1}"/>
              </a:ext>
            </a:extLst>
          </p:cNvPr>
          <p:cNvSpPr>
            <a:spLocks noGrp="1"/>
          </p:cNvSpPr>
          <p:nvPr>
            <p:ph type="title"/>
          </p:nvPr>
        </p:nvSpPr>
        <p:spPr/>
        <p:txBody>
          <a:bodyPr/>
          <a:lstStyle/>
          <a:p>
            <a:r>
              <a:rPr lang="en-US" dirty="0"/>
              <a:t>Food v. Fuel</a:t>
            </a:r>
            <a:endParaRPr lang="en-GB" dirty="0"/>
          </a:p>
        </p:txBody>
      </p:sp>
      <p:sp>
        <p:nvSpPr>
          <p:cNvPr id="3" name="Content Placeholder 2">
            <a:extLst>
              <a:ext uri="{FF2B5EF4-FFF2-40B4-BE49-F238E27FC236}">
                <a16:creationId xmlns:a16="http://schemas.microsoft.com/office/drawing/2014/main" id="{93C65895-1E51-4E79-9A65-C95429FD350D}"/>
              </a:ext>
            </a:extLst>
          </p:cNvPr>
          <p:cNvSpPr>
            <a:spLocks noGrp="1"/>
          </p:cNvSpPr>
          <p:nvPr>
            <p:ph idx="1"/>
          </p:nvPr>
        </p:nvSpPr>
        <p:spPr>
          <a:xfrm>
            <a:off x="955790" y="1270000"/>
            <a:ext cx="8596668" cy="3880773"/>
          </a:xfrm>
        </p:spPr>
        <p:txBody>
          <a:bodyPr>
            <a:noAutofit/>
          </a:bodyPr>
          <a:lstStyle/>
          <a:p>
            <a:pPr marL="0" indent="0">
              <a:buNone/>
            </a:pPr>
            <a:r>
              <a:rPr lang="en-US" sz="2000" b="1" dirty="0">
                <a:solidFill>
                  <a:schemeClr val="tx1"/>
                </a:solidFill>
              </a:rPr>
              <a:t>Diverting farmland or crops for biofuels production to the detriment of the food supply. </a:t>
            </a:r>
          </a:p>
          <a:p>
            <a:r>
              <a:rPr lang="en-US" sz="2000" b="1" dirty="0">
                <a:solidFill>
                  <a:schemeClr val="tx1"/>
                </a:solidFill>
              </a:rPr>
              <a:t>First-generation biofuels.</a:t>
            </a:r>
          </a:p>
          <a:p>
            <a:r>
              <a:rPr lang="en-US" sz="2000" b="1" dirty="0">
                <a:solidFill>
                  <a:schemeClr val="tx1"/>
                </a:solidFill>
              </a:rPr>
              <a:t>Second generation biofuels</a:t>
            </a:r>
          </a:p>
          <a:p>
            <a:r>
              <a:rPr lang="en-US" sz="2000" b="1" dirty="0">
                <a:solidFill>
                  <a:schemeClr val="tx1"/>
                </a:solidFill>
              </a:rPr>
              <a:t>Subsidies for biofuels</a:t>
            </a:r>
          </a:p>
          <a:p>
            <a:r>
              <a:rPr lang="en-US" sz="2000" b="1" dirty="0">
                <a:solidFill>
                  <a:schemeClr val="tx1"/>
                </a:solidFill>
              </a:rPr>
              <a:t>Demand for fuel in rich countries is now competing against demand for food in poor countries.)</a:t>
            </a:r>
          </a:p>
          <a:p>
            <a:r>
              <a:rPr lang="en-US" sz="2000" b="1" dirty="0">
                <a:solidFill>
                  <a:schemeClr val="tx1"/>
                </a:solidFill>
              </a:rPr>
              <a:t>Large increases in biofuels production in the United States and Europe are the “main reason behind the steep rise in global food prices“</a:t>
            </a:r>
          </a:p>
          <a:p>
            <a:r>
              <a:rPr lang="en-US" sz="2000" b="1" dirty="0">
                <a:solidFill>
                  <a:schemeClr val="tx1"/>
                </a:solidFill>
              </a:rPr>
              <a:t>Phasing out existing biofuel production on agricultural lands would reduce the food gap from 56 to 49 %. </a:t>
            </a:r>
          </a:p>
          <a:p>
            <a:pPr lvl="1"/>
            <a:r>
              <a:rPr lang="en-US" sz="2000" b="1" dirty="0">
                <a:solidFill>
                  <a:schemeClr val="tx1"/>
                </a:solidFill>
              </a:rPr>
              <a:t>eliminating biofuel subsidies </a:t>
            </a:r>
          </a:p>
          <a:p>
            <a:pPr lvl="1"/>
            <a:r>
              <a:rPr lang="en-US" sz="2000" b="1" dirty="0">
                <a:solidFill>
                  <a:schemeClr val="tx1"/>
                </a:solidFill>
              </a:rPr>
              <a:t> bioenergy as “carbon-neutral” in renewable energy policies and GHG trading programs.</a:t>
            </a:r>
            <a:endParaRPr lang="en-GB" sz="2000" b="1" dirty="0">
              <a:solidFill>
                <a:schemeClr val="tx1"/>
              </a:solidFill>
            </a:endParaRPr>
          </a:p>
        </p:txBody>
      </p:sp>
    </p:spTree>
    <p:extLst>
      <p:ext uri="{BB962C8B-B14F-4D97-AF65-F5344CB8AC3E}">
        <p14:creationId xmlns:p14="http://schemas.microsoft.com/office/powerpoint/2010/main" val="885117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38FC-8B4D-44FE-83B9-05400ACB9816}"/>
              </a:ext>
            </a:extLst>
          </p:cNvPr>
          <p:cNvSpPr>
            <a:spLocks noGrp="1"/>
          </p:cNvSpPr>
          <p:nvPr>
            <p:ph type="title"/>
          </p:nvPr>
        </p:nvSpPr>
        <p:spPr/>
        <p:txBody>
          <a:bodyPr/>
          <a:lstStyle/>
          <a:p>
            <a:r>
              <a:rPr lang="en-US" dirty="0"/>
              <a:t>Climate Change and Agriculture</a:t>
            </a:r>
            <a:endParaRPr lang="en-GB" dirty="0"/>
          </a:p>
        </p:txBody>
      </p:sp>
      <p:sp>
        <p:nvSpPr>
          <p:cNvPr id="3" name="Content Placeholder 2">
            <a:extLst>
              <a:ext uri="{FF2B5EF4-FFF2-40B4-BE49-F238E27FC236}">
                <a16:creationId xmlns:a16="http://schemas.microsoft.com/office/drawing/2014/main" id="{15E846BC-62B8-420C-B285-92850893ACD6}"/>
              </a:ext>
            </a:extLst>
          </p:cNvPr>
          <p:cNvSpPr>
            <a:spLocks noGrp="1"/>
          </p:cNvSpPr>
          <p:nvPr>
            <p:ph idx="1"/>
          </p:nvPr>
        </p:nvSpPr>
        <p:spPr/>
        <p:txBody>
          <a:bodyPr>
            <a:normAutofit fontScale="92500" lnSpcReduction="20000"/>
          </a:bodyPr>
          <a:lstStyle/>
          <a:p>
            <a:r>
              <a:rPr lang="en-US" dirty="0"/>
              <a:t>Climate change is expected to intensify the hydrological cycle, leading globally to more floods and droughts on average (Bates et al., 2008)</a:t>
            </a:r>
          </a:p>
          <a:p>
            <a:r>
              <a:rPr lang="en-US" dirty="0"/>
              <a:t>Some farming practices increase run-off and reduce infiltration making catchments more vulnerable to both floods and droughts. Land management cannot prevent floods or protect from all droughts, but sensitive management can make catchments and society less vulnerable. </a:t>
            </a:r>
          </a:p>
          <a:p>
            <a:r>
              <a:rPr lang="en-US" dirty="0"/>
              <a:t>Global food systems responsible for 30% of all human made emissions.</a:t>
            </a:r>
          </a:p>
          <a:p>
            <a:r>
              <a:rPr lang="en-US" dirty="0"/>
              <a:t>Animals responsible for 14.5% of global </a:t>
            </a:r>
            <a:r>
              <a:rPr lang="en-US" dirty="0" err="1"/>
              <a:t>ghg</a:t>
            </a:r>
            <a:r>
              <a:rPr lang="en-US" dirty="0"/>
              <a:t> emissions (FAO, 2019).</a:t>
            </a:r>
          </a:p>
          <a:p>
            <a:r>
              <a:rPr lang="en-US" dirty="0"/>
              <a:t>Areas of grassland, forest and wetlands cleared for agricultural land</a:t>
            </a:r>
          </a:p>
          <a:p>
            <a:r>
              <a:rPr lang="en-US" dirty="0"/>
              <a:t>Changes in jet stream patterns will affect ¼ world food production (</a:t>
            </a:r>
            <a:r>
              <a:rPr lang="en-US" dirty="0" err="1"/>
              <a:t>Korhuber</a:t>
            </a:r>
            <a:r>
              <a:rPr lang="en-US" dirty="0"/>
              <a:t> et al., 2019)</a:t>
            </a:r>
          </a:p>
          <a:p>
            <a:r>
              <a:rPr lang="en-US" dirty="0"/>
              <a:t>2020 MSU study found warmer temperatures lead to increased pests and decreased adaptability of plants.</a:t>
            </a:r>
            <a:endParaRPr lang="en-GB" dirty="0"/>
          </a:p>
        </p:txBody>
      </p:sp>
    </p:spTree>
    <p:extLst>
      <p:ext uri="{BB962C8B-B14F-4D97-AF65-F5344CB8AC3E}">
        <p14:creationId xmlns:p14="http://schemas.microsoft.com/office/powerpoint/2010/main" val="954167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2DD3-0994-4BB5-BAA4-C3AB91E1B62F}"/>
              </a:ext>
            </a:extLst>
          </p:cNvPr>
          <p:cNvSpPr>
            <a:spLocks noGrp="1"/>
          </p:cNvSpPr>
          <p:nvPr>
            <p:ph type="title"/>
          </p:nvPr>
        </p:nvSpPr>
        <p:spPr/>
        <p:txBody>
          <a:bodyPr/>
          <a:lstStyle/>
          <a:p>
            <a:r>
              <a:rPr lang="en-US" dirty="0"/>
              <a:t>Changing consumption patterns</a:t>
            </a:r>
            <a:endParaRPr lang="en-GB" dirty="0"/>
          </a:p>
        </p:txBody>
      </p:sp>
      <p:sp>
        <p:nvSpPr>
          <p:cNvPr id="3" name="Content Placeholder 2">
            <a:extLst>
              <a:ext uri="{FF2B5EF4-FFF2-40B4-BE49-F238E27FC236}">
                <a16:creationId xmlns:a16="http://schemas.microsoft.com/office/drawing/2014/main" id="{5DCC7EB7-981F-444F-8CE3-43811DF13F93}"/>
              </a:ext>
            </a:extLst>
          </p:cNvPr>
          <p:cNvSpPr>
            <a:spLocks noGrp="1"/>
          </p:cNvSpPr>
          <p:nvPr>
            <p:ph idx="1"/>
          </p:nvPr>
        </p:nvSpPr>
        <p:spPr/>
        <p:txBody>
          <a:bodyPr/>
          <a:lstStyle/>
          <a:p>
            <a:r>
              <a:rPr lang="en-US" dirty="0"/>
              <a:t>Increased demand for varied diet in developing nations</a:t>
            </a:r>
          </a:p>
          <a:p>
            <a:r>
              <a:rPr lang="en-US" dirty="0"/>
              <a:t>The essential connection between agricultural practice and consumer preference will dramatically accelerate the adoption of new sustainable technologies in agriculture.</a:t>
            </a:r>
          </a:p>
          <a:p>
            <a:r>
              <a:rPr lang="en-US" dirty="0">
                <a:solidFill>
                  <a:srgbClr val="141414"/>
                </a:solidFill>
                <a:latin typeface="Neue Helvetica W01"/>
              </a:rPr>
              <a:t>Consumer willingness to express a point of view with their wallets can directly impact the management decisions of growers</a:t>
            </a:r>
          </a:p>
          <a:p>
            <a:r>
              <a:rPr lang="en-US" dirty="0">
                <a:solidFill>
                  <a:srgbClr val="141414"/>
                </a:solidFill>
                <a:latin typeface="Neue Helvetica W01"/>
              </a:rPr>
              <a:t>Animal welfare</a:t>
            </a:r>
          </a:p>
          <a:p>
            <a:r>
              <a:rPr lang="en-US" dirty="0">
                <a:solidFill>
                  <a:srgbClr val="141414"/>
                </a:solidFill>
                <a:latin typeface="Neue Helvetica W01"/>
              </a:rPr>
              <a:t>Organic farming products</a:t>
            </a:r>
          </a:p>
          <a:p>
            <a:r>
              <a:rPr lang="en-US" dirty="0">
                <a:solidFill>
                  <a:srgbClr val="141414"/>
                </a:solidFill>
                <a:latin typeface="Neue Helvetica W01"/>
              </a:rPr>
              <a:t>Fairtrade products</a:t>
            </a:r>
          </a:p>
          <a:p>
            <a:endParaRPr lang="en-US" dirty="0"/>
          </a:p>
        </p:txBody>
      </p:sp>
    </p:spTree>
    <p:extLst>
      <p:ext uri="{BB962C8B-B14F-4D97-AF65-F5344CB8AC3E}">
        <p14:creationId xmlns:p14="http://schemas.microsoft.com/office/powerpoint/2010/main" val="2868351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2313-2809-49D4-A971-AD5D601B2CE1}"/>
              </a:ext>
            </a:extLst>
          </p:cNvPr>
          <p:cNvSpPr>
            <a:spLocks noGrp="1"/>
          </p:cNvSpPr>
          <p:nvPr>
            <p:ph type="title"/>
          </p:nvPr>
        </p:nvSpPr>
        <p:spPr/>
        <p:txBody>
          <a:bodyPr/>
          <a:lstStyle/>
          <a:p>
            <a:r>
              <a:rPr lang="en-GB" dirty="0"/>
              <a:t>Organic Farming</a:t>
            </a:r>
          </a:p>
        </p:txBody>
      </p:sp>
      <p:sp>
        <p:nvSpPr>
          <p:cNvPr id="3" name="Content Placeholder 2">
            <a:extLst>
              <a:ext uri="{FF2B5EF4-FFF2-40B4-BE49-F238E27FC236}">
                <a16:creationId xmlns:a16="http://schemas.microsoft.com/office/drawing/2014/main" id="{3F97DC2E-F485-463E-9653-F17ED3046837}"/>
              </a:ext>
            </a:extLst>
          </p:cNvPr>
          <p:cNvSpPr>
            <a:spLocks noGrp="1"/>
          </p:cNvSpPr>
          <p:nvPr>
            <p:ph idx="1"/>
          </p:nvPr>
        </p:nvSpPr>
        <p:spPr/>
        <p:txBody>
          <a:bodyPr>
            <a:normAutofit/>
          </a:bodyPr>
          <a:lstStyle/>
          <a:p>
            <a:r>
              <a:rPr lang="en-GB" b="1" dirty="0"/>
              <a:t>Natural methods of pest control:</a:t>
            </a:r>
          </a:p>
          <a:p>
            <a:pPr lvl="1"/>
            <a:r>
              <a:rPr lang="en-GB" dirty="0"/>
              <a:t>Insect and bird predators</a:t>
            </a:r>
            <a:endParaRPr lang="en-GB" b="1" dirty="0"/>
          </a:p>
          <a:p>
            <a:r>
              <a:rPr lang="en-GB" b="1" dirty="0"/>
              <a:t>Improve soil structure:</a:t>
            </a:r>
          </a:p>
          <a:p>
            <a:pPr lvl="1"/>
            <a:r>
              <a:rPr lang="en-GB" dirty="0"/>
              <a:t>Increase organic matter content through </a:t>
            </a:r>
          </a:p>
          <a:p>
            <a:pPr marL="457200" lvl="1" indent="0">
              <a:buNone/>
            </a:pPr>
            <a:r>
              <a:rPr lang="en-GB" dirty="0"/>
              <a:t>    natural additions</a:t>
            </a:r>
            <a:endParaRPr lang="en-GB" b="1" dirty="0"/>
          </a:p>
          <a:p>
            <a:r>
              <a:rPr lang="en-GB" b="1" dirty="0"/>
              <a:t>Crop rotations:</a:t>
            </a:r>
          </a:p>
          <a:p>
            <a:pPr lvl="1"/>
            <a:r>
              <a:rPr lang="en-GB" dirty="0"/>
              <a:t>Pest and disease management</a:t>
            </a:r>
          </a:p>
          <a:p>
            <a:pPr lvl="1"/>
            <a:r>
              <a:rPr lang="en-GB" dirty="0"/>
              <a:t>Efficient use of nutrients in the soil</a:t>
            </a:r>
          </a:p>
          <a:p>
            <a:endParaRPr lang="en-GB" dirty="0"/>
          </a:p>
        </p:txBody>
      </p:sp>
      <p:pic>
        <p:nvPicPr>
          <p:cNvPr id="4" name="Picture 2" descr="organic-gardening-pest-control-300x223.jpg (300×223)">
            <a:extLst>
              <a:ext uri="{FF2B5EF4-FFF2-40B4-BE49-F238E27FC236}">
                <a16:creationId xmlns:a16="http://schemas.microsoft.com/office/drawing/2014/main" id="{BEDAB25C-CAF1-47D0-8438-DB7EA33F32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0847" y="253404"/>
            <a:ext cx="2910360" cy="21633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compost-in-hands-2x.jpg (750×350)">
            <a:extLst>
              <a:ext uri="{FF2B5EF4-FFF2-40B4-BE49-F238E27FC236}">
                <a16:creationId xmlns:a16="http://schemas.microsoft.com/office/drawing/2014/main" id="{99628523-E1F7-498B-9F34-EB6084B78A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14698" y="2611671"/>
            <a:ext cx="3821173" cy="17832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crop-rotation-beds-2x.jpg (750×350)">
            <a:extLst>
              <a:ext uri="{FF2B5EF4-FFF2-40B4-BE49-F238E27FC236}">
                <a16:creationId xmlns:a16="http://schemas.microsoft.com/office/drawing/2014/main" id="{D1E5F357-39B2-4F44-87F5-1D1B6F8369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9876" y="4589784"/>
            <a:ext cx="3518737" cy="2077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806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EE63-AAF5-4D17-AAFB-3E02DB62EFA8}"/>
              </a:ext>
            </a:extLst>
          </p:cNvPr>
          <p:cNvSpPr>
            <a:spLocks noGrp="1"/>
          </p:cNvSpPr>
          <p:nvPr>
            <p:ph type="title"/>
          </p:nvPr>
        </p:nvSpPr>
        <p:spPr/>
        <p:txBody>
          <a:bodyPr/>
          <a:lstStyle/>
          <a:p>
            <a:r>
              <a:rPr lang="en-GB" dirty="0"/>
              <a:t>Organic farming pros and cons</a:t>
            </a:r>
          </a:p>
        </p:txBody>
      </p:sp>
      <p:sp>
        <p:nvSpPr>
          <p:cNvPr id="3" name="Content Placeholder 2">
            <a:extLst>
              <a:ext uri="{FF2B5EF4-FFF2-40B4-BE49-F238E27FC236}">
                <a16:creationId xmlns:a16="http://schemas.microsoft.com/office/drawing/2014/main" id="{F8B374C7-7EFA-4CD0-9785-21AFD866F0CF}"/>
              </a:ext>
            </a:extLst>
          </p:cNvPr>
          <p:cNvSpPr>
            <a:spLocks noGrp="1"/>
          </p:cNvSpPr>
          <p:nvPr>
            <p:ph sz="half" idx="1"/>
          </p:nvPr>
        </p:nvSpPr>
        <p:spPr/>
        <p:txBody>
          <a:bodyPr>
            <a:normAutofit/>
          </a:bodyPr>
          <a:lstStyle/>
          <a:p>
            <a:r>
              <a:rPr lang="en-GB" dirty="0"/>
              <a:t>Works in harmony with natural systems: environmentally sustainable</a:t>
            </a:r>
          </a:p>
          <a:p>
            <a:r>
              <a:rPr lang="en-GB" dirty="0"/>
              <a:t>Encourages soil and water conservation</a:t>
            </a:r>
          </a:p>
          <a:p>
            <a:r>
              <a:rPr lang="en-GB" dirty="0"/>
              <a:t>Minimises and replenishes any resources the garden consumes</a:t>
            </a:r>
          </a:p>
          <a:p>
            <a:r>
              <a:rPr lang="en-GB" dirty="0"/>
              <a:t>Decrease pollution of air, soil and water</a:t>
            </a:r>
          </a:p>
          <a:p>
            <a:r>
              <a:rPr lang="en-GB" dirty="0"/>
              <a:t>High nutritional value of crops</a:t>
            </a:r>
          </a:p>
          <a:p>
            <a:endParaRPr lang="en-GB" dirty="0"/>
          </a:p>
        </p:txBody>
      </p:sp>
      <p:sp>
        <p:nvSpPr>
          <p:cNvPr id="4" name="Content Placeholder 3">
            <a:extLst>
              <a:ext uri="{FF2B5EF4-FFF2-40B4-BE49-F238E27FC236}">
                <a16:creationId xmlns:a16="http://schemas.microsoft.com/office/drawing/2014/main" id="{CC6C6D79-BBEB-4BFA-9D1C-0F609C7C3553}"/>
              </a:ext>
            </a:extLst>
          </p:cNvPr>
          <p:cNvSpPr>
            <a:spLocks noGrp="1"/>
          </p:cNvSpPr>
          <p:nvPr>
            <p:ph sz="half" idx="2"/>
          </p:nvPr>
        </p:nvSpPr>
        <p:spPr/>
        <p:txBody>
          <a:bodyPr>
            <a:normAutofit/>
          </a:bodyPr>
          <a:lstStyle/>
          <a:p>
            <a:r>
              <a:rPr lang="en-GB" dirty="0"/>
              <a:t>Labour intensive</a:t>
            </a:r>
          </a:p>
          <a:p>
            <a:r>
              <a:rPr lang="en-GB" dirty="0"/>
              <a:t>Time intensive</a:t>
            </a:r>
          </a:p>
          <a:p>
            <a:r>
              <a:rPr lang="en-GB" dirty="0"/>
              <a:t>Lower yields initially</a:t>
            </a:r>
          </a:p>
          <a:p>
            <a:r>
              <a:rPr lang="en-GB" dirty="0"/>
              <a:t>Greater impact of weather and growing conditions</a:t>
            </a:r>
          </a:p>
          <a:p>
            <a:r>
              <a:rPr lang="en-GB" dirty="0"/>
              <a:t>Higher skill set needed</a:t>
            </a:r>
          </a:p>
          <a:p>
            <a:r>
              <a:rPr lang="en-GB" dirty="0"/>
              <a:t>Cannot feed growing global population</a:t>
            </a:r>
          </a:p>
          <a:p>
            <a:endParaRPr lang="en-GB" dirty="0"/>
          </a:p>
        </p:txBody>
      </p:sp>
      <p:pic>
        <p:nvPicPr>
          <p:cNvPr id="6" name="Picture 5">
            <a:extLst>
              <a:ext uri="{FF2B5EF4-FFF2-40B4-BE49-F238E27FC236}">
                <a16:creationId xmlns:a16="http://schemas.microsoft.com/office/drawing/2014/main" id="{4A36ED1F-0277-4DCA-9F8F-812C00AFC9CB}"/>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9242079" y="845343"/>
            <a:ext cx="2817862" cy="1880923"/>
          </a:xfrm>
          <a:prstGeom prst="rect">
            <a:avLst/>
          </a:prstGeom>
        </p:spPr>
      </p:pic>
    </p:spTree>
    <p:extLst>
      <p:ext uri="{BB962C8B-B14F-4D97-AF65-F5344CB8AC3E}">
        <p14:creationId xmlns:p14="http://schemas.microsoft.com/office/powerpoint/2010/main" val="1171444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6ECE-CD84-4E7C-9C8B-CEE13678AFB7}"/>
              </a:ext>
            </a:extLst>
          </p:cNvPr>
          <p:cNvSpPr>
            <a:spLocks noGrp="1"/>
          </p:cNvSpPr>
          <p:nvPr>
            <p:ph type="title"/>
          </p:nvPr>
        </p:nvSpPr>
        <p:spPr/>
        <p:txBody>
          <a:bodyPr/>
          <a:lstStyle/>
          <a:p>
            <a:r>
              <a:rPr lang="en-US" dirty="0"/>
              <a:t>Common Agricultural Policy</a:t>
            </a:r>
            <a:endParaRPr lang="en-GB" dirty="0"/>
          </a:p>
        </p:txBody>
      </p:sp>
      <p:sp>
        <p:nvSpPr>
          <p:cNvPr id="3" name="Content Placeholder 2">
            <a:extLst>
              <a:ext uri="{FF2B5EF4-FFF2-40B4-BE49-F238E27FC236}">
                <a16:creationId xmlns:a16="http://schemas.microsoft.com/office/drawing/2014/main" id="{C8E273A3-F4C7-4347-9C35-A136717E37A2}"/>
              </a:ext>
            </a:extLst>
          </p:cNvPr>
          <p:cNvSpPr>
            <a:spLocks noGrp="1"/>
          </p:cNvSpPr>
          <p:nvPr>
            <p:ph idx="1"/>
          </p:nvPr>
        </p:nvSpPr>
        <p:spPr>
          <a:xfrm>
            <a:off x="838200" y="1930399"/>
            <a:ext cx="8170333" cy="4246563"/>
          </a:xfrm>
        </p:spPr>
        <p:txBody>
          <a:bodyPr>
            <a:normAutofit/>
          </a:bodyPr>
          <a:lstStyle/>
          <a:p>
            <a:r>
              <a:rPr lang="en-US" dirty="0"/>
              <a:t>Article 39 European Union Treaty, 1962</a:t>
            </a:r>
          </a:p>
          <a:p>
            <a:r>
              <a:rPr lang="en-US" dirty="0"/>
              <a:t>One of founding policies of original Common Market</a:t>
            </a:r>
          </a:p>
          <a:p>
            <a:r>
              <a:rPr lang="en-US" dirty="0"/>
              <a:t>Fixed multi-annual financial budget</a:t>
            </a:r>
          </a:p>
          <a:p>
            <a:r>
              <a:rPr lang="en-US" dirty="0"/>
              <a:t>2005 reform: 1984-73% of EU budget; 2017-37%</a:t>
            </a:r>
          </a:p>
          <a:p>
            <a:pPr marL="0" indent="0">
              <a:buNone/>
            </a:pPr>
            <a:r>
              <a:rPr lang="en-US" dirty="0"/>
              <a:t> of EU budget</a:t>
            </a:r>
          </a:p>
          <a:p>
            <a:r>
              <a:rPr lang="en-US" dirty="0"/>
              <a:t>Direct income support payments to farmers: removes any incentive to overproduce, payment is based on the amount of land a farmer owns, not how much they produce.</a:t>
            </a:r>
          </a:p>
          <a:p>
            <a:r>
              <a:rPr lang="en-US" dirty="0"/>
              <a:t>Qualification for payment, farmers have to meet certain standards on environmental management, animal welfare standards and traceability</a:t>
            </a:r>
          </a:p>
          <a:p>
            <a:r>
              <a:rPr lang="en-GB" dirty="0"/>
              <a:t>Devolved nations receive more CAP funding per capita than England.</a:t>
            </a:r>
          </a:p>
        </p:txBody>
      </p:sp>
      <p:pic>
        <p:nvPicPr>
          <p:cNvPr id="4098" name="Picture 2" descr="Image result for common agricultural policy">
            <a:extLst>
              <a:ext uri="{FF2B5EF4-FFF2-40B4-BE49-F238E27FC236}">
                <a16:creationId xmlns:a16="http://schemas.microsoft.com/office/drawing/2014/main" id="{36415E03-782A-4D96-B3DB-839B8491B9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577" y="466724"/>
            <a:ext cx="4600966" cy="3086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0897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E3468-C95D-41C2-B218-D62872698574}"/>
              </a:ext>
            </a:extLst>
          </p:cNvPr>
          <p:cNvSpPr>
            <a:spLocks noGrp="1"/>
          </p:cNvSpPr>
          <p:nvPr>
            <p:ph type="title"/>
          </p:nvPr>
        </p:nvSpPr>
        <p:spPr/>
        <p:txBody>
          <a:bodyPr/>
          <a:lstStyle/>
          <a:p>
            <a:r>
              <a:rPr lang="en-US" dirty="0"/>
              <a:t>Welsh Government Agricultural Policy</a:t>
            </a:r>
            <a:endParaRPr lang="en-GB" dirty="0"/>
          </a:p>
        </p:txBody>
      </p:sp>
      <p:sp>
        <p:nvSpPr>
          <p:cNvPr id="3" name="Content Placeholder 2">
            <a:extLst>
              <a:ext uri="{FF2B5EF4-FFF2-40B4-BE49-F238E27FC236}">
                <a16:creationId xmlns:a16="http://schemas.microsoft.com/office/drawing/2014/main" id="{0EEC21FB-8B75-4A25-99B0-90481DC9A7AF}"/>
              </a:ext>
            </a:extLst>
          </p:cNvPr>
          <p:cNvSpPr>
            <a:spLocks noGrp="1"/>
          </p:cNvSpPr>
          <p:nvPr>
            <p:ph idx="1"/>
          </p:nvPr>
        </p:nvSpPr>
        <p:spPr/>
        <p:txBody>
          <a:bodyPr/>
          <a:lstStyle/>
          <a:p>
            <a:r>
              <a:rPr lang="en-GB" dirty="0"/>
              <a:t>Agri-environmental schemes</a:t>
            </a:r>
          </a:p>
          <a:p>
            <a:pPr lvl="1"/>
            <a:r>
              <a:rPr lang="en-GB" dirty="0"/>
              <a:t>Sustainable land management scheme committing to a 5 year management plan for control of agricultural land</a:t>
            </a:r>
          </a:p>
          <a:p>
            <a:pPr lvl="1"/>
            <a:r>
              <a:rPr lang="en-GB" dirty="0"/>
              <a:t>Good environmental management central to delivering WG duty to SD and mitigation and adaptation to climate change.</a:t>
            </a:r>
          </a:p>
          <a:p>
            <a:r>
              <a:rPr lang="en-GB" dirty="0" err="1"/>
              <a:t>Tir</a:t>
            </a:r>
            <a:r>
              <a:rPr lang="en-GB" dirty="0"/>
              <a:t> </a:t>
            </a:r>
            <a:r>
              <a:rPr lang="en-GB" dirty="0" err="1"/>
              <a:t>Gofal</a:t>
            </a:r>
            <a:r>
              <a:rPr lang="en-GB" dirty="0"/>
              <a:t>: 2000</a:t>
            </a:r>
          </a:p>
          <a:p>
            <a:r>
              <a:rPr lang="en-GB" dirty="0" err="1"/>
              <a:t>Tir</a:t>
            </a:r>
            <a:r>
              <a:rPr lang="en-GB" dirty="0"/>
              <a:t> </a:t>
            </a:r>
            <a:r>
              <a:rPr lang="en-GB" dirty="0" err="1"/>
              <a:t>Glastir</a:t>
            </a:r>
            <a:r>
              <a:rPr lang="en-GB" dirty="0"/>
              <a:t>: 2009</a:t>
            </a:r>
          </a:p>
          <a:p>
            <a:r>
              <a:rPr lang="en-GB" dirty="0"/>
              <a:t>2015: WG: £119 million; EU: £65 million </a:t>
            </a:r>
          </a:p>
          <a:p>
            <a:r>
              <a:rPr lang="en-GB" dirty="0"/>
              <a:t>6 objectives</a:t>
            </a:r>
          </a:p>
        </p:txBody>
      </p:sp>
    </p:spTree>
    <p:extLst>
      <p:ext uri="{BB962C8B-B14F-4D97-AF65-F5344CB8AC3E}">
        <p14:creationId xmlns:p14="http://schemas.microsoft.com/office/powerpoint/2010/main" val="92696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067A-87D8-4AED-8867-3A3A3DF6430A}"/>
              </a:ext>
            </a:extLst>
          </p:cNvPr>
          <p:cNvSpPr>
            <a:spLocks noGrp="1"/>
          </p:cNvSpPr>
          <p:nvPr>
            <p:ph type="title"/>
          </p:nvPr>
        </p:nvSpPr>
        <p:spPr/>
        <p:txBody>
          <a:bodyPr/>
          <a:lstStyle/>
          <a:p>
            <a:r>
              <a:rPr lang="en-GB" dirty="0"/>
              <a:t>What happens next …</a:t>
            </a:r>
          </a:p>
        </p:txBody>
      </p:sp>
      <p:sp>
        <p:nvSpPr>
          <p:cNvPr id="3" name="Content Placeholder 2">
            <a:extLst>
              <a:ext uri="{FF2B5EF4-FFF2-40B4-BE49-F238E27FC236}">
                <a16:creationId xmlns:a16="http://schemas.microsoft.com/office/drawing/2014/main" id="{A2BEE0CC-E3D5-49E5-B401-823D5C74184F}"/>
              </a:ext>
            </a:extLst>
          </p:cNvPr>
          <p:cNvSpPr>
            <a:spLocks noGrp="1"/>
          </p:cNvSpPr>
          <p:nvPr>
            <p:ph idx="1"/>
          </p:nvPr>
        </p:nvSpPr>
        <p:spPr/>
        <p:txBody>
          <a:bodyPr/>
          <a:lstStyle/>
          <a:p>
            <a:r>
              <a:rPr lang="en-GB" dirty="0"/>
              <a:t>Brexit</a:t>
            </a:r>
          </a:p>
          <a:p>
            <a:r>
              <a:rPr lang="en-GB" dirty="0"/>
              <a:t>UK Agricultural Bill 2018; 2020</a:t>
            </a:r>
          </a:p>
          <a:p>
            <a:pPr lvl="1"/>
            <a:r>
              <a:rPr lang="en-GB" dirty="0"/>
              <a:t>Provides legal framework for establishment of new system of agricultural assistance for farmers and land managers</a:t>
            </a:r>
          </a:p>
          <a:p>
            <a:pPr lvl="1"/>
            <a:r>
              <a:rPr lang="en-GB" dirty="0"/>
              <a:t>Reporting on Food Security</a:t>
            </a:r>
          </a:p>
          <a:p>
            <a:pPr lvl="1"/>
            <a:r>
              <a:rPr lang="en-GB" dirty="0"/>
              <a:t>Multi-annual financial programme: phasing out direct payments</a:t>
            </a:r>
          </a:p>
          <a:p>
            <a:pPr lvl="1"/>
            <a:r>
              <a:rPr lang="en-GB" dirty="0"/>
              <a:t>No </a:t>
            </a:r>
            <a:r>
              <a:rPr lang="en-GB" dirty="0" err="1"/>
              <a:t>environemental</a:t>
            </a:r>
            <a:r>
              <a:rPr lang="en-GB" dirty="0"/>
              <a:t> land management scheme details</a:t>
            </a:r>
          </a:p>
          <a:p>
            <a:pPr lvl="1"/>
            <a:r>
              <a:rPr lang="en-GB" dirty="0"/>
              <a:t>No commitment to upholding British farming standards in context with int’l trade agreements</a:t>
            </a:r>
          </a:p>
          <a:p>
            <a:r>
              <a:rPr lang="en-GB" dirty="0"/>
              <a:t>Agriculture (Wales) Bill : White Paper 2020</a:t>
            </a:r>
          </a:p>
        </p:txBody>
      </p:sp>
    </p:spTree>
    <p:extLst>
      <p:ext uri="{BB962C8B-B14F-4D97-AF65-F5344CB8AC3E}">
        <p14:creationId xmlns:p14="http://schemas.microsoft.com/office/powerpoint/2010/main" val="29020916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1FA472-07AF-4E1D-A63F-3F5EB0671A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2134" y="681037"/>
            <a:ext cx="7179734" cy="5296430"/>
          </a:xfrm>
          <a:prstGeom prst="rect">
            <a:avLst/>
          </a:prstGeom>
        </p:spPr>
      </p:pic>
      <p:sp>
        <p:nvSpPr>
          <p:cNvPr id="2" name="Title 1">
            <a:extLst>
              <a:ext uri="{FF2B5EF4-FFF2-40B4-BE49-F238E27FC236}">
                <a16:creationId xmlns:a16="http://schemas.microsoft.com/office/drawing/2014/main" id="{C97818DD-FA7D-4984-887F-09B389F53669}"/>
              </a:ext>
            </a:extLst>
          </p:cNvPr>
          <p:cNvSpPr>
            <a:spLocks noGrp="1"/>
          </p:cNvSpPr>
          <p:nvPr>
            <p:ph type="title"/>
          </p:nvPr>
        </p:nvSpPr>
        <p:spPr/>
        <p:txBody>
          <a:bodyPr/>
          <a:lstStyle/>
          <a:p>
            <a:r>
              <a:rPr lang="en-GB" dirty="0"/>
              <a:t>… </a:t>
            </a:r>
            <a:r>
              <a:rPr lang="en-GB" b="1" dirty="0"/>
              <a:t>and why it’s important </a:t>
            </a:r>
          </a:p>
        </p:txBody>
      </p:sp>
      <p:sp>
        <p:nvSpPr>
          <p:cNvPr id="3" name="Content Placeholder 2">
            <a:extLst>
              <a:ext uri="{FF2B5EF4-FFF2-40B4-BE49-F238E27FC236}">
                <a16:creationId xmlns:a16="http://schemas.microsoft.com/office/drawing/2014/main" id="{9E529C30-A65A-4B27-802B-DE18C5E22A35}"/>
              </a:ext>
            </a:extLst>
          </p:cNvPr>
          <p:cNvSpPr>
            <a:spLocks noGrp="1"/>
          </p:cNvSpPr>
          <p:nvPr>
            <p:ph idx="1"/>
          </p:nvPr>
        </p:nvSpPr>
        <p:spPr/>
        <p:txBody>
          <a:bodyPr>
            <a:normAutofit fontScale="77500" lnSpcReduction="20000"/>
          </a:bodyPr>
          <a:lstStyle/>
          <a:p>
            <a:r>
              <a:rPr lang="en-GB" sz="4000" b="1" dirty="0">
                <a:solidFill>
                  <a:schemeClr val="tx1"/>
                </a:solidFill>
              </a:rPr>
              <a:t>International trade agreements</a:t>
            </a:r>
          </a:p>
          <a:p>
            <a:endParaRPr lang="en-GB" sz="4000" b="1" dirty="0">
              <a:solidFill>
                <a:schemeClr val="tx1"/>
              </a:solidFill>
            </a:endParaRPr>
          </a:p>
          <a:p>
            <a:r>
              <a:rPr lang="en-GB" sz="4000" b="1" dirty="0">
                <a:solidFill>
                  <a:schemeClr val="tx1"/>
                </a:solidFill>
              </a:rPr>
              <a:t>Leaving the EU</a:t>
            </a:r>
          </a:p>
          <a:p>
            <a:endParaRPr lang="en-GB" sz="4000" b="1" dirty="0">
              <a:solidFill>
                <a:schemeClr val="tx1"/>
              </a:solidFill>
            </a:endParaRPr>
          </a:p>
          <a:p>
            <a:r>
              <a:rPr lang="en-GB" sz="4000" b="1" dirty="0">
                <a:solidFill>
                  <a:schemeClr val="tx1"/>
                </a:solidFill>
              </a:rPr>
              <a:t>Impact on domestic agriculture in UK and in Wales</a:t>
            </a:r>
          </a:p>
          <a:p>
            <a:endParaRPr lang="en-GB" sz="4000" b="1" dirty="0">
              <a:solidFill>
                <a:schemeClr val="tx1"/>
              </a:solidFill>
            </a:endParaRPr>
          </a:p>
          <a:p>
            <a:r>
              <a:rPr lang="en-GB" sz="4000" b="1" dirty="0">
                <a:solidFill>
                  <a:schemeClr val="tx1"/>
                </a:solidFill>
              </a:rPr>
              <a:t>Food security and climate change</a:t>
            </a:r>
          </a:p>
        </p:txBody>
      </p:sp>
    </p:spTree>
    <p:extLst>
      <p:ext uri="{BB962C8B-B14F-4D97-AF65-F5344CB8AC3E}">
        <p14:creationId xmlns:p14="http://schemas.microsoft.com/office/powerpoint/2010/main" val="29589217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1840</TotalTime>
  <Words>2736</Words>
  <Application>Microsoft Office PowerPoint</Application>
  <PresentationFormat>Widescreen</PresentationFormat>
  <Paragraphs>323</Paragraphs>
  <Slides>23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Neue Helvetica W01</vt:lpstr>
      <vt:lpstr>Roboto</vt:lpstr>
      <vt:lpstr>Trebuchet MS</vt:lpstr>
      <vt:lpstr>Wingdings 3</vt:lpstr>
      <vt:lpstr>Facet</vt:lpstr>
      <vt:lpstr>Agriculture</vt:lpstr>
      <vt:lpstr>A growing population and changing weather patterns</vt:lpstr>
      <vt:lpstr>History of Agriculture</vt:lpstr>
      <vt:lpstr>Green Revolution</vt:lpstr>
      <vt:lpstr>Industrial and commercial agriculture</vt:lpstr>
      <vt:lpstr>Agribusiness: “Get big or get out”</vt:lpstr>
      <vt:lpstr>Environmental impacts of industrial agriculture</vt:lpstr>
      <vt:lpstr>Impact of Intensive Agriculture on water</vt:lpstr>
      <vt:lpstr>2019 Dead Zone in gulf of Mexico</vt:lpstr>
      <vt:lpstr>Farming and Flooding</vt:lpstr>
      <vt:lpstr>Agricultural land conversion</vt:lpstr>
      <vt:lpstr>Genetically Modified Foods</vt:lpstr>
      <vt:lpstr>PowerPoint Presentation</vt:lpstr>
      <vt:lpstr>Pros and Cons of GM foods</vt:lpstr>
      <vt:lpstr>Food v. Fuel</vt:lpstr>
      <vt:lpstr>Climate Change and Agriculture</vt:lpstr>
      <vt:lpstr>Changing consumption patterns</vt:lpstr>
      <vt:lpstr>Organic Farming</vt:lpstr>
      <vt:lpstr>Organic farming pros and cons</vt:lpstr>
      <vt:lpstr>Common Agricultural Policy</vt:lpstr>
      <vt:lpstr>Welsh Government Agricultural Policy</vt:lpstr>
      <vt:lpstr>What happens next …</vt:lpstr>
      <vt:lpstr>… and why it’s important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Agriculture</dc:title>
  <dc:creator>Kate at Down to Earth</dc:creator>
  <cp:lastModifiedBy>Rhian Jenkins</cp:lastModifiedBy>
  <cp:revision>40</cp:revision>
  <dcterms:created xsi:type="dcterms:W3CDTF">2020-02-27T11:26:43Z</dcterms:created>
  <dcterms:modified xsi:type="dcterms:W3CDTF">2020-03-10T14:29:52Z</dcterms:modified>
</cp:coreProperties>
</file>