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81" d="100"/>
          <a:sy n="81" d="100"/>
        </p:scale>
        <p:origin x="40" y="1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714289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the audience. Introduce yourself. State: 'Today I will be focusing on Communication Skills – one of the most fundamental competencies in health and social care. I will explain why it matters, link it to a key communication theory, and share a real practice example.'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that communication is not just a 'soft skill' – it is central to safe, legal, and person-centred practice. Reference the Care Act and patient safety data to demonstrate real-world consequences.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Shannon &amp; Weaver's model step by step. Emphasise that 'noise' in health care is not just sound – it includes language barriers, literacy issues, emotional distress, and unclear documentation. 'Feedback' (the patient's response) tells us whether the message was understood.</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Walk through each type briefly. Emphasise that health and social care practitioners must be competent in ALL forms of communication. Highlight active listening as often the most overlooked but most important skill in practice.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your key practical example. Link each step explicitly back to Shannon &amp; Weaver – encoder, noise, decoder, feedback. Mention the Care Act 2014 for documentation. The teach-back technique is evidence-based and shows you know how to apply theory in practice.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 barriers honestly – this shows critical thinking. Link Shannon &amp; Weaver's 'noise' concept to the barriers column. For solutions, highlight that Gibbs' Reflective Cycle allows practitioners to review communication incidents and improve future practice. The SBAR framework is widely used in NHS handovers.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End by briefly summarising: Communication is vital to safe, ethical, and effective health and social care. The Shannon &amp; Weaver model gives us a framework to analyse and improve how we communicate. Thank the audience and invite questions.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475210-A28D-D206-4676-2E9B685E29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C82CA0-3D98-D300-B058-C5AB0759A6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DB08F1-CA43-2A87-3043-0124DCF50CB1}"/>
              </a:ext>
            </a:extLst>
          </p:cNvPr>
          <p:cNvSpPr>
            <a:spLocks noGrp="1"/>
          </p:cNvSpPr>
          <p:nvPr>
            <p:ph type="body" idx="1"/>
          </p:nvPr>
        </p:nvSpPr>
        <p:spPr/>
        <p:txBody>
          <a:bodyPr/>
          <a:lstStyle/>
          <a:p>
            <a:r>
              <a:rPr lang="en-US" dirty="0"/>
              <a:t>End by briefly summarising: Communication is vital to safe, ethical, and effective health and social care. The Shannon &amp; Weaver model gives us a framework to analyse and improve how we communicate. Thank the audience and invite questions.</a:t>
            </a:r>
          </a:p>
        </p:txBody>
      </p:sp>
      <p:sp>
        <p:nvSpPr>
          <p:cNvPr id="4" name="Slide Number Placeholder 3">
            <a:extLst>
              <a:ext uri="{FF2B5EF4-FFF2-40B4-BE49-F238E27FC236}">
                <a16:creationId xmlns:a16="http://schemas.microsoft.com/office/drawing/2014/main" id="{078FA4FF-F1A3-A440-FA8A-A39CC9C47BC2}"/>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7501657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hyperlink" Target="https://pixabay.com/en/thank-you-polaroid-letters-2490552/" TargetMode="External"/><Relationship Id="rId5" Type="http://schemas.openxmlformats.org/officeDocument/2006/relationships/image" Target="../media/image19.png"/><Relationship Id="rId4" Type="http://schemas.openxmlformats.org/officeDocument/2006/relationships/hyperlink" Target="https://freepngimg.com/png/37174-balloons-fi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1404A"/>
        </a:solidFill>
        <a:effectLst/>
      </p:bgPr>
    </p:bg>
    <p:spTree>
      <p:nvGrpSpPr>
        <p:cNvPr id="1" name=""/>
        <p:cNvGrpSpPr/>
        <p:nvPr/>
      </p:nvGrpSpPr>
      <p:grpSpPr>
        <a:xfrm>
          <a:off x="0" y="0"/>
          <a:ext cx="0" cy="0"/>
          <a:chOff x="0" y="0"/>
          <a:chExt cx="0" cy="0"/>
        </a:xfrm>
      </p:grpSpPr>
      <p:sp>
        <p:nvSpPr>
          <p:cNvPr id="2" name="Shape 0"/>
          <p:cNvSpPr/>
          <p:nvPr/>
        </p:nvSpPr>
        <p:spPr>
          <a:xfrm>
            <a:off x="7132320" y="-1097280"/>
            <a:ext cx="3657600" cy="3657600"/>
          </a:xfrm>
          <a:prstGeom prst="ellipse">
            <a:avLst/>
          </a:prstGeom>
          <a:solidFill>
            <a:srgbClr val="028090">
              <a:alpha val="30000"/>
            </a:srgbClr>
          </a:solidFill>
          <a:ln w="12700">
            <a:solidFill>
              <a:srgbClr val="028090">
                <a:alpha val="30000"/>
              </a:srgbClr>
            </a:solidFill>
            <a:prstDash val="solid"/>
          </a:ln>
        </p:spPr>
        <p:txBody>
          <a:bodyPr/>
          <a:lstStyle/>
          <a:p>
            <a:endParaRPr lang="en-GB"/>
          </a:p>
        </p:txBody>
      </p:sp>
      <p:sp>
        <p:nvSpPr>
          <p:cNvPr id="3" name="Shape 1"/>
          <p:cNvSpPr/>
          <p:nvPr/>
        </p:nvSpPr>
        <p:spPr>
          <a:xfrm>
            <a:off x="-914400" y="3200400"/>
            <a:ext cx="2743200" cy="2743200"/>
          </a:xfrm>
          <a:prstGeom prst="ellipse">
            <a:avLst/>
          </a:prstGeom>
          <a:solidFill>
            <a:srgbClr val="00A896">
              <a:alpha val="25000"/>
            </a:srgbClr>
          </a:solidFill>
          <a:ln w="12700">
            <a:solidFill>
              <a:srgbClr val="00A896">
                <a:alpha val="25000"/>
              </a:srgbClr>
            </a:solidFill>
            <a:prstDash val="solid"/>
          </a:ln>
        </p:spPr>
        <p:txBody>
          <a:bodyPr/>
          <a:lstStyle/>
          <a:p>
            <a:endParaRPr lang="en-GB"/>
          </a:p>
        </p:txBody>
      </p:sp>
      <p:sp>
        <p:nvSpPr>
          <p:cNvPr id="4" name="Shape 2"/>
          <p:cNvSpPr/>
          <p:nvPr/>
        </p:nvSpPr>
        <p:spPr>
          <a:xfrm>
            <a:off x="411480" y="1188720"/>
            <a:ext cx="5806440" cy="3048000"/>
          </a:xfrm>
          <a:prstGeom prst="roundRect">
            <a:avLst>
              <a:gd name="adj" fmla="val 4000"/>
            </a:avLst>
          </a:prstGeom>
          <a:solidFill>
            <a:srgbClr val="028090">
              <a:alpha val="15000"/>
            </a:srgbClr>
          </a:solidFill>
          <a:ln w="12700">
            <a:solidFill>
              <a:srgbClr val="02C39A">
                <a:alpha val="50000"/>
              </a:srgbClr>
            </a:solidFill>
            <a:prstDash val="solid"/>
          </a:ln>
        </p:spPr>
        <p:txBody>
          <a:bodyPr/>
          <a:lstStyle/>
          <a:p>
            <a:endParaRPr lang="en-GB"/>
          </a:p>
        </p:txBody>
      </p:sp>
      <p:pic>
        <p:nvPicPr>
          <p:cNvPr id="5" name="Image 0" descr="preencoded.png"/>
          <p:cNvPicPr>
            <a:picLocks noChangeAspect="1"/>
          </p:cNvPicPr>
          <p:nvPr/>
        </p:nvPicPr>
        <p:blipFill>
          <a:blip r:embed="rId3"/>
          <a:stretch>
            <a:fillRect/>
          </a:stretch>
        </p:blipFill>
        <p:spPr>
          <a:xfrm>
            <a:off x="480060" y="1165860"/>
            <a:ext cx="640080" cy="640080"/>
          </a:xfrm>
          <a:prstGeom prst="rect">
            <a:avLst/>
          </a:prstGeom>
        </p:spPr>
      </p:pic>
      <p:sp>
        <p:nvSpPr>
          <p:cNvPr id="6" name="Text 3"/>
          <p:cNvSpPr/>
          <p:nvPr/>
        </p:nvSpPr>
        <p:spPr>
          <a:xfrm>
            <a:off x="1325880" y="1325880"/>
            <a:ext cx="4572000" cy="320040"/>
          </a:xfrm>
          <a:prstGeom prst="rect">
            <a:avLst/>
          </a:prstGeom>
          <a:noFill/>
          <a:ln/>
        </p:spPr>
        <p:txBody>
          <a:bodyPr wrap="square" lIns="0" tIns="0" rIns="0" bIns="0" rtlCol="0" anchor="ctr"/>
          <a:lstStyle/>
          <a:p>
            <a:pPr marL="0" indent="0">
              <a:buNone/>
            </a:pPr>
            <a:r>
              <a:rPr lang="en-US" sz="1000" b="1" kern="0" spc="300" dirty="0">
                <a:solidFill>
                  <a:srgbClr val="02C39A"/>
                </a:solidFill>
              </a:rPr>
              <a:t>KEY PROFESSIONAL SKILL</a:t>
            </a:r>
            <a:endParaRPr lang="en-US" sz="1000" dirty="0"/>
          </a:p>
        </p:txBody>
      </p:sp>
      <p:sp>
        <p:nvSpPr>
          <p:cNvPr id="7" name="Text 4"/>
          <p:cNvSpPr/>
          <p:nvPr/>
        </p:nvSpPr>
        <p:spPr>
          <a:xfrm>
            <a:off x="548640" y="1691640"/>
            <a:ext cx="5486400" cy="1371600"/>
          </a:xfrm>
          <a:prstGeom prst="rect">
            <a:avLst/>
          </a:prstGeom>
          <a:noFill/>
          <a:ln/>
        </p:spPr>
        <p:txBody>
          <a:bodyPr wrap="square" lIns="0" tIns="0" rIns="0" bIns="0" rtlCol="0" anchor="ctr"/>
          <a:lstStyle/>
          <a:p>
            <a:pPr marL="0" indent="0" algn="l">
              <a:buNone/>
            </a:pPr>
            <a:r>
              <a:rPr lang="en-US" sz="2000" b="1" dirty="0">
                <a:solidFill>
                  <a:srgbClr val="FFFFFF"/>
                </a:solidFill>
                <a:latin typeface="Cambria" pitchFamily="34" charset="0"/>
                <a:ea typeface="Cambria" pitchFamily="34" charset="-122"/>
                <a:cs typeface="Cambria" pitchFamily="34" charset="-120"/>
              </a:rPr>
              <a:t>Communication</a:t>
            </a:r>
            <a:endParaRPr lang="en-US" sz="2000" dirty="0"/>
          </a:p>
          <a:p>
            <a:r>
              <a:rPr lang="en-US" sz="2000" b="1" dirty="0">
                <a:solidFill>
                  <a:srgbClr val="FFFFFF"/>
                </a:solidFill>
                <a:latin typeface="Cambria" pitchFamily="34" charset="0"/>
                <a:ea typeface="Cambria" pitchFamily="34" charset="-122"/>
              </a:rPr>
              <a:t>LCHS4009 – Professional Development within Health and Social Care</a:t>
            </a:r>
          </a:p>
        </p:txBody>
      </p:sp>
      <p:sp>
        <p:nvSpPr>
          <p:cNvPr id="8" name="Text 5"/>
          <p:cNvSpPr/>
          <p:nvPr/>
        </p:nvSpPr>
        <p:spPr>
          <a:xfrm>
            <a:off x="548640" y="3200400"/>
            <a:ext cx="5486400" cy="411480"/>
          </a:xfrm>
          <a:prstGeom prst="rect">
            <a:avLst/>
          </a:prstGeom>
          <a:noFill/>
          <a:ln/>
        </p:spPr>
        <p:txBody>
          <a:bodyPr wrap="square" lIns="0" tIns="0" rIns="0" bIns="0" rtlCol="0" anchor="ctr"/>
          <a:lstStyle/>
          <a:p>
            <a:pPr marL="0" indent="0" algn="l">
              <a:buNone/>
            </a:pPr>
            <a:r>
              <a:rPr lang="en-US" sz="1800" i="1" dirty="0">
                <a:solidFill>
                  <a:srgbClr val="A8D8DC"/>
                </a:solidFill>
                <a:latin typeface="Calibri" pitchFamily="34" charset="0"/>
                <a:ea typeface="Calibri" pitchFamily="34" charset="-122"/>
                <a:cs typeface="Calibri" pitchFamily="34" charset="-120"/>
              </a:rPr>
              <a:t>STUDENT NAME: SALMA SHAHZAD</a:t>
            </a:r>
          </a:p>
          <a:p>
            <a:pPr marL="0" indent="0" algn="l">
              <a:buNone/>
            </a:pPr>
            <a:r>
              <a:rPr lang="en-US" i="1" dirty="0">
                <a:solidFill>
                  <a:srgbClr val="A8D8DC"/>
                </a:solidFill>
                <a:latin typeface="Calibri" pitchFamily="34" charset="0"/>
                <a:ea typeface="Calibri" pitchFamily="34" charset="-122"/>
                <a:cs typeface="Calibri" pitchFamily="34" charset="-120"/>
              </a:rPr>
              <a:t>STUDENT ID NO: 2332701</a:t>
            </a:r>
            <a:endParaRPr lang="en-US" sz="1800" i="1" dirty="0">
              <a:solidFill>
                <a:srgbClr val="A8D8DC"/>
              </a:solidFill>
              <a:latin typeface="Calibri" pitchFamily="34" charset="0"/>
              <a:ea typeface="Calibri" pitchFamily="34" charset="-122"/>
              <a:cs typeface="Calibri" pitchFamily="34" charset="-120"/>
            </a:endParaRPr>
          </a:p>
          <a:p>
            <a:r>
              <a:rPr lang="en-US" i="1" dirty="0">
                <a:solidFill>
                  <a:srgbClr val="A8D8DC"/>
                </a:solidFill>
                <a:latin typeface="Calibri" pitchFamily="34" charset="0"/>
                <a:cs typeface="Calibri" pitchFamily="34" charset="-120"/>
              </a:rPr>
              <a:t>Lecturer: WAFA NASIR</a:t>
            </a:r>
          </a:p>
          <a:p>
            <a:r>
              <a:rPr lang="en-US" sz="1800" i="1" dirty="0">
                <a:solidFill>
                  <a:srgbClr val="A8D8DC"/>
                </a:solidFill>
                <a:latin typeface="Calibri" pitchFamily="34" charset="0"/>
                <a:cs typeface="Calibri" pitchFamily="34" charset="-120"/>
              </a:rPr>
              <a:t>SUBMISSION DATE</a:t>
            </a:r>
            <a:r>
              <a:rPr lang="en-US" i="1" dirty="0">
                <a:solidFill>
                  <a:srgbClr val="A8D8DC"/>
                </a:solidFill>
                <a:latin typeface="Calibri" pitchFamily="34" charset="0"/>
                <a:cs typeface="Calibri" pitchFamily="34" charset="-120"/>
              </a:rPr>
              <a:t>: 21.06.2026</a:t>
            </a:r>
            <a:endParaRPr lang="en-US" sz="1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0FAFB"/>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1404A"/>
          </a:solidFill>
          <a:ln w="12700">
            <a:solidFill>
              <a:srgbClr val="01404A"/>
            </a:solidFill>
            <a:prstDash val="solid"/>
          </a:ln>
        </p:spPr>
        <p:txBody>
          <a:bodyPr/>
          <a:lstStyle/>
          <a:p>
            <a:endParaRPr lang="en-GB"/>
          </a:p>
        </p:txBody>
      </p:sp>
      <p:sp>
        <p:nvSpPr>
          <p:cNvPr id="3" name="Text 1"/>
          <p:cNvSpPr/>
          <p:nvPr/>
        </p:nvSpPr>
        <p:spPr>
          <a:xfrm>
            <a:off x="457200" y="45720"/>
            <a:ext cx="8229600" cy="777240"/>
          </a:xfrm>
          <a:prstGeom prst="rect">
            <a:avLst/>
          </a:prstGeom>
          <a:noFill/>
          <a:ln/>
        </p:spPr>
        <p:txBody>
          <a:bodyPr wrap="square" lIns="0" tIns="0" rIns="0" bIns="0" rtlCol="0" anchor="ctr"/>
          <a:lstStyle/>
          <a:p>
            <a:pPr marL="0" indent="0" algn="l">
              <a:buNone/>
            </a:pPr>
            <a:r>
              <a:rPr lang="en-US" sz="2200" b="1" dirty="0">
                <a:solidFill>
                  <a:srgbClr val="FFFFFF"/>
                </a:solidFill>
                <a:latin typeface="Cambria" pitchFamily="34" charset="0"/>
                <a:ea typeface="Cambria" pitchFamily="34" charset="-122"/>
                <a:cs typeface="Cambria" pitchFamily="34" charset="-120"/>
              </a:rPr>
              <a:t>Why Communication Matters in Health &amp; Social Care</a:t>
            </a:r>
            <a:endParaRPr lang="en-US" sz="2200" dirty="0"/>
          </a:p>
        </p:txBody>
      </p:sp>
      <p:sp>
        <p:nvSpPr>
          <p:cNvPr id="4" name="Shape 2"/>
          <p:cNvSpPr/>
          <p:nvPr/>
        </p:nvSpPr>
        <p:spPr>
          <a:xfrm>
            <a:off x="320040" y="1051560"/>
            <a:ext cx="8503920" cy="1143000"/>
          </a:xfrm>
          <a:prstGeom prst="roundRect">
            <a:avLst>
              <a:gd name="adj" fmla="val 8000"/>
            </a:avLst>
          </a:prstGeom>
          <a:solidFill>
            <a:srgbClr val="FFFFFF"/>
          </a:solidFill>
          <a:ln w="12700">
            <a:solidFill>
              <a:srgbClr val="E0F0F2"/>
            </a:solidFill>
            <a:prstDash val="solid"/>
          </a:ln>
          <a:effectLst>
            <a:outerShdw blurRad="76200" dist="25400" dir="2700000" algn="bl" rotWithShape="0">
              <a:srgbClr val="000000">
                <a:alpha val="12000"/>
              </a:srgbClr>
            </a:outerShdw>
          </a:effectLst>
        </p:spPr>
        <p:txBody>
          <a:bodyPr/>
          <a:lstStyle/>
          <a:p>
            <a:endParaRPr lang="en-GB"/>
          </a:p>
        </p:txBody>
      </p:sp>
      <p:pic>
        <p:nvPicPr>
          <p:cNvPr id="5" name="Image 0" descr="preencoded.png"/>
          <p:cNvPicPr>
            <a:picLocks noChangeAspect="1"/>
          </p:cNvPicPr>
          <p:nvPr/>
        </p:nvPicPr>
        <p:blipFill>
          <a:blip r:embed="rId3"/>
          <a:stretch>
            <a:fillRect/>
          </a:stretch>
        </p:blipFill>
        <p:spPr>
          <a:xfrm>
            <a:off x="457200" y="1399032"/>
            <a:ext cx="438912" cy="438912"/>
          </a:xfrm>
          <a:prstGeom prst="rect">
            <a:avLst/>
          </a:prstGeom>
        </p:spPr>
      </p:pic>
      <p:sp>
        <p:nvSpPr>
          <p:cNvPr id="6" name="Text 3"/>
          <p:cNvSpPr/>
          <p:nvPr/>
        </p:nvSpPr>
        <p:spPr>
          <a:xfrm>
            <a:off x="1005840" y="1124712"/>
            <a:ext cx="7589520" cy="347472"/>
          </a:xfrm>
          <a:prstGeom prst="rect">
            <a:avLst/>
          </a:prstGeom>
          <a:noFill/>
          <a:ln/>
        </p:spPr>
        <p:txBody>
          <a:bodyPr wrap="square" lIns="0" tIns="0" rIns="0" bIns="0" rtlCol="0" anchor="ctr"/>
          <a:lstStyle/>
          <a:p>
            <a:pPr marL="0" indent="0">
              <a:buNone/>
            </a:pPr>
            <a:r>
              <a:rPr lang="en-US" sz="1400" b="1" dirty="0">
                <a:solidFill>
                  <a:srgbClr val="01404A"/>
                </a:solidFill>
                <a:latin typeface="Cambria" pitchFamily="34" charset="0"/>
                <a:ea typeface="Cambria" pitchFamily="34" charset="-122"/>
                <a:cs typeface="Cambria" pitchFamily="34" charset="-120"/>
              </a:rPr>
              <a:t>Patient Safety</a:t>
            </a:r>
            <a:endParaRPr lang="en-US" sz="1400" dirty="0"/>
          </a:p>
        </p:txBody>
      </p:sp>
      <p:sp>
        <p:nvSpPr>
          <p:cNvPr id="7" name="Text 4"/>
          <p:cNvSpPr/>
          <p:nvPr/>
        </p:nvSpPr>
        <p:spPr>
          <a:xfrm>
            <a:off x="1005840" y="1472184"/>
            <a:ext cx="7589520" cy="658368"/>
          </a:xfrm>
          <a:prstGeom prst="rect">
            <a:avLst/>
          </a:prstGeom>
          <a:noFill/>
          <a:ln/>
        </p:spPr>
        <p:txBody>
          <a:bodyPr wrap="square" lIns="0" tIns="0" rIns="0" bIns="0" rtlCol="0" anchor="ctr"/>
          <a:lstStyle/>
          <a:p>
            <a:pPr marL="0" indent="0">
              <a:buNone/>
            </a:pPr>
            <a:r>
              <a:rPr lang="en-US" sz="1100" dirty="0">
                <a:solidFill>
                  <a:srgbClr val="1A3A40"/>
                </a:solidFill>
                <a:latin typeface="Calibri" pitchFamily="34" charset="0"/>
                <a:ea typeface="Calibri" pitchFamily="34" charset="-122"/>
                <a:cs typeface="Calibri" pitchFamily="34" charset="-120"/>
              </a:rPr>
              <a:t>Poor communication is one of the leading causes of avoidable harm in healthcare. The Joint Commission (2021) reported that communication failures contributed to over 70% of serious adverse events in hospitals.</a:t>
            </a:r>
            <a:endParaRPr lang="en-US" sz="1100" dirty="0"/>
          </a:p>
        </p:txBody>
      </p:sp>
      <p:sp>
        <p:nvSpPr>
          <p:cNvPr id="8" name="Shape 5"/>
          <p:cNvSpPr/>
          <p:nvPr/>
        </p:nvSpPr>
        <p:spPr>
          <a:xfrm>
            <a:off x="320040" y="2313432"/>
            <a:ext cx="8503920" cy="1143000"/>
          </a:xfrm>
          <a:prstGeom prst="roundRect">
            <a:avLst>
              <a:gd name="adj" fmla="val 8000"/>
            </a:avLst>
          </a:prstGeom>
          <a:solidFill>
            <a:srgbClr val="FFFFFF"/>
          </a:solidFill>
          <a:ln w="12700">
            <a:solidFill>
              <a:srgbClr val="E0F0F2"/>
            </a:solidFill>
            <a:prstDash val="solid"/>
          </a:ln>
          <a:effectLst>
            <a:outerShdw blurRad="76200" dist="25400" dir="2700000" algn="bl" rotWithShape="0">
              <a:srgbClr val="000000">
                <a:alpha val="12000"/>
              </a:srgbClr>
            </a:outerShdw>
          </a:effectLst>
        </p:spPr>
        <p:txBody>
          <a:bodyPr/>
          <a:lstStyle/>
          <a:p>
            <a:endParaRPr lang="en-GB"/>
          </a:p>
        </p:txBody>
      </p:sp>
      <p:pic>
        <p:nvPicPr>
          <p:cNvPr id="9" name="Image 1" descr="preencoded.png"/>
          <p:cNvPicPr>
            <a:picLocks noChangeAspect="1"/>
          </p:cNvPicPr>
          <p:nvPr/>
        </p:nvPicPr>
        <p:blipFill>
          <a:blip r:embed="rId4"/>
          <a:stretch>
            <a:fillRect/>
          </a:stretch>
        </p:blipFill>
        <p:spPr>
          <a:xfrm>
            <a:off x="457200" y="2660904"/>
            <a:ext cx="438912" cy="438912"/>
          </a:xfrm>
          <a:prstGeom prst="rect">
            <a:avLst/>
          </a:prstGeom>
        </p:spPr>
      </p:pic>
      <p:sp>
        <p:nvSpPr>
          <p:cNvPr id="10" name="Text 6"/>
          <p:cNvSpPr/>
          <p:nvPr/>
        </p:nvSpPr>
        <p:spPr>
          <a:xfrm>
            <a:off x="1005840" y="2386584"/>
            <a:ext cx="7589520" cy="347472"/>
          </a:xfrm>
          <a:prstGeom prst="rect">
            <a:avLst/>
          </a:prstGeom>
          <a:noFill/>
          <a:ln/>
        </p:spPr>
        <p:txBody>
          <a:bodyPr wrap="square" lIns="0" tIns="0" rIns="0" bIns="0" rtlCol="0" anchor="ctr"/>
          <a:lstStyle/>
          <a:p>
            <a:pPr marL="0" indent="0">
              <a:buNone/>
            </a:pPr>
            <a:r>
              <a:rPr lang="en-US" sz="1400" b="1" dirty="0">
                <a:solidFill>
                  <a:srgbClr val="01404A"/>
                </a:solidFill>
                <a:latin typeface="Cambria" pitchFamily="34" charset="0"/>
                <a:ea typeface="Cambria" pitchFamily="34" charset="-122"/>
                <a:cs typeface="Cambria" pitchFamily="34" charset="-120"/>
              </a:rPr>
              <a:t>Person-Centred Care</a:t>
            </a:r>
            <a:endParaRPr lang="en-US" sz="1400" dirty="0"/>
          </a:p>
        </p:txBody>
      </p:sp>
      <p:sp>
        <p:nvSpPr>
          <p:cNvPr id="11" name="Text 7"/>
          <p:cNvSpPr/>
          <p:nvPr/>
        </p:nvSpPr>
        <p:spPr>
          <a:xfrm>
            <a:off x="1005840" y="2734056"/>
            <a:ext cx="7589520" cy="658368"/>
          </a:xfrm>
          <a:prstGeom prst="rect">
            <a:avLst/>
          </a:prstGeom>
          <a:noFill/>
          <a:ln/>
        </p:spPr>
        <p:txBody>
          <a:bodyPr wrap="square" lIns="0" tIns="0" rIns="0" bIns="0" rtlCol="0" anchor="ctr"/>
          <a:lstStyle/>
          <a:p>
            <a:pPr marL="0" indent="0">
              <a:buNone/>
            </a:pPr>
            <a:r>
              <a:rPr lang="en-US" sz="1100" dirty="0">
                <a:solidFill>
                  <a:srgbClr val="1A3A40"/>
                </a:solidFill>
                <a:latin typeface="Calibri" pitchFamily="34" charset="0"/>
                <a:ea typeface="Calibri" pitchFamily="34" charset="-122"/>
                <a:cs typeface="Calibri" pitchFamily="34" charset="-120"/>
              </a:rPr>
              <a:t>Effective communication allows practitioners to listen, understand needs, and involve service users in decisions – a core principle of person-centred practice (SCIE, 2023).</a:t>
            </a:r>
            <a:endParaRPr lang="en-US" sz="1100" dirty="0"/>
          </a:p>
        </p:txBody>
      </p:sp>
      <p:sp>
        <p:nvSpPr>
          <p:cNvPr id="12" name="Shape 8"/>
          <p:cNvSpPr/>
          <p:nvPr/>
        </p:nvSpPr>
        <p:spPr>
          <a:xfrm>
            <a:off x="320040" y="3575304"/>
            <a:ext cx="8503920" cy="1143000"/>
          </a:xfrm>
          <a:prstGeom prst="roundRect">
            <a:avLst>
              <a:gd name="adj" fmla="val 8000"/>
            </a:avLst>
          </a:prstGeom>
          <a:solidFill>
            <a:srgbClr val="FFFFFF"/>
          </a:solidFill>
          <a:ln w="12700">
            <a:solidFill>
              <a:srgbClr val="E0F0F2"/>
            </a:solidFill>
            <a:prstDash val="solid"/>
          </a:ln>
          <a:effectLst>
            <a:outerShdw blurRad="76200" dist="25400" dir="2700000" algn="bl" rotWithShape="0">
              <a:srgbClr val="000000">
                <a:alpha val="12000"/>
              </a:srgbClr>
            </a:outerShdw>
          </a:effectLst>
        </p:spPr>
        <p:txBody>
          <a:bodyPr/>
          <a:lstStyle/>
          <a:p>
            <a:endParaRPr lang="en-GB"/>
          </a:p>
        </p:txBody>
      </p:sp>
      <p:pic>
        <p:nvPicPr>
          <p:cNvPr id="13" name="Image 2" descr="preencoded.png"/>
          <p:cNvPicPr>
            <a:picLocks noChangeAspect="1"/>
          </p:cNvPicPr>
          <p:nvPr/>
        </p:nvPicPr>
        <p:blipFill>
          <a:blip r:embed="rId5"/>
          <a:stretch>
            <a:fillRect/>
          </a:stretch>
        </p:blipFill>
        <p:spPr>
          <a:xfrm>
            <a:off x="457200" y="3922776"/>
            <a:ext cx="438912" cy="438912"/>
          </a:xfrm>
          <a:prstGeom prst="rect">
            <a:avLst/>
          </a:prstGeom>
        </p:spPr>
      </p:pic>
      <p:sp>
        <p:nvSpPr>
          <p:cNvPr id="14" name="Text 9"/>
          <p:cNvSpPr/>
          <p:nvPr/>
        </p:nvSpPr>
        <p:spPr>
          <a:xfrm>
            <a:off x="1005840" y="3648456"/>
            <a:ext cx="7589520" cy="347472"/>
          </a:xfrm>
          <a:prstGeom prst="rect">
            <a:avLst/>
          </a:prstGeom>
          <a:noFill/>
          <a:ln/>
        </p:spPr>
        <p:txBody>
          <a:bodyPr wrap="square" lIns="0" tIns="0" rIns="0" bIns="0" rtlCol="0" anchor="ctr"/>
          <a:lstStyle/>
          <a:p>
            <a:pPr marL="0" indent="0">
              <a:buNone/>
            </a:pPr>
            <a:r>
              <a:rPr lang="en-US" sz="1400" b="1" dirty="0">
                <a:solidFill>
                  <a:srgbClr val="01404A"/>
                </a:solidFill>
                <a:latin typeface="Cambria" pitchFamily="34" charset="0"/>
                <a:ea typeface="Cambria" pitchFamily="34" charset="-122"/>
                <a:cs typeface="Cambria" pitchFamily="34" charset="-120"/>
              </a:rPr>
              <a:t>Legal &amp; Ethical Duty</a:t>
            </a:r>
            <a:endParaRPr lang="en-US" sz="1400" dirty="0"/>
          </a:p>
        </p:txBody>
      </p:sp>
      <p:sp>
        <p:nvSpPr>
          <p:cNvPr id="15" name="Text 10"/>
          <p:cNvSpPr/>
          <p:nvPr/>
        </p:nvSpPr>
        <p:spPr>
          <a:xfrm>
            <a:off x="1005840" y="3995928"/>
            <a:ext cx="7589520" cy="658368"/>
          </a:xfrm>
          <a:prstGeom prst="rect">
            <a:avLst/>
          </a:prstGeom>
          <a:noFill/>
          <a:ln/>
        </p:spPr>
        <p:txBody>
          <a:bodyPr wrap="square" lIns="0" tIns="0" rIns="0" bIns="0" rtlCol="0" anchor="ctr"/>
          <a:lstStyle/>
          <a:p>
            <a:pPr marL="0" indent="0">
              <a:buNone/>
            </a:pPr>
            <a:r>
              <a:rPr lang="en-US" sz="1100" dirty="0">
                <a:solidFill>
                  <a:srgbClr val="1A3A40"/>
                </a:solidFill>
                <a:latin typeface="Calibri" pitchFamily="34" charset="0"/>
                <a:ea typeface="Calibri" pitchFamily="34" charset="-122"/>
                <a:cs typeface="Calibri" pitchFamily="34" charset="-120"/>
              </a:rPr>
              <a:t>The Care Act 2014 and the Health and Social Care Act 2012 place a legal duty on practitioners to communicate clearly and maintain accurate records, protecting both service users and staff.</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0FAFB"/>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1404A"/>
          </a:solidFill>
          <a:ln w="12700">
            <a:solidFill>
              <a:srgbClr val="01404A"/>
            </a:solidFill>
            <a:prstDash val="solid"/>
          </a:ln>
        </p:spPr>
        <p:txBody>
          <a:bodyPr/>
          <a:lstStyle/>
          <a:p>
            <a:endParaRPr lang="en-GB"/>
          </a:p>
        </p:txBody>
      </p:sp>
      <p:sp>
        <p:nvSpPr>
          <p:cNvPr id="3" name="Text 1"/>
          <p:cNvSpPr/>
          <p:nvPr/>
        </p:nvSpPr>
        <p:spPr>
          <a:xfrm>
            <a:off x="457200" y="45720"/>
            <a:ext cx="8229600" cy="777240"/>
          </a:xfrm>
          <a:prstGeom prst="rect">
            <a:avLst/>
          </a:prstGeom>
          <a:noFill/>
          <a:ln/>
        </p:spPr>
        <p:txBody>
          <a:bodyPr wrap="square" lIns="0" tIns="0" rIns="0" bIns="0" rtlCol="0" anchor="ctr"/>
          <a:lstStyle/>
          <a:p>
            <a:pPr marL="0" indent="0" algn="l">
              <a:buNone/>
            </a:pPr>
            <a:r>
              <a:rPr lang="en-US" sz="2000" b="1" dirty="0">
                <a:solidFill>
                  <a:srgbClr val="FFFFFF"/>
                </a:solidFill>
                <a:latin typeface="Cambria" pitchFamily="34" charset="0"/>
                <a:ea typeface="Cambria" pitchFamily="34" charset="-122"/>
                <a:cs typeface="Cambria" pitchFamily="34" charset="-120"/>
              </a:rPr>
              <a:t>Theory: The Shannon &amp; Weaver Communication Model (1949)</a:t>
            </a:r>
            <a:endParaRPr lang="en-US" sz="2000" dirty="0"/>
          </a:p>
        </p:txBody>
      </p:sp>
      <p:sp>
        <p:nvSpPr>
          <p:cNvPr id="4" name="Text 2"/>
          <p:cNvSpPr/>
          <p:nvPr/>
        </p:nvSpPr>
        <p:spPr>
          <a:xfrm>
            <a:off x="320040" y="960120"/>
            <a:ext cx="8503920" cy="594360"/>
          </a:xfrm>
          <a:prstGeom prst="rect">
            <a:avLst/>
          </a:prstGeom>
          <a:noFill/>
          <a:ln/>
        </p:spPr>
        <p:txBody>
          <a:bodyPr wrap="square" lIns="0" tIns="0" rIns="0" bIns="0" rtlCol="0" anchor="ctr"/>
          <a:lstStyle/>
          <a:p>
            <a:pPr marL="0" indent="0">
              <a:buNone/>
            </a:pPr>
            <a:r>
              <a:rPr lang="en-US" sz="1200" dirty="0">
                <a:solidFill>
                  <a:srgbClr val="1A3A40"/>
                </a:solidFill>
                <a:latin typeface="Calibri" pitchFamily="34" charset="0"/>
                <a:ea typeface="Calibri" pitchFamily="34" charset="-122"/>
                <a:cs typeface="Calibri" pitchFamily="34" charset="-120"/>
              </a:rPr>
              <a:t>Shannon &amp; Weaver (1949) proposed one of the most influential models of communication. Originally developed for telephone engineering, it was quickly applied to human communication and remains highly relevant to health and social care today.</a:t>
            </a:r>
            <a:endParaRPr lang="en-US" sz="1200" dirty="0"/>
          </a:p>
        </p:txBody>
      </p:sp>
      <p:sp>
        <p:nvSpPr>
          <p:cNvPr id="5" name="Shape 3"/>
          <p:cNvSpPr/>
          <p:nvPr/>
        </p:nvSpPr>
        <p:spPr>
          <a:xfrm>
            <a:off x="182880" y="1664208"/>
            <a:ext cx="1463040" cy="658368"/>
          </a:xfrm>
          <a:prstGeom prst="roundRect">
            <a:avLst>
              <a:gd name="adj" fmla="val 11111"/>
            </a:avLst>
          </a:prstGeom>
          <a:solidFill>
            <a:srgbClr val="01404A"/>
          </a:solidFill>
          <a:ln w="12700">
            <a:solidFill>
              <a:srgbClr val="01404A"/>
            </a:solidFill>
            <a:prstDash val="solid"/>
          </a:ln>
        </p:spPr>
        <p:txBody>
          <a:bodyPr/>
          <a:lstStyle/>
          <a:p>
            <a:endParaRPr lang="en-GB"/>
          </a:p>
        </p:txBody>
      </p:sp>
      <p:sp>
        <p:nvSpPr>
          <p:cNvPr id="6" name="Text 4"/>
          <p:cNvSpPr/>
          <p:nvPr/>
        </p:nvSpPr>
        <p:spPr>
          <a:xfrm>
            <a:off x="182880" y="1664208"/>
            <a:ext cx="1463040" cy="658368"/>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SENDER</a:t>
            </a:r>
            <a:endParaRPr lang="en-US" sz="900" dirty="0"/>
          </a:p>
          <a:p>
            <a:pPr marL="0" indent="0" algn="ctr">
              <a:buNone/>
            </a:pPr>
            <a:r>
              <a:rPr lang="en-US" sz="900" b="1" dirty="0">
                <a:solidFill>
                  <a:srgbClr val="FFFFFF"/>
                </a:solidFill>
                <a:latin typeface="Calibri" pitchFamily="34" charset="0"/>
                <a:ea typeface="Calibri" pitchFamily="34" charset="-122"/>
                <a:cs typeface="Calibri" pitchFamily="34" charset="-120"/>
              </a:rPr>
              <a:t>(Information</a:t>
            </a:r>
            <a:endParaRPr lang="en-US" sz="900" dirty="0"/>
          </a:p>
          <a:p>
            <a:pPr marL="0" indent="0" algn="ctr">
              <a:buNone/>
            </a:pPr>
            <a:r>
              <a:rPr lang="en-US" sz="900" b="1" dirty="0">
                <a:solidFill>
                  <a:srgbClr val="FFFFFF"/>
                </a:solidFill>
                <a:latin typeface="Calibri" pitchFamily="34" charset="0"/>
                <a:ea typeface="Calibri" pitchFamily="34" charset="-122"/>
                <a:cs typeface="Calibri" pitchFamily="34" charset="-120"/>
              </a:rPr>
              <a:t>Source)</a:t>
            </a:r>
            <a:endParaRPr lang="en-US" sz="900" dirty="0"/>
          </a:p>
        </p:txBody>
      </p:sp>
      <p:sp>
        <p:nvSpPr>
          <p:cNvPr id="7" name="Shape 5"/>
          <p:cNvSpPr/>
          <p:nvPr/>
        </p:nvSpPr>
        <p:spPr>
          <a:xfrm>
            <a:off x="1965960" y="1664208"/>
            <a:ext cx="1371600" cy="658368"/>
          </a:xfrm>
          <a:prstGeom prst="roundRect">
            <a:avLst>
              <a:gd name="adj" fmla="val 11111"/>
            </a:avLst>
          </a:prstGeom>
          <a:solidFill>
            <a:srgbClr val="028090"/>
          </a:solidFill>
          <a:ln w="12700">
            <a:solidFill>
              <a:srgbClr val="028090"/>
            </a:solidFill>
            <a:prstDash val="solid"/>
          </a:ln>
        </p:spPr>
        <p:txBody>
          <a:bodyPr/>
          <a:lstStyle/>
          <a:p>
            <a:endParaRPr lang="en-GB"/>
          </a:p>
        </p:txBody>
      </p:sp>
      <p:sp>
        <p:nvSpPr>
          <p:cNvPr id="8" name="Text 6"/>
          <p:cNvSpPr/>
          <p:nvPr/>
        </p:nvSpPr>
        <p:spPr>
          <a:xfrm>
            <a:off x="1965960" y="1664208"/>
            <a:ext cx="1371600" cy="658368"/>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ENCODER</a:t>
            </a:r>
            <a:endParaRPr lang="en-US" sz="900" dirty="0"/>
          </a:p>
          <a:p>
            <a:pPr marL="0" indent="0" algn="ctr">
              <a:buNone/>
            </a:pPr>
            <a:r>
              <a:rPr lang="en-US" sz="900" b="1" dirty="0">
                <a:solidFill>
                  <a:srgbClr val="FFFFFF"/>
                </a:solidFill>
                <a:latin typeface="Calibri" pitchFamily="34" charset="0"/>
                <a:ea typeface="Calibri" pitchFamily="34" charset="-122"/>
                <a:cs typeface="Calibri" pitchFamily="34" charset="-120"/>
              </a:rPr>
              <a:t>(Transmitter)</a:t>
            </a:r>
            <a:endParaRPr lang="en-US" sz="900" dirty="0"/>
          </a:p>
        </p:txBody>
      </p:sp>
      <p:sp>
        <p:nvSpPr>
          <p:cNvPr id="9" name="Shape 7"/>
          <p:cNvSpPr/>
          <p:nvPr/>
        </p:nvSpPr>
        <p:spPr>
          <a:xfrm>
            <a:off x="3639312" y="1664208"/>
            <a:ext cx="1371600" cy="658368"/>
          </a:xfrm>
          <a:prstGeom prst="roundRect">
            <a:avLst>
              <a:gd name="adj" fmla="val 11111"/>
            </a:avLst>
          </a:prstGeom>
          <a:solidFill>
            <a:srgbClr val="00A896"/>
          </a:solidFill>
          <a:ln w="12700">
            <a:solidFill>
              <a:srgbClr val="00A896"/>
            </a:solidFill>
            <a:prstDash val="solid"/>
          </a:ln>
        </p:spPr>
        <p:txBody>
          <a:bodyPr/>
          <a:lstStyle/>
          <a:p>
            <a:endParaRPr lang="en-GB"/>
          </a:p>
        </p:txBody>
      </p:sp>
      <p:sp>
        <p:nvSpPr>
          <p:cNvPr id="10" name="Text 8"/>
          <p:cNvSpPr/>
          <p:nvPr/>
        </p:nvSpPr>
        <p:spPr>
          <a:xfrm>
            <a:off x="3639312" y="1664208"/>
            <a:ext cx="1371600" cy="658368"/>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CHANNEL</a:t>
            </a:r>
            <a:endParaRPr lang="en-US" sz="900" dirty="0"/>
          </a:p>
          <a:p>
            <a:pPr marL="0" indent="0" algn="ctr">
              <a:buNone/>
            </a:pPr>
            <a:r>
              <a:rPr lang="en-US" sz="900" b="1" dirty="0">
                <a:solidFill>
                  <a:srgbClr val="FFFFFF"/>
                </a:solidFill>
                <a:latin typeface="Calibri" pitchFamily="34" charset="0"/>
                <a:ea typeface="Calibri" pitchFamily="34" charset="-122"/>
                <a:cs typeface="Calibri" pitchFamily="34" charset="-120"/>
              </a:rPr>
              <a:t>(Medium)</a:t>
            </a:r>
            <a:endParaRPr lang="en-US" sz="900" dirty="0"/>
          </a:p>
        </p:txBody>
      </p:sp>
      <p:sp>
        <p:nvSpPr>
          <p:cNvPr id="11" name="Shape 9"/>
          <p:cNvSpPr/>
          <p:nvPr/>
        </p:nvSpPr>
        <p:spPr>
          <a:xfrm>
            <a:off x="5321808" y="1664208"/>
            <a:ext cx="1371600" cy="658368"/>
          </a:xfrm>
          <a:prstGeom prst="roundRect">
            <a:avLst>
              <a:gd name="adj" fmla="val 11111"/>
            </a:avLst>
          </a:prstGeom>
          <a:solidFill>
            <a:srgbClr val="028090"/>
          </a:solidFill>
          <a:ln w="12700">
            <a:solidFill>
              <a:srgbClr val="028090"/>
            </a:solidFill>
            <a:prstDash val="solid"/>
          </a:ln>
        </p:spPr>
        <p:txBody>
          <a:bodyPr/>
          <a:lstStyle/>
          <a:p>
            <a:endParaRPr lang="en-GB"/>
          </a:p>
        </p:txBody>
      </p:sp>
      <p:sp>
        <p:nvSpPr>
          <p:cNvPr id="12" name="Text 10"/>
          <p:cNvSpPr/>
          <p:nvPr/>
        </p:nvSpPr>
        <p:spPr>
          <a:xfrm>
            <a:off x="5321808" y="1664208"/>
            <a:ext cx="1371600" cy="658368"/>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DECODER</a:t>
            </a:r>
            <a:endParaRPr lang="en-US" sz="900" dirty="0"/>
          </a:p>
          <a:p>
            <a:pPr marL="0" indent="0" algn="ctr">
              <a:buNone/>
            </a:pPr>
            <a:r>
              <a:rPr lang="en-US" sz="900" b="1" dirty="0">
                <a:solidFill>
                  <a:srgbClr val="FFFFFF"/>
                </a:solidFill>
                <a:latin typeface="Calibri" pitchFamily="34" charset="0"/>
                <a:ea typeface="Calibri" pitchFamily="34" charset="-122"/>
                <a:cs typeface="Calibri" pitchFamily="34" charset="-120"/>
              </a:rPr>
              <a:t>(Receiver)</a:t>
            </a:r>
            <a:endParaRPr lang="en-US" sz="900" dirty="0"/>
          </a:p>
        </p:txBody>
      </p:sp>
      <p:sp>
        <p:nvSpPr>
          <p:cNvPr id="13" name="Shape 11"/>
          <p:cNvSpPr/>
          <p:nvPr/>
        </p:nvSpPr>
        <p:spPr>
          <a:xfrm>
            <a:off x="7013448" y="1664208"/>
            <a:ext cx="1600200" cy="658368"/>
          </a:xfrm>
          <a:prstGeom prst="roundRect">
            <a:avLst>
              <a:gd name="adj" fmla="val 11111"/>
            </a:avLst>
          </a:prstGeom>
          <a:solidFill>
            <a:srgbClr val="01404A"/>
          </a:solidFill>
          <a:ln w="12700">
            <a:solidFill>
              <a:srgbClr val="01404A"/>
            </a:solidFill>
            <a:prstDash val="solid"/>
          </a:ln>
        </p:spPr>
        <p:txBody>
          <a:bodyPr/>
          <a:lstStyle/>
          <a:p>
            <a:endParaRPr lang="en-GB"/>
          </a:p>
        </p:txBody>
      </p:sp>
      <p:sp>
        <p:nvSpPr>
          <p:cNvPr id="14" name="Text 12"/>
          <p:cNvSpPr/>
          <p:nvPr/>
        </p:nvSpPr>
        <p:spPr>
          <a:xfrm>
            <a:off x="7013448" y="1664208"/>
            <a:ext cx="1600200" cy="658368"/>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RECIPIENT</a:t>
            </a:r>
            <a:endParaRPr lang="en-US" sz="900" dirty="0"/>
          </a:p>
          <a:p>
            <a:pPr marL="0" indent="0" algn="ctr">
              <a:buNone/>
            </a:pPr>
            <a:r>
              <a:rPr lang="en-US" sz="900" b="1" dirty="0">
                <a:solidFill>
                  <a:srgbClr val="FFFFFF"/>
                </a:solidFill>
                <a:latin typeface="Calibri" pitchFamily="34" charset="0"/>
                <a:ea typeface="Calibri" pitchFamily="34" charset="-122"/>
                <a:cs typeface="Calibri" pitchFamily="34" charset="-120"/>
              </a:rPr>
              <a:t>(Destination)</a:t>
            </a:r>
            <a:endParaRPr lang="en-US" sz="900" dirty="0"/>
          </a:p>
        </p:txBody>
      </p:sp>
      <p:sp>
        <p:nvSpPr>
          <p:cNvPr id="15" name="Shape 13"/>
          <p:cNvSpPr/>
          <p:nvPr/>
        </p:nvSpPr>
        <p:spPr>
          <a:xfrm>
            <a:off x="1664208" y="1993392"/>
            <a:ext cx="292608" cy="0"/>
          </a:xfrm>
          <a:prstGeom prst="line">
            <a:avLst/>
          </a:prstGeom>
          <a:noFill/>
          <a:ln w="31750">
            <a:solidFill>
              <a:srgbClr val="02C39A"/>
            </a:solidFill>
            <a:prstDash val="solid"/>
          </a:ln>
        </p:spPr>
        <p:txBody>
          <a:bodyPr/>
          <a:lstStyle/>
          <a:p>
            <a:endParaRPr lang="en-GB"/>
          </a:p>
        </p:txBody>
      </p:sp>
      <p:sp>
        <p:nvSpPr>
          <p:cNvPr id="16" name="Shape 14"/>
          <p:cNvSpPr/>
          <p:nvPr/>
        </p:nvSpPr>
        <p:spPr>
          <a:xfrm>
            <a:off x="1901952" y="1929384"/>
            <a:ext cx="54864" cy="128016"/>
          </a:xfrm>
          <a:prstGeom prst="rect">
            <a:avLst/>
          </a:prstGeom>
          <a:solidFill>
            <a:srgbClr val="02C39A"/>
          </a:solidFill>
          <a:ln w="12700">
            <a:solidFill>
              <a:srgbClr val="02C39A"/>
            </a:solidFill>
            <a:prstDash val="solid"/>
          </a:ln>
        </p:spPr>
        <p:txBody>
          <a:bodyPr/>
          <a:lstStyle/>
          <a:p>
            <a:endParaRPr lang="en-GB"/>
          </a:p>
        </p:txBody>
      </p:sp>
      <p:sp>
        <p:nvSpPr>
          <p:cNvPr id="17" name="Shape 15"/>
          <p:cNvSpPr/>
          <p:nvPr/>
        </p:nvSpPr>
        <p:spPr>
          <a:xfrm>
            <a:off x="3355848" y="1993392"/>
            <a:ext cx="292608" cy="0"/>
          </a:xfrm>
          <a:prstGeom prst="line">
            <a:avLst/>
          </a:prstGeom>
          <a:noFill/>
          <a:ln w="31750">
            <a:solidFill>
              <a:srgbClr val="02C39A"/>
            </a:solidFill>
            <a:prstDash val="solid"/>
          </a:ln>
        </p:spPr>
        <p:txBody>
          <a:bodyPr/>
          <a:lstStyle/>
          <a:p>
            <a:endParaRPr lang="en-GB"/>
          </a:p>
        </p:txBody>
      </p:sp>
      <p:sp>
        <p:nvSpPr>
          <p:cNvPr id="18" name="Shape 16"/>
          <p:cNvSpPr/>
          <p:nvPr/>
        </p:nvSpPr>
        <p:spPr>
          <a:xfrm>
            <a:off x="3593592" y="1929384"/>
            <a:ext cx="54864" cy="128016"/>
          </a:xfrm>
          <a:prstGeom prst="rect">
            <a:avLst/>
          </a:prstGeom>
          <a:solidFill>
            <a:srgbClr val="02C39A"/>
          </a:solidFill>
          <a:ln w="12700">
            <a:solidFill>
              <a:srgbClr val="02C39A"/>
            </a:solidFill>
            <a:prstDash val="solid"/>
          </a:ln>
        </p:spPr>
        <p:txBody>
          <a:bodyPr/>
          <a:lstStyle/>
          <a:p>
            <a:endParaRPr lang="en-GB"/>
          </a:p>
        </p:txBody>
      </p:sp>
      <p:sp>
        <p:nvSpPr>
          <p:cNvPr id="19" name="Shape 17"/>
          <p:cNvSpPr/>
          <p:nvPr/>
        </p:nvSpPr>
        <p:spPr>
          <a:xfrm>
            <a:off x="5029200" y="1993392"/>
            <a:ext cx="292608" cy="0"/>
          </a:xfrm>
          <a:prstGeom prst="line">
            <a:avLst/>
          </a:prstGeom>
          <a:noFill/>
          <a:ln w="31750">
            <a:solidFill>
              <a:srgbClr val="02C39A"/>
            </a:solidFill>
            <a:prstDash val="solid"/>
          </a:ln>
        </p:spPr>
        <p:txBody>
          <a:bodyPr/>
          <a:lstStyle/>
          <a:p>
            <a:endParaRPr lang="en-GB"/>
          </a:p>
        </p:txBody>
      </p:sp>
      <p:sp>
        <p:nvSpPr>
          <p:cNvPr id="20" name="Shape 18"/>
          <p:cNvSpPr/>
          <p:nvPr/>
        </p:nvSpPr>
        <p:spPr>
          <a:xfrm>
            <a:off x="5266944" y="1929384"/>
            <a:ext cx="54864" cy="128016"/>
          </a:xfrm>
          <a:prstGeom prst="rect">
            <a:avLst/>
          </a:prstGeom>
          <a:solidFill>
            <a:srgbClr val="02C39A"/>
          </a:solidFill>
          <a:ln w="12700">
            <a:solidFill>
              <a:srgbClr val="02C39A"/>
            </a:solidFill>
            <a:prstDash val="solid"/>
          </a:ln>
        </p:spPr>
        <p:txBody>
          <a:bodyPr/>
          <a:lstStyle/>
          <a:p>
            <a:endParaRPr lang="en-GB"/>
          </a:p>
        </p:txBody>
      </p:sp>
      <p:sp>
        <p:nvSpPr>
          <p:cNvPr id="21" name="Shape 19"/>
          <p:cNvSpPr/>
          <p:nvPr/>
        </p:nvSpPr>
        <p:spPr>
          <a:xfrm>
            <a:off x="6711696" y="1993392"/>
            <a:ext cx="292608" cy="0"/>
          </a:xfrm>
          <a:prstGeom prst="line">
            <a:avLst/>
          </a:prstGeom>
          <a:noFill/>
          <a:ln w="31750">
            <a:solidFill>
              <a:srgbClr val="02C39A"/>
            </a:solidFill>
            <a:prstDash val="solid"/>
          </a:ln>
        </p:spPr>
        <p:txBody>
          <a:bodyPr/>
          <a:lstStyle/>
          <a:p>
            <a:endParaRPr lang="en-GB"/>
          </a:p>
        </p:txBody>
      </p:sp>
      <p:sp>
        <p:nvSpPr>
          <p:cNvPr id="22" name="Shape 20"/>
          <p:cNvSpPr/>
          <p:nvPr/>
        </p:nvSpPr>
        <p:spPr>
          <a:xfrm>
            <a:off x="6949440" y="1929384"/>
            <a:ext cx="54864" cy="128016"/>
          </a:xfrm>
          <a:prstGeom prst="rect">
            <a:avLst/>
          </a:prstGeom>
          <a:solidFill>
            <a:srgbClr val="02C39A"/>
          </a:solidFill>
          <a:ln w="12700">
            <a:solidFill>
              <a:srgbClr val="02C39A"/>
            </a:solidFill>
            <a:prstDash val="solid"/>
          </a:ln>
        </p:spPr>
        <p:txBody>
          <a:bodyPr/>
          <a:lstStyle/>
          <a:p>
            <a:endParaRPr lang="en-GB"/>
          </a:p>
        </p:txBody>
      </p:sp>
      <p:sp>
        <p:nvSpPr>
          <p:cNvPr id="23" name="Shape 21"/>
          <p:cNvSpPr/>
          <p:nvPr/>
        </p:nvSpPr>
        <p:spPr>
          <a:xfrm>
            <a:off x="3566160" y="2505456"/>
            <a:ext cx="1517904" cy="475488"/>
          </a:xfrm>
          <a:prstGeom prst="roundRect">
            <a:avLst>
              <a:gd name="adj" fmla="val 13462"/>
            </a:avLst>
          </a:prstGeom>
          <a:solidFill>
            <a:srgbClr val="FEF9C3"/>
          </a:solidFill>
          <a:ln w="12700">
            <a:solidFill>
              <a:srgbClr val="FBBF24"/>
            </a:solidFill>
            <a:prstDash val="solid"/>
          </a:ln>
        </p:spPr>
        <p:txBody>
          <a:bodyPr/>
          <a:lstStyle/>
          <a:p>
            <a:endParaRPr lang="en-GB"/>
          </a:p>
        </p:txBody>
      </p:sp>
      <p:sp>
        <p:nvSpPr>
          <p:cNvPr id="24" name="Text 22"/>
          <p:cNvSpPr/>
          <p:nvPr/>
        </p:nvSpPr>
        <p:spPr>
          <a:xfrm>
            <a:off x="3566160" y="2505456"/>
            <a:ext cx="1517904" cy="475488"/>
          </a:xfrm>
          <a:prstGeom prst="rect">
            <a:avLst/>
          </a:prstGeom>
          <a:noFill/>
          <a:ln/>
        </p:spPr>
        <p:txBody>
          <a:bodyPr wrap="square" lIns="0" tIns="0" rIns="0" bIns="0" rtlCol="0" anchor="ctr"/>
          <a:lstStyle/>
          <a:p>
            <a:pPr marL="0" indent="0" algn="ctr">
              <a:buNone/>
            </a:pPr>
            <a:r>
              <a:rPr lang="en-US" sz="1000" b="1" dirty="0">
                <a:solidFill>
                  <a:srgbClr val="92400E"/>
                </a:solidFill>
                <a:latin typeface="Calibri" pitchFamily="34" charset="0"/>
                <a:ea typeface="Calibri" pitchFamily="34" charset="-122"/>
                <a:cs typeface="Calibri" pitchFamily="34" charset="-120"/>
              </a:rPr>
              <a:t>⚡ NOISE</a:t>
            </a:r>
            <a:endParaRPr lang="en-US" sz="1000" dirty="0"/>
          </a:p>
          <a:p>
            <a:pPr marL="0" indent="0" algn="ctr">
              <a:buNone/>
            </a:pPr>
            <a:r>
              <a:rPr lang="en-US" sz="1000" b="1" dirty="0">
                <a:solidFill>
                  <a:srgbClr val="92400E"/>
                </a:solidFill>
                <a:latin typeface="Calibri" pitchFamily="34" charset="0"/>
                <a:ea typeface="Calibri" pitchFamily="34" charset="-122"/>
                <a:cs typeface="Calibri" pitchFamily="34" charset="-120"/>
              </a:rPr>
              <a:t>(Barriers)</a:t>
            </a:r>
            <a:endParaRPr lang="en-US" sz="1000" dirty="0"/>
          </a:p>
        </p:txBody>
      </p:sp>
      <p:sp>
        <p:nvSpPr>
          <p:cNvPr id="25" name="Shape 23"/>
          <p:cNvSpPr/>
          <p:nvPr/>
        </p:nvSpPr>
        <p:spPr>
          <a:xfrm>
            <a:off x="4325112" y="2340864"/>
            <a:ext cx="0" cy="164592"/>
          </a:xfrm>
          <a:prstGeom prst="line">
            <a:avLst/>
          </a:prstGeom>
          <a:noFill/>
          <a:ln w="25400">
            <a:solidFill>
              <a:srgbClr val="FBBF24"/>
            </a:solidFill>
            <a:prstDash val="dash"/>
          </a:ln>
        </p:spPr>
        <p:txBody>
          <a:bodyPr/>
          <a:lstStyle/>
          <a:p>
            <a:endParaRPr lang="en-GB"/>
          </a:p>
        </p:txBody>
      </p:sp>
      <p:sp>
        <p:nvSpPr>
          <p:cNvPr id="26" name="Shape 24"/>
          <p:cNvSpPr/>
          <p:nvPr/>
        </p:nvSpPr>
        <p:spPr>
          <a:xfrm>
            <a:off x="731520" y="3127248"/>
            <a:ext cx="7863840" cy="0"/>
          </a:xfrm>
          <a:prstGeom prst="line">
            <a:avLst/>
          </a:prstGeom>
          <a:noFill/>
          <a:ln w="19050">
            <a:solidFill>
              <a:srgbClr val="02C39A"/>
            </a:solidFill>
            <a:prstDash val="dash"/>
          </a:ln>
        </p:spPr>
        <p:txBody>
          <a:bodyPr/>
          <a:lstStyle/>
          <a:p>
            <a:endParaRPr lang="en-GB"/>
          </a:p>
        </p:txBody>
      </p:sp>
      <p:sp>
        <p:nvSpPr>
          <p:cNvPr id="27" name="Text 25"/>
          <p:cNvSpPr/>
          <p:nvPr/>
        </p:nvSpPr>
        <p:spPr>
          <a:xfrm>
            <a:off x="3200400" y="3145536"/>
            <a:ext cx="2743200" cy="274320"/>
          </a:xfrm>
          <a:prstGeom prst="rect">
            <a:avLst/>
          </a:prstGeom>
          <a:noFill/>
          <a:ln/>
        </p:spPr>
        <p:txBody>
          <a:bodyPr wrap="square" lIns="0" tIns="0" rIns="0" bIns="0" rtlCol="0" anchor="ctr"/>
          <a:lstStyle/>
          <a:p>
            <a:pPr marL="0" indent="0" algn="ctr">
              <a:buNone/>
            </a:pPr>
            <a:r>
              <a:rPr lang="en-US" sz="1000" b="1" dirty="0">
                <a:solidFill>
                  <a:srgbClr val="028090"/>
                </a:solidFill>
                <a:latin typeface="Calibri" pitchFamily="34" charset="0"/>
                <a:ea typeface="Calibri" pitchFamily="34" charset="-122"/>
                <a:cs typeface="Calibri" pitchFamily="34" charset="-120"/>
              </a:rPr>
              <a:t>⟵  FEEDBACK</a:t>
            </a:r>
            <a:endParaRPr lang="en-US" sz="1000" dirty="0"/>
          </a:p>
        </p:txBody>
      </p:sp>
      <p:sp>
        <p:nvSpPr>
          <p:cNvPr id="28" name="Shape 26"/>
          <p:cNvSpPr/>
          <p:nvPr/>
        </p:nvSpPr>
        <p:spPr>
          <a:xfrm>
            <a:off x="320040" y="3493008"/>
            <a:ext cx="4114800" cy="1371600"/>
          </a:xfrm>
          <a:prstGeom prst="roundRect">
            <a:avLst>
              <a:gd name="adj" fmla="val 6667"/>
            </a:avLst>
          </a:prstGeom>
          <a:solidFill>
            <a:srgbClr val="FFFFFF"/>
          </a:solidFill>
          <a:ln w="12700">
            <a:solidFill>
              <a:srgbClr val="DCF0F2"/>
            </a:solidFill>
            <a:prstDash val="solid"/>
          </a:ln>
          <a:effectLst>
            <a:outerShdw blurRad="76200" dist="25400" dir="2700000" algn="bl" rotWithShape="0">
              <a:srgbClr val="000000">
                <a:alpha val="12000"/>
              </a:srgbClr>
            </a:outerShdw>
          </a:effectLst>
        </p:spPr>
        <p:txBody>
          <a:bodyPr/>
          <a:lstStyle/>
          <a:p>
            <a:endParaRPr lang="en-GB"/>
          </a:p>
        </p:txBody>
      </p:sp>
      <p:sp>
        <p:nvSpPr>
          <p:cNvPr id="29" name="Text 27"/>
          <p:cNvSpPr/>
          <p:nvPr/>
        </p:nvSpPr>
        <p:spPr>
          <a:xfrm>
            <a:off x="429768" y="3547872"/>
            <a:ext cx="3895344" cy="347472"/>
          </a:xfrm>
          <a:prstGeom prst="rect">
            <a:avLst/>
          </a:prstGeom>
          <a:noFill/>
          <a:ln/>
        </p:spPr>
        <p:txBody>
          <a:bodyPr wrap="square" lIns="0" tIns="0" rIns="0" bIns="0" rtlCol="0" anchor="ctr"/>
          <a:lstStyle/>
          <a:p>
            <a:pPr marL="0" indent="0">
              <a:buNone/>
            </a:pPr>
            <a:r>
              <a:rPr lang="en-US" sz="1300" b="1" dirty="0">
                <a:solidFill>
                  <a:srgbClr val="01404A"/>
                </a:solidFill>
                <a:latin typeface="Cambria" pitchFamily="34" charset="0"/>
                <a:ea typeface="Cambria" pitchFamily="34" charset="-122"/>
                <a:cs typeface="Cambria" pitchFamily="34" charset="-120"/>
              </a:rPr>
              <a:t>Application in Practice</a:t>
            </a:r>
            <a:endParaRPr lang="en-US" sz="1300" dirty="0"/>
          </a:p>
        </p:txBody>
      </p:sp>
      <p:sp>
        <p:nvSpPr>
          <p:cNvPr id="30" name="Text 28"/>
          <p:cNvSpPr/>
          <p:nvPr/>
        </p:nvSpPr>
        <p:spPr>
          <a:xfrm>
            <a:off x="429768" y="3913632"/>
            <a:ext cx="3895344" cy="868680"/>
          </a:xfrm>
          <a:prstGeom prst="rect">
            <a:avLst/>
          </a:prstGeom>
          <a:noFill/>
          <a:ln/>
        </p:spPr>
        <p:txBody>
          <a:bodyPr wrap="square" lIns="0" tIns="0" rIns="0" bIns="0" rtlCol="0" anchor="ctr"/>
          <a:lstStyle/>
          <a:p>
            <a:pPr marL="0" indent="0">
              <a:buNone/>
            </a:pPr>
            <a:r>
              <a:rPr lang="en-US" sz="1100" dirty="0">
                <a:solidFill>
                  <a:srgbClr val="1A3A40"/>
                </a:solidFill>
                <a:latin typeface="Calibri" pitchFamily="34" charset="0"/>
                <a:ea typeface="Calibri" pitchFamily="34" charset="-122"/>
                <a:cs typeface="Calibri" pitchFamily="34" charset="-120"/>
              </a:rPr>
              <a:t>In health care, the Sender is the nurse, the Channel may be verbal or written, and Noise includes language barriers, jargon, patient anxiety, or environmental distractions (e.g. a busy ward).</a:t>
            </a:r>
            <a:endParaRPr lang="en-US" sz="1100" dirty="0"/>
          </a:p>
        </p:txBody>
      </p:sp>
      <p:sp>
        <p:nvSpPr>
          <p:cNvPr id="31" name="Shape 29"/>
          <p:cNvSpPr/>
          <p:nvPr/>
        </p:nvSpPr>
        <p:spPr>
          <a:xfrm>
            <a:off x="4663440" y="3493008"/>
            <a:ext cx="4114800" cy="1371600"/>
          </a:xfrm>
          <a:prstGeom prst="roundRect">
            <a:avLst>
              <a:gd name="adj" fmla="val 6667"/>
            </a:avLst>
          </a:prstGeom>
          <a:solidFill>
            <a:srgbClr val="FFFFFF"/>
          </a:solidFill>
          <a:ln w="12700">
            <a:solidFill>
              <a:srgbClr val="DCF0F2"/>
            </a:solidFill>
            <a:prstDash val="solid"/>
          </a:ln>
          <a:effectLst>
            <a:outerShdw blurRad="76200" dist="25400" dir="2700000" algn="bl" rotWithShape="0">
              <a:srgbClr val="000000">
                <a:alpha val="12000"/>
              </a:srgbClr>
            </a:outerShdw>
          </a:effectLst>
        </p:spPr>
        <p:txBody>
          <a:bodyPr/>
          <a:lstStyle/>
          <a:p>
            <a:endParaRPr lang="en-GB"/>
          </a:p>
        </p:txBody>
      </p:sp>
      <p:sp>
        <p:nvSpPr>
          <p:cNvPr id="32" name="Text 30"/>
          <p:cNvSpPr/>
          <p:nvPr/>
        </p:nvSpPr>
        <p:spPr>
          <a:xfrm>
            <a:off x="4773168" y="3547872"/>
            <a:ext cx="3895344" cy="347472"/>
          </a:xfrm>
          <a:prstGeom prst="rect">
            <a:avLst/>
          </a:prstGeom>
          <a:noFill/>
          <a:ln/>
        </p:spPr>
        <p:txBody>
          <a:bodyPr wrap="square" lIns="0" tIns="0" rIns="0" bIns="0" rtlCol="0" anchor="ctr"/>
          <a:lstStyle/>
          <a:p>
            <a:pPr marL="0" indent="0">
              <a:buNone/>
            </a:pPr>
            <a:r>
              <a:rPr lang="en-US" sz="1300" b="1" dirty="0">
                <a:solidFill>
                  <a:srgbClr val="01404A"/>
                </a:solidFill>
                <a:latin typeface="Cambria" pitchFamily="34" charset="0"/>
                <a:ea typeface="Cambria" pitchFamily="34" charset="-122"/>
                <a:cs typeface="Cambria" pitchFamily="34" charset="-120"/>
              </a:rPr>
              <a:t>Why This Model Is Relevant</a:t>
            </a:r>
            <a:endParaRPr lang="en-US" sz="1300" dirty="0"/>
          </a:p>
        </p:txBody>
      </p:sp>
      <p:sp>
        <p:nvSpPr>
          <p:cNvPr id="33" name="Text 31"/>
          <p:cNvSpPr/>
          <p:nvPr/>
        </p:nvSpPr>
        <p:spPr>
          <a:xfrm>
            <a:off x="4773168" y="3913632"/>
            <a:ext cx="3895344" cy="868680"/>
          </a:xfrm>
          <a:prstGeom prst="rect">
            <a:avLst/>
          </a:prstGeom>
          <a:noFill/>
          <a:ln/>
        </p:spPr>
        <p:txBody>
          <a:bodyPr wrap="square" lIns="0" tIns="0" rIns="0" bIns="0" rtlCol="0" anchor="ctr"/>
          <a:lstStyle/>
          <a:p>
            <a:pPr marL="0" indent="0">
              <a:buNone/>
            </a:pPr>
            <a:r>
              <a:rPr lang="en-US" sz="1100" dirty="0">
                <a:solidFill>
                  <a:srgbClr val="1A3A40"/>
                </a:solidFill>
                <a:latin typeface="Calibri" pitchFamily="34" charset="0"/>
                <a:ea typeface="Calibri" pitchFamily="34" charset="-122"/>
                <a:cs typeface="Calibri" pitchFamily="34" charset="-120"/>
              </a:rPr>
              <a:t>The model highlights that effective communication requires minimising noise, checking for feedback, and adapting the message to the recipient – vital when working with vulnerable service users.</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0FAFB"/>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457200" y="45720"/>
            <a:ext cx="8229600" cy="777240"/>
          </a:xfrm>
          <a:prstGeom prst="rect">
            <a:avLst/>
          </a:prstGeom>
          <a:noFill/>
          <a:ln/>
        </p:spPr>
        <p:txBody>
          <a:bodyPr wrap="square" lIns="0" tIns="0" rIns="0" bIns="0" rtlCol="0" anchor="ctr"/>
          <a:lstStyle/>
          <a:p>
            <a:pPr marL="0" indent="0" algn="l">
              <a:buNone/>
            </a:pPr>
            <a:r>
              <a:rPr lang="en-US" sz="2200" b="1" dirty="0">
                <a:solidFill>
                  <a:srgbClr val="FFFFFF"/>
                </a:solidFill>
                <a:latin typeface="Cambria" pitchFamily="34" charset="0"/>
                <a:ea typeface="Cambria" pitchFamily="34" charset="-122"/>
                <a:cs typeface="Cambria" pitchFamily="34" charset="-120"/>
              </a:rPr>
              <a:t>Types of Communication in Health &amp; Social Care</a:t>
            </a:r>
            <a:endParaRPr lang="en-US" sz="2200" dirty="0"/>
          </a:p>
        </p:txBody>
      </p:sp>
      <p:sp>
        <p:nvSpPr>
          <p:cNvPr id="4" name="Shape 2"/>
          <p:cNvSpPr/>
          <p:nvPr/>
        </p:nvSpPr>
        <p:spPr>
          <a:xfrm>
            <a:off x="274320" y="1005840"/>
            <a:ext cx="4160520" cy="1188720"/>
          </a:xfrm>
          <a:prstGeom prst="roundRect">
            <a:avLst>
              <a:gd name="adj" fmla="val 7692"/>
            </a:avLst>
          </a:prstGeom>
          <a:solidFill>
            <a:srgbClr val="FFFFFF"/>
          </a:solidFill>
          <a:ln w="12700">
            <a:solidFill>
              <a:srgbClr val="D8EDEF"/>
            </a:solidFill>
            <a:prstDash val="solid"/>
          </a:ln>
          <a:effectLst>
            <a:outerShdw blurRad="76200" dist="25400" dir="2700000" algn="bl" rotWithShape="0">
              <a:srgbClr val="000000">
                <a:alpha val="12000"/>
              </a:srgbClr>
            </a:outerShdw>
          </a:effectLst>
        </p:spPr>
        <p:txBody>
          <a:bodyPr/>
          <a:lstStyle/>
          <a:p>
            <a:endParaRPr lang="en-GB"/>
          </a:p>
        </p:txBody>
      </p:sp>
      <p:pic>
        <p:nvPicPr>
          <p:cNvPr id="5" name="Image 0" descr="preencoded.png"/>
          <p:cNvPicPr>
            <a:picLocks noChangeAspect="1"/>
          </p:cNvPicPr>
          <p:nvPr/>
        </p:nvPicPr>
        <p:blipFill>
          <a:blip r:embed="rId3"/>
          <a:stretch>
            <a:fillRect/>
          </a:stretch>
        </p:blipFill>
        <p:spPr>
          <a:xfrm>
            <a:off x="384048" y="1353312"/>
            <a:ext cx="402336" cy="402336"/>
          </a:xfrm>
          <a:prstGeom prst="rect">
            <a:avLst/>
          </a:prstGeom>
        </p:spPr>
      </p:pic>
      <p:sp>
        <p:nvSpPr>
          <p:cNvPr id="6" name="Text 3"/>
          <p:cNvSpPr/>
          <p:nvPr/>
        </p:nvSpPr>
        <p:spPr>
          <a:xfrm>
            <a:off x="896112" y="1069848"/>
            <a:ext cx="3429000" cy="347472"/>
          </a:xfrm>
          <a:prstGeom prst="rect">
            <a:avLst/>
          </a:prstGeom>
          <a:noFill/>
          <a:ln/>
        </p:spPr>
        <p:txBody>
          <a:bodyPr wrap="square" lIns="0" tIns="0" rIns="0" bIns="0" rtlCol="0" anchor="ctr"/>
          <a:lstStyle/>
          <a:p>
            <a:pPr marL="0" indent="0">
              <a:buNone/>
            </a:pPr>
            <a:r>
              <a:rPr lang="en-US" sz="1300" b="1" dirty="0">
                <a:solidFill>
                  <a:srgbClr val="01404A"/>
                </a:solidFill>
                <a:latin typeface="Cambria" pitchFamily="34" charset="0"/>
                <a:ea typeface="Cambria" pitchFamily="34" charset="-122"/>
                <a:cs typeface="Cambria" pitchFamily="34" charset="-120"/>
              </a:rPr>
              <a:t>Verbal Communication</a:t>
            </a:r>
            <a:endParaRPr lang="en-US" sz="1300" dirty="0"/>
          </a:p>
        </p:txBody>
      </p:sp>
      <p:sp>
        <p:nvSpPr>
          <p:cNvPr id="7" name="Text 4"/>
          <p:cNvSpPr/>
          <p:nvPr/>
        </p:nvSpPr>
        <p:spPr>
          <a:xfrm>
            <a:off x="896112" y="1426464"/>
            <a:ext cx="3429000" cy="694944"/>
          </a:xfrm>
          <a:prstGeom prst="rect">
            <a:avLst/>
          </a:prstGeom>
          <a:noFill/>
          <a:ln/>
        </p:spPr>
        <p:txBody>
          <a:bodyPr wrap="square" lIns="0" tIns="0" rIns="0" bIns="0" rtlCol="0" anchor="ctr"/>
          <a:lstStyle/>
          <a:p>
            <a:pPr marL="0" indent="0">
              <a:buNone/>
            </a:pPr>
            <a:r>
              <a:rPr lang="en-US" sz="1050" dirty="0">
                <a:solidFill>
                  <a:srgbClr val="1A3A40"/>
                </a:solidFill>
                <a:latin typeface="Calibri" pitchFamily="34" charset="0"/>
                <a:ea typeface="Calibri" pitchFamily="34" charset="-122"/>
                <a:cs typeface="Calibri" pitchFamily="34" charset="-120"/>
              </a:rPr>
              <a:t>Spoken words, tone, pace and clarity. E.g. explaining a care plan to a service user using plain language without medical jargon.</a:t>
            </a:r>
            <a:endParaRPr lang="en-US" sz="1050" dirty="0"/>
          </a:p>
        </p:txBody>
      </p:sp>
      <p:sp>
        <p:nvSpPr>
          <p:cNvPr id="8" name="Shape 5"/>
          <p:cNvSpPr/>
          <p:nvPr/>
        </p:nvSpPr>
        <p:spPr>
          <a:xfrm>
            <a:off x="274320" y="2304288"/>
            <a:ext cx="4160520" cy="1188720"/>
          </a:xfrm>
          <a:prstGeom prst="roundRect">
            <a:avLst>
              <a:gd name="adj" fmla="val 7692"/>
            </a:avLst>
          </a:prstGeom>
          <a:solidFill>
            <a:srgbClr val="FFFFFF"/>
          </a:solidFill>
          <a:ln w="12700">
            <a:solidFill>
              <a:srgbClr val="D8EDEF"/>
            </a:solidFill>
            <a:prstDash val="solid"/>
          </a:ln>
          <a:effectLst>
            <a:outerShdw blurRad="76200" dist="25400" dir="2700000" algn="bl" rotWithShape="0">
              <a:srgbClr val="000000">
                <a:alpha val="12000"/>
              </a:srgbClr>
            </a:outerShdw>
          </a:effectLst>
        </p:spPr>
        <p:txBody>
          <a:bodyPr/>
          <a:lstStyle/>
          <a:p>
            <a:endParaRPr lang="en-GB"/>
          </a:p>
        </p:txBody>
      </p:sp>
      <p:pic>
        <p:nvPicPr>
          <p:cNvPr id="9" name="Image 1" descr="preencoded.png"/>
          <p:cNvPicPr>
            <a:picLocks noChangeAspect="1"/>
          </p:cNvPicPr>
          <p:nvPr/>
        </p:nvPicPr>
        <p:blipFill>
          <a:blip r:embed="rId4"/>
          <a:stretch>
            <a:fillRect/>
          </a:stretch>
        </p:blipFill>
        <p:spPr>
          <a:xfrm>
            <a:off x="384048" y="2651760"/>
            <a:ext cx="402336" cy="402336"/>
          </a:xfrm>
          <a:prstGeom prst="rect">
            <a:avLst/>
          </a:prstGeom>
        </p:spPr>
      </p:pic>
      <p:sp>
        <p:nvSpPr>
          <p:cNvPr id="10" name="Text 6"/>
          <p:cNvSpPr/>
          <p:nvPr/>
        </p:nvSpPr>
        <p:spPr>
          <a:xfrm>
            <a:off x="896112" y="2368296"/>
            <a:ext cx="3429000" cy="347472"/>
          </a:xfrm>
          <a:prstGeom prst="rect">
            <a:avLst/>
          </a:prstGeom>
          <a:noFill/>
          <a:ln/>
        </p:spPr>
        <p:txBody>
          <a:bodyPr wrap="square" lIns="0" tIns="0" rIns="0" bIns="0" rtlCol="0" anchor="ctr"/>
          <a:lstStyle/>
          <a:p>
            <a:pPr marL="0" indent="0">
              <a:buNone/>
            </a:pPr>
            <a:r>
              <a:rPr lang="en-US" sz="1300" b="1" dirty="0">
                <a:solidFill>
                  <a:srgbClr val="01404A"/>
                </a:solidFill>
                <a:latin typeface="Cambria" pitchFamily="34" charset="0"/>
                <a:ea typeface="Cambria" pitchFamily="34" charset="-122"/>
                <a:cs typeface="Cambria" pitchFamily="34" charset="-120"/>
              </a:rPr>
              <a:t>Written Communication</a:t>
            </a:r>
            <a:endParaRPr lang="en-US" sz="1300" dirty="0"/>
          </a:p>
        </p:txBody>
      </p:sp>
      <p:sp>
        <p:nvSpPr>
          <p:cNvPr id="11" name="Text 7"/>
          <p:cNvSpPr/>
          <p:nvPr/>
        </p:nvSpPr>
        <p:spPr>
          <a:xfrm>
            <a:off x="896112" y="2724912"/>
            <a:ext cx="3429000" cy="694944"/>
          </a:xfrm>
          <a:prstGeom prst="rect">
            <a:avLst/>
          </a:prstGeom>
          <a:noFill/>
          <a:ln/>
        </p:spPr>
        <p:txBody>
          <a:bodyPr wrap="square" lIns="0" tIns="0" rIns="0" bIns="0" rtlCol="0" anchor="ctr"/>
          <a:lstStyle/>
          <a:p>
            <a:pPr marL="0" indent="0">
              <a:buNone/>
            </a:pPr>
            <a:r>
              <a:rPr lang="en-US" sz="1050" dirty="0">
                <a:solidFill>
                  <a:srgbClr val="1A3A40"/>
                </a:solidFill>
                <a:latin typeface="Calibri" pitchFamily="34" charset="0"/>
                <a:ea typeface="Calibri" pitchFamily="34" charset="-122"/>
                <a:cs typeface="Calibri" pitchFamily="34" charset="-120"/>
              </a:rPr>
              <a:t>Care records, reports, and referral letters. Must be accurate, legible and factual – a legal document and safeguarding tool.</a:t>
            </a:r>
            <a:endParaRPr lang="en-US" sz="1050" dirty="0"/>
          </a:p>
        </p:txBody>
      </p:sp>
      <p:sp>
        <p:nvSpPr>
          <p:cNvPr id="12" name="Shape 8"/>
          <p:cNvSpPr/>
          <p:nvPr/>
        </p:nvSpPr>
        <p:spPr>
          <a:xfrm>
            <a:off x="274320" y="3602736"/>
            <a:ext cx="4160520" cy="1188720"/>
          </a:xfrm>
          <a:prstGeom prst="roundRect">
            <a:avLst>
              <a:gd name="adj" fmla="val 7692"/>
            </a:avLst>
          </a:prstGeom>
          <a:solidFill>
            <a:srgbClr val="FFFFFF"/>
          </a:solidFill>
          <a:ln w="12700">
            <a:solidFill>
              <a:srgbClr val="D8EDEF"/>
            </a:solidFill>
            <a:prstDash val="solid"/>
          </a:ln>
          <a:effectLst>
            <a:outerShdw blurRad="76200" dist="25400" dir="2700000" algn="bl" rotWithShape="0">
              <a:srgbClr val="000000">
                <a:alpha val="12000"/>
              </a:srgbClr>
            </a:outerShdw>
          </a:effectLst>
        </p:spPr>
        <p:txBody>
          <a:bodyPr/>
          <a:lstStyle/>
          <a:p>
            <a:endParaRPr lang="en-GB"/>
          </a:p>
        </p:txBody>
      </p:sp>
      <p:pic>
        <p:nvPicPr>
          <p:cNvPr id="13" name="Image 2" descr="preencoded.png"/>
          <p:cNvPicPr>
            <a:picLocks noChangeAspect="1"/>
          </p:cNvPicPr>
          <p:nvPr/>
        </p:nvPicPr>
        <p:blipFill>
          <a:blip r:embed="rId5"/>
          <a:stretch>
            <a:fillRect/>
          </a:stretch>
        </p:blipFill>
        <p:spPr>
          <a:xfrm>
            <a:off x="384048" y="3950208"/>
            <a:ext cx="402336" cy="402336"/>
          </a:xfrm>
          <a:prstGeom prst="rect">
            <a:avLst/>
          </a:prstGeom>
        </p:spPr>
      </p:pic>
      <p:sp>
        <p:nvSpPr>
          <p:cNvPr id="14" name="Text 9"/>
          <p:cNvSpPr/>
          <p:nvPr/>
        </p:nvSpPr>
        <p:spPr>
          <a:xfrm>
            <a:off x="896112" y="3666744"/>
            <a:ext cx="3429000" cy="347472"/>
          </a:xfrm>
          <a:prstGeom prst="rect">
            <a:avLst/>
          </a:prstGeom>
          <a:noFill/>
          <a:ln/>
        </p:spPr>
        <p:txBody>
          <a:bodyPr wrap="square" lIns="0" tIns="0" rIns="0" bIns="0" rtlCol="0" anchor="ctr"/>
          <a:lstStyle/>
          <a:p>
            <a:pPr marL="0" indent="0">
              <a:buNone/>
            </a:pPr>
            <a:r>
              <a:rPr lang="en-US" sz="1300" b="1" dirty="0">
                <a:solidFill>
                  <a:srgbClr val="01404A"/>
                </a:solidFill>
                <a:latin typeface="Cambria" pitchFamily="34" charset="0"/>
                <a:ea typeface="Cambria" pitchFamily="34" charset="-122"/>
                <a:cs typeface="Cambria" pitchFamily="34" charset="-120"/>
              </a:rPr>
              <a:t>Non-Verbal Communication</a:t>
            </a:r>
            <a:endParaRPr lang="en-US" sz="1300" dirty="0"/>
          </a:p>
        </p:txBody>
      </p:sp>
      <p:sp>
        <p:nvSpPr>
          <p:cNvPr id="15" name="Text 10"/>
          <p:cNvSpPr/>
          <p:nvPr/>
        </p:nvSpPr>
        <p:spPr>
          <a:xfrm>
            <a:off x="896112" y="4023360"/>
            <a:ext cx="3429000" cy="694944"/>
          </a:xfrm>
          <a:prstGeom prst="rect">
            <a:avLst/>
          </a:prstGeom>
          <a:noFill/>
          <a:ln/>
        </p:spPr>
        <p:txBody>
          <a:bodyPr wrap="square" lIns="0" tIns="0" rIns="0" bIns="0" rtlCol="0" anchor="ctr"/>
          <a:lstStyle/>
          <a:p>
            <a:pPr marL="0" indent="0">
              <a:buNone/>
            </a:pPr>
            <a:r>
              <a:rPr lang="en-US" sz="1050" dirty="0">
                <a:solidFill>
                  <a:srgbClr val="1A3A40"/>
                </a:solidFill>
                <a:latin typeface="Calibri" pitchFamily="34" charset="0"/>
                <a:ea typeface="Calibri" pitchFamily="34" charset="-122"/>
                <a:cs typeface="Calibri" pitchFamily="34" charset="-120"/>
              </a:rPr>
              <a:t>Body language, eye contact, facial expressions and touch. Research shows 55% of communication impact is non-verbal (Mehrabian, 1967).</a:t>
            </a:r>
            <a:endParaRPr lang="en-US" sz="1050" dirty="0"/>
          </a:p>
        </p:txBody>
      </p:sp>
      <p:sp>
        <p:nvSpPr>
          <p:cNvPr id="16" name="Shape 11"/>
          <p:cNvSpPr/>
          <p:nvPr/>
        </p:nvSpPr>
        <p:spPr>
          <a:xfrm>
            <a:off x="4709160" y="1005840"/>
            <a:ext cx="4160520" cy="1188720"/>
          </a:xfrm>
          <a:prstGeom prst="roundRect">
            <a:avLst>
              <a:gd name="adj" fmla="val 7692"/>
            </a:avLst>
          </a:prstGeom>
          <a:solidFill>
            <a:srgbClr val="FFFFFF"/>
          </a:solidFill>
          <a:ln w="12700">
            <a:solidFill>
              <a:srgbClr val="D8EDEF"/>
            </a:solidFill>
            <a:prstDash val="solid"/>
          </a:ln>
          <a:effectLst>
            <a:outerShdw blurRad="76200" dist="25400" dir="2700000" algn="bl" rotWithShape="0">
              <a:srgbClr val="000000">
                <a:alpha val="12000"/>
              </a:srgbClr>
            </a:outerShdw>
          </a:effectLst>
        </p:spPr>
        <p:txBody>
          <a:bodyPr/>
          <a:lstStyle/>
          <a:p>
            <a:endParaRPr lang="en-GB"/>
          </a:p>
        </p:txBody>
      </p:sp>
      <p:pic>
        <p:nvPicPr>
          <p:cNvPr id="17" name="Image 3" descr="preencoded.png"/>
          <p:cNvPicPr>
            <a:picLocks noChangeAspect="1"/>
          </p:cNvPicPr>
          <p:nvPr/>
        </p:nvPicPr>
        <p:blipFill>
          <a:blip r:embed="rId6"/>
          <a:stretch>
            <a:fillRect/>
          </a:stretch>
        </p:blipFill>
        <p:spPr>
          <a:xfrm>
            <a:off x="4818888" y="1353312"/>
            <a:ext cx="402336" cy="402336"/>
          </a:xfrm>
          <a:prstGeom prst="rect">
            <a:avLst/>
          </a:prstGeom>
        </p:spPr>
      </p:pic>
      <p:sp>
        <p:nvSpPr>
          <p:cNvPr id="18" name="Text 12"/>
          <p:cNvSpPr/>
          <p:nvPr/>
        </p:nvSpPr>
        <p:spPr>
          <a:xfrm>
            <a:off x="5330952" y="1069848"/>
            <a:ext cx="3429000" cy="347472"/>
          </a:xfrm>
          <a:prstGeom prst="rect">
            <a:avLst/>
          </a:prstGeom>
          <a:noFill/>
          <a:ln/>
        </p:spPr>
        <p:txBody>
          <a:bodyPr wrap="square" lIns="0" tIns="0" rIns="0" bIns="0" rtlCol="0" anchor="ctr"/>
          <a:lstStyle/>
          <a:p>
            <a:pPr marL="0" indent="0">
              <a:buNone/>
            </a:pPr>
            <a:r>
              <a:rPr lang="en-US" sz="1300" b="1" dirty="0">
                <a:solidFill>
                  <a:srgbClr val="01404A"/>
                </a:solidFill>
                <a:latin typeface="Cambria" pitchFamily="34" charset="0"/>
                <a:ea typeface="Cambria" pitchFamily="34" charset="-122"/>
                <a:cs typeface="Cambria" pitchFamily="34" charset="-120"/>
              </a:rPr>
              <a:t>Active Listening</a:t>
            </a:r>
            <a:endParaRPr lang="en-US" sz="1300" dirty="0"/>
          </a:p>
        </p:txBody>
      </p:sp>
      <p:sp>
        <p:nvSpPr>
          <p:cNvPr id="19" name="Text 13"/>
          <p:cNvSpPr/>
          <p:nvPr/>
        </p:nvSpPr>
        <p:spPr>
          <a:xfrm>
            <a:off x="5330952" y="1426464"/>
            <a:ext cx="3429000" cy="694944"/>
          </a:xfrm>
          <a:prstGeom prst="rect">
            <a:avLst/>
          </a:prstGeom>
          <a:noFill/>
          <a:ln/>
        </p:spPr>
        <p:txBody>
          <a:bodyPr wrap="square" lIns="0" tIns="0" rIns="0" bIns="0" rtlCol="0" anchor="ctr"/>
          <a:lstStyle/>
          <a:p>
            <a:pPr marL="0" indent="0">
              <a:buNone/>
            </a:pPr>
            <a:r>
              <a:rPr lang="en-US" sz="1050" dirty="0">
                <a:solidFill>
                  <a:srgbClr val="1A3A40"/>
                </a:solidFill>
                <a:latin typeface="Calibri" pitchFamily="34" charset="0"/>
                <a:ea typeface="Calibri" pitchFamily="34" charset="-122"/>
                <a:cs typeface="Calibri" pitchFamily="34" charset="-120"/>
              </a:rPr>
              <a:t>Giving full attention, reflecting back, and summarising. Demonstrates respect and ensures the service user feels heard.</a:t>
            </a:r>
            <a:endParaRPr lang="en-US" sz="1050" dirty="0"/>
          </a:p>
        </p:txBody>
      </p:sp>
      <p:sp>
        <p:nvSpPr>
          <p:cNvPr id="20" name="Shape 14"/>
          <p:cNvSpPr/>
          <p:nvPr/>
        </p:nvSpPr>
        <p:spPr>
          <a:xfrm>
            <a:off x="4709160" y="2304288"/>
            <a:ext cx="4160520" cy="1188720"/>
          </a:xfrm>
          <a:prstGeom prst="roundRect">
            <a:avLst>
              <a:gd name="adj" fmla="val 7692"/>
            </a:avLst>
          </a:prstGeom>
          <a:solidFill>
            <a:srgbClr val="FFFFFF"/>
          </a:solidFill>
          <a:ln w="12700">
            <a:solidFill>
              <a:srgbClr val="D8EDEF"/>
            </a:solidFill>
            <a:prstDash val="solid"/>
          </a:ln>
          <a:effectLst>
            <a:outerShdw blurRad="76200" dist="25400" dir="2700000" algn="bl" rotWithShape="0">
              <a:srgbClr val="000000">
                <a:alpha val="12000"/>
              </a:srgbClr>
            </a:outerShdw>
          </a:effectLst>
        </p:spPr>
        <p:txBody>
          <a:bodyPr/>
          <a:lstStyle/>
          <a:p>
            <a:endParaRPr lang="en-GB"/>
          </a:p>
        </p:txBody>
      </p:sp>
      <p:pic>
        <p:nvPicPr>
          <p:cNvPr id="21" name="Image 4" descr="preencoded.png"/>
          <p:cNvPicPr>
            <a:picLocks noChangeAspect="1"/>
          </p:cNvPicPr>
          <p:nvPr/>
        </p:nvPicPr>
        <p:blipFill>
          <a:blip r:embed="rId7"/>
          <a:stretch>
            <a:fillRect/>
          </a:stretch>
        </p:blipFill>
        <p:spPr>
          <a:xfrm>
            <a:off x="4818888" y="2651760"/>
            <a:ext cx="402336" cy="402336"/>
          </a:xfrm>
          <a:prstGeom prst="rect">
            <a:avLst/>
          </a:prstGeom>
        </p:spPr>
      </p:pic>
      <p:sp>
        <p:nvSpPr>
          <p:cNvPr id="22" name="Text 15"/>
          <p:cNvSpPr/>
          <p:nvPr/>
        </p:nvSpPr>
        <p:spPr>
          <a:xfrm>
            <a:off x="5330952" y="2368296"/>
            <a:ext cx="3429000" cy="347472"/>
          </a:xfrm>
          <a:prstGeom prst="rect">
            <a:avLst/>
          </a:prstGeom>
          <a:noFill/>
          <a:ln/>
        </p:spPr>
        <p:txBody>
          <a:bodyPr wrap="square" lIns="0" tIns="0" rIns="0" bIns="0" rtlCol="0" anchor="ctr"/>
          <a:lstStyle/>
          <a:p>
            <a:pPr marL="0" indent="0">
              <a:buNone/>
            </a:pPr>
            <a:r>
              <a:rPr lang="en-US" sz="1300" b="1" dirty="0">
                <a:solidFill>
                  <a:srgbClr val="01404A"/>
                </a:solidFill>
                <a:latin typeface="Cambria" pitchFamily="34" charset="0"/>
                <a:ea typeface="Cambria" pitchFamily="34" charset="-122"/>
                <a:cs typeface="Cambria" pitchFamily="34" charset="-120"/>
              </a:rPr>
              <a:t>Digital Communication</a:t>
            </a:r>
            <a:endParaRPr lang="en-US" sz="1300" dirty="0"/>
          </a:p>
        </p:txBody>
      </p:sp>
      <p:sp>
        <p:nvSpPr>
          <p:cNvPr id="23" name="Text 16"/>
          <p:cNvSpPr/>
          <p:nvPr/>
        </p:nvSpPr>
        <p:spPr>
          <a:xfrm>
            <a:off x="5330952" y="2724912"/>
            <a:ext cx="3429000" cy="694944"/>
          </a:xfrm>
          <a:prstGeom prst="rect">
            <a:avLst/>
          </a:prstGeom>
          <a:noFill/>
          <a:ln/>
        </p:spPr>
        <p:txBody>
          <a:bodyPr wrap="square" lIns="0" tIns="0" rIns="0" bIns="0" rtlCol="0" anchor="ctr"/>
          <a:lstStyle/>
          <a:p>
            <a:pPr marL="0" indent="0">
              <a:buNone/>
            </a:pPr>
            <a:r>
              <a:rPr lang="en-US" sz="1050" dirty="0">
                <a:solidFill>
                  <a:srgbClr val="1A3A40"/>
                </a:solidFill>
                <a:latin typeface="Calibri" pitchFamily="34" charset="0"/>
                <a:ea typeface="Calibri" pitchFamily="34" charset="-122"/>
                <a:cs typeface="Calibri" pitchFamily="34" charset="-120"/>
              </a:rPr>
              <a:t>Email, telehealth, and electronic health records. Growing in importance post-COVID; requires new skills in clarity and data safety.</a:t>
            </a:r>
            <a:endParaRPr lang="en-US" sz="1050" dirty="0"/>
          </a:p>
        </p:txBody>
      </p:sp>
      <p:sp>
        <p:nvSpPr>
          <p:cNvPr id="24" name="Shape 17"/>
          <p:cNvSpPr/>
          <p:nvPr/>
        </p:nvSpPr>
        <p:spPr>
          <a:xfrm>
            <a:off x="4709160" y="3602736"/>
            <a:ext cx="4160520" cy="1188720"/>
          </a:xfrm>
          <a:prstGeom prst="roundRect">
            <a:avLst>
              <a:gd name="adj" fmla="val 7692"/>
            </a:avLst>
          </a:prstGeom>
          <a:solidFill>
            <a:srgbClr val="FFFFFF"/>
          </a:solidFill>
          <a:ln w="12700">
            <a:solidFill>
              <a:srgbClr val="D8EDEF"/>
            </a:solidFill>
            <a:prstDash val="solid"/>
          </a:ln>
          <a:effectLst>
            <a:outerShdw blurRad="76200" dist="25400" dir="2700000" algn="bl" rotWithShape="0">
              <a:srgbClr val="000000">
                <a:alpha val="12000"/>
              </a:srgbClr>
            </a:outerShdw>
          </a:effectLst>
        </p:spPr>
        <p:txBody>
          <a:bodyPr/>
          <a:lstStyle/>
          <a:p>
            <a:endParaRPr lang="en-GB"/>
          </a:p>
        </p:txBody>
      </p:sp>
      <p:pic>
        <p:nvPicPr>
          <p:cNvPr id="25" name="Image 5" descr="preencoded.png"/>
          <p:cNvPicPr>
            <a:picLocks noChangeAspect="1"/>
          </p:cNvPicPr>
          <p:nvPr/>
        </p:nvPicPr>
        <p:blipFill>
          <a:blip r:embed="rId8"/>
          <a:stretch>
            <a:fillRect/>
          </a:stretch>
        </p:blipFill>
        <p:spPr>
          <a:xfrm>
            <a:off x="4818888" y="3950208"/>
            <a:ext cx="402336" cy="402336"/>
          </a:xfrm>
          <a:prstGeom prst="rect">
            <a:avLst/>
          </a:prstGeom>
        </p:spPr>
      </p:pic>
      <p:sp>
        <p:nvSpPr>
          <p:cNvPr id="26" name="Text 18"/>
          <p:cNvSpPr/>
          <p:nvPr/>
        </p:nvSpPr>
        <p:spPr>
          <a:xfrm>
            <a:off x="5330952" y="3666744"/>
            <a:ext cx="3429000" cy="347472"/>
          </a:xfrm>
          <a:prstGeom prst="rect">
            <a:avLst/>
          </a:prstGeom>
          <a:noFill/>
          <a:ln/>
        </p:spPr>
        <p:txBody>
          <a:bodyPr wrap="square" lIns="0" tIns="0" rIns="0" bIns="0" rtlCol="0" anchor="ctr"/>
          <a:lstStyle/>
          <a:p>
            <a:pPr marL="0" indent="0">
              <a:buNone/>
            </a:pPr>
            <a:r>
              <a:rPr lang="en-US" sz="1300" b="1" dirty="0">
                <a:solidFill>
                  <a:srgbClr val="01404A"/>
                </a:solidFill>
                <a:latin typeface="Cambria" pitchFamily="34" charset="0"/>
                <a:ea typeface="Cambria" pitchFamily="34" charset="-122"/>
                <a:cs typeface="Cambria" pitchFamily="34" charset="-120"/>
              </a:rPr>
              <a:t>Interprofessional</a:t>
            </a:r>
            <a:endParaRPr lang="en-US" sz="1300" dirty="0"/>
          </a:p>
        </p:txBody>
      </p:sp>
      <p:sp>
        <p:nvSpPr>
          <p:cNvPr id="27" name="Text 19"/>
          <p:cNvSpPr/>
          <p:nvPr/>
        </p:nvSpPr>
        <p:spPr>
          <a:xfrm>
            <a:off x="5330952" y="4023360"/>
            <a:ext cx="3429000" cy="694944"/>
          </a:xfrm>
          <a:prstGeom prst="rect">
            <a:avLst/>
          </a:prstGeom>
          <a:noFill/>
          <a:ln/>
        </p:spPr>
        <p:txBody>
          <a:bodyPr wrap="square" lIns="0" tIns="0" rIns="0" bIns="0" rtlCol="0" anchor="ctr"/>
          <a:lstStyle/>
          <a:p>
            <a:pPr marL="0" indent="0">
              <a:buNone/>
            </a:pPr>
            <a:r>
              <a:rPr lang="en-US" sz="1050" dirty="0">
                <a:solidFill>
                  <a:srgbClr val="1A3A40"/>
                </a:solidFill>
                <a:latin typeface="Calibri" pitchFamily="34" charset="0"/>
                <a:ea typeface="Calibri" pitchFamily="34" charset="-122"/>
                <a:cs typeface="Calibri" pitchFamily="34" charset="-120"/>
              </a:rPr>
              <a:t>Communicating across teams (GP, social worker, nurse). Effective MDT communication reduces errors and improves outcomes (SCIE, 2023).</a:t>
            </a:r>
            <a:endParaRPr lang="en-US" sz="10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0FAFB"/>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1404A"/>
          </a:solidFill>
          <a:ln w="12700">
            <a:solidFill>
              <a:srgbClr val="01404A"/>
            </a:solidFill>
            <a:prstDash val="solid"/>
          </a:ln>
        </p:spPr>
        <p:txBody>
          <a:bodyPr/>
          <a:lstStyle/>
          <a:p>
            <a:endParaRPr lang="en-GB"/>
          </a:p>
        </p:txBody>
      </p:sp>
      <p:sp>
        <p:nvSpPr>
          <p:cNvPr id="3" name="Text 1"/>
          <p:cNvSpPr/>
          <p:nvPr/>
        </p:nvSpPr>
        <p:spPr>
          <a:xfrm>
            <a:off x="457200" y="45720"/>
            <a:ext cx="8229600" cy="777240"/>
          </a:xfrm>
          <a:prstGeom prst="rect">
            <a:avLst/>
          </a:prstGeom>
          <a:noFill/>
          <a:ln/>
        </p:spPr>
        <p:txBody>
          <a:bodyPr wrap="square" lIns="0" tIns="0" rIns="0" bIns="0" rtlCol="0" anchor="ctr"/>
          <a:lstStyle/>
          <a:p>
            <a:pPr marL="0" indent="0" algn="l">
              <a:buNone/>
            </a:pPr>
            <a:r>
              <a:rPr lang="en-US" sz="2100" b="1" dirty="0">
                <a:solidFill>
                  <a:srgbClr val="FFFFFF"/>
                </a:solidFill>
                <a:latin typeface="Cambria" pitchFamily="34" charset="0"/>
                <a:ea typeface="Cambria" pitchFamily="34" charset="-122"/>
                <a:cs typeface="Cambria" pitchFamily="34" charset="-120"/>
              </a:rPr>
              <a:t>Practical Example: Communication in a Care Setting</a:t>
            </a:r>
            <a:endParaRPr lang="en-US" sz="2100" dirty="0"/>
          </a:p>
        </p:txBody>
      </p:sp>
      <p:sp>
        <p:nvSpPr>
          <p:cNvPr id="4" name="Shape 2"/>
          <p:cNvSpPr/>
          <p:nvPr/>
        </p:nvSpPr>
        <p:spPr>
          <a:xfrm>
            <a:off x="274320" y="987552"/>
            <a:ext cx="8595360" cy="868680"/>
          </a:xfrm>
          <a:prstGeom prst="roundRect">
            <a:avLst>
              <a:gd name="adj" fmla="val 10526"/>
            </a:avLst>
          </a:prstGeom>
          <a:solidFill>
            <a:srgbClr val="E8F7F8"/>
          </a:solidFill>
          <a:ln w="12700">
            <a:solidFill>
              <a:srgbClr val="02C39A"/>
            </a:solidFill>
            <a:prstDash val="solid"/>
          </a:ln>
        </p:spPr>
        <p:txBody>
          <a:bodyPr/>
          <a:lstStyle/>
          <a:p>
            <a:endParaRPr lang="en-GB"/>
          </a:p>
        </p:txBody>
      </p:sp>
      <p:pic>
        <p:nvPicPr>
          <p:cNvPr id="5" name="Image 0" descr="preencoded.png"/>
          <p:cNvPicPr>
            <a:picLocks noChangeAspect="1"/>
          </p:cNvPicPr>
          <p:nvPr/>
        </p:nvPicPr>
        <p:blipFill>
          <a:blip r:embed="rId3"/>
          <a:stretch>
            <a:fillRect/>
          </a:stretch>
        </p:blipFill>
        <p:spPr>
          <a:xfrm>
            <a:off x="411480" y="1170432"/>
            <a:ext cx="457200" cy="457200"/>
          </a:xfrm>
          <a:prstGeom prst="rect">
            <a:avLst/>
          </a:prstGeom>
        </p:spPr>
      </p:pic>
      <p:sp>
        <p:nvSpPr>
          <p:cNvPr id="6" name="Text 3"/>
          <p:cNvSpPr/>
          <p:nvPr/>
        </p:nvSpPr>
        <p:spPr>
          <a:xfrm>
            <a:off x="960120" y="1024128"/>
            <a:ext cx="7772400" cy="274320"/>
          </a:xfrm>
          <a:prstGeom prst="rect">
            <a:avLst/>
          </a:prstGeom>
          <a:noFill/>
          <a:ln/>
        </p:spPr>
        <p:txBody>
          <a:bodyPr wrap="square" lIns="0" tIns="0" rIns="0" bIns="0" rtlCol="0" anchor="ctr"/>
          <a:lstStyle/>
          <a:p>
            <a:pPr marL="0" indent="0">
              <a:buNone/>
            </a:pPr>
            <a:r>
              <a:rPr lang="en-US" sz="1100" b="1" kern="0" spc="200" dirty="0">
                <a:solidFill>
                  <a:srgbClr val="028090"/>
                </a:solidFill>
                <a:latin typeface="Calibri" pitchFamily="34" charset="0"/>
                <a:ea typeface="Calibri" pitchFamily="34" charset="-122"/>
                <a:cs typeface="Calibri" pitchFamily="34" charset="-120"/>
              </a:rPr>
              <a:t>Scenario</a:t>
            </a:r>
            <a:endParaRPr lang="en-US" sz="1100" dirty="0"/>
          </a:p>
        </p:txBody>
      </p:sp>
      <p:sp>
        <p:nvSpPr>
          <p:cNvPr id="7" name="Text 4"/>
          <p:cNvSpPr/>
          <p:nvPr/>
        </p:nvSpPr>
        <p:spPr>
          <a:xfrm>
            <a:off x="960120" y="1298448"/>
            <a:ext cx="7680960" cy="502920"/>
          </a:xfrm>
          <a:prstGeom prst="rect">
            <a:avLst/>
          </a:prstGeom>
          <a:noFill/>
          <a:ln/>
        </p:spPr>
        <p:txBody>
          <a:bodyPr wrap="square" lIns="0" tIns="0" rIns="0" bIns="0" rtlCol="0" anchor="ctr"/>
          <a:lstStyle/>
          <a:p>
            <a:pPr marL="0" indent="0">
              <a:buNone/>
            </a:pPr>
            <a:r>
              <a:rPr lang="en-US" sz="1150" dirty="0">
                <a:solidFill>
                  <a:srgbClr val="1A3A40"/>
                </a:solidFill>
                <a:latin typeface="Calibri" pitchFamily="34" charset="0"/>
                <a:ea typeface="Calibri" pitchFamily="34" charset="-122"/>
                <a:cs typeface="Calibri" pitchFamily="34" charset="-120"/>
              </a:rPr>
              <a:t>A care worker is preparing to communicate a new medication change to an elderly service user with early-stage dementia in a residential care home. The service user has mild hearing loss and English is her second language.</a:t>
            </a:r>
            <a:endParaRPr lang="en-US" sz="1150" dirty="0"/>
          </a:p>
        </p:txBody>
      </p:sp>
      <p:sp>
        <p:nvSpPr>
          <p:cNvPr id="8" name="Shape 5"/>
          <p:cNvSpPr/>
          <p:nvPr/>
        </p:nvSpPr>
        <p:spPr>
          <a:xfrm>
            <a:off x="274320" y="1965960"/>
            <a:ext cx="4160520" cy="1234440"/>
          </a:xfrm>
          <a:prstGeom prst="roundRect">
            <a:avLst>
              <a:gd name="adj" fmla="val 7407"/>
            </a:avLst>
          </a:prstGeom>
          <a:solidFill>
            <a:srgbClr val="FFFFFF"/>
          </a:solidFill>
          <a:ln w="12700">
            <a:solidFill>
              <a:srgbClr val="D8EDEF"/>
            </a:solidFill>
            <a:prstDash val="solid"/>
          </a:ln>
          <a:effectLst>
            <a:outerShdw blurRad="76200" dist="25400" dir="2700000" algn="bl" rotWithShape="0">
              <a:srgbClr val="000000">
                <a:alpha val="12000"/>
              </a:srgbClr>
            </a:outerShdw>
          </a:effectLst>
        </p:spPr>
        <p:txBody>
          <a:bodyPr/>
          <a:lstStyle/>
          <a:p>
            <a:endParaRPr lang="en-GB"/>
          </a:p>
        </p:txBody>
      </p:sp>
      <p:sp>
        <p:nvSpPr>
          <p:cNvPr id="9" name="Shape 6"/>
          <p:cNvSpPr/>
          <p:nvPr/>
        </p:nvSpPr>
        <p:spPr>
          <a:xfrm>
            <a:off x="384048" y="2350008"/>
            <a:ext cx="438912" cy="438912"/>
          </a:xfrm>
          <a:prstGeom prst="ellipse">
            <a:avLst/>
          </a:prstGeom>
          <a:solidFill>
            <a:srgbClr val="028090"/>
          </a:solidFill>
          <a:ln w="12700">
            <a:solidFill>
              <a:srgbClr val="028090"/>
            </a:solidFill>
            <a:prstDash val="solid"/>
          </a:ln>
        </p:spPr>
        <p:txBody>
          <a:bodyPr/>
          <a:lstStyle/>
          <a:p>
            <a:endParaRPr lang="en-GB"/>
          </a:p>
        </p:txBody>
      </p:sp>
      <p:sp>
        <p:nvSpPr>
          <p:cNvPr id="10" name="Text 7"/>
          <p:cNvSpPr/>
          <p:nvPr/>
        </p:nvSpPr>
        <p:spPr>
          <a:xfrm>
            <a:off x="384048" y="2350008"/>
            <a:ext cx="438912" cy="438912"/>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01</a:t>
            </a:r>
            <a:endParaRPr lang="en-US" sz="1300" dirty="0"/>
          </a:p>
        </p:txBody>
      </p:sp>
      <p:sp>
        <p:nvSpPr>
          <p:cNvPr id="11" name="Text 8"/>
          <p:cNvSpPr/>
          <p:nvPr/>
        </p:nvSpPr>
        <p:spPr>
          <a:xfrm>
            <a:off x="932688" y="2020824"/>
            <a:ext cx="3383280" cy="347472"/>
          </a:xfrm>
          <a:prstGeom prst="rect">
            <a:avLst/>
          </a:prstGeom>
          <a:noFill/>
          <a:ln/>
        </p:spPr>
        <p:txBody>
          <a:bodyPr wrap="square" lIns="0" tIns="0" rIns="0" bIns="0" rtlCol="0" anchor="ctr"/>
          <a:lstStyle/>
          <a:p>
            <a:pPr marL="0" indent="0">
              <a:buNone/>
            </a:pPr>
            <a:r>
              <a:rPr lang="en-US" sz="1300" b="1" dirty="0">
                <a:solidFill>
                  <a:srgbClr val="01404A"/>
                </a:solidFill>
                <a:latin typeface="Cambria" pitchFamily="34" charset="0"/>
                <a:ea typeface="Cambria" pitchFamily="34" charset="-122"/>
                <a:cs typeface="Cambria" pitchFamily="34" charset="-120"/>
              </a:rPr>
              <a:t>Minimise Noise</a:t>
            </a:r>
            <a:endParaRPr lang="en-US" sz="1300" dirty="0"/>
          </a:p>
        </p:txBody>
      </p:sp>
      <p:sp>
        <p:nvSpPr>
          <p:cNvPr id="12" name="Text 9"/>
          <p:cNvSpPr/>
          <p:nvPr/>
        </p:nvSpPr>
        <p:spPr>
          <a:xfrm>
            <a:off x="932688" y="2377440"/>
            <a:ext cx="3383280" cy="749808"/>
          </a:xfrm>
          <a:prstGeom prst="rect">
            <a:avLst/>
          </a:prstGeom>
          <a:noFill/>
          <a:ln/>
        </p:spPr>
        <p:txBody>
          <a:bodyPr wrap="square" lIns="0" tIns="0" rIns="0" bIns="0" rtlCol="0" anchor="ctr"/>
          <a:lstStyle/>
          <a:p>
            <a:pPr marL="0" indent="0">
              <a:buNone/>
            </a:pPr>
            <a:r>
              <a:rPr lang="en-US" sz="1050" dirty="0">
                <a:solidFill>
                  <a:srgbClr val="1A3A40"/>
                </a:solidFill>
                <a:latin typeface="Calibri" pitchFamily="34" charset="0"/>
                <a:ea typeface="Calibri" pitchFamily="34" charset="-122"/>
                <a:cs typeface="Calibri" pitchFamily="34" charset="-120"/>
              </a:rPr>
              <a:t>Choose a quiet room, reduce background noise (TV off), ensure the service user is wearing her hearing aid. Address environmental noise as per Shannon &amp; Weaver.</a:t>
            </a:r>
            <a:endParaRPr lang="en-US" sz="1050" dirty="0"/>
          </a:p>
        </p:txBody>
      </p:sp>
      <p:sp>
        <p:nvSpPr>
          <p:cNvPr id="13" name="Shape 10"/>
          <p:cNvSpPr/>
          <p:nvPr/>
        </p:nvSpPr>
        <p:spPr>
          <a:xfrm>
            <a:off x="4709160" y="1965960"/>
            <a:ext cx="4160520" cy="1234440"/>
          </a:xfrm>
          <a:prstGeom prst="roundRect">
            <a:avLst>
              <a:gd name="adj" fmla="val 7407"/>
            </a:avLst>
          </a:prstGeom>
          <a:solidFill>
            <a:srgbClr val="FFFFFF"/>
          </a:solidFill>
          <a:ln w="12700">
            <a:solidFill>
              <a:srgbClr val="D8EDEF"/>
            </a:solidFill>
            <a:prstDash val="solid"/>
          </a:ln>
          <a:effectLst>
            <a:outerShdw blurRad="76200" dist="25400" dir="2700000" algn="bl" rotWithShape="0">
              <a:srgbClr val="000000">
                <a:alpha val="12000"/>
              </a:srgbClr>
            </a:outerShdw>
          </a:effectLst>
        </p:spPr>
        <p:txBody>
          <a:bodyPr/>
          <a:lstStyle/>
          <a:p>
            <a:endParaRPr lang="en-GB"/>
          </a:p>
        </p:txBody>
      </p:sp>
      <p:sp>
        <p:nvSpPr>
          <p:cNvPr id="14" name="Shape 11"/>
          <p:cNvSpPr/>
          <p:nvPr/>
        </p:nvSpPr>
        <p:spPr>
          <a:xfrm>
            <a:off x="4818888" y="2350008"/>
            <a:ext cx="438912" cy="438912"/>
          </a:xfrm>
          <a:prstGeom prst="ellipse">
            <a:avLst/>
          </a:prstGeom>
          <a:solidFill>
            <a:srgbClr val="00A896"/>
          </a:solidFill>
          <a:ln w="12700">
            <a:solidFill>
              <a:srgbClr val="00A896"/>
            </a:solidFill>
            <a:prstDash val="solid"/>
          </a:ln>
        </p:spPr>
        <p:txBody>
          <a:bodyPr/>
          <a:lstStyle/>
          <a:p>
            <a:endParaRPr lang="en-GB"/>
          </a:p>
        </p:txBody>
      </p:sp>
      <p:sp>
        <p:nvSpPr>
          <p:cNvPr id="15" name="Text 12"/>
          <p:cNvSpPr/>
          <p:nvPr/>
        </p:nvSpPr>
        <p:spPr>
          <a:xfrm>
            <a:off x="4818888" y="2350008"/>
            <a:ext cx="438912" cy="438912"/>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02</a:t>
            </a:r>
            <a:endParaRPr lang="en-US" sz="1300" dirty="0"/>
          </a:p>
        </p:txBody>
      </p:sp>
      <p:sp>
        <p:nvSpPr>
          <p:cNvPr id="16" name="Text 13"/>
          <p:cNvSpPr/>
          <p:nvPr/>
        </p:nvSpPr>
        <p:spPr>
          <a:xfrm>
            <a:off x="5367528" y="2020824"/>
            <a:ext cx="3383280" cy="347472"/>
          </a:xfrm>
          <a:prstGeom prst="rect">
            <a:avLst/>
          </a:prstGeom>
          <a:noFill/>
          <a:ln/>
        </p:spPr>
        <p:txBody>
          <a:bodyPr wrap="square" lIns="0" tIns="0" rIns="0" bIns="0" rtlCol="0" anchor="ctr"/>
          <a:lstStyle/>
          <a:p>
            <a:pPr marL="0" indent="0">
              <a:buNone/>
            </a:pPr>
            <a:r>
              <a:rPr lang="en-US" sz="1300" b="1" dirty="0">
                <a:solidFill>
                  <a:srgbClr val="01404A"/>
                </a:solidFill>
                <a:latin typeface="Cambria" pitchFamily="34" charset="0"/>
                <a:ea typeface="Cambria" pitchFamily="34" charset="-122"/>
                <a:cs typeface="Cambria" pitchFamily="34" charset="-120"/>
              </a:rPr>
              <a:t>Adapt the Message (Encode)</a:t>
            </a:r>
            <a:endParaRPr lang="en-US" sz="1300" dirty="0"/>
          </a:p>
        </p:txBody>
      </p:sp>
      <p:sp>
        <p:nvSpPr>
          <p:cNvPr id="17" name="Text 14"/>
          <p:cNvSpPr/>
          <p:nvPr/>
        </p:nvSpPr>
        <p:spPr>
          <a:xfrm>
            <a:off x="5367528" y="2377440"/>
            <a:ext cx="3383280" cy="749808"/>
          </a:xfrm>
          <a:prstGeom prst="rect">
            <a:avLst/>
          </a:prstGeom>
          <a:noFill/>
          <a:ln/>
        </p:spPr>
        <p:txBody>
          <a:bodyPr wrap="square" lIns="0" tIns="0" rIns="0" bIns="0" rtlCol="0" anchor="ctr"/>
          <a:lstStyle/>
          <a:p>
            <a:pPr marL="0" indent="0">
              <a:buNone/>
            </a:pPr>
            <a:r>
              <a:rPr lang="en-US" sz="1050" dirty="0">
                <a:solidFill>
                  <a:srgbClr val="1A3A40"/>
                </a:solidFill>
                <a:latin typeface="Calibri" pitchFamily="34" charset="0"/>
                <a:ea typeface="Calibri" pitchFamily="34" charset="-122"/>
                <a:cs typeface="Calibri" pitchFamily="34" charset="-120"/>
              </a:rPr>
              <a:t>Use simple, plain language – avoid medical jargon. Speak slowly, clearly and at eye level. Use visual aids (picture cards or written summary) to reinforce the verbal message.</a:t>
            </a:r>
            <a:endParaRPr lang="en-US" sz="1050" dirty="0"/>
          </a:p>
        </p:txBody>
      </p:sp>
      <p:sp>
        <p:nvSpPr>
          <p:cNvPr id="18" name="Shape 15"/>
          <p:cNvSpPr/>
          <p:nvPr/>
        </p:nvSpPr>
        <p:spPr>
          <a:xfrm>
            <a:off x="274320" y="3319272"/>
            <a:ext cx="4160520" cy="1234440"/>
          </a:xfrm>
          <a:prstGeom prst="roundRect">
            <a:avLst>
              <a:gd name="adj" fmla="val 7407"/>
            </a:avLst>
          </a:prstGeom>
          <a:solidFill>
            <a:srgbClr val="FFFFFF"/>
          </a:solidFill>
          <a:ln w="12700">
            <a:solidFill>
              <a:srgbClr val="D8EDEF"/>
            </a:solidFill>
            <a:prstDash val="solid"/>
          </a:ln>
          <a:effectLst>
            <a:outerShdw blurRad="76200" dist="25400" dir="2700000" algn="bl" rotWithShape="0">
              <a:srgbClr val="000000">
                <a:alpha val="12000"/>
              </a:srgbClr>
            </a:outerShdw>
          </a:effectLst>
        </p:spPr>
        <p:txBody>
          <a:bodyPr/>
          <a:lstStyle/>
          <a:p>
            <a:endParaRPr lang="en-GB"/>
          </a:p>
        </p:txBody>
      </p:sp>
      <p:sp>
        <p:nvSpPr>
          <p:cNvPr id="19" name="Shape 16"/>
          <p:cNvSpPr/>
          <p:nvPr/>
        </p:nvSpPr>
        <p:spPr>
          <a:xfrm>
            <a:off x="384048" y="3703320"/>
            <a:ext cx="438912" cy="438912"/>
          </a:xfrm>
          <a:prstGeom prst="ellipse">
            <a:avLst/>
          </a:prstGeom>
          <a:solidFill>
            <a:srgbClr val="02C39A"/>
          </a:solidFill>
          <a:ln w="12700">
            <a:solidFill>
              <a:srgbClr val="02C39A"/>
            </a:solidFill>
            <a:prstDash val="solid"/>
          </a:ln>
        </p:spPr>
        <p:txBody>
          <a:bodyPr/>
          <a:lstStyle/>
          <a:p>
            <a:endParaRPr lang="en-GB"/>
          </a:p>
        </p:txBody>
      </p:sp>
      <p:sp>
        <p:nvSpPr>
          <p:cNvPr id="20" name="Text 17"/>
          <p:cNvSpPr/>
          <p:nvPr/>
        </p:nvSpPr>
        <p:spPr>
          <a:xfrm>
            <a:off x="384048" y="3703320"/>
            <a:ext cx="438912" cy="438912"/>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03</a:t>
            </a:r>
            <a:endParaRPr lang="en-US" sz="1300" dirty="0"/>
          </a:p>
        </p:txBody>
      </p:sp>
      <p:sp>
        <p:nvSpPr>
          <p:cNvPr id="21" name="Text 18"/>
          <p:cNvSpPr/>
          <p:nvPr/>
        </p:nvSpPr>
        <p:spPr>
          <a:xfrm>
            <a:off x="932688" y="3374136"/>
            <a:ext cx="3383280" cy="347472"/>
          </a:xfrm>
          <a:prstGeom prst="rect">
            <a:avLst/>
          </a:prstGeom>
          <a:noFill/>
          <a:ln/>
        </p:spPr>
        <p:txBody>
          <a:bodyPr wrap="square" lIns="0" tIns="0" rIns="0" bIns="0" rtlCol="0" anchor="ctr"/>
          <a:lstStyle/>
          <a:p>
            <a:pPr marL="0" indent="0">
              <a:buNone/>
            </a:pPr>
            <a:r>
              <a:rPr lang="en-US" sz="1300" b="1" dirty="0">
                <a:solidFill>
                  <a:srgbClr val="01404A"/>
                </a:solidFill>
                <a:latin typeface="Cambria" pitchFamily="34" charset="0"/>
                <a:ea typeface="Cambria" pitchFamily="34" charset="-122"/>
                <a:cs typeface="Cambria" pitchFamily="34" charset="-120"/>
              </a:rPr>
              <a:t>Check for Feedback (Decode)</a:t>
            </a:r>
            <a:endParaRPr lang="en-US" sz="1300" dirty="0"/>
          </a:p>
        </p:txBody>
      </p:sp>
      <p:sp>
        <p:nvSpPr>
          <p:cNvPr id="22" name="Text 19"/>
          <p:cNvSpPr/>
          <p:nvPr/>
        </p:nvSpPr>
        <p:spPr>
          <a:xfrm>
            <a:off x="932688" y="3730752"/>
            <a:ext cx="3383280" cy="749808"/>
          </a:xfrm>
          <a:prstGeom prst="rect">
            <a:avLst/>
          </a:prstGeom>
          <a:noFill/>
          <a:ln/>
        </p:spPr>
        <p:txBody>
          <a:bodyPr wrap="square" lIns="0" tIns="0" rIns="0" bIns="0" rtlCol="0" anchor="ctr"/>
          <a:lstStyle/>
          <a:p>
            <a:pPr marL="0" indent="0">
              <a:buNone/>
            </a:pPr>
            <a:r>
              <a:rPr lang="en-US" sz="1050" dirty="0">
                <a:solidFill>
                  <a:srgbClr val="1A3A40"/>
                </a:solidFill>
                <a:latin typeface="Calibri" pitchFamily="34" charset="0"/>
                <a:ea typeface="Calibri" pitchFamily="34" charset="-122"/>
                <a:cs typeface="Calibri" pitchFamily="34" charset="-120"/>
              </a:rPr>
              <a:t>Ask the service user to repeat back the key points in her own words ('teach-back' technique). This confirms the message was correctly decoded and understood.</a:t>
            </a:r>
            <a:endParaRPr lang="en-US" sz="1050" dirty="0"/>
          </a:p>
        </p:txBody>
      </p:sp>
      <p:sp>
        <p:nvSpPr>
          <p:cNvPr id="23" name="Shape 20"/>
          <p:cNvSpPr/>
          <p:nvPr/>
        </p:nvSpPr>
        <p:spPr>
          <a:xfrm>
            <a:off x="4709160" y="3319272"/>
            <a:ext cx="4160520" cy="1234440"/>
          </a:xfrm>
          <a:prstGeom prst="roundRect">
            <a:avLst>
              <a:gd name="adj" fmla="val 7407"/>
            </a:avLst>
          </a:prstGeom>
          <a:solidFill>
            <a:srgbClr val="FFFFFF"/>
          </a:solidFill>
          <a:ln w="12700">
            <a:solidFill>
              <a:srgbClr val="D8EDEF"/>
            </a:solidFill>
            <a:prstDash val="solid"/>
          </a:ln>
          <a:effectLst>
            <a:outerShdw blurRad="76200" dist="25400" dir="2700000" algn="bl" rotWithShape="0">
              <a:srgbClr val="000000">
                <a:alpha val="12000"/>
              </a:srgbClr>
            </a:outerShdw>
          </a:effectLst>
        </p:spPr>
        <p:txBody>
          <a:bodyPr/>
          <a:lstStyle/>
          <a:p>
            <a:endParaRPr lang="en-GB"/>
          </a:p>
        </p:txBody>
      </p:sp>
      <p:sp>
        <p:nvSpPr>
          <p:cNvPr id="24" name="Shape 21"/>
          <p:cNvSpPr/>
          <p:nvPr/>
        </p:nvSpPr>
        <p:spPr>
          <a:xfrm>
            <a:off x="4818888" y="3703320"/>
            <a:ext cx="438912" cy="438912"/>
          </a:xfrm>
          <a:prstGeom prst="ellipse">
            <a:avLst/>
          </a:prstGeom>
          <a:solidFill>
            <a:srgbClr val="01404A"/>
          </a:solidFill>
          <a:ln w="12700">
            <a:solidFill>
              <a:srgbClr val="01404A"/>
            </a:solidFill>
            <a:prstDash val="solid"/>
          </a:ln>
        </p:spPr>
        <p:txBody>
          <a:bodyPr/>
          <a:lstStyle/>
          <a:p>
            <a:endParaRPr lang="en-GB"/>
          </a:p>
        </p:txBody>
      </p:sp>
      <p:sp>
        <p:nvSpPr>
          <p:cNvPr id="25" name="Text 22"/>
          <p:cNvSpPr/>
          <p:nvPr/>
        </p:nvSpPr>
        <p:spPr>
          <a:xfrm>
            <a:off x="4818888" y="3703320"/>
            <a:ext cx="438912" cy="438912"/>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04</a:t>
            </a:r>
            <a:endParaRPr lang="en-US" sz="1300" dirty="0"/>
          </a:p>
        </p:txBody>
      </p:sp>
      <p:sp>
        <p:nvSpPr>
          <p:cNvPr id="26" name="Text 23"/>
          <p:cNvSpPr/>
          <p:nvPr/>
        </p:nvSpPr>
        <p:spPr>
          <a:xfrm>
            <a:off x="5367528" y="3374136"/>
            <a:ext cx="3383280" cy="347472"/>
          </a:xfrm>
          <a:prstGeom prst="rect">
            <a:avLst/>
          </a:prstGeom>
          <a:noFill/>
          <a:ln/>
        </p:spPr>
        <p:txBody>
          <a:bodyPr wrap="square" lIns="0" tIns="0" rIns="0" bIns="0" rtlCol="0" anchor="ctr"/>
          <a:lstStyle/>
          <a:p>
            <a:pPr marL="0" indent="0">
              <a:buNone/>
            </a:pPr>
            <a:r>
              <a:rPr lang="en-US" sz="1300" b="1" dirty="0">
                <a:solidFill>
                  <a:srgbClr val="01404A"/>
                </a:solidFill>
                <a:latin typeface="Cambria" pitchFamily="34" charset="0"/>
                <a:ea typeface="Cambria" pitchFamily="34" charset="-122"/>
                <a:cs typeface="Cambria" pitchFamily="34" charset="-120"/>
              </a:rPr>
              <a:t>Document Communication</a:t>
            </a:r>
            <a:endParaRPr lang="en-US" sz="1300" dirty="0"/>
          </a:p>
        </p:txBody>
      </p:sp>
      <p:sp>
        <p:nvSpPr>
          <p:cNvPr id="27" name="Text 24"/>
          <p:cNvSpPr/>
          <p:nvPr/>
        </p:nvSpPr>
        <p:spPr>
          <a:xfrm>
            <a:off x="5367528" y="3730752"/>
            <a:ext cx="3383280" cy="749808"/>
          </a:xfrm>
          <a:prstGeom prst="rect">
            <a:avLst/>
          </a:prstGeom>
          <a:noFill/>
          <a:ln/>
        </p:spPr>
        <p:txBody>
          <a:bodyPr wrap="square" lIns="0" tIns="0" rIns="0" bIns="0" rtlCol="0" anchor="ctr"/>
          <a:lstStyle/>
          <a:p>
            <a:pPr marL="0" indent="0">
              <a:buNone/>
            </a:pPr>
            <a:r>
              <a:rPr lang="en-US" sz="1050" dirty="0">
                <a:solidFill>
                  <a:srgbClr val="1A3A40"/>
                </a:solidFill>
                <a:latin typeface="Calibri" pitchFamily="34" charset="0"/>
                <a:ea typeface="Calibri" pitchFamily="34" charset="-122"/>
                <a:cs typeface="Calibri" pitchFamily="34" charset="-120"/>
              </a:rPr>
              <a:t>Record what was communicated, how, and the service user's response in the care record. This is a legal and ethical requirement under the Care Act 2014.</a:t>
            </a:r>
            <a:endParaRPr lang="en-US" sz="10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0FAFB"/>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0A896"/>
          </a:solidFill>
          <a:ln w="12700">
            <a:solidFill>
              <a:srgbClr val="00A896"/>
            </a:solidFill>
            <a:prstDash val="solid"/>
          </a:ln>
        </p:spPr>
        <p:txBody>
          <a:bodyPr/>
          <a:lstStyle/>
          <a:p>
            <a:endParaRPr lang="en-GB"/>
          </a:p>
        </p:txBody>
      </p:sp>
      <p:sp>
        <p:nvSpPr>
          <p:cNvPr id="3" name="Text 1"/>
          <p:cNvSpPr/>
          <p:nvPr/>
        </p:nvSpPr>
        <p:spPr>
          <a:xfrm>
            <a:off x="457200" y="45720"/>
            <a:ext cx="8229600" cy="777240"/>
          </a:xfrm>
          <a:prstGeom prst="rect">
            <a:avLst/>
          </a:prstGeom>
          <a:noFill/>
          <a:ln/>
        </p:spPr>
        <p:txBody>
          <a:bodyPr wrap="square" lIns="0" tIns="0" rIns="0" bIns="0" rtlCol="0" anchor="ctr"/>
          <a:lstStyle/>
          <a:p>
            <a:pPr marL="0" indent="0" algn="l">
              <a:buNone/>
            </a:pPr>
            <a:r>
              <a:rPr lang="en-US" sz="2200" b="1" dirty="0">
                <a:solidFill>
                  <a:srgbClr val="FFFFFF"/>
                </a:solidFill>
                <a:latin typeface="Cambria" pitchFamily="34" charset="0"/>
                <a:ea typeface="Cambria" pitchFamily="34" charset="-122"/>
                <a:cs typeface="Cambria" pitchFamily="34" charset="-120"/>
              </a:rPr>
              <a:t>Barriers to Communication</a:t>
            </a:r>
            <a:endParaRPr lang="en-US" sz="2200" dirty="0"/>
          </a:p>
        </p:txBody>
      </p:sp>
      <p:sp>
        <p:nvSpPr>
          <p:cNvPr id="4" name="Text 2"/>
          <p:cNvSpPr/>
          <p:nvPr/>
        </p:nvSpPr>
        <p:spPr>
          <a:xfrm>
            <a:off x="320040" y="1005840"/>
            <a:ext cx="3977640" cy="347472"/>
          </a:xfrm>
          <a:prstGeom prst="rect">
            <a:avLst/>
          </a:prstGeom>
          <a:noFill/>
          <a:ln/>
        </p:spPr>
        <p:txBody>
          <a:bodyPr wrap="square" lIns="0" tIns="0" rIns="0" bIns="0" rtlCol="0" anchor="ctr"/>
          <a:lstStyle/>
          <a:p>
            <a:pPr marL="0" indent="0">
              <a:buNone/>
            </a:pPr>
            <a:r>
              <a:rPr lang="en-US" sz="1500" b="1" dirty="0">
                <a:solidFill>
                  <a:srgbClr val="01404A"/>
                </a:solidFill>
                <a:latin typeface="Cambria" pitchFamily="34" charset="0"/>
                <a:ea typeface="Cambria" pitchFamily="34" charset="-122"/>
                <a:cs typeface="Cambria" pitchFamily="34" charset="-120"/>
              </a:rPr>
              <a:t>Common Barriers</a:t>
            </a:r>
            <a:endParaRPr lang="en-US" sz="1500" dirty="0"/>
          </a:p>
        </p:txBody>
      </p:sp>
      <p:sp>
        <p:nvSpPr>
          <p:cNvPr id="5" name="Shape 3"/>
          <p:cNvSpPr/>
          <p:nvPr/>
        </p:nvSpPr>
        <p:spPr>
          <a:xfrm>
            <a:off x="320040" y="1417320"/>
            <a:ext cx="3977640" cy="475488"/>
          </a:xfrm>
          <a:prstGeom prst="roundRect">
            <a:avLst>
              <a:gd name="adj" fmla="val 13462"/>
            </a:avLst>
          </a:prstGeom>
          <a:solidFill>
            <a:srgbClr val="FFF7F7"/>
          </a:solidFill>
          <a:ln w="12700">
            <a:solidFill>
              <a:srgbClr val="FECACA"/>
            </a:solidFill>
            <a:prstDash val="solid"/>
          </a:ln>
        </p:spPr>
        <p:txBody>
          <a:bodyPr/>
          <a:lstStyle/>
          <a:p>
            <a:endParaRPr lang="en-GB"/>
          </a:p>
        </p:txBody>
      </p:sp>
      <p:pic>
        <p:nvPicPr>
          <p:cNvPr id="6" name="Image 0" descr="preencoded.png"/>
          <p:cNvPicPr>
            <a:picLocks noChangeAspect="1"/>
          </p:cNvPicPr>
          <p:nvPr/>
        </p:nvPicPr>
        <p:blipFill>
          <a:blip r:embed="rId3"/>
          <a:stretch>
            <a:fillRect/>
          </a:stretch>
        </p:blipFill>
        <p:spPr>
          <a:xfrm>
            <a:off x="457200" y="1536192"/>
            <a:ext cx="237744" cy="237744"/>
          </a:xfrm>
          <a:prstGeom prst="rect">
            <a:avLst/>
          </a:prstGeom>
        </p:spPr>
      </p:pic>
      <p:sp>
        <p:nvSpPr>
          <p:cNvPr id="7" name="Text 4"/>
          <p:cNvSpPr/>
          <p:nvPr/>
        </p:nvSpPr>
        <p:spPr>
          <a:xfrm>
            <a:off x="777240" y="1490472"/>
            <a:ext cx="3429000" cy="320040"/>
          </a:xfrm>
          <a:prstGeom prst="rect">
            <a:avLst/>
          </a:prstGeom>
          <a:noFill/>
          <a:ln/>
        </p:spPr>
        <p:txBody>
          <a:bodyPr wrap="square" lIns="0" tIns="0" rIns="0" bIns="0" rtlCol="0" anchor="ctr"/>
          <a:lstStyle/>
          <a:p>
            <a:pPr marL="0" indent="0">
              <a:buNone/>
            </a:pPr>
            <a:r>
              <a:rPr lang="en-US" sz="1150" dirty="0">
                <a:solidFill>
                  <a:srgbClr val="1A3A40"/>
                </a:solidFill>
                <a:latin typeface="Calibri" pitchFamily="34" charset="0"/>
                <a:ea typeface="Calibri" pitchFamily="34" charset="-122"/>
                <a:cs typeface="Calibri" pitchFamily="34" charset="-120"/>
              </a:rPr>
              <a:t>Language &amp; literacy differences</a:t>
            </a:r>
            <a:endParaRPr lang="en-US" sz="1150" dirty="0"/>
          </a:p>
        </p:txBody>
      </p:sp>
      <p:sp>
        <p:nvSpPr>
          <p:cNvPr id="8" name="Shape 5"/>
          <p:cNvSpPr/>
          <p:nvPr/>
        </p:nvSpPr>
        <p:spPr>
          <a:xfrm>
            <a:off x="320040" y="1965960"/>
            <a:ext cx="3977640" cy="475488"/>
          </a:xfrm>
          <a:prstGeom prst="roundRect">
            <a:avLst>
              <a:gd name="adj" fmla="val 13462"/>
            </a:avLst>
          </a:prstGeom>
          <a:solidFill>
            <a:srgbClr val="FFF7F7"/>
          </a:solidFill>
          <a:ln w="12700">
            <a:solidFill>
              <a:srgbClr val="FECACA"/>
            </a:solidFill>
            <a:prstDash val="solid"/>
          </a:ln>
        </p:spPr>
        <p:txBody>
          <a:bodyPr/>
          <a:lstStyle/>
          <a:p>
            <a:endParaRPr lang="en-GB"/>
          </a:p>
        </p:txBody>
      </p:sp>
      <p:pic>
        <p:nvPicPr>
          <p:cNvPr id="9" name="Image 1" descr="preencoded.png"/>
          <p:cNvPicPr>
            <a:picLocks noChangeAspect="1"/>
          </p:cNvPicPr>
          <p:nvPr/>
        </p:nvPicPr>
        <p:blipFill>
          <a:blip r:embed="rId3"/>
          <a:stretch>
            <a:fillRect/>
          </a:stretch>
        </p:blipFill>
        <p:spPr>
          <a:xfrm>
            <a:off x="457200" y="2084832"/>
            <a:ext cx="237744" cy="237744"/>
          </a:xfrm>
          <a:prstGeom prst="rect">
            <a:avLst/>
          </a:prstGeom>
        </p:spPr>
      </p:pic>
      <p:sp>
        <p:nvSpPr>
          <p:cNvPr id="10" name="Text 6"/>
          <p:cNvSpPr/>
          <p:nvPr/>
        </p:nvSpPr>
        <p:spPr>
          <a:xfrm>
            <a:off x="777240" y="2039112"/>
            <a:ext cx="3429000" cy="320040"/>
          </a:xfrm>
          <a:prstGeom prst="rect">
            <a:avLst/>
          </a:prstGeom>
          <a:noFill/>
          <a:ln/>
        </p:spPr>
        <p:txBody>
          <a:bodyPr wrap="square" lIns="0" tIns="0" rIns="0" bIns="0" rtlCol="0" anchor="ctr"/>
          <a:lstStyle/>
          <a:p>
            <a:pPr marL="0" indent="0">
              <a:buNone/>
            </a:pPr>
            <a:r>
              <a:rPr lang="en-US" sz="1150" dirty="0">
                <a:solidFill>
                  <a:srgbClr val="1A3A40"/>
                </a:solidFill>
                <a:latin typeface="Calibri" pitchFamily="34" charset="0"/>
                <a:ea typeface="Calibri" pitchFamily="34" charset="-122"/>
                <a:cs typeface="Calibri" pitchFamily="34" charset="-120"/>
              </a:rPr>
              <a:t>Cognitive impairment or dementia</a:t>
            </a:r>
            <a:endParaRPr lang="en-US" sz="1150" dirty="0"/>
          </a:p>
        </p:txBody>
      </p:sp>
      <p:sp>
        <p:nvSpPr>
          <p:cNvPr id="11" name="Shape 7"/>
          <p:cNvSpPr/>
          <p:nvPr/>
        </p:nvSpPr>
        <p:spPr>
          <a:xfrm>
            <a:off x="320040" y="2514600"/>
            <a:ext cx="3977640" cy="475488"/>
          </a:xfrm>
          <a:prstGeom prst="roundRect">
            <a:avLst>
              <a:gd name="adj" fmla="val 13462"/>
            </a:avLst>
          </a:prstGeom>
          <a:solidFill>
            <a:srgbClr val="FFF7F7"/>
          </a:solidFill>
          <a:ln w="12700">
            <a:solidFill>
              <a:srgbClr val="FECACA"/>
            </a:solidFill>
            <a:prstDash val="solid"/>
          </a:ln>
        </p:spPr>
        <p:txBody>
          <a:bodyPr/>
          <a:lstStyle/>
          <a:p>
            <a:endParaRPr lang="en-GB"/>
          </a:p>
        </p:txBody>
      </p:sp>
      <p:pic>
        <p:nvPicPr>
          <p:cNvPr id="12" name="Image 2" descr="preencoded.png"/>
          <p:cNvPicPr>
            <a:picLocks noChangeAspect="1"/>
          </p:cNvPicPr>
          <p:nvPr/>
        </p:nvPicPr>
        <p:blipFill>
          <a:blip r:embed="rId3"/>
          <a:stretch>
            <a:fillRect/>
          </a:stretch>
        </p:blipFill>
        <p:spPr>
          <a:xfrm>
            <a:off x="457200" y="2633472"/>
            <a:ext cx="237744" cy="237744"/>
          </a:xfrm>
          <a:prstGeom prst="rect">
            <a:avLst/>
          </a:prstGeom>
        </p:spPr>
      </p:pic>
      <p:sp>
        <p:nvSpPr>
          <p:cNvPr id="13" name="Text 8"/>
          <p:cNvSpPr/>
          <p:nvPr/>
        </p:nvSpPr>
        <p:spPr>
          <a:xfrm>
            <a:off x="777240" y="2587752"/>
            <a:ext cx="3429000" cy="320040"/>
          </a:xfrm>
          <a:prstGeom prst="rect">
            <a:avLst/>
          </a:prstGeom>
          <a:noFill/>
          <a:ln/>
        </p:spPr>
        <p:txBody>
          <a:bodyPr wrap="square" lIns="0" tIns="0" rIns="0" bIns="0" rtlCol="0" anchor="ctr"/>
          <a:lstStyle/>
          <a:p>
            <a:pPr marL="0" indent="0">
              <a:buNone/>
            </a:pPr>
            <a:r>
              <a:rPr lang="en-US" sz="1150" dirty="0">
                <a:solidFill>
                  <a:srgbClr val="1A3A40"/>
                </a:solidFill>
                <a:latin typeface="Calibri" pitchFamily="34" charset="0"/>
                <a:ea typeface="Calibri" pitchFamily="34" charset="-122"/>
                <a:cs typeface="Calibri" pitchFamily="34" charset="-120"/>
              </a:rPr>
              <a:t>Environmental noise &amp; distractions</a:t>
            </a:r>
            <a:endParaRPr lang="en-US" sz="1150" dirty="0"/>
          </a:p>
        </p:txBody>
      </p:sp>
      <p:sp>
        <p:nvSpPr>
          <p:cNvPr id="14" name="Shape 9"/>
          <p:cNvSpPr/>
          <p:nvPr/>
        </p:nvSpPr>
        <p:spPr>
          <a:xfrm>
            <a:off x="320040" y="3063240"/>
            <a:ext cx="3977640" cy="475488"/>
          </a:xfrm>
          <a:prstGeom prst="roundRect">
            <a:avLst>
              <a:gd name="adj" fmla="val 13462"/>
            </a:avLst>
          </a:prstGeom>
          <a:solidFill>
            <a:srgbClr val="FFF7F7"/>
          </a:solidFill>
          <a:ln w="12700">
            <a:solidFill>
              <a:srgbClr val="FECACA"/>
            </a:solidFill>
            <a:prstDash val="solid"/>
          </a:ln>
        </p:spPr>
        <p:txBody>
          <a:bodyPr/>
          <a:lstStyle/>
          <a:p>
            <a:endParaRPr lang="en-GB"/>
          </a:p>
        </p:txBody>
      </p:sp>
      <p:pic>
        <p:nvPicPr>
          <p:cNvPr id="15" name="Image 3" descr="preencoded.png"/>
          <p:cNvPicPr>
            <a:picLocks noChangeAspect="1"/>
          </p:cNvPicPr>
          <p:nvPr/>
        </p:nvPicPr>
        <p:blipFill>
          <a:blip r:embed="rId3"/>
          <a:stretch>
            <a:fillRect/>
          </a:stretch>
        </p:blipFill>
        <p:spPr>
          <a:xfrm>
            <a:off x="457200" y="3182112"/>
            <a:ext cx="237744" cy="237744"/>
          </a:xfrm>
          <a:prstGeom prst="rect">
            <a:avLst/>
          </a:prstGeom>
        </p:spPr>
      </p:pic>
      <p:sp>
        <p:nvSpPr>
          <p:cNvPr id="16" name="Text 10"/>
          <p:cNvSpPr/>
          <p:nvPr/>
        </p:nvSpPr>
        <p:spPr>
          <a:xfrm>
            <a:off x="777240" y="3136392"/>
            <a:ext cx="3429000" cy="320040"/>
          </a:xfrm>
          <a:prstGeom prst="rect">
            <a:avLst/>
          </a:prstGeom>
          <a:noFill/>
          <a:ln/>
        </p:spPr>
        <p:txBody>
          <a:bodyPr wrap="square" lIns="0" tIns="0" rIns="0" bIns="0" rtlCol="0" anchor="ctr"/>
          <a:lstStyle/>
          <a:p>
            <a:pPr marL="0" indent="0">
              <a:buNone/>
            </a:pPr>
            <a:r>
              <a:rPr lang="en-US" sz="1150" dirty="0">
                <a:solidFill>
                  <a:srgbClr val="1A3A40"/>
                </a:solidFill>
                <a:latin typeface="Calibri" pitchFamily="34" charset="0"/>
                <a:ea typeface="Calibri" pitchFamily="34" charset="-122"/>
                <a:cs typeface="Calibri" pitchFamily="34" charset="-120"/>
              </a:rPr>
              <a:t>Emotional distress, fear, or anxiety</a:t>
            </a:r>
            <a:endParaRPr lang="en-US" sz="1150" dirty="0"/>
          </a:p>
        </p:txBody>
      </p:sp>
      <p:sp>
        <p:nvSpPr>
          <p:cNvPr id="17" name="Shape 11"/>
          <p:cNvSpPr/>
          <p:nvPr/>
        </p:nvSpPr>
        <p:spPr>
          <a:xfrm>
            <a:off x="320040" y="3611880"/>
            <a:ext cx="3977640" cy="475488"/>
          </a:xfrm>
          <a:prstGeom prst="roundRect">
            <a:avLst>
              <a:gd name="adj" fmla="val 13462"/>
            </a:avLst>
          </a:prstGeom>
          <a:solidFill>
            <a:srgbClr val="FFF7F7"/>
          </a:solidFill>
          <a:ln w="12700">
            <a:solidFill>
              <a:srgbClr val="FECACA"/>
            </a:solidFill>
            <a:prstDash val="solid"/>
          </a:ln>
        </p:spPr>
        <p:txBody>
          <a:bodyPr/>
          <a:lstStyle/>
          <a:p>
            <a:endParaRPr lang="en-GB"/>
          </a:p>
        </p:txBody>
      </p:sp>
      <p:pic>
        <p:nvPicPr>
          <p:cNvPr id="18" name="Image 4" descr="preencoded.png"/>
          <p:cNvPicPr>
            <a:picLocks noChangeAspect="1"/>
          </p:cNvPicPr>
          <p:nvPr/>
        </p:nvPicPr>
        <p:blipFill>
          <a:blip r:embed="rId3"/>
          <a:stretch>
            <a:fillRect/>
          </a:stretch>
        </p:blipFill>
        <p:spPr>
          <a:xfrm>
            <a:off x="457200" y="3730752"/>
            <a:ext cx="237744" cy="237744"/>
          </a:xfrm>
          <a:prstGeom prst="rect">
            <a:avLst/>
          </a:prstGeom>
        </p:spPr>
      </p:pic>
      <p:sp>
        <p:nvSpPr>
          <p:cNvPr id="19" name="Text 12"/>
          <p:cNvSpPr/>
          <p:nvPr/>
        </p:nvSpPr>
        <p:spPr>
          <a:xfrm>
            <a:off x="777240" y="3685032"/>
            <a:ext cx="3429000" cy="320040"/>
          </a:xfrm>
          <a:prstGeom prst="rect">
            <a:avLst/>
          </a:prstGeom>
          <a:noFill/>
          <a:ln/>
        </p:spPr>
        <p:txBody>
          <a:bodyPr wrap="square" lIns="0" tIns="0" rIns="0" bIns="0" rtlCol="0" anchor="ctr"/>
          <a:lstStyle/>
          <a:p>
            <a:pPr marL="0" indent="0">
              <a:buNone/>
            </a:pPr>
            <a:r>
              <a:rPr lang="en-US" sz="1150" dirty="0">
                <a:solidFill>
                  <a:srgbClr val="1A3A40"/>
                </a:solidFill>
                <a:latin typeface="Calibri" pitchFamily="34" charset="0"/>
                <a:ea typeface="Calibri" pitchFamily="34" charset="-122"/>
                <a:cs typeface="Calibri" pitchFamily="34" charset="-120"/>
              </a:rPr>
              <a:t>Use of jargon or complex terminology</a:t>
            </a:r>
            <a:endParaRPr lang="en-US" sz="1150" dirty="0"/>
          </a:p>
        </p:txBody>
      </p:sp>
      <p:sp>
        <p:nvSpPr>
          <p:cNvPr id="20" name="Shape 13"/>
          <p:cNvSpPr/>
          <p:nvPr/>
        </p:nvSpPr>
        <p:spPr>
          <a:xfrm>
            <a:off x="320040" y="4160520"/>
            <a:ext cx="3977640" cy="475488"/>
          </a:xfrm>
          <a:prstGeom prst="roundRect">
            <a:avLst>
              <a:gd name="adj" fmla="val 13462"/>
            </a:avLst>
          </a:prstGeom>
          <a:solidFill>
            <a:srgbClr val="FFF7F7"/>
          </a:solidFill>
          <a:ln w="12700">
            <a:solidFill>
              <a:srgbClr val="FECACA"/>
            </a:solidFill>
            <a:prstDash val="solid"/>
          </a:ln>
        </p:spPr>
        <p:txBody>
          <a:bodyPr/>
          <a:lstStyle/>
          <a:p>
            <a:endParaRPr lang="en-GB"/>
          </a:p>
        </p:txBody>
      </p:sp>
      <p:pic>
        <p:nvPicPr>
          <p:cNvPr id="21" name="Image 5" descr="preencoded.png"/>
          <p:cNvPicPr>
            <a:picLocks noChangeAspect="1"/>
          </p:cNvPicPr>
          <p:nvPr/>
        </p:nvPicPr>
        <p:blipFill>
          <a:blip r:embed="rId3"/>
          <a:stretch>
            <a:fillRect/>
          </a:stretch>
        </p:blipFill>
        <p:spPr>
          <a:xfrm>
            <a:off x="457200" y="4279392"/>
            <a:ext cx="237744" cy="237744"/>
          </a:xfrm>
          <a:prstGeom prst="rect">
            <a:avLst/>
          </a:prstGeom>
        </p:spPr>
      </p:pic>
      <p:sp>
        <p:nvSpPr>
          <p:cNvPr id="22" name="Text 14"/>
          <p:cNvSpPr/>
          <p:nvPr/>
        </p:nvSpPr>
        <p:spPr>
          <a:xfrm>
            <a:off x="777240" y="4233672"/>
            <a:ext cx="3429000" cy="320040"/>
          </a:xfrm>
          <a:prstGeom prst="rect">
            <a:avLst/>
          </a:prstGeom>
          <a:noFill/>
          <a:ln/>
        </p:spPr>
        <p:txBody>
          <a:bodyPr wrap="square" lIns="0" tIns="0" rIns="0" bIns="0" rtlCol="0" anchor="ctr"/>
          <a:lstStyle/>
          <a:p>
            <a:pPr marL="0" indent="0">
              <a:buNone/>
            </a:pPr>
            <a:r>
              <a:rPr lang="en-US" sz="1150" dirty="0">
                <a:solidFill>
                  <a:srgbClr val="1A3A40"/>
                </a:solidFill>
                <a:latin typeface="Calibri" pitchFamily="34" charset="0"/>
                <a:ea typeface="Calibri" pitchFamily="34" charset="-122"/>
                <a:cs typeface="Calibri" pitchFamily="34" charset="-120"/>
              </a:rPr>
              <a:t>Time pressures on practitioners</a:t>
            </a:r>
            <a:endParaRPr lang="en-US" sz="1150" dirty="0"/>
          </a:p>
        </p:txBody>
      </p:sp>
      <p:sp>
        <p:nvSpPr>
          <p:cNvPr id="23" name="Text 15"/>
          <p:cNvSpPr/>
          <p:nvPr/>
        </p:nvSpPr>
        <p:spPr>
          <a:xfrm>
            <a:off x="4572000" y="1005840"/>
            <a:ext cx="4297680" cy="347472"/>
          </a:xfrm>
          <a:prstGeom prst="rect">
            <a:avLst/>
          </a:prstGeom>
          <a:noFill/>
          <a:ln/>
        </p:spPr>
        <p:txBody>
          <a:bodyPr wrap="square" lIns="0" tIns="0" rIns="0" bIns="0" rtlCol="0" anchor="ctr"/>
          <a:lstStyle/>
          <a:p>
            <a:pPr marL="0" indent="0">
              <a:buNone/>
            </a:pPr>
            <a:r>
              <a:rPr lang="en-US" sz="1500" b="1" dirty="0">
                <a:solidFill>
                  <a:srgbClr val="01404A"/>
                </a:solidFill>
                <a:latin typeface="Cambria" pitchFamily="34" charset="0"/>
                <a:ea typeface="Cambria" pitchFamily="34" charset="-122"/>
                <a:cs typeface="Cambria" pitchFamily="34" charset="-120"/>
              </a:rPr>
              <a:t>Overcoming Barriers</a:t>
            </a:r>
            <a:endParaRPr lang="en-US" sz="1500" dirty="0"/>
          </a:p>
        </p:txBody>
      </p:sp>
      <p:sp>
        <p:nvSpPr>
          <p:cNvPr id="24" name="Shape 16"/>
          <p:cNvSpPr/>
          <p:nvPr/>
        </p:nvSpPr>
        <p:spPr>
          <a:xfrm>
            <a:off x="4572000" y="1417320"/>
            <a:ext cx="4297680" cy="676656"/>
          </a:xfrm>
          <a:prstGeom prst="roundRect">
            <a:avLst>
              <a:gd name="adj" fmla="val 10811"/>
            </a:avLst>
          </a:prstGeom>
          <a:solidFill>
            <a:srgbClr val="FFFFFF"/>
          </a:solidFill>
          <a:ln w="12700">
            <a:solidFill>
              <a:srgbClr val="D4EDEA"/>
            </a:solidFill>
            <a:prstDash val="solid"/>
          </a:ln>
          <a:effectLst>
            <a:outerShdw blurRad="76200" dist="25400" dir="2700000" algn="bl" rotWithShape="0">
              <a:srgbClr val="000000">
                <a:alpha val="12000"/>
              </a:srgbClr>
            </a:outerShdw>
          </a:effectLst>
        </p:spPr>
        <p:txBody>
          <a:bodyPr/>
          <a:lstStyle/>
          <a:p>
            <a:endParaRPr lang="en-GB"/>
          </a:p>
        </p:txBody>
      </p:sp>
      <p:pic>
        <p:nvPicPr>
          <p:cNvPr id="25" name="Image 6" descr="preencoded.png"/>
          <p:cNvPicPr>
            <a:picLocks noChangeAspect="1"/>
          </p:cNvPicPr>
          <p:nvPr/>
        </p:nvPicPr>
        <p:blipFill>
          <a:blip r:embed="rId4"/>
          <a:stretch>
            <a:fillRect/>
          </a:stretch>
        </p:blipFill>
        <p:spPr>
          <a:xfrm>
            <a:off x="4700016" y="1618488"/>
            <a:ext cx="274320" cy="274320"/>
          </a:xfrm>
          <a:prstGeom prst="rect">
            <a:avLst/>
          </a:prstGeom>
        </p:spPr>
      </p:pic>
      <p:sp>
        <p:nvSpPr>
          <p:cNvPr id="26" name="Text 17"/>
          <p:cNvSpPr/>
          <p:nvPr/>
        </p:nvSpPr>
        <p:spPr>
          <a:xfrm>
            <a:off x="5047488" y="1490472"/>
            <a:ext cx="3712464" cy="530352"/>
          </a:xfrm>
          <a:prstGeom prst="rect">
            <a:avLst/>
          </a:prstGeom>
          <a:noFill/>
          <a:ln/>
        </p:spPr>
        <p:txBody>
          <a:bodyPr wrap="square" lIns="0" tIns="0" rIns="0" bIns="0" rtlCol="0" anchor="ctr"/>
          <a:lstStyle/>
          <a:p>
            <a:pPr marL="0" indent="0">
              <a:buNone/>
            </a:pPr>
            <a:r>
              <a:rPr lang="en-US" sz="1100" dirty="0">
                <a:solidFill>
                  <a:srgbClr val="1A3A40"/>
                </a:solidFill>
                <a:latin typeface="Calibri" pitchFamily="34" charset="0"/>
                <a:ea typeface="Calibri" pitchFamily="34" charset="-122"/>
                <a:cs typeface="Calibri" pitchFamily="34" charset="-120"/>
              </a:rPr>
              <a:t>Use professional interpreters for language barriers rather than family members (SCIE, 2023)</a:t>
            </a:r>
            <a:endParaRPr lang="en-US" sz="1100" dirty="0"/>
          </a:p>
        </p:txBody>
      </p:sp>
      <p:sp>
        <p:nvSpPr>
          <p:cNvPr id="27" name="Shape 18"/>
          <p:cNvSpPr/>
          <p:nvPr/>
        </p:nvSpPr>
        <p:spPr>
          <a:xfrm>
            <a:off x="4572000" y="2167128"/>
            <a:ext cx="4297680" cy="676656"/>
          </a:xfrm>
          <a:prstGeom prst="roundRect">
            <a:avLst>
              <a:gd name="adj" fmla="val 10811"/>
            </a:avLst>
          </a:prstGeom>
          <a:solidFill>
            <a:srgbClr val="FFFFFF"/>
          </a:solidFill>
          <a:ln w="12700">
            <a:solidFill>
              <a:srgbClr val="D4EDEA"/>
            </a:solidFill>
            <a:prstDash val="solid"/>
          </a:ln>
          <a:effectLst>
            <a:outerShdw blurRad="76200" dist="25400" dir="2700000" algn="bl" rotWithShape="0">
              <a:srgbClr val="000000">
                <a:alpha val="12000"/>
              </a:srgbClr>
            </a:outerShdw>
          </a:effectLst>
        </p:spPr>
        <p:txBody>
          <a:bodyPr/>
          <a:lstStyle/>
          <a:p>
            <a:endParaRPr lang="en-GB"/>
          </a:p>
        </p:txBody>
      </p:sp>
      <p:pic>
        <p:nvPicPr>
          <p:cNvPr id="28" name="Image 7" descr="preencoded.png"/>
          <p:cNvPicPr>
            <a:picLocks noChangeAspect="1"/>
          </p:cNvPicPr>
          <p:nvPr/>
        </p:nvPicPr>
        <p:blipFill>
          <a:blip r:embed="rId5"/>
          <a:stretch>
            <a:fillRect/>
          </a:stretch>
        </p:blipFill>
        <p:spPr>
          <a:xfrm>
            <a:off x="4700016" y="2368296"/>
            <a:ext cx="274320" cy="274320"/>
          </a:xfrm>
          <a:prstGeom prst="rect">
            <a:avLst/>
          </a:prstGeom>
        </p:spPr>
      </p:pic>
      <p:sp>
        <p:nvSpPr>
          <p:cNvPr id="29" name="Text 19"/>
          <p:cNvSpPr/>
          <p:nvPr/>
        </p:nvSpPr>
        <p:spPr>
          <a:xfrm>
            <a:off x="5047488" y="2240280"/>
            <a:ext cx="3712464" cy="530352"/>
          </a:xfrm>
          <a:prstGeom prst="rect">
            <a:avLst/>
          </a:prstGeom>
          <a:noFill/>
          <a:ln/>
        </p:spPr>
        <p:txBody>
          <a:bodyPr wrap="square" lIns="0" tIns="0" rIns="0" bIns="0" rtlCol="0" anchor="ctr"/>
          <a:lstStyle/>
          <a:p>
            <a:pPr marL="0" indent="0">
              <a:buNone/>
            </a:pPr>
            <a:r>
              <a:rPr lang="en-US" sz="1100" dirty="0">
                <a:solidFill>
                  <a:srgbClr val="1A3A40"/>
                </a:solidFill>
                <a:latin typeface="Calibri" pitchFamily="34" charset="0"/>
                <a:ea typeface="Calibri" pitchFamily="34" charset="-122"/>
                <a:cs typeface="Calibri" pitchFamily="34" charset="-120"/>
              </a:rPr>
              <a:t>Apply non-verbal techniques (visual aids, Makaton, augmentative communication)</a:t>
            </a:r>
            <a:endParaRPr lang="en-US" sz="1100" dirty="0"/>
          </a:p>
        </p:txBody>
      </p:sp>
      <p:sp>
        <p:nvSpPr>
          <p:cNvPr id="30" name="Shape 20"/>
          <p:cNvSpPr/>
          <p:nvPr/>
        </p:nvSpPr>
        <p:spPr>
          <a:xfrm>
            <a:off x="4572000" y="2916936"/>
            <a:ext cx="4297680" cy="676656"/>
          </a:xfrm>
          <a:prstGeom prst="roundRect">
            <a:avLst>
              <a:gd name="adj" fmla="val 10811"/>
            </a:avLst>
          </a:prstGeom>
          <a:solidFill>
            <a:srgbClr val="FFFFFF"/>
          </a:solidFill>
          <a:ln w="12700">
            <a:solidFill>
              <a:srgbClr val="D4EDEA"/>
            </a:solidFill>
            <a:prstDash val="solid"/>
          </a:ln>
          <a:effectLst>
            <a:outerShdw blurRad="76200" dist="25400" dir="2700000" algn="bl" rotWithShape="0">
              <a:srgbClr val="000000">
                <a:alpha val="12000"/>
              </a:srgbClr>
            </a:outerShdw>
          </a:effectLst>
        </p:spPr>
        <p:txBody>
          <a:bodyPr/>
          <a:lstStyle/>
          <a:p>
            <a:endParaRPr lang="en-GB"/>
          </a:p>
        </p:txBody>
      </p:sp>
      <p:pic>
        <p:nvPicPr>
          <p:cNvPr id="31" name="Image 8" descr="preencoded.png"/>
          <p:cNvPicPr>
            <a:picLocks noChangeAspect="1"/>
          </p:cNvPicPr>
          <p:nvPr/>
        </p:nvPicPr>
        <p:blipFill>
          <a:blip r:embed="rId6"/>
          <a:stretch>
            <a:fillRect/>
          </a:stretch>
        </p:blipFill>
        <p:spPr>
          <a:xfrm>
            <a:off x="4700016" y="3118104"/>
            <a:ext cx="274320" cy="274320"/>
          </a:xfrm>
          <a:prstGeom prst="rect">
            <a:avLst/>
          </a:prstGeom>
        </p:spPr>
      </p:pic>
      <p:sp>
        <p:nvSpPr>
          <p:cNvPr id="32" name="Text 21"/>
          <p:cNvSpPr/>
          <p:nvPr/>
        </p:nvSpPr>
        <p:spPr>
          <a:xfrm>
            <a:off x="5047488" y="2990088"/>
            <a:ext cx="3712464" cy="530352"/>
          </a:xfrm>
          <a:prstGeom prst="rect">
            <a:avLst/>
          </a:prstGeom>
          <a:noFill/>
          <a:ln/>
        </p:spPr>
        <p:txBody>
          <a:bodyPr wrap="square" lIns="0" tIns="0" rIns="0" bIns="0" rtlCol="0" anchor="ctr"/>
          <a:lstStyle/>
          <a:p>
            <a:pPr marL="0" indent="0">
              <a:buNone/>
            </a:pPr>
            <a:r>
              <a:rPr lang="en-US" sz="1100" dirty="0">
                <a:solidFill>
                  <a:srgbClr val="1A3A40"/>
                </a:solidFill>
                <a:latin typeface="Calibri" pitchFamily="34" charset="0"/>
                <a:ea typeface="Calibri" pitchFamily="34" charset="-122"/>
                <a:cs typeface="Calibri" pitchFamily="34" charset="-120"/>
              </a:rPr>
              <a:t>Create a calm, private environment before important conversations</a:t>
            </a:r>
            <a:endParaRPr lang="en-US" sz="1100" dirty="0"/>
          </a:p>
        </p:txBody>
      </p:sp>
      <p:sp>
        <p:nvSpPr>
          <p:cNvPr id="33" name="Shape 22"/>
          <p:cNvSpPr/>
          <p:nvPr/>
        </p:nvSpPr>
        <p:spPr>
          <a:xfrm>
            <a:off x="4572000" y="3666744"/>
            <a:ext cx="4297680" cy="676656"/>
          </a:xfrm>
          <a:prstGeom prst="roundRect">
            <a:avLst>
              <a:gd name="adj" fmla="val 10811"/>
            </a:avLst>
          </a:prstGeom>
          <a:solidFill>
            <a:srgbClr val="FFFFFF"/>
          </a:solidFill>
          <a:ln w="12700">
            <a:solidFill>
              <a:srgbClr val="D4EDEA"/>
            </a:solidFill>
            <a:prstDash val="solid"/>
          </a:ln>
          <a:effectLst>
            <a:outerShdw blurRad="76200" dist="25400" dir="2700000" algn="bl" rotWithShape="0">
              <a:srgbClr val="000000">
                <a:alpha val="12000"/>
              </a:srgbClr>
            </a:outerShdw>
          </a:effectLst>
        </p:spPr>
        <p:txBody>
          <a:bodyPr/>
          <a:lstStyle/>
          <a:p>
            <a:endParaRPr lang="en-GB"/>
          </a:p>
        </p:txBody>
      </p:sp>
      <p:pic>
        <p:nvPicPr>
          <p:cNvPr id="34" name="Image 9" descr="preencoded.png"/>
          <p:cNvPicPr>
            <a:picLocks noChangeAspect="1"/>
          </p:cNvPicPr>
          <p:nvPr/>
        </p:nvPicPr>
        <p:blipFill>
          <a:blip r:embed="rId7"/>
          <a:stretch>
            <a:fillRect/>
          </a:stretch>
        </p:blipFill>
        <p:spPr>
          <a:xfrm>
            <a:off x="4700016" y="3867912"/>
            <a:ext cx="274320" cy="274320"/>
          </a:xfrm>
          <a:prstGeom prst="rect">
            <a:avLst/>
          </a:prstGeom>
        </p:spPr>
      </p:pic>
      <p:sp>
        <p:nvSpPr>
          <p:cNvPr id="35" name="Text 23"/>
          <p:cNvSpPr/>
          <p:nvPr/>
        </p:nvSpPr>
        <p:spPr>
          <a:xfrm>
            <a:off x="5047488" y="3739896"/>
            <a:ext cx="3712464" cy="530352"/>
          </a:xfrm>
          <a:prstGeom prst="rect">
            <a:avLst/>
          </a:prstGeom>
          <a:noFill/>
          <a:ln/>
        </p:spPr>
        <p:txBody>
          <a:bodyPr wrap="square" lIns="0" tIns="0" rIns="0" bIns="0" rtlCol="0" anchor="ctr"/>
          <a:lstStyle/>
          <a:p>
            <a:pPr marL="0" indent="0">
              <a:buNone/>
            </a:pPr>
            <a:r>
              <a:rPr lang="en-US" sz="1100" dirty="0">
                <a:solidFill>
                  <a:srgbClr val="1A3A40"/>
                </a:solidFill>
                <a:latin typeface="Calibri" pitchFamily="34" charset="0"/>
                <a:ea typeface="Calibri" pitchFamily="34" charset="-122"/>
                <a:cs typeface="Calibri" pitchFamily="34" charset="-120"/>
              </a:rPr>
              <a:t>Use the SBAR framework (Situation, Background, Assessment, Recommendation) for structured handovers</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01404A"/>
        </a:solidFill>
        <a:effectLst/>
      </p:bgPr>
    </p:bg>
    <p:spTree>
      <p:nvGrpSpPr>
        <p:cNvPr id="1" name=""/>
        <p:cNvGrpSpPr/>
        <p:nvPr/>
      </p:nvGrpSpPr>
      <p:grpSpPr>
        <a:xfrm>
          <a:off x="0" y="0"/>
          <a:ext cx="0" cy="0"/>
          <a:chOff x="0" y="0"/>
          <a:chExt cx="0" cy="0"/>
        </a:xfrm>
      </p:grpSpPr>
      <p:sp>
        <p:nvSpPr>
          <p:cNvPr id="2" name="Shape 0"/>
          <p:cNvSpPr/>
          <p:nvPr/>
        </p:nvSpPr>
        <p:spPr>
          <a:xfrm>
            <a:off x="7315200" y="-731520"/>
            <a:ext cx="2926080" cy="2926080"/>
          </a:xfrm>
          <a:prstGeom prst="ellipse">
            <a:avLst/>
          </a:prstGeom>
          <a:solidFill>
            <a:srgbClr val="028090">
              <a:alpha val="25000"/>
            </a:srgbClr>
          </a:solidFill>
          <a:ln w="12700">
            <a:solidFill>
              <a:srgbClr val="028090">
                <a:alpha val="25000"/>
              </a:srgbClr>
            </a:solidFill>
            <a:prstDash val="solid"/>
          </a:ln>
        </p:spPr>
        <p:txBody>
          <a:bodyPr/>
          <a:lstStyle/>
          <a:p>
            <a:endParaRPr lang="en-GB"/>
          </a:p>
        </p:txBody>
      </p:sp>
      <p:sp>
        <p:nvSpPr>
          <p:cNvPr id="3" name="Shape 1"/>
          <p:cNvSpPr/>
          <p:nvPr/>
        </p:nvSpPr>
        <p:spPr>
          <a:xfrm>
            <a:off x="-731520" y="2926080"/>
            <a:ext cx="2286000" cy="2286000"/>
          </a:xfrm>
          <a:prstGeom prst="ellipse">
            <a:avLst/>
          </a:prstGeom>
          <a:solidFill>
            <a:srgbClr val="00A896">
              <a:alpha val="20000"/>
            </a:srgbClr>
          </a:solidFill>
          <a:ln w="12700">
            <a:solidFill>
              <a:srgbClr val="00A896">
                <a:alpha val="20000"/>
              </a:srgbClr>
            </a:solidFill>
            <a:prstDash val="solid"/>
          </a:ln>
        </p:spPr>
        <p:txBody>
          <a:bodyPr/>
          <a:lstStyle/>
          <a:p>
            <a:endParaRPr lang="en-GB"/>
          </a:p>
        </p:txBody>
      </p:sp>
      <p:pic>
        <p:nvPicPr>
          <p:cNvPr id="4" name="Image 0" descr="preencoded.png"/>
          <p:cNvPicPr>
            <a:picLocks noChangeAspect="1"/>
          </p:cNvPicPr>
          <p:nvPr/>
        </p:nvPicPr>
        <p:blipFill>
          <a:blip r:embed="rId3"/>
          <a:stretch>
            <a:fillRect/>
          </a:stretch>
        </p:blipFill>
        <p:spPr>
          <a:xfrm>
            <a:off x="457200" y="228600"/>
            <a:ext cx="457200" cy="457200"/>
          </a:xfrm>
          <a:prstGeom prst="rect">
            <a:avLst/>
          </a:prstGeom>
        </p:spPr>
      </p:pic>
      <p:sp>
        <p:nvSpPr>
          <p:cNvPr id="5" name="Text 2"/>
          <p:cNvSpPr/>
          <p:nvPr/>
        </p:nvSpPr>
        <p:spPr>
          <a:xfrm>
            <a:off x="1005840" y="201168"/>
            <a:ext cx="7772400" cy="548640"/>
          </a:xfrm>
          <a:prstGeom prst="rect">
            <a:avLst/>
          </a:prstGeom>
          <a:noFill/>
          <a:ln/>
        </p:spPr>
        <p:txBody>
          <a:bodyPr wrap="square" lIns="0" tIns="0" rIns="0" bIns="0"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References</a:t>
            </a:r>
            <a:endParaRPr lang="en-US" sz="2800" dirty="0"/>
          </a:p>
        </p:txBody>
      </p:sp>
      <p:sp>
        <p:nvSpPr>
          <p:cNvPr id="6" name="Shape 3"/>
          <p:cNvSpPr/>
          <p:nvPr/>
        </p:nvSpPr>
        <p:spPr>
          <a:xfrm>
            <a:off x="457200" y="841248"/>
            <a:ext cx="8229600" cy="0"/>
          </a:xfrm>
          <a:prstGeom prst="line">
            <a:avLst/>
          </a:prstGeom>
          <a:noFill/>
          <a:ln w="19050">
            <a:solidFill>
              <a:srgbClr val="02C39A"/>
            </a:solidFill>
            <a:prstDash val="solid"/>
          </a:ln>
        </p:spPr>
        <p:txBody>
          <a:bodyPr/>
          <a:lstStyle/>
          <a:p>
            <a:endParaRPr lang="en-GB"/>
          </a:p>
        </p:txBody>
      </p:sp>
      <p:sp>
        <p:nvSpPr>
          <p:cNvPr id="7" name="Text 4"/>
          <p:cNvSpPr/>
          <p:nvPr/>
        </p:nvSpPr>
        <p:spPr>
          <a:xfrm>
            <a:off x="457200" y="960120"/>
            <a:ext cx="8229600" cy="493776"/>
          </a:xfrm>
          <a:prstGeom prst="rect">
            <a:avLst/>
          </a:prstGeom>
          <a:noFill/>
          <a:ln/>
        </p:spPr>
        <p:txBody>
          <a:bodyPr wrap="square" lIns="0" tIns="0" rIns="0" bIns="0" rtlCol="0" anchor="ctr"/>
          <a:lstStyle/>
          <a:p>
            <a:pPr marL="0" indent="0">
              <a:buNone/>
            </a:pPr>
            <a:r>
              <a:rPr lang="en-US" sz="1100" dirty="0">
                <a:solidFill>
                  <a:srgbClr val="C8E8EC"/>
                </a:solidFill>
                <a:latin typeface="Calibri" pitchFamily="34" charset="0"/>
                <a:ea typeface="Calibri" pitchFamily="34" charset="-122"/>
                <a:cs typeface="Calibri" pitchFamily="34" charset="-120"/>
              </a:rPr>
              <a:t>Care Act 2014. (2014). Care Act 2014. UK Parliament. https://www.legislation.gov.uk/ukpga/2014/23/contents</a:t>
            </a:r>
            <a:endParaRPr lang="en-US" sz="1100" dirty="0"/>
          </a:p>
        </p:txBody>
      </p:sp>
      <p:sp>
        <p:nvSpPr>
          <p:cNvPr id="9" name="Text 6"/>
          <p:cNvSpPr/>
          <p:nvPr/>
        </p:nvSpPr>
        <p:spPr>
          <a:xfrm>
            <a:off x="457200" y="1480929"/>
            <a:ext cx="8229600" cy="493776"/>
          </a:xfrm>
          <a:prstGeom prst="rect">
            <a:avLst/>
          </a:prstGeom>
          <a:noFill/>
          <a:ln/>
        </p:spPr>
        <p:txBody>
          <a:bodyPr wrap="square" lIns="0" tIns="0" rIns="0" bIns="0" rtlCol="0" anchor="ctr"/>
          <a:lstStyle/>
          <a:p>
            <a:pPr marL="0" indent="0">
              <a:buNone/>
            </a:pPr>
            <a:r>
              <a:rPr lang="en-US" sz="1100" dirty="0">
                <a:solidFill>
                  <a:srgbClr val="C8E8EC"/>
                </a:solidFill>
                <a:latin typeface="Calibri" pitchFamily="34" charset="0"/>
                <a:ea typeface="Calibri" pitchFamily="34" charset="-122"/>
                <a:cs typeface="Calibri" pitchFamily="34" charset="-120"/>
              </a:rPr>
              <a:t>Health and Social Care Act 2012. (2012). Health and Social Care Act 2012. UK Parliament. https://www.legislation.gov.uk/ukpga/2012/7/contents</a:t>
            </a:r>
            <a:endParaRPr lang="en-US" sz="1100" dirty="0"/>
          </a:p>
        </p:txBody>
      </p:sp>
      <p:sp>
        <p:nvSpPr>
          <p:cNvPr id="10" name="Text 7"/>
          <p:cNvSpPr/>
          <p:nvPr/>
        </p:nvSpPr>
        <p:spPr>
          <a:xfrm>
            <a:off x="457200" y="2038713"/>
            <a:ext cx="8229600" cy="493776"/>
          </a:xfrm>
          <a:prstGeom prst="rect">
            <a:avLst/>
          </a:prstGeom>
          <a:noFill/>
          <a:ln/>
        </p:spPr>
        <p:txBody>
          <a:bodyPr wrap="square" lIns="0" tIns="0" rIns="0" bIns="0" rtlCol="0" anchor="ctr"/>
          <a:lstStyle/>
          <a:p>
            <a:pPr marL="0" indent="0">
              <a:buNone/>
            </a:pPr>
            <a:r>
              <a:rPr lang="en-US" sz="1100" dirty="0">
                <a:solidFill>
                  <a:srgbClr val="C8E8EC"/>
                </a:solidFill>
                <a:latin typeface="Calibri" pitchFamily="34" charset="0"/>
                <a:ea typeface="Calibri" pitchFamily="34" charset="-122"/>
                <a:cs typeface="Calibri" pitchFamily="34" charset="-120"/>
              </a:rPr>
              <a:t>Joint Commission. (2021). Sentinel Event Statistics Data: Root Causes by Event Type. The Joint Commission. https://www.jointcommission.org</a:t>
            </a:r>
            <a:endParaRPr lang="en-US" sz="1100" dirty="0"/>
          </a:p>
        </p:txBody>
      </p:sp>
      <p:sp>
        <p:nvSpPr>
          <p:cNvPr id="11" name="Text 8"/>
          <p:cNvSpPr/>
          <p:nvPr/>
        </p:nvSpPr>
        <p:spPr>
          <a:xfrm>
            <a:off x="457200" y="2596497"/>
            <a:ext cx="8229600" cy="493776"/>
          </a:xfrm>
          <a:prstGeom prst="rect">
            <a:avLst/>
          </a:prstGeom>
          <a:noFill/>
          <a:ln/>
        </p:spPr>
        <p:txBody>
          <a:bodyPr wrap="square" lIns="0" tIns="0" rIns="0" bIns="0" rtlCol="0" anchor="ctr"/>
          <a:lstStyle/>
          <a:p>
            <a:pPr marL="0" indent="0">
              <a:buNone/>
            </a:pPr>
            <a:r>
              <a:rPr lang="en-US" sz="1100" dirty="0">
                <a:solidFill>
                  <a:srgbClr val="C8E8EC"/>
                </a:solidFill>
                <a:latin typeface="Calibri" pitchFamily="34" charset="0"/>
                <a:ea typeface="Calibri" pitchFamily="34" charset="-122"/>
                <a:cs typeface="Calibri" pitchFamily="34" charset="-120"/>
              </a:rPr>
              <a:t>Mehrabian, A. (1967). Decoding of Inconsistent Communications. Journal of Personality and Social Psychology, 6(1), 109–114.</a:t>
            </a:r>
            <a:endParaRPr lang="en-US" sz="1100" dirty="0"/>
          </a:p>
        </p:txBody>
      </p:sp>
      <p:sp>
        <p:nvSpPr>
          <p:cNvPr id="12" name="Text 9"/>
          <p:cNvSpPr/>
          <p:nvPr/>
        </p:nvSpPr>
        <p:spPr>
          <a:xfrm>
            <a:off x="457200" y="3154281"/>
            <a:ext cx="8229600" cy="493776"/>
          </a:xfrm>
          <a:prstGeom prst="rect">
            <a:avLst/>
          </a:prstGeom>
          <a:noFill/>
          <a:ln/>
        </p:spPr>
        <p:txBody>
          <a:bodyPr wrap="square" lIns="0" tIns="0" rIns="0" bIns="0" rtlCol="0" anchor="ctr"/>
          <a:lstStyle/>
          <a:p>
            <a:pPr marL="0" indent="0">
              <a:buNone/>
            </a:pPr>
            <a:r>
              <a:rPr lang="en-US" sz="1100" dirty="0">
                <a:solidFill>
                  <a:srgbClr val="C8E8EC"/>
                </a:solidFill>
                <a:latin typeface="Calibri" pitchFamily="34" charset="0"/>
                <a:ea typeface="Calibri" pitchFamily="34" charset="-122"/>
                <a:cs typeface="Calibri" pitchFamily="34" charset="-120"/>
              </a:rPr>
              <a:t>Shannon, C. E., &amp; Weaver, W. (1949). The Mathematical Theory of Communication. University of Illinois Press.</a:t>
            </a:r>
            <a:endParaRPr lang="en-US" sz="1100" dirty="0"/>
          </a:p>
        </p:txBody>
      </p:sp>
      <p:sp>
        <p:nvSpPr>
          <p:cNvPr id="13" name="Text 10"/>
          <p:cNvSpPr/>
          <p:nvPr/>
        </p:nvSpPr>
        <p:spPr>
          <a:xfrm>
            <a:off x="457200" y="3712065"/>
            <a:ext cx="8229600" cy="493776"/>
          </a:xfrm>
          <a:prstGeom prst="rect">
            <a:avLst/>
          </a:prstGeom>
          <a:noFill/>
          <a:ln/>
        </p:spPr>
        <p:txBody>
          <a:bodyPr wrap="square" lIns="0" tIns="0" rIns="0" bIns="0" rtlCol="0" anchor="ctr"/>
          <a:lstStyle/>
          <a:p>
            <a:pPr marL="0" indent="0">
              <a:buNone/>
            </a:pPr>
            <a:r>
              <a:rPr lang="en-US" sz="1100" dirty="0">
                <a:solidFill>
                  <a:srgbClr val="C8E8EC"/>
                </a:solidFill>
                <a:latin typeface="Calibri" pitchFamily="34" charset="0"/>
                <a:ea typeface="Calibri" pitchFamily="34" charset="-122"/>
                <a:cs typeface="Calibri" pitchFamily="34" charset="-120"/>
              </a:rPr>
              <a:t>Social Care Institute for Excellence (SCIE). (2023). Communication in Social Care. SCIE. https://www.scie.org.uk</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1404A"/>
        </a:solidFill>
        <a:effectLst/>
      </p:bgPr>
    </p:bg>
    <p:spTree>
      <p:nvGrpSpPr>
        <p:cNvPr id="1" name="">
          <a:extLst>
            <a:ext uri="{FF2B5EF4-FFF2-40B4-BE49-F238E27FC236}">
              <a16:creationId xmlns:a16="http://schemas.microsoft.com/office/drawing/2014/main" id="{5E940FBD-6674-0DC1-082C-1EC845CEED52}"/>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523DC640-2134-D26C-D831-51D242B15367}"/>
              </a:ext>
            </a:extLst>
          </p:cNvPr>
          <p:cNvSpPr/>
          <p:nvPr/>
        </p:nvSpPr>
        <p:spPr>
          <a:xfrm>
            <a:off x="7315200" y="-731520"/>
            <a:ext cx="2926080" cy="2926080"/>
          </a:xfrm>
          <a:prstGeom prst="ellipse">
            <a:avLst/>
          </a:prstGeom>
          <a:solidFill>
            <a:srgbClr val="028090">
              <a:alpha val="25000"/>
            </a:srgbClr>
          </a:solidFill>
          <a:ln w="12700">
            <a:solidFill>
              <a:srgbClr val="028090">
                <a:alpha val="25000"/>
              </a:srgbClr>
            </a:solidFill>
            <a:prstDash val="solid"/>
          </a:ln>
        </p:spPr>
        <p:txBody>
          <a:bodyPr/>
          <a:lstStyle/>
          <a:p>
            <a:endParaRPr lang="en-GB"/>
          </a:p>
        </p:txBody>
      </p:sp>
      <p:sp>
        <p:nvSpPr>
          <p:cNvPr id="5" name="Text 2">
            <a:extLst>
              <a:ext uri="{FF2B5EF4-FFF2-40B4-BE49-F238E27FC236}">
                <a16:creationId xmlns:a16="http://schemas.microsoft.com/office/drawing/2014/main" id="{14D61A20-6111-5889-88FE-2ACD3B19698D}"/>
              </a:ext>
            </a:extLst>
          </p:cNvPr>
          <p:cNvSpPr/>
          <p:nvPr/>
        </p:nvSpPr>
        <p:spPr>
          <a:xfrm>
            <a:off x="1005840" y="201168"/>
            <a:ext cx="7772400" cy="548640"/>
          </a:xfrm>
          <a:prstGeom prst="rect">
            <a:avLst/>
          </a:prstGeom>
          <a:noFill/>
          <a:ln/>
        </p:spPr>
        <p:txBody>
          <a:bodyPr wrap="square" lIns="0" tIns="0" rIns="0" bIns="0" rtlCol="0" anchor="ctr"/>
          <a:lstStyle/>
          <a:p>
            <a:pPr marL="0" indent="0">
              <a:buNone/>
            </a:pPr>
            <a:endParaRPr lang="en-US" sz="2800" dirty="0"/>
          </a:p>
        </p:txBody>
      </p:sp>
      <p:sp>
        <p:nvSpPr>
          <p:cNvPr id="6" name="Shape 3">
            <a:extLst>
              <a:ext uri="{FF2B5EF4-FFF2-40B4-BE49-F238E27FC236}">
                <a16:creationId xmlns:a16="http://schemas.microsoft.com/office/drawing/2014/main" id="{D2913025-AA86-48AD-A15E-FEA7E4DFA02A}"/>
              </a:ext>
            </a:extLst>
          </p:cNvPr>
          <p:cNvSpPr/>
          <p:nvPr/>
        </p:nvSpPr>
        <p:spPr>
          <a:xfrm>
            <a:off x="457200" y="841248"/>
            <a:ext cx="8229600" cy="0"/>
          </a:xfrm>
          <a:prstGeom prst="line">
            <a:avLst/>
          </a:prstGeom>
          <a:noFill/>
          <a:ln w="19050">
            <a:solidFill>
              <a:srgbClr val="02C39A"/>
            </a:solidFill>
            <a:prstDash val="solid"/>
          </a:ln>
        </p:spPr>
        <p:txBody>
          <a:bodyPr/>
          <a:lstStyle/>
          <a:p>
            <a:endParaRPr lang="en-GB"/>
          </a:p>
        </p:txBody>
      </p:sp>
      <p:sp>
        <p:nvSpPr>
          <p:cNvPr id="7" name="Text 4">
            <a:extLst>
              <a:ext uri="{FF2B5EF4-FFF2-40B4-BE49-F238E27FC236}">
                <a16:creationId xmlns:a16="http://schemas.microsoft.com/office/drawing/2014/main" id="{8904F2CF-7E27-5624-654C-96B0D48E813C}"/>
              </a:ext>
            </a:extLst>
          </p:cNvPr>
          <p:cNvSpPr/>
          <p:nvPr/>
        </p:nvSpPr>
        <p:spPr>
          <a:xfrm>
            <a:off x="3087524" y="989332"/>
            <a:ext cx="3535680" cy="493776"/>
          </a:xfrm>
          <a:prstGeom prst="rect">
            <a:avLst/>
          </a:prstGeom>
          <a:noFill/>
          <a:ln/>
        </p:spPr>
        <p:txBody>
          <a:bodyPr wrap="square" lIns="0" tIns="0" rIns="0" bIns="0" rtlCol="0" anchor="ctr"/>
          <a:lstStyle/>
          <a:p>
            <a:pPr marL="0" indent="0">
              <a:buNone/>
            </a:pPr>
            <a:endParaRPr lang="en-US" sz="2800" b="1" dirty="0"/>
          </a:p>
        </p:txBody>
      </p:sp>
      <p:sp>
        <p:nvSpPr>
          <p:cNvPr id="9" name="Text 6">
            <a:extLst>
              <a:ext uri="{FF2B5EF4-FFF2-40B4-BE49-F238E27FC236}">
                <a16:creationId xmlns:a16="http://schemas.microsoft.com/office/drawing/2014/main" id="{49A67D14-6318-FAC1-5941-825DC90060DE}"/>
              </a:ext>
            </a:extLst>
          </p:cNvPr>
          <p:cNvSpPr/>
          <p:nvPr/>
        </p:nvSpPr>
        <p:spPr>
          <a:xfrm>
            <a:off x="350520" y="1863197"/>
            <a:ext cx="6858000" cy="493776"/>
          </a:xfrm>
          <a:prstGeom prst="rect">
            <a:avLst/>
          </a:prstGeom>
          <a:noFill/>
          <a:ln/>
        </p:spPr>
        <p:txBody>
          <a:bodyPr wrap="square" lIns="0" tIns="0" rIns="0" bIns="0" rtlCol="0" anchor="ctr"/>
          <a:lstStyle/>
          <a:p>
            <a:endParaRPr lang="en-GB" sz="1400" b="1" dirty="0">
              <a:ln w="0"/>
              <a:solidFill>
                <a:schemeClr val="accent1"/>
              </a:solidFill>
              <a:effectLst>
                <a:outerShdw blurRad="38100" dist="25400" dir="5400000" algn="ctr" rotWithShape="0">
                  <a:srgbClr val="6E747A">
                    <a:alpha val="43000"/>
                  </a:srgbClr>
                </a:outerShdw>
              </a:effectLst>
            </a:endParaRPr>
          </a:p>
          <a:p>
            <a:pPr marL="0" indent="0">
              <a:buNone/>
            </a:pPr>
            <a:r>
              <a:rPr lang="en-US" sz="1400" b="1" dirty="0"/>
              <a:t>                                      </a:t>
            </a:r>
          </a:p>
          <a:p>
            <a:pPr marL="0" indent="0">
              <a:buNone/>
            </a:pPr>
            <a:endParaRPr lang="en-US" sz="1400" b="1" dirty="0"/>
          </a:p>
          <a:p>
            <a:pPr marL="0" indent="0">
              <a:buNone/>
            </a:pPr>
            <a:endParaRPr lang="en-US" sz="1400" b="1" dirty="0"/>
          </a:p>
          <a:p>
            <a:pPr marL="0" indent="0">
              <a:buNone/>
            </a:pPr>
            <a:endParaRPr lang="en-US" sz="1400" b="1" dirty="0"/>
          </a:p>
          <a:p>
            <a:pPr marL="0" indent="0">
              <a:buNone/>
            </a:pPr>
            <a:endParaRPr lang="en-US" sz="1400" b="1" dirty="0"/>
          </a:p>
          <a:p>
            <a:pPr marL="0" indent="0">
              <a:buNone/>
            </a:pPr>
            <a:endParaRPr lang="en-US" sz="1400" b="1" dirty="0"/>
          </a:p>
          <a:p>
            <a:pPr marL="0" indent="0">
              <a:buNone/>
            </a:pPr>
            <a:endParaRPr lang="en-US" sz="1400" b="1" dirty="0"/>
          </a:p>
          <a:p>
            <a:pPr marL="0" indent="0">
              <a:buNone/>
            </a:pPr>
            <a:endParaRPr lang="en-US" sz="1400" b="1" dirty="0"/>
          </a:p>
          <a:p>
            <a:pPr marL="0" indent="0">
              <a:buNone/>
            </a:pPr>
            <a:r>
              <a:rPr lang="en-US" sz="1400" b="1" dirty="0"/>
              <a:t>                                                      </a:t>
            </a:r>
            <a:r>
              <a:rPr lang="en-US" sz="1400" b="1" i="1" dirty="0"/>
              <a:t>I would be happy to answer any question you may have</a:t>
            </a:r>
          </a:p>
        </p:txBody>
      </p:sp>
      <p:sp>
        <p:nvSpPr>
          <p:cNvPr id="10" name="Text 7">
            <a:extLst>
              <a:ext uri="{FF2B5EF4-FFF2-40B4-BE49-F238E27FC236}">
                <a16:creationId xmlns:a16="http://schemas.microsoft.com/office/drawing/2014/main" id="{29F2FBA9-D1F0-4A82-6293-08D87DA98E6C}"/>
              </a:ext>
            </a:extLst>
          </p:cNvPr>
          <p:cNvSpPr/>
          <p:nvPr/>
        </p:nvSpPr>
        <p:spPr>
          <a:xfrm>
            <a:off x="350519" y="2194559"/>
            <a:ext cx="6743699" cy="705939"/>
          </a:xfrm>
          <a:prstGeom prst="rect">
            <a:avLst/>
          </a:prstGeom>
          <a:noFill/>
          <a:ln/>
        </p:spPr>
        <p:txBody>
          <a:bodyPr wrap="square" lIns="0" tIns="0" rIns="0" bIns="0" rtlCol="0" anchor="ctr"/>
          <a:lstStyle/>
          <a:p>
            <a:pPr marL="0" indent="0">
              <a:buNone/>
            </a:pPr>
            <a:endParaRPr lang="en-US" sz="1100" dirty="0"/>
          </a:p>
        </p:txBody>
      </p:sp>
      <p:sp>
        <p:nvSpPr>
          <p:cNvPr id="11" name="Text 8">
            <a:extLst>
              <a:ext uri="{FF2B5EF4-FFF2-40B4-BE49-F238E27FC236}">
                <a16:creationId xmlns:a16="http://schemas.microsoft.com/office/drawing/2014/main" id="{FE06A3A0-F73E-E76D-A93D-5A6DCB19F1B2}"/>
              </a:ext>
            </a:extLst>
          </p:cNvPr>
          <p:cNvSpPr/>
          <p:nvPr/>
        </p:nvSpPr>
        <p:spPr>
          <a:xfrm>
            <a:off x="457200" y="2628012"/>
            <a:ext cx="8229600" cy="493776"/>
          </a:xfrm>
          <a:prstGeom prst="rect">
            <a:avLst/>
          </a:prstGeom>
          <a:noFill/>
          <a:ln/>
        </p:spPr>
        <p:txBody>
          <a:bodyPr wrap="square" lIns="0" tIns="0" rIns="0" bIns="0" rtlCol="0" anchor="ctr"/>
          <a:lstStyle/>
          <a:p>
            <a:pPr marL="0" indent="0">
              <a:buNone/>
            </a:pPr>
            <a:endParaRPr lang="en-US" sz="1100" dirty="0"/>
          </a:p>
        </p:txBody>
      </p:sp>
      <p:sp>
        <p:nvSpPr>
          <p:cNvPr id="12" name="Text 9">
            <a:extLst>
              <a:ext uri="{FF2B5EF4-FFF2-40B4-BE49-F238E27FC236}">
                <a16:creationId xmlns:a16="http://schemas.microsoft.com/office/drawing/2014/main" id="{AC9ECBA9-7674-FBA8-F704-2495FD08B394}"/>
              </a:ext>
            </a:extLst>
          </p:cNvPr>
          <p:cNvSpPr/>
          <p:nvPr/>
        </p:nvSpPr>
        <p:spPr>
          <a:xfrm>
            <a:off x="548640" y="3090273"/>
            <a:ext cx="8229600" cy="493776"/>
          </a:xfrm>
          <a:prstGeom prst="rect">
            <a:avLst/>
          </a:prstGeom>
          <a:noFill/>
          <a:ln/>
        </p:spPr>
        <p:txBody>
          <a:bodyPr wrap="square" lIns="0" tIns="0" rIns="0" bIns="0" rtlCol="0" anchor="ctr"/>
          <a:lstStyle/>
          <a:p>
            <a:pPr marL="0" indent="0">
              <a:buNone/>
            </a:pPr>
            <a:endParaRPr lang="en-US" sz="1100" dirty="0"/>
          </a:p>
        </p:txBody>
      </p:sp>
      <p:sp>
        <p:nvSpPr>
          <p:cNvPr id="13" name="Text 10">
            <a:extLst>
              <a:ext uri="{FF2B5EF4-FFF2-40B4-BE49-F238E27FC236}">
                <a16:creationId xmlns:a16="http://schemas.microsoft.com/office/drawing/2014/main" id="{A37197EE-967B-DA1A-7B20-71A6B8804545}"/>
              </a:ext>
            </a:extLst>
          </p:cNvPr>
          <p:cNvSpPr/>
          <p:nvPr/>
        </p:nvSpPr>
        <p:spPr>
          <a:xfrm>
            <a:off x="457200" y="3712065"/>
            <a:ext cx="8229600" cy="493776"/>
          </a:xfrm>
          <a:prstGeom prst="rect">
            <a:avLst/>
          </a:prstGeom>
          <a:noFill/>
          <a:ln/>
        </p:spPr>
        <p:txBody>
          <a:bodyPr wrap="square" lIns="0" tIns="0" rIns="0" bIns="0" rtlCol="0" anchor="ctr"/>
          <a:lstStyle/>
          <a:p>
            <a:pPr marL="0" indent="0">
              <a:buNone/>
            </a:pPr>
            <a:endParaRPr lang="en-US" sz="1100" dirty="0"/>
          </a:p>
        </p:txBody>
      </p:sp>
      <p:pic>
        <p:nvPicPr>
          <p:cNvPr id="14" name="Picture 13">
            <a:extLst>
              <a:ext uri="{FF2B5EF4-FFF2-40B4-BE49-F238E27FC236}">
                <a16:creationId xmlns:a16="http://schemas.microsoft.com/office/drawing/2014/main" id="{59E3BD77-7160-080C-8A7E-DDA6152259E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414189" y="1092584"/>
            <a:ext cx="1009257" cy="1176017"/>
          </a:xfrm>
          <a:prstGeom prst="rect">
            <a:avLst/>
          </a:prstGeom>
        </p:spPr>
      </p:pic>
      <p:sp>
        <p:nvSpPr>
          <p:cNvPr id="17" name="Rectangle 16">
            <a:extLst>
              <a:ext uri="{FF2B5EF4-FFF2-40B4-BE49-F238E27FC236}">
                <a16:creationId xmlns:a16="http://schemas.microsoft.com/office/drawing/2014/main" id="{1CCCEB43-63DF-401B-1F10-A0451ED078E9}"/>
              </a:ext>
            </a:extLst>
          </p:cNvPr>
          <p:cNvSpPr/>
          <p:nvPr/>
        </p:nvSpPr>
        <p:spPr>
          <a:xfrm>
            <a:off x="4479634" y="2110085"/>
            <a:ext cx="184730" cy="923330"/>
          </a:xfrm>
          <a:prstGeom prst="rect">
            <a:avLst/>
          </a:prstGeom>
          <a:noFill/>
        </p:spPr>
        <p:txBody>
          <a:bodyPr wrap="none" lIns="91440" tIns="45720" rIns="91440" bIns="45720">
            <a:spAutoFit/>
          </a:bodyPr>
          <a:lstStyle/>
          <a:p>
            <a:pPr algn="ctr"/>
            <a:endParaRPr lang="en-GB" sz="5400" b="0" cap="none" spc="0" dirty="0">
              <a:ln w="0"/>
              <a:solidFill>
                <a:schemeClr val="accent1"/>
              </a:solidFill>
              <a:effectLst>
                <a:outerShdw blurRad="38100" dist="25400" dir="5400000" algn="ctr" rotWithShape="0">
                  <a:srgbClr val="6E747A">
                    <a:alpha val="43000"/>
                  </a:srgbClr>
                </a:outerShdw>
              </a:effectLst>
            </a:endParaRPr>
          </a:p>
        </p:txBody>
      </p:sp>
      <p:pic>
        <p:nvPicPr>
          <p:cNvPr id="21" name="Picture 20">
            <a:extLst>
              <a:ext uri="{FF2B5EF4-FFF2-40B4-BE49-F238E27FC236}">
                <a16:creationId xmlns:a16="http://schemas.microsoft.com/office/drawing/2014/main" id="{849DBF3C-EF55-ACD7-5658-9AE54F5AFA76}"/>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2336075" y="794440"/>
            <a:ext cx="4471847" cy="1848867"/>
          </a:xfrm>
          <a:prstGeom prst="rect">
            <a:avLst/>
          </a:prstGeom>
        </p:spPr>
      </p:pic>
    </p:spTree>
    <p:extLst>
      <p:ext uri="{BB962C8B-B14F-4D97-AF65-F5344CB8AC3E}">
        <p14:creationId xmlns:p14="http://schemas.microsoft.com/office/powerpoint/2010/main" val="9364093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TotalTime>
  <Words>1299</Words>
  <Application>Microsoft Office PowerPoint</Application>
  <PresentationFormat>On-screen Show (16:9)</PresentationFormat>
  <Paragraphs>108</Paragraphs>
  <Slides>8</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Salma Shahzad (2332701)</cp:lastModifiedBy>
  <cp:revision>5</cp:revision>
  <dcterms:created xsi:type="dcterms:W3CDTF">2026-06-09T12:29:26Z</dcterms:created>
  <dcterms:modified xsi:type="dcterms:W3CDTF">2026-06-21T18:42:56Z</dcterms:modified>
</cp:coreProperties>
</file>