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59" r:id="rId4"/>
    <p:sldId id="260" r:id="rId5"/>
    <p:sldId id="261" r:id="rId6"/>
    <p:sldId id="287" r:id="rId7"/>
    <p:sldId id="263" r:id="rId8"/>
    <p:sldId id="279" r:id="rId9"/>
    <p:sldId id="280" r:id="rId10"/>
    <p:sldId id="288" r:id="rId11"/>
    <p:sldId id="269" r:id="rId12"/>
    <p:sldId id="281" r:id="rId13"/>
    <p:sldId id="282" r:id="rId14"/>
    <p:sldId id="27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E0E1A4-5AE9-46CB-A5F6-13072DD9E2BC}" v="29" dt="2022-03-22T17:31:25.9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9" autoAdjust="0"/>
    <p:restoredTop sz="75216" autoAdjust="0"/>
  </p:normalViewPr>
  <p:slideViewPr>
    <p:cSldViewPr>
      <p:cViewPr varScale="1">
        <p:scale>
          <a:sx n="93" d="100"/>
          <a:sy n="93" d="100"/>
        </p:scale>
        <p:origin x="678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976025-2F7A-4172-9EF2-9D9A1DFCE61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8A15D9-591F-44E7-A994-C599DF337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441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A15D9-591F-44E7-A994-C599DF337F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9435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0B43A15D-0D34-49B7-91E5-447AC2C560B2}" type="slidenum">
              <a:rPr lang="en-GB" altLang="en-US">
                <a:cs typeface="Arial" charset="0"/>
              </a:rPr>
              <a:pPr/>
              <a:t>14</a:t>
            </a:fld>
            <a:endParaRPr lang="en-GB" altLang="en-US">
              <a:cs typeface="Arial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52584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305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860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4586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081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117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504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275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35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702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461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D5613-DC3F-4319-B693-6CF5943636F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319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AD5613-DC3F-4319-B693-6CF5943636F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C72233-F6A9-453E-82E1-8FE115FC3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093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catorimpact.com/about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txavierskop.org/school-info/our-aims-and-objectiv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txavierskop.org/school-info/our-aims-and-objectiv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txavierskop.org/school-info/our-aims-and-objectiv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txavierskop.org/school-info/our-aims-and-objectiv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yteacherweb.wordpress.com/2017/11/05/week-5-formative-assessment-2-0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yteacherweb.wordpress.com/2017/11/05/week-5-formative-assessment-2-0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yteacherweb.wordpress.com/2017/11/05/week-5-formative-assessment-2-0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llyw.cymru/adnoddau-gwella/datblygu-cwricwlwm-cyfoethog-ac-addysgu-effeithiol-syn-diwallu-anghenion-yr-holl-ddysgwyr-ac-yn-hyrwyddo-agweddau-cryf-at-ddysgus-and-promotes-strong-attitudes-to-learning/" TargetMode="External"/><Relationship Id="rId2" Type="http://schemas.openxmlformats.org/officeDocument/2006/relationships/hyperlink" Target="https://www.estyn.llyw.cymru/adnoddau-gwella/cynllunio-ar-gyfer-y-cwricwlwm-i-gymru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styn.gov.wales/improvement-resources/developing-a-rich-curriculum-and-effective-teaching-that-meets-the-needs-of-all-learners-and-promotes-strong-attitudes-to-learning/" TargetMode="External"/><Relationship Id="rId5" Type="http://schemas.openxmlformats.org/officeDocument/2006/relationships/hyperlink" Target="https://estyn.gov.wales/improvement-resources/planning-for-the-curriculum-for-wales/" TargetMode="External"/><Relationship Id="rId4" Type="http://schemas.openxmlformats.org/officeDocument/2006/relationships/hyperlink" Target="https://estyn.gov.wales/improvement-resources/a-bespoke-and-collaborative-curriculum-journey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pixabay.com/en/whiteboard-dry-erase-marker-blank-2903269/" TargetMode="External"/><Relationship Id="rId5" Type="http://schemas.openxmlformats.org/officeDocument/2006/relationships/image" Target="../media/image7.png"/><Relationship Id="rId4" Type="http://schemas.openxmlformats.org/officeDocument/2006/relationships/hyperlink" Target="https://sciencebird.org/spidergrams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leticiahenryict.blogspot.com/p/ict-week-1-reflection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QcpwEoW1uY8?start=526&amp;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designing-your-curriculum/pedagog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hersa.org/events/rsaanimate/animate/rsa-animate-changing-paradig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3501008"/>
            <a:ext cx="7772400" cy="1470025"/>
          </a:xfrm>
        </p:spPr>
        <p:txBody>
          <a:bodyPr/>
          <a:lstStyle/>
          <a:p>
            <a:r>
              <a:rPr lang="en-GB"/>
              <a:t>ECES5019/</a:t>
            </a:r>
            <a:r>
              <a:rPr lang="en-GB" dirty="0"/>
              <a:t>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4941168"/>
            <a:ext cx="6400800" cy="1752600"/>
          </a:xfrm>
        </p:spPr>
        <p:txBody>
          <a:bodyPr/>
          <a:lstStyle/>
          <a:p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Addysgwr</a:t>
            </a:r>
            <a:r>
              <a:rPr lang="en-GB" dirty="0"/>
              <a:t> </a:t>
            </a:r>
            <a:r>
              <a:rPr lang="en-GB" dirty="0" err="1"/>
              <a:t>Cynradd</a:t>
            </a:r>
            <a:endParaRPr lang="en-GB" dirty="0"/>
          </a:p>
          <a:p>
            <a:r>
              <a:rPr lang="en-GB" dirty="0"/>
              <a:t>Becoming a Primary Educator</a:t>
            </a:r>
          </a:p>
        </p:txBody>
      </p:sp>
      <p:pic>
        <p:nvPicPr>
          <p:cNvPr id="5" name="Picture 4" descr="A group of people sitting at a table&#10;&#10;Description automatically generated with low confidence">
            <a:extLst>
              <a:ext uri="{FF2B5EF4-FFF2-40B4-BE49-F238E27FC236}">
                <a16:creationId xmlns:a16="http://schemas.microsoft.com/office/drawing/2014/main" id="{36FA5C1E-67AC-4EAC-BA72-7900509D3A6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07704" y="548680"/>
            <a:ext cx="5544616" cy="3118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141698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62068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err="1"/>
              <a:t>Amcanion</a:t>
            </a:r>
            <a:r>
              <a:rPr lang="en-GB" dirty="0"/>
              <a:t>/Aims</a:t>
            </a:r>
            <a:br>
              <a:rPr lang="en-GB" dirty="0"/>
            </a:br>
            <a:endParaRPr lang="en-GB" i="1" dirty="0"/>
          </a:p>
        </p:txBody>
      </p:sp>
      <p:sp>
        <p:nvSpPr>
          <p:cNvPr id="5122" name="Rectangle 3"/>
          <p:cNvSpPr>
            <a:spLocks noGrp="1" noChangeArrowheads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Amcanion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y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modiwl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hwn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yw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cy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 </a:t>
            </a:r>
            <a:r>
              <a:rPr lang="cy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Archwilio damcaniaethau allweddol sy’n ddylanwadol wrth ddeall arfer gorau mewn dysgu ac addysgu. 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cy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Cyflwyno myfyrwyr i ystod o sgiliau, gwerthoedd a gwybodaeth y mae eu hangen ar addysgwyr effeithiol. </a:t>
            </a: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aims of the module are: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explore key theories that are influential in understanding best practice in teaching and learning. </a:t>
            </a:r>
            <a:endParaRPr lang="en-GB" sz="18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lvl="0" indent="0" algn="just">
              <a:buNone/>
            </a:pP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introduce students to a range of skills, values and knowledge needed by effective educators.</a:t>
            </a:r>
            <a:endParaRPr lang="en-GB" sz="18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pic>
        <p:nvPicPr>
          <p:cNvPr id="3" name="Picture 2" descr="A picture containing clipart&#10;&#10;Description automatically generated">
            <a:extLst>
              <a:ext uri="{FF2B5EF4-FFF2-40B4-BE49-F238E27FC236}">
                <a16:creationId xmlns:a16="http://schemas.microsoft.com/office/drawing/2014/main" id="{F3A91D70-FA3F-E4E5-1FFF-311C491BFD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67500" y="476672"/>
            <a:ext cx="1106108" cy="942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057373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1841500"/>
            <a:ext cx="4038600" cy="452596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r>
              <a:rPr lang="cy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 ôl cwblhau’r modwl hwn yn llwyddiannus, dylai’r myfyriwr allu: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cy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Dangos ymwybyddiaeth feirniadol o fframweithiau damcaniaethol allweddol ar gyfer dysgu ac addysgu, a deall sut maent yn sail i fodelau cyfredol o arfer proffesiynol effeithiol.</a:t>
            </a:r>
            <a:endParaRPr lang="en-GB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147" name="Content Placeholder 6"/>
          <p:cNvSpPr>
            <a:spLocks noGrp="1"/>
          </p:cNvSpPr>
          <p:nvPr>
            <p:ph sz="half" idx="4294967295"/>
          </p:nvPr>
        </p:nvSpPr>
        <p:spPr>
          <a:xfrm>
            <a:off x="4716016" y="1844824"/>
            <a:ext cx="3887788" cy="452596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Upon the successful completion of this module, the student should be able to: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Demonstrate critical awareness of key theoretical frameworks for learning and teaching and understand how they underpin current models of effective professional practice.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96363" y="513192"/>
            <a:ext cx="8229600" cy="1415752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en-GB" sz="4000" dirty="0">
                <a:latin typeface="+mn-lt"/>
              </a:rPr>
            </a:br>
            <a:r>
              <a:rPr lang="en-GB" sz="4000" i="1" dirty="0" err="1">
                <a:latin typeface="+mn-lt"/>
              </a:rPr>
              <a:t>Deilliannau</a:t>
            </a:r>
            <a:r>
              <a:rPr lang="en-GB" sz="4000" i="1" dirty="0">
                <a:latin typeface="+mn-lt"/>
              </a:rPr>
              <a:t> </a:t>
            </a:r>
            <a:r>
              <a:rPr lang="en-GB" sz="4000" i="1" dirty="0" err="1">
                <a:latin typeface="+mn-lt"/>
              </a:rPr>
              <a:t>Dysgu</a:t>
            </a:r>
            <a:r>
              <a:rPr lang="en-GB" sz="4000" i="1" dirty="0">
                <a:latin typeface="+mn-lt"/>
              </a:rPr>
              <a:t> </a:t>
            </a:r>
            <a:br>
              <a:rPr lang="en-GB" sz="4000" i="1" dirty="0">
                <a:latin typeface="+mn-lt"/>
              </a:rPr>
            </a:br>
            <a:r>
              <a:rPr lang="en-GB" sz="4000" dirty="0">
                <a:latin typeface="+mn-lt"/>
              </a:rPr>
              <a:t>Learning Outcomes</a:t>
            </a:r>
            <a:br>
              <a:rPr lang="en-GB" sz="4000" dirty="0">
                <a:latin typeface="+mn-lt"/>
              </a:rPr>
            </a:br>
            <a:br>
              <a:rPr lang="en-GB" sz="4000" i="1" dirty="0">
                <a:latin typeface="+mn-lt"/>
              </a:rPr>
            </a:br>
            <a:endParaRPr lang="en-GB" sz="4000" i="1" dirty="0">
              <a:latin typeface="+mn-lt"/>
            </a:endParaRPr>
          </a:p>
        </p:txBody>
      </p:sp>
      <p:pic>
        <p:nvPicPr>
          <p:cNvPr id="2" name="Picture 1" descr="A picture containing clipart&#10;&#10;Description automatically generated">
            <a:extLst>
              <a:ext uri="{FF2B5EF4-FFF2-40B4-BE49-F238E27FC236}">
                <a16:creationId xmlns:a16="http://schemas.microsoft.com/office/drawing/2014/main" id="{B29B2B98-460B-A1DA-EF9B-F8CA9F657D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48264" y="487213"/>
            <a:ext cx="1106108" cy="942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411389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sz="4400" i="1" dirty="0" err="1">
                <a:latin typeface="+mn-lt"/>
              </a:rPr>
              <a:t>Deilliannau</a:t>
            </a:r>
            <a:r>
              <a:rPr lang="en-GB" sz="4400" i="1" dirty="0">
                <a:latin typeface="+mn-lt"/>
              </a:rPr>
              <a:t> </a:t>
            </a:r>
            <a:r>
              <a:rPr lang="en-GB" sz="4400" i="1" dirty="0" err="1">
                <a:latin typeface="+mn-lt"/>
              </a:rPr>
              <a:t>Dysgu</a:t>
            </a:r>
            <a:r>
              <a:rPr lang="en-GB" sz="4400" i="1" dirty="0">
                <a:latin typeface="+mn-lt"/>
              </a:rPr>
              <a:t> </a:t>
            </a:r>
            <a:br>
              <a:rPr lang="en-GB" sz="4400" i="1" dirty="0">
                <a:latin typeface="+mn-lt"/>
              </a:rPr>
            </a:br>
            <a:r>
              <a:rPr lang="en-GB" sz="4400" dirty="0">
                <a:latin typeface="+mn-lt"/>
              </a:rPr>
              <a:t>Learning Outcomes</a:t>
            </a:r>
            <a:endParaRPr lang="en-GB" i="1" dirty="0"/>
          </a:p>
        </p:txBody>
      </p:sp>
      <p:sp>
        <p:nvSpPr>
          <p:cNvPr id="819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67544" y="1988841"/>
            <a:ext cx="4038600" cy="280831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endParaRPr lang="cy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cy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Nodi ac adfyfyrio’n feirniadol ar gyfrifoldebau, safonau a gwerthoedd proffesiynol mewn addysg.</a:t>
            </a:r>
            <a:endParaRPr lang="en-GB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eaLnBrk="1" hangingPunct="1"/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8195" name="Content Placeholder 6"/>
          <p:cNvSpPr>
            <a:spLocks noGrp="1"/>
          </p:cNvSpPr>
          <p:nvPr>
            <p:ph sz="half" idx="2"/>
          </p:nvPr>
        </p:nvSpPr>
        <p:spPr>
          <a:xfrm>
            <a:off x="4716016" y="1988840"/>
            <a:ext cx="4038600" cy="280831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and critically reflect on professional responsibilities, standards and values in education.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buNone/>
            </a:pPr>
            <a:endParaRPr lang="en-US" altLang="en-US" sz="3600" dirty="0">
              <a:ea typeface="ＭＳ Ｐゴシック" pitchFamily="34" charset="-128"/>
            </a:endParaRPr>
          </a:p>
        </p:txBody>
      </p:sp>
      <p:pic>
        <p:nvPicPr>
          <p:cNvPr id="2" name="Picture 1" descr="A picture containing clipart&#10;&#10;Description automatically generated">
            <a:extLst>
              <a:ext uri="{FF2B5EF4-FFF2-40B4-BE49-F238E27FC236}">
                <a16:creationId xmlns:a16="http://schemas.microsoft.com/office/drawing/2014/main" id="{EF7BFDF1-17D1-51B5-BAF1-B37B08B892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20272" y="692696"/>
            <a:ext cx="1106108" cy="942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7549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sz="4400" i="1" dirty="0" err="1">
                <a:latin typeface="+mn-lt"/>
              </a:rPr>
              <a:t>Deilliannau</a:t>
            </a:r>
            <a:r>
              <a:rPr lang="en-GB" sz="4400" i="1" dirty="0">
                <a:latin typeface="+mn-lt"/>
              </a:rPr>
              <a:t> </a:t>
            </a:r>
            <a:r>
              <a:rPr lang="en-GB" sz="4400" i="1" dirty="0" err="1">
                <a:latin typeface="+mn-lt"/>
              </a:rPr>
              <a:t>Dysgu</a:t>
            </a:r>
            <a:r>
              <a:rPr lang="en-GB" sz="4400" i="1" dirty="0">
                <a:latin typeface="+mn-lt"/>
              </a:rPr>
              <a:t> </a:t>
            </a:r>
            <a:br>
              <a:rPr lang="en-GB" sz="4400" i="1" dirty="0">
                <a:latin typeface="+mn-lt"/>
              </a:rPr>
            </a:br>
            <a:r>
              <a:rPr lang="en-GB" sz="4400" dirty="0">
                <a:latin typeface="+mn-lt"/>
              </a:rPr>
              <a:t>Learning Outcomes</a:t>
            </a:r>
            <a:endParaRPr lang="en-GB" i="1" dirty="0"/>
          </a:p>
        </p:txBody>
      </p:sp>
      <p:sp>
        <p:nvSpPr>
          <p:cNvPr id="9218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67544" y="1916833"/>
            <a:ext cx="4038600" cy="252028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endParaRPr lang="cy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cy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Dadansoddi polisi a gweithdrefnau cyfoes mewn addysg gynradd.</a:t>
            </a:r>
            <a:endParaRPr lang="en-GB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eaLnBrk="1" hangingPunct="1"/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9219" name="Content Placeholder 6"/>
          <p:cNvSpPr>
            <a:spLocks noGrp="1"/>
          </p:cNvSpPr>
          <p:nvPr>
            <p:ph sz="half" idx="2"/>
          </p:nvPr>
        </p:nvSpPr>
        <p:spPr>
          <a:xfrm>
            <a:off x="4716016" y="1916832"/>
            <a:ext cx="4038600" cy="2520281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eaLnBrk="1" hangingPunct="1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Analyse contemporary policy and procedures in primary education.</a:t>
            </a:r>
            <a:endParaRPr lang="en-US" altLang="en-US" sz="3600" dirty="0">
              <a:ea typeface="ＭＳ Ｐゴシック" pitchFamily="34" charset="-128"/>
            </a:endParaRPr>
          </a:p>
        </p:txBody>
      </p:sp>
      <p:pic>
        <p:nvPicPr>
          <p:cNvPr id="2" name="Picture 1" descr="A picture containing clipart&#10;&#10;Description automatically generated">
            <a:extLst>
              <a:ext uri="{FF2B5EF4-FFF2-40B4-BE49-F238E27FC236}">
                <a16:creationId xmlns:a16="http://schemas.microsoft.com/office/drawing/2014/main" id="{2CB5F585-6752-D2B1-A91F-D59A729EAF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76256" y="475234"/>
            <a:ext cx="1106108" cy="942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02596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1B04BA1F-89BA-9818-4B41-3270544B1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12913" y="15779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94BADFC-38CC-F1E0-4952-E49C60F2D3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9595709"/>
              </p:ext>
            </p:extLst>
          </p:nvPr>
        </p:nvGraphicFramePr>
        <p:xfrm>
          <a:off x="482600" y="1032092"/>
          <a:ext cx="8178802" cy="5871415"/>
        </p:xfrm>
        <a:graphic>
          <a:graphicData uri="http://schemas.openxmlformats.org/drawingml/2006/table">
            <a:tbl>
              <a:tblPr firstRow="1" firstCol="1" bandRow="1"/>
              <a:tblGrid>
                <a:gridCol w="1335215">
                  <a:extLst>
                    <a:ext uri="{9D8B030D-6E8A-4147-A177-3AD203B41FA5}">
                      <a16:colId xmlns:a16="http://schemas.microsoft.com/office/drawing/2014/main" val="2202919841"/>
                    </a:ext>
                  </a:extLst>
                </a:gridCol>
                <a:gridCol w="1339876">
                  <a:extLst>
                    <a:ext uri="{9D8B030D-6E8A-4147-A177-3AD203B41FA5}">
                      <a16:colId xmlns:a16="http://schemas.microsoft.com/office/drawing/2014/main" val="701951986"/>
                    </a:ext>
                  </a:extLst>
                </a:gridCol>
                <a:gridCol w="2676391">
                  <a:extLst>
                    <a:ext uri="{9D8B030D-6E8A-4147-A177-3AD203B41FA5}">
                      <a16:colId xmlns:a16="http://schemas.microsoft.com/office/drawing/2014/main" val="4214215039"/>
                    </a:ext>
                  </a:extLst>
                </a:gridCol>
                <a:gridCol w="2827320">
                  <a:extLst>
                    <a:ext uri="{9D8B030D-6E8A-4147-A177-3AD203B41FA5}">
                      <a16:colId xmlns:a16="http://schemas.microsoft.com/office/drawing/2014/main" val="1460066543"/>
                    </a:ext>
                  </a:extLst>
                </a:gridCol>
              </a:tblGrid>
              <a:tr h="36875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AMSERLEN/</a:t>
                      </a:r>
                    </a:p>
                    <a:p>
                      <a:pPr algn="ctr" fontAlgn="t"/>
                      <a:r>
                        <a:rPr lang="en-GB" sz="1100" b="1" i="0" u="none" strike="noStrike" dirty="0">
                          <a:solidFill>
                            <a:srgbClr val="FF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SCHEDULE</a:t>
                      </a:r>
                    </a:p>
                    <a:p>
                      <a:pPr algn="ctr" fontAlgn="t"/>
                      <a:r>
                        <a:rPr lang="en-GB" sz="1100" b="1" i="0" u="none" strike="noStrike" dirty="0" err="1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Wythnos</a:t>
                      </a:r>
                      <a:r>
                        <a:rPr lang="en-GB" sz="11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/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Week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Sesiwn /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Session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 dirty="0" err="1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Pwnc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D9D9D9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Topic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394546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30.09.2024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Cyflwyniad i’r Modiwl ac Asesiad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Introduction to Module and Assessment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734385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03.10.2024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yw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addysgeg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?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What is pedagogy?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8687527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03.10.2024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y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Addysgeg effeithiol mewn ysgolion cynradd</a:t>
                      </a:r>
                      <a:endParaRPr lang="en-GB" sz="11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</a:rPr>
                        <a:t>Effective pedagogy in primary schools</a:t>
                      </a: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2895721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      4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ASYNCH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Darllen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dirty="0"/>
                        <a:t>Exploring Effective Pedagogy in Primary Schools: Evidence from Research </a:t>
                      </a:r>
                      <a:r>
                        <a:rPr lang="en-GB" sz="1100" b="1" dirty="0" err="1"/>
                        <a:t>Siraj,Taggart</a:t>
                      </a:r>
                      <a:r>
                        <a:rPr lang="en-GB" sz="1100" b="1" dirty="0"/>
                        <a:t>, </a:t>
                      </a:r>
                      <a:r>
                        <a:rPr lang="en-GB" sz="1100" b="1" dirty="0" err="1"/>
                        <a:t>Melhuish</a:t>
                      </a:r>
                      <a:r>
                        <a:rPr lang="en-GB" sz="1100" b="1" dirty="0"/>
                        <a:t>, Sammons &amp; Sylva, 2014)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Reading </a:t>
                      </a:r>
                      <a:r>
                        <a:rPr lang="en-GB" sz="1100" b="1" dirty="0"/>
                        <a:t>Exploring Effective Pedagogy in Primary Schools: Evidence from Research </a:t>
                      </a:r>
                      <a:r>
                        <a:rPr lang="en-GB" sz="1100" b="1" dirty="0" err="1"/>
                        <a:t>Siraj,Taggart</a:t>
                      </a:r>
                      <a:r>
                        <a:rPr lang="en-GB" sz="1100" b="1" dirty="0"/>
                        <a:t>, </a:t>
                      </a:r>
                      <a:r>
                        <a:rPr lang="en-GB" sz="1100" b="1" dirty="0" err="1"/>
                        <a:t>Melhuish</a:t>
                      </a:r>
                      <a:r>
                        <a:rPr lang="en-GB" sz="1100" b="1" dirty="0"/>
                        <a:t>, Sammons &amp; Sylva, 2014)</a:t>
                      </a:r>
                      <a:endParaRPr lang="en-GB" sz="11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1566306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07.10.2024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Cyflwyniad i’r Safonau Proffesiynol ar gyfer Addysgu ac Arweinyddiaeth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An introduction to the Professional Standards for Teaching and Leadership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27780871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10.10.2024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6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Egwyddorion Addysgu a Dysgu Effeithiol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Principles of Effective Teaching and Learning</a:t>
                      </a:r>
                      <a:r>
                        <a:rPr lang="en-GB" sz="1100" b="1" i="1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9095935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10.10.2024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Habits of Mind (Costa)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Habits of Mind (Costa)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3485896"/>
                  </a:ext>
                </a:extLst>
              </a:tr>
              <a:tr h="20501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8 ASYNCH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Proffesiynoldeb mewn Ymarfer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Professionalism in Practice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9548964"/>
                  </a:ext>
                </a:extLst>
              </a:tr>
              <a:tr h="532495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14.10.2024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9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TAR a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thu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hwnt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Siaradwr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Gwadd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: Jayne Morgan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Rheolwr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Rhaglen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-TAR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Cynradd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/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Tiwtor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Derbyn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PGCE and beyond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Guest Speaker: Jayne Morgan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Programme Manager for PGCE Primary/Admissions Tutor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7227495"/>
                  </a:ext>
                </a:extLst>
              </a:tr>
              <a:tr h="532495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    17.10.2024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Cyflwyniadau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Unigol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adroddiad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thematig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Estyn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Individual Presentations of Estyn thematic review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9234639"/>
                  </a:ext>
                </a:extLst>
              </a:tr>
              <a:tr h="205016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      17.10.2024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11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Tiwtorialau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Tutorials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3618081"/>
                  </a:ext>
                </a:extLst>
              </a:tr>
              <a:tr h="368756"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12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1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ASYNCH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Darlleniad</a:t>
                      </a:r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Estyn: </a:t>
                      </a:r>
                      <a:r>
                        <a:rPr lang="en-GB" sz="1100" b="1" i="0" u="none" strike="noStrike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Y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magweddau</a:t>
                      </a:r>
                      <a:r>
                        <a:rPr lang="en-GB" sz="11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effeithiol</a:t>
                      </a:r>
                      <a:r>
                        <a:rPr lang="en-GB" sz="11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wrth</a:t>
                      </a:r>
                      <a:r>
                        <a:rPr lang="en-GB" sz="11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asesu</a:t>
                      </a:r>
                      <a:r>
                        <a:rPr lang="en-GB" sz="11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GB" sz="11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gwella</a:t>
                      </a:r>
                      <a:r>
                        <a:rPr lang="en-GB" sz="11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addysgu</a:t>
                      </a:r>
                      <a:r>
                        <a:rPr lang="en-GB" sz="11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1100" b="1" i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dysgu</a:t>
                      </a:r>
                      <a:endParaRPr lang="en-GB" sz="1100" b="1" i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  <a:sym typeface="Wingdings" panose="05000000000000000000" pitchFamily="2" charset="2"/>
                        </a:rPr>
                        <a:t>(2022)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Estyn reading: Effective Approaches to Assessment (2022)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1402" marR="61402" marT="85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75290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1581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Asesiad</a:t>
            </a:r>
            <a:r>
              <a:rPr lang="en-GB" dirty="0"/>
              <a:t>/Assessment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492896"/>
            <a:ext cx="4038600" cy="3633267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fontAlgn="base" hangingPunct="0"/>
            <a:r>
              <a:rPr lang="en-GB" b="1" dirty="0" err="1"/>
              <a:t>Cydran</a:t>
            </a:r>
            <a:r>
              <a:rPr lang="en-GB" b="1" dirty="0"/>
              <a:t> </a:t>
            </a:r>
            <a:r>
              <a:rPr lang="en-GB" b="1" dirty="0" err="1"/>
              <a:t>Asesu</a:t>
            </a:r>
            <a:r>
              <a:rPr lang="en-GB" b="1" dirty="0"/>
              <a:t> 1 </a:t>
            </a:r>
          </a:p>
          <a:p>
            <a:pPr fontAlgn="base" hangingPunct="0"/>
            <a:r>
              <a:rPr lang="en-GB" b="1" dirty="0" err="1"/>
              <a:t>Cyflwyniad</a:t>
            </a:r>
            <a:r>
              <a:rPr lang="en-GB" b="1" dirty="0"/>
              <a:t> </a:t>
            </a:r>
            <a:r>
              <a:rPr lang="en-GB" b="1" dirty="0" err="1"/>
              <a:t>Fideo</a:t>
            </a:r>
            <a:endParaRPr lang="en-GB" b="1" dirty="0"/>
          </a:p>
          <a:p>
            <a:pPr lvl="1" fontAlgn="base" hangingPunct="0"/>
            <a:r>
              <a:rPr lang="cy-GB" dirty="0"/>
              <a:t>100% o’r modiwl</a:t>
            </a:r>
          </a:p>
          <a:p>
            <a:pPr lvl="1" fontAlgn="base" hangingPunct="0"/>
            <a:r>
              <a:rPr lang="cy-GB" dirty="0"/>
              <a:t>10 munud </a:t>
            </a:r>
            <a:r>
              <a:rPr lang="en-GB" dirty="0"/>
              <a:t>(+/- 10%)</a:t>
            </a:r>
            <a:endParaRPr lang="cy-GB" dirty="0"/>
          </a:p>
          <a:p>
            <a:pPr lvl="1" fontAlgn="base" hangingPunct="0"/>
            <a:r>
              <a:rPr lang="cy-GB" dirty="0"/>
              <a:t>Erbyn 23:59 ar 27/10/24</a:t>
            </a:r>
          </a:p>
          <a:p>
            <a:pPr lvl="1" fontAlgn="base" hangingPunct="0"/>
            <a:r>
              <a:rPr lang="cy-GB" dirty="0"/>
              <a:t>Adborth @ 3yp ar 24/11/24</a:t>
            </a:r>
          </a:p>
          <a:p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Astudiaeth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Achos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Arfer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Gorau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(4000 o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eiriau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492896"/>
            <a:ext cx="4038600" cy="3633267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b="1" dirty="0"/>
              <a:t>Assignment 1 </a:t>
            </a:r>
          </a:p>
          <a:p>
            <a:r>
              <a:rPr lang="en-GB" b="1" dirty="0"/>
              <a:t>Video Presentation</a:t>
            </a:r>
          </a:p>
          <a:p>
            <a:pPr lvl="1"/>
            <a:r>
              <a:rPr lang="en-GB" dirty="0"/>
              <a:t>100% of module weighting</a:t>
            </a:r>
          </a:p>
          <a:p>
            <a:pPr lvl="1"/>
            <a:r>
              <a:rPr lang="en-GB" dirty="0"/>
              <a:t>10 mins (+/- 10%)</a:t>
            </a:r>
          </a:p>
          <a:p>
            <a:pPr lvl="1"/>
            <a:r>
              <a:rPr lang="en-GB" dirty="0"/>
              <a:t>By 23:59 on 27/10/24</a:t>
            </a:r>
          </a:p>
          <a:p>
            <a:pPr lvl="1"/>
            <a:r>
              <a:rPr lang="en-GB" dirty="0"/>
              <a:t>Feedback : 3pm on 27/11/24</a:t>
            </a:r>
          </a:p>
          <a:p>
            <a:pPr lvl="1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Case study of best practice (4000 words)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lvl="1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endParaRPr lang="en-GB" dirty="0"/>
          </a:p>
        </p:txBody>
      </p:sp>
      <p:pic>
        <p:nvPicPr>
          <p:cNvPr id="6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DA1FD2F-814F-1883-596F-0294E34056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778959">
            <a:off x="7193038" y="489992"/>
            <a:ext cx="1336677" cy="1550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457148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-9939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Asesiad</a:t>
            </a:r>
            <a:r>
              <a:rPr lang="en-GB" dirty="0"/>
              <a:t>/Assessment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038600" cy="4708525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457200"/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Astudiaeth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Achos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Arfer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Gorau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Canolbwyntiwch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un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maes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allweddol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addysgeg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fewn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ysgolion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cynradd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e.e.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asesu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datblygu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llythrennedd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rhifedd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annibyniaeth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gweithio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gyda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theuluoedd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... ac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adfyfyriwch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enghreifftiau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arfer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gorau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mae'r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meysydd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hyn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wedi'u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datblygu'n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llwyddiannus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Dadansoddiwch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enghreifftiau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arfer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gorau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hyn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mewn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perthynas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â </a:t>
            </a:r>
            <a:r>
              <a:rPr lang="en-GB" sz="1800" dirty="0" err="1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fframweithiau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pholisïau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damcaniaethol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perthnasol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chysylltwch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â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chyfrifoldebau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safonau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gwerthoedd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proffesiynol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perthnasol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gyfer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addysgwyr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038600" cy="4708525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just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Case study of best practice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Video presentation (10 minutes +/-10%)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Focus on one key area of pedagogy within primary school education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eg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assessment, developing literacy, numeracy, independence, working with families…and reflect on best practice examples of how these areas have been successfully developed.  Analyse these best practice examples in relation to 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relevant theoretical frameworks and policies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link with relevant </a:t>
            </a:r>
            <a:r>
              <a:rPr lang="en-GB" sz="1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professional responsibilities, standards and values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within education.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F0C4F6F8-A61A-7681-EA6E-5C07370ADF7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778959">
            <a:off x="7236500" y="200335"/>
            <a:ext cx="858474" cy="995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193226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-27384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Asesiad</a:t>
            </a:r>
            <a:r>
              <a:rPr lang="en-GB" dirty="0"/>
              <a:t>/Assessment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038600" cy="4708525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457200"/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Strwythur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awgrymir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Teitl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Tudalen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gynnwys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Crynhoi'r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agwedd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addysgol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allweddol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bydd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eich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astudiaeth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achos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canolbwyntio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arni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esbonio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eich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rhesymu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Darparu'r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cyd-destun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gyfer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eich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enghreifftiau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arfer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gorau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lleiafswm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3)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Dadansoddi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pob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astudiaeth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achos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arfer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gorau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sy'n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cysylltu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â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pholisi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perthnasol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fframweithiau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damcaniaethol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cyfrifoldebau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proffesiynol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safonau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gwerthoedd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bo'n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briodol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Casgliad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Rhestr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gyfeirio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038600" cy="4708525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457200" indent="-228600">
              <a:lnSpc>
                <a:spcPct val="115000"/>
              </a:lnSpc>
            </a:pPr>
            <a:r>
              <a:rPr lang="en-GB" sz="23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Suggested structure:</a:t>
            </a:r>
            <a:endParaRPr lang="en-GB" sz="23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" indent="0">
              <a:lnSpc>
                <a:spcPct val="115000"/>
              </a:lnSpc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Introduce your area of focus. Explain why you have chosen this area. Why is it important?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Summarize the one key educational/pedagogical aspect that your presentation will focus on and explain your reasoning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Provide the context for your best practice examples (minimum of 3)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 each best practice example and link to relevant policy, theoretical frameworks, professional responsibilities, standards and values as appropriate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</a:pPr>
            <a:endParaRPr lang="en-GB" dirty="0"/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98752B9E-9413-72A4-8DB7-5E36766DA2A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778959">
            <a:off x="7249761" y="352031"/>
            <a:ext cx="727311" cy="843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727376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9DD4C-55AA-3C95-BC22-A17EA10352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600" dirty="0">
                <a:hlinkClick r:id="rId2"/>
              </a:rPr>
              <a:t>https://www.estyn.llyw.cymru/adnoddau-gwella/taith-gwricwlaidd-bwrpasol-a-chydweithredol/</a:t>
            </a:r>
          </a:p>
          <a:p>
            <a:endParaRPr lang="en-GB" sz="1600" dirty="0">
              <a:hlinkClick r:id="rId2"/>
            </a:endParaRPr>
          </a:p>
          <a:p>
            <a:r>
              <a:rPr lang="en-GB" sz="1600" dirty="0">
                <a:hlinkClick r:id="rId2"/>
              </a:rPr>
              <a:t>https://www.estyn.llyw.cymru/adnoddau-gwella/cynllunio-ar-gyfer-y-cwricwlwm-i-gymru/</a:t>
            </a:r>
            <a:r>
              <a:rPr lang="en-GB" sz="1600" dirty="0"/>
              <a:t> </a:t>
            </a:r>
          </a:p>
          <a:p>
            <a:endParaRPr lang="en-GB" sz="1600" dirty="0"/>
          </a:p>
          <a:p>
            <a:r>
              <a:rPr lang="en-GB" sz="1600" dirty="0">
                <a:hlinkClick r:id="rId3"/>
              </a:rPr>
              <a:t>https://www.estyn.llyw.cymru/adnoddau-gwella/datblygu-cwricwlwm-cyfoethog-ac-addysgu-effeithiol-syn-diwallu-anghenion-yr-holl-ddysgwyr-ac-yn-hyrwyddo-agweddau-cryf-at-ddysgus-and-promotes-strong-attitudes-to-learning/</a:t>
            </a:r>
            <a:r>
              <a:rPr lang="en-GB" sz="1600" dirty="0"/>
              <a:t> 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Dadansoddi un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astudiaeth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achos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arfer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gorau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sy'n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cysylltu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â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fframweith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iau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damcaniaethol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EB808F-AD06-2058-2273-D913F9AD109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1600" dirty="0">
                <a:hlinkClick r:id="rId4"/>
              </a:rPr>
              <a:t>https://estyn.gov.wales/improvement-resources/a-bespoke-and-collaborative-curriculum-journey/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>
                <a:hlinkClick r:id="rId5"/>
              </a:rPr>
              <a:t>https://estyn.gov.wales/improvement-resources/planning-for-the-curriculum-for-wales/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>
                <a:hlinkClick r:id="rId6"/>
              </a:rPr>
              <a:t>https://estyn.gov.wales/improvement-resources/developing-a-rich-curriculum-and-effective-teaching-that-meets-the-needs-of-all-learners-and-promotes-strong-attitudes-to-learning/</a:t>
            </a:r>
            <a:r>
              <a:rPr lang="en-GB" sz="1600" dirty="0"/>
              <a:t> 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 one best practice example and link to relevant theoretical framework(s).</a:t>
            </a:r>
            <a:endParaRPr lang="en-GB" sz="1600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EC00263-0903-A0F4-BC32-65FA115636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84765"/>
            <a:ext cx="7817396" cy="1122748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en-US" sz="3200" dirty="0">
                <a:solidFill>
                  <a:srgbClr val="1F1F1F"/>
                </a:solidFill>
                <a:latin typeface="Arial Unicode MS"/>
                <a:ea typeface="inherit"/>
              </a:rPr>
              <a:t>Tasg / </a:t>
            </a:r>
            <a:r>
              <a:rPr lang="cy-GB" altLang="en-US" sz="3200" dirty="0" err="1">
                <a:solidFill>
                  <a:srgbClr val="1F1F1F"/>
                </a:solidFill>
                <a:latin typeface="Arial Unicode MS"/>
                <a:ea typeface="inherit"/>
              </a:rPr>
              <a:t>Task</a:t>
            </a:r>
            <a:br>
              <a:rPr lang="cy-GB" altLang="en-US" sz="2100" dirty="0">
                <a:solidFill>
                  <a:srgbClr val="1F1F1F"/>
                </a:solidFill>
                <a:latin typeface="Arial Unicode MS"/>
                <a:ea typeface="inherit"/>
              </a:rPr>
            </a:br>
            <a:br>
              <a:rPr lang="cy-GB" altLang="en-US" sz="2100" dirty="0">
                <a:solidFill>
                  <a:srgbClr val="1F1F1F"/>
                </a:solidFill>
                <a:latin typeface="Arial Unicode MS"/>
                <a:ea typeface="inherit"/>
              </a:rPr>
            </a:br>
            <a:r>
              <a:rPr lang="cy-GB" altLang="en-US" sz="2100" dirty="0">
                <a:solidFill>
                  <a:srgbClr val="1F1F1F"/>
                </a:solidFill>
                <a:latin typeface="Arial Unicode MS"/>
                <a:ea typeface="inherit"/>
              </a:rPr>
              <a:t>E</a:t>
            </a:r>
            <a:r>
              <a:rPr kumimoji="0" lang="cy-GB" altLang="en-US" sz="21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nghraifft: Cwricwlwm i Gymru / </a:t>
            </a:r>
            <a:r>
              <a:rPr kumimoji="0" lang="cy-GB" altLang="en-US" sz="2100" b="0" i="0" u="none" strike="noStrike" cap="none" normalizeH="0" baseline="0" dirty="0" err="1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Example</a:t>
            </a:r>
            <a:r>
              <a:rPr kumimoji="0" lang="cy-GB" altLang="en-US" sz="21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: </a:t>
            </a:r>
            <a:r>
              <a:rPr kumimoji="0" lang="cy-GB" altLang="en-US" sz="2100" b="0" i="0" u="none" strike="noStrike" cap="none" normalizeH="0" baseline="0" dirty="0" err="1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Curriculum</a:t>
            </a:r>
            <a:r>
              <a:rPr kumimoji="0" lang="cy-GB" altLang="en-US" sz="21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 </a:t>
            </a:r>
            <a:r>
              <a:rPr kumimoji="0" lang="cy-GB" altLang="en-US" sz="2100" b="0" i="0" u="none" strike="noStrike" cap="none" normalizeH="0" baseline="0" dirty="0" err="1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for</a:t>
            </a:r>
            <a:r>
              <a:rPr kumimoji="0" lang="cy-GB" altLang="en-US" sz="21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 Wales   </a:t>
            </a:r>
            <a:r>
              <a:rPr kumimoji="0" lang="cy-GB" altLang="en-US" sz="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5133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180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3600" dirty="0" err="1"/>
              <a:t>Tasg</a:t>
            </a:r>
            <a:r>
              <a:rPr lang="en-GB" sz="3600" dirty="0"/>
              <a:t> </a:t>
            </a:r>
            <a:r>
              <a:rPr lang="en-GB" sz="3600" dirty="0" err="1"/>
              <a:t>Grŵp</a:t>
            </a:r>
            <a:r>
              <a:rPr lang="en-GB" sz="3600" dirty="0"/>
              <a:t>: Ail-</a:t>
            </a:r>
            <a:r>
              <a:rPr lang="en-GB" sz="3600" dirty="0" err="1"/>
              <a:t>ymweld</a:t>
            </a:r>
            <a:r>
              <a:rPr lang="en-GB" sz="3600" dirty="0"/>
              <a:t> â </a:t>
            </a:r>
            <a:r>
              <a:rPr lang="en-GB" sz="3600" dirty="0" err="1"/>
              <a:t>Damcaniaethau</a:t>
            </a:r>
            <a:r>
              <a:rPr lang="en-GB" sz="3600" dirty="0"/>
              <a:t> </a:t>
            </a:r>
            <a:r>
              <a:rPr lang="en-GB" sz="3600" dirty="0" err="1"/>
              <a:t>Dysgu</a:t>
            </a:r>
            <a:r>
              <a:rPr lang="en-GB" sz="3600" dirty="0"/>
              <a:t> </a:t>
            </a:r>
            <a:br>
              <a:rPr lang="en-GB" sz="3600" dirty="0"/>
            </a:br>
            <a:r>
              <a:rPr lang="en-GB" sz="3600" dirty="0"/>
              <a:t>Group Task: Learning Theory Revisited</a:t>
            </a:r>
            <a:br>
              <a:rPr lang="en-GB" dirty="0"/>
            </a:br>
            <a:endParaRPr lang="en-GB" dirty="0"/>
          </a:p>
        </p:txBody>
      </p:sp>
      <p:pic>
        <p:nvPicPr>
          <p:cNvPr id="12" name="Picture 11" descr="Background pattern&#10;&#10;Description automatically generated">
            <a:extLst>
              <a:ext uri="{FF2B5EF4-FFF2-40B4-BE49-F238E27FC236}">
                <a16:creationId xmlns:a16="http://schemas.microsoft.com/office/drawing/2014/main" id="{F9617997-04A4-442E-80CB-A81020B6DC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27584" y="1493324"/>
            <a:ext cx="7920880" cy="476377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E923762-FCFA-464A-BD26-6677F769C332}"/>
              </a:ext>
            </a:extLst>
          </p:cNvPr>
          <p:cNvSpPr txBox="1"/>
          <p:nvPr/>
        </p:nvSpPr>
        <p:spPr>
          <a:xfrm>
            <a:off x="3923928" y="3573016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Damcaniaeth</a:t>
            </a:r>
            <a:r>
              <a:rPr lang="en-GB" sz="1600" dirty="0"/>
              <a:t> </a:t>
            </a:r>
            <a:r>
              <a:rPr lang="en-GB" sz="1600" dirty="0" err="1"/>
              <a:t>Dysgu</a:t>
            </a:r>
            <a:r>
              <a:rPr lang="en-GB" sz="1600" dirty="0"/>
              <a:t>/ Learning Theory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FDBD02A-1912-4133-A16E-55D48911C7D8}"/>
              </a:ext>
            </a:extLst>
          </p:cNvPr>
          <p:cNvSpPr txBox="1"/>
          <p:nvPr/>
        </p:nvSpPr>
        <p:spPr>
          <a:xfrm>
            <a:off x="2627784" y="27809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Piaget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5070116-3F52-42B4-A5CD-436221642F49}"/>
              </a:ext>
            </a:extLst>
          </p:cNvPr>
          <p:cNvSpPr txBox="1"/>
          <p:nvPr/>
        </p:nvSpPr>
        <p:spPr>
          <a:xfrm>
            <a:off x="6012160" y="2780928"/>
            <a:ext cx="1017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Vygotsky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6240468-88F6-4A08-B5E0-30B252FCDE04}"/>
              </a:ext>
            </a:extLst>
          </p:cNvPr>
          <p:cNvSpPr txBox="1"/>
          <p:nvPr/>
        </p:nvSpPr>
        <p:spPr>
          <a:xfrm>
            <a:off x="2843808" y="4266483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5D1F25B-F256-4449-A17A-3F65E24E9BCB}"/>
              </a:ext>
            </a:extLst>
          </p:cNvPr>
          <p:cNvSpPr txBox="1"/>
          <p:nvPr/>
        </p:nvSpPr>
        <p:spPr>
          <a:xfrm>
            <a:off x="6444208" y="4280752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?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82584614-19A5-A774-2DCD-B0E98F30B2F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995936" y="5076665"/>
            <a:ext cx="2087724" cy="1391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762308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6E22C-1EA4-438E-B034-98CCE3022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err="1"/>
              <a:t>Nawr</a:t>
            </a:r>
            <a:r>
              <a:rPr lang="en-GB" sz="2800" dirty="0"/>
              <a:t> </a:t>
            </a:r>
            <a:r>
              <a:rPr lang="en-GB" sz="2800" dirty="0" err="1"/>
              <a:t>categoreiddiwch</a:t>
            </a:r>
            <a:r>
              <a:rPr lang="en-GB" sz="2800" dirty="0"/>
              <a:t> </a:t>
            </a:r>
            <a:r>
              <a:rPr lang="en-GB" sz="2800" dirty="0" err="1"/>
              <a:t>eich</a:t>
            </a:r>
            <a:r>
              <a:rPr lang="en-GB" sz="2800" dirty="0"/>
              <a:t> </a:t>
            </a:r>
            <a:r>
              <a:rPr lang="en-GB" sz="2800" dirty="0" err="1"/>
              <a:t>damcaniaethwyr</a:t>
            </a:r>
            <a:r>
              <a:rPr lang="en-GB" sz="2800" dirty="0"/>
              <a:t> </a:t>
            </a:r>
            <a:br>
              <a:rPr lang="en-GB" sz="2800" dirty="0"/>
            </a:br>
            <a:r>
              <a:rPr lang="en-GB" sz="2800" dirty="0"/>
              <a:t>Now categorise your theorists</a:t>
            </a:r>
          </a:p>
        </p:txBody>
      </p:sp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2ECE4ED-C4BB-43FD-811A-4BDC3256AE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07443" y="1768877"/>
            <a:ext cx="5686425" cy="33813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4357FC-5D08-4534-AD4B-C4732747026C}"/>
              </a:ext>
            </a:extLst>
          </p:cNvPr>
          <p:cNvSpPr txBox="1"/>
          <p:nvPr/>
        </p:nvSpPr>
        <p:spPr>
          <a:xfrm>
            <a:off x="827584" y="2210520"/>
            <a:ext cx="200276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YMDDYGIA</a:t>
            </a:r>
            <a:r>
              <a:rPr lang="en-GB" b="1" i="1" dirty="0"/>
              <a:t>DA</a:t>
            </a:r>
            <a:r>
              <a:rPr lang="en-GB" b="1" dirty="0"/>
              <a:t>ETH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209163-50A6-4176-9AB6-E40D916D2B9D}"/>
              </a:ext>
            </a:extLst>
          </p:cNvPr>
          <p:cNvSpPr txBox="1"/>
          <p:nvPr/>
        </p:nvSpPr>
        <p:spPr>
          <a:xfrm>
            <a:off x="900856" y="3274898"/>
            <a:ext cx="200276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GWYBYDDIAETH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7D10352-1427-4C1D-A393-98BA106919AD}"/>
              </a:ext>
            </a:extLst>
          </p:cNvPr>
          <p:cNvSpPr txBox="1"/>
          <p:nvPr/>
        </p:nvSpPr>
        <p:spPr>
          <a:xfrm>
            <a:off x="1175426" y="4437112"/>
            <a:ext cx="172819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ADEILADWAITH</a:t>
            </a:r>
          </a:p>
        </p:txBody>
      </p:sp>
    </p:spTree>
    <p:extLst>
      <p:ext uri="{BB962C8B-B14F-4D97-AF65-F5344CB8AC3E}">
        <p14:creationId xmlns:p14="http://schemas.microsoft.com/office/powerpoint/2010/main" val="33728930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E6282-6C9A-4272-9394-97ADDC6F6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31837"/>
            <a:ext cx="8229600" cy="1143000"/>
          </a:xfrm>
        </p:spPr>
        <p:txBody>
          <a:bodyPr>
            <a:normAutofit/>
          </a:bodyPr>
          <a:lstStyle/>
          <a:p>
            <a:r>
              <a:rPr lang="en-GB" sz="2700" dirty="0"/>
              <a:t>Beth </a:t>
            </a:r>
            <a:r>
              <a:rPr lang="en-GB" sz="2700" dirty="0" err="1"/>
              <a:t>yw</a:t>
            </a:r>
            <a:r>
              <a:rPr lang="en-GB" sz="2700" dirty="0"/>
              <a:t> </a:t>
            </a:r>
            <a:r>
              <a:rPr lang="en-GB" sz="2700" dirty="0" err="1"/>
              <a:t>addysgeg</a:t>
            </a:r>
            <a:r>
              <a:rPr lang="en-GB" sz="2700" dirty="0"/>
              <a:t>?</a:t>
            </a:r>
            <a:br>
              <a:rPr lang="en-GB" sz="2700" dirty="0"/>
            </a:br>
            <a:r>
              <a:rPr lang="en-GB" sz="2700" dirty="0"/>
              <a:t>What is Pedagogy?</a:t>
            </a:r>
            <a:br>
              <a:rPr lang="en-GB" sz="2700" dirty="0"/>
            </a:br>
            <a:r>
              <a:rPr lang="en-GB" sz="1300" dirty="0"/>
              <a:t>https://www.youtube.com/watch?v=qMS-QI9GMlQ</a:t>
            </a:r>
          </a:p>
        </p:txBody>
      </p:sp>
      <p:pic>
        <p:nvPicPr>
          <p:cNvPr id="5" name="Online Media 4" title="What is Pedagogy? | 4 Essential Learning Theories | Satchel">
            <a:hlinkClick r:id="" action="ppaction://media"/>
            <a:extLst>
              <a:ext uri="{FF2B5EF4-FFF2-40B4-BE49-F238E27FC236}">
                <a16:creationId xmlns:a16="http://schemas.microsoft.com/office/drawing/2014/main" id="{A8C0EB5E-2245-4507-AEB1-9D535CBC2C4C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55576" y="2276872"/>
            <a:ext cx="7984184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98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Reference list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marL="355600" indent="-285750"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itchFamily="34" charset="-128"/>
              </a:rPr>
              <a:t>Hattie, J (2008) </a:t>
            </a:r>
            <a:r>
              <a:rPr lang="en-GB" altLang="en-US" sz="2400" i="1" dirty="0">
                <a:ea typeface="ＭＳ Ｐゴシック" pitchFamily="34" charset="-128"/>
              </a:rPr>
              <a:t>Visible Learning for Teachers, </a:t>
            </a:r>
            <a:r>
              <a:rPr lang="en-GB" altLang="en-US" sz="2400" dirty="0">
                <a:ea typeface="ＭＳ Ｐゴシック" pitchFamily="34" charset="-128"/>
              </a:rPr>
              <a:t>Routledge: Oxon</a:t>
            </a:r>
            <a:r>
              <a:rPr lang="en-GB" altLang="en-US" sz="2400" i="1" dirty="0">
                <a:ea typeface="ＭＳ Ｐゴシック" pitchFamily="34" charset="-128"/>
              </a:rPr>
              <a:t>. </a:t>
            </a:r>
          </a:p>
          <a:p>
            <a:pPr marL="355600" indent="-285750">
              <a:lnSpc>
                <a:spcPct val="80000"/>
              </a:lnSpc>
              <a:defRPr/>
            </a:pPr>
            <a:r>
              <a:rPr lang="en-GB" altLang="en-US" sz="2400" dirty="0">
                <a:ea typeface="ＭＳ Ｐゴシック" pitchFamily="34" charset="-128"/>
              </a:rPr>
              <a:t>Welsh Government (2023) </a:t>
            </a:r>
            <a:r>
              <a:rPr lang="en-GB" altLang="en-US" sz="2400" i="1" dirty="0">
                <a:ea typeface="ＭＳ Ｐゴシック" pitchFamily="34" charset="-128"/>
              </a:rPr>
              <a:t>Curriculum for Wales: Pedagogy. </a:t>
            </a:r>
            <a:r>
              <a:rPr lang="en-GB" altLang="en-US" sz="2400" dirty="0">
                <a:ea typeface="ＭＳ Ｐゴシック" pitchFamily="34" charset="-128"/>
              </a:rPr>
              <a:t>Available at </a:t>
            </a:r>
            <a:r>
              <a:rPr lang="en-GB" altLang="en-US" sz="2400" dirty="0">
                <a:ea typeface="ＭＳ Ｐゴシック" pitchFamily="34" charset="-128"/>
                <a:hlinkClick r:id="rId3"/>
              </a:rPr>
              <a:t>https://hwb.gov.wales/curriculum-for-wales/designing-your-curriculum/pedagogy</a:t>
            </a:r>
            <a:r>
              <a:rPr lang="en-GB" altLang="en-US" sz="2400" dirty="0">
                <a:ea typeface="ＭＳ Ｐゴシック" pitchFamily="34" charset="-128"/>
              </a:rPr>
              <a:t> (Accessed 11.09.2024)</a:t>
            </a: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2400" dirty="0">
              <a:ea typeface="ＭＳ Ｐゴシック" pitchFamily="34" charset="-128"/>
              <a:hlinkClick r:id="rId4"/>
            </a:endParaRPr>
          </a:p>
          <a:p>
            <a:pPr marL="69850" indent="0">
              <a:lnSpc>
                <a:spcPct val="80000"/>
              </a:lnSpc>
              <a:buNone/>
              <a:defRPr/>
            </a:pPr>
            <a:endParaRPr lang="en-GB" altLang="en-US" sz="2400" dirty="0">
              <a:ea typeface="ＭＳ Ｐゴシック" pitchFamily="34" charset="-128"/>
              <a:hlinkClick r:id="rId4"/>
            </a:endParaRP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altLang="en-US" sz="24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dirty="0">
              <a:ea typeface="ＭＳ Ｐゴシック" pitchFamily="34" charset="-128"/>
              <a:hlinkClick r:id="rId4"/>
            </a:endParaRP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2400" u="sng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marL="69850" indent="0"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en-GB" altLang="en-US" sz="18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</p:txBody>
      </p:sp>
    </p:spTree>
    <p:extLst>
      <p:ext uri="{BB962C8B-B14F-4D97-AF65-F5344CB8AC3E}">
        <p14:creationId xmlns:p14="http://schemas.microsoft.com/office/powerpoint/2010/main" val="3064122315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1089</Words>
  <Application>Microsoft Office PowerPoint</Application>
  <PresentationFormat>On-screen Show (4:3)</PresentationFormat>
  <Paragraphs>184</Paragraphs>
  <Slides>14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 Unicode MS</vt:lpstr>
      <vt:lpstr>MS PGothic</vt:lpstr>
      <vt:lpstr>Arial</vt:lpstr>
      <vt:lpstr>Calibri</vt:lpstr>
      <vt:lpstr>Symbol</vt:lpstr>
      <vt:lpstr>Times New Roman</vt:lpstr>
      <vt:lpstr>Wingdings 2</vt:lpstr>
      <vt:lpstr>Office Theme</vt:lpstr>
      <vt:lpstr>ECES5019/C</vt:lpstr>
      <vt:lpstr>Amcanion/Aims </vt:lpstr>
      <vt:lpstr> Deilliannau Dysgu  Learning Outcomes  </vt:lpstr>
      <vt:lpstr>Deilliannau Dysgu  Learning Outcomes</vt:lpstr>
      <vt:lpstr>Deilliannau Dysgu  Learning Outcomes</vt:lpstr>
      <vt:lpstr>PowerPoint Presentation</vt:lpstr>
      <vt:lpstr> Asesiad/Assessment </vt:lpstr>
      <vt:lpstr> Asesiad/Assessment </vt:lpstr>
      <vt:lpstr> Asesiad/Assessment </vt:lpstr>
      <vt:lpstr>Tasg / Task  Enghraifft: Cwricwlwm i Gymru / Example: Curriculum for Wales    </vt:lpstr>
      <vt:lpstr>Tasg Grŵp: Ail-ymweld â Damcaniaethau Dysgu  Group Task: Learning Theory Revisited </vt:lpstr>
      <vt:lpstr>Nawr categoreiddiwch eich damcaniaethwyr  Now categorise your theorists</vt:lpstr>
      <vt:lpstr>Beth yw addysgeg? What is Pedagogy? https://www.youtube.com/watch?v=qMS-QI9GMlQ</vt:lpstr>
      <vt:lpstr>Rhestr gyfeirnodi 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SJPE6005/C</dc:title>
  <dc:creator>Sarah Stewart</dc:creator>
  <cp:lastModifiedBy>Sue Ainsworth</cp:lastModifiedBy>
  <cp:revision>34</cp:revision>
  <dcterms:created xsi:type="dcterms:W3CDTF">2017-06-26T08:57:23Z</dcterms:created>
  <dcterms:modified xsi:type="dcterms:W3CDTF">2024-09-24T09:02:54Z</dcterms:modified>
</cp:coreProperties>
</file>