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61" r:id="rId3"/>
    <p:sldId id="273" r:id="rId4"/>
    <p:sldId id="264" r:id="rId5"/>
    <p:sldId id="265" r:id="rId6"/>
    <p:sldId id="266" r:id="rId7"/>
    <p:sldId id="267" r:id="rId8"/>
    <p:sldId id="269" r:id="rId9"/>
    <p:sldId id="271" r:id="rId10"/>
    <p:sldId id="272" r:id="rId11"/>
    <p:sldId id="274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743ADF-29E9-46F3-058A-C2A51C78DA38}" v="513" dt="2026-02-09T09:56:52.6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69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817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198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48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88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4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649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92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000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935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69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481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ure.com/articles/s41598-025-85308-4" TargetMode="External"/><Relationship Id="rId3" Type="http://schemas.openxmlformats.org/officeDocument/2006/relationships/hyperlink" Target="https://bryanhousepub.com/index.php/jssh/article/view/2104" TargetMode="External"/><Relationship Id="rId7" Type="http://schemas.openxmlformats.org/officeDocument/2006/relationships/hyperlink" Target="https://pubmed.ncbi.nlm.nih.gov/3971908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link.springer.com/article/10.1007/s00146-025-02620-3" TargetMode="External"/><Relationship Id="rId5" Type="http://schemas.openxmlformats.org/officeDocument/2006/relationships/hyperlink" Target="https://doi.org/10.29121/shodhkosh.v5.i7.2024.1955" TargetMode="External"/><Relationship Id="rId4" Type="http://schemas.openxmlformats.org/officeDocument/2006/relationships/hyperlink" Target="https://doi.org/10.22214/ijraset.2025.71831" TargetMode="External"/><Relationship Id="rId9" Type="http://schemas.openxmlformats.org/officeDocument/2006/relationships/hyperlink" Target="https://arxiv.org/abs/2410.202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29391CA1-8EF8-CB26-6D7D-7D0894E72C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16" r="6" b="1669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2658" y="3021678"/>
            <a:ext cx="7995312" cy="268792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/>
                <a:ea typeface="+mj-lt"/>
                <a:cs typeface="+mj-lt"/>
              </a:rPr>
              <a:t>Project Title: Detecting Misinformation and AI-Generated Content on Social Media Platforms</a:t>
            </a:r>
            <a:endParaRPr lang="en-US" sz="3200" b="1">
              <a:latin typeface="Times New Roman"/>
              <a:cs typeface="Times New Roman"/>
            </a:endParaRPr>
          </a:p>
          <a:p>
            <a:pPr algn="ctr"/>
            <a:endParaRPr lang="en-US" sz="2000" b="1" dirty="0"/>
          </a:p>
          <a:p>
            <a:pPr algn="ctr"/>
            <a:endParaRPr lang="en-US" sz="10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2000" b="1" dirty="0">
                <a:latin typeface="Times New Roman"/>
                <a:cs typeface="Times New Roman"/>
              </a:rPr>
              <a:t>Student: Amy Louise Harrison (2133368)</a:t>
            </a:r>
            <a:endParaRPr lang="en-US" sz="20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2000" b="1" dirty="0" err="1">
                <a:latin typeface="Times New Roman"/>
                <a:cs typeface="Times New Roman"/>
              </a:rPr>
              <a:t>Programme</a:t>
            </a:r>
            <a:r>
              <a:rPr lang="en-US" sz="2000" b="1" dirty="0">
                <a:latin typeface="Times New Roman"/>
                <a:cs typeface="Times New Roman"/>
              </a:rPr>
              <a:t>: BSc Computing (Level 6)</a:t>
            </a:r>
            <a:endParaRPr lang="en-US" sz="20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2000" b="1" dirty="0">
                <a:latin typeface="Times New Roman"/>
                <a:cs typeface="Times New Roman"/>
              </a:rPr>
              <a:t>Date: February 2026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88524A-B63A-1E3F-F0C9-182A5C4DE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D6FBAAC5-5C17-1C63-8C8D-FA2B97665A3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2CCD1D-22E8-7168-E9DA-D85F55E88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b="1" dirty="0"/>
              <a:t>Contents</a:t>
            </a:r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21894D-3E3E-75E2-50FA-3D1B87EC1E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1829" y="1217613"/>
            <a:ext cx="5715000" cy="500479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ea typeface="+mn-lt"/>
                <a:cs typeface="+mn-lt"/>
              </a:rPr>
              <a:t>Contents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Introduction &amp; Background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Problem Statement &amp; Motivation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Research Aim &amp; Objectives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Literature Review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Methodology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Design Overview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Project Timeline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Conclusion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References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567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E3D1E3-CA48-5DDA-0485-05E2C4D2C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555D760D-50AE-E937-31E6-6CB8C578E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369B5F3-3848-B216-8899-CB22D3C2C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ED5810BE-77C8-0026-5E12-6A77A2FA9F6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5AF4FF-2695-7634-0921-6AC5C6DE35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dirty="0">
                <a:ea typeface="+mj-lt"/>
                <a:cs typeface="+mj-lt"/>
              </a:rPr>
              <a:t>INTRODUCTION &amp; BACKGROUND</a:t>
            </a:r>
            <a:endParaRPr lang="en-US" dirty="0">
              <a:ea typeface="+mj-lt"/>
              <a:cs typeface="+mj-lt"/>
            </a:endParaRPr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140B1-1764-56F6-7C9B-2A806B97BF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99083" y="853673"/>
            <a:ext cx="5715000" cy="500479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Social media is a primary source of news and information for many users [1].</a:t>
            </a:r>
            <a:endParaRPr lang="en-US" b="1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False and misleading content spreads rapidly across social platforms [1].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Advances in AI enable the creation of highly realistic fake text and media [2].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Many users struggle to verify the credibility of online content [3].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This project proposes a simple web-based tool to support credibility checking.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E9379DA3-8CCD-4B4D-1762-3C7AB3499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7172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B70B38-B640-0AFE-85A6-F693CDA2F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5A0B2208-97CD-8E10-F3C6-D349EE159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385713A-470A-094A-739B-55C3131D2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932303E7-D4F4-2959-5E9F-5EF19B23701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485D68-C682-E7E0-CB7E-4E690A2F50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ea typeface="+mj-lt"/>
                <a:cs typeface="+mj-lt"/>
              </a:rPr>
              <a:t>Problem statement and motivation</a:t>
            </a:r>
            <a:endParaRPr lang="en-US" dirty="0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621EB6-A648-B85A-D473-72D42D6257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1829" y="1729404"/>
            <a:ext cx="5715000" cy="500479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Online misinformation can influence health decisions, politics, and public opinion [1].</a:t>
            </a: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Emotionally charged content increases belief and sharing behaviour [4].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Existing detection tools are often complex or inconsistent for everyday users [3], [5].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There is a need for accessible tools that help users assess credibility quickly.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This project supports future career development in computing and digital media.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B00ECCCD-1C0F-B072-21D4-9166D3F8D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681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7BB34C-6C56-30B5-0FE0-0D0B0E93C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F4A436B2-EA8A-8C24-91E5-D5863B79A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E15F8E0A-A447-48CB-6ED3-BBDA1F5C7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EE6F244D-BCC9-C91E-B415-A48567E2D3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2A5B8A-2B47-6F3C-F5FE-5CA64A54BE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ea typeface="+mj-lt"/>
                <a:cs typeface="+mj-lt"/>
              </a:rPr>
              <a:t>RESEARCH AIM &amp; OBJECTIVES 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E07D42-9BC0-6465-9FEF-6B457BF2C3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b="1" dirty="0">
                <a:ea typeface="+mn-lt"/>
                <a:cs typeface="+mn-lt"/>
              </a:rPr>
              <a:t>Research Aim: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To design and develop a simple web-based tool that helps users assess the credibility of social media content.</a:t>
            </a:r>
          </a:p>
          <a:p>
            <a:r>
              <a:rPr lang="en-US" b="1" dirty="0">
                <a:ea typeface="+mn-lt"/>
                <a:cs typeface="+mn-lt"/>
              </a:rPr>
              <a:t>Objectives: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To </a:t>
            </a:r>
            <a:r>
              <a:rPr lang="en-US" err="1">
                <a:ea typeface="+mn-lt"/>
                <a:cs typeface="+mn-lt"/>
              </a:rPr>
              <a:t>analyse</a:t>
            </a:r>
            <a:r>
              <a:rPr lang="en-US" dirty="0">
                <a:ea typeface="+mn-lt"/>
                <a:cs typeface="+mn-lt"/>
              </a:rPr>
              <a:t> existing research on misinformation and AI-generated content.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To design a rule-based system for identifying potential misinformation.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To develop a web-based prototype using HTML, CSS, and JavaScript.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To evaluate the effectiveness and usability of the proposed tool.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BBE44545-F7A1-47FC-7216-97B6E07A5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7100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E1F5E8-D9FF-885E-AEA6-CCB5AEE64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C17536DB-E205-66F9-6760-FED0F1F87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B19AE6A9-BE3A-DA16-5DE1-07C0B28C1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CFFED63A-B136-8ECD-5B36-545B8D3924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A1E9FB-A045-1EAD-4AD3-A79112143E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ea typeface="+mj-lt"/>
                <a:cs typeface="+mj-lt"/>
              </a:rPr>
              <a:t>LITERATURE REVIEW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A1AA40-A239-61C6-32C3-A2F202050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Research shows misinformation spreads faster than verified information online [1].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AI-generated content increases the difficulty of detecting false information [2], [3].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Machine-learning approaches can be effective but require technical expertise [6], [7].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Many existing tools lack transparency and accessibility for non-experts [3], [5].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This highlights a gap for simple, user-focused credibility-checking tools.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0105D74B-56B4-501B-E785-32E598B2B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453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508BB5-115B-BAFB-5D3D-32F88ABD0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BE9B76DD-435B-BE5F-F4D1-8A3662C7D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912DAB1-16A9-84F0-C7B8-CB6B1E79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C472D1E5-D6F6-D49C-2F89-FD691EF5071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B8A6F4-212C-26E8-FA10-158171C5C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ea typeface="+mj-lt"/>
                <a:cs typeface="+mj-lt"/>
              </a:rPr>
              <a:t>METHODOLOGY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062CBD-1914-702A-34C8-A5432810A3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This is a development-based research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A rule-based approach will be used to flag potential misinformation.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The prototype will analyse text, links, and basic metadata.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Secondary data will be collected from academic papers and reports.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The system will be evaluated using usability testing and scenario-based analysis.</a:t>
            </a:r>
            <a:endParaRPr lang="en-US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CD7311CD-D212-7940-9851-10860ED01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7245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DB3345-AEFA-B143-7D79-36F0E4C664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63864BD6-AF55-96E5-EEE9-2CACD455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B3EEB8F6-6D46-9B09-B1BC-9FD977389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6F2BBBF6-783A-F06B-BF36-C96AC5A9FA1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580A0-6BD4-E840-BAEB-CD95DE7C0A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ea typeface="+mj-lt"/>
                <a:cs typeface="+mj-lt"/>
              </a:rPr>
              <a:t>Design overview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E0836C-9F3E-40E7-3AE7-B762F1966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ea typeface="+mn-lt"/>
                <a:cs typeface="+mn-lt"/>
              </a:rPr>
              <a:t>The system is designed as a lightweight web-based application.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ea typeface="+mn-lt"/>
                <a:cs typeface="+mn-lt"/>
              </a:rPr>
              <a:t>Users paste a social media post, caption, or link into the interface.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ea typeface="+mn-lt"/>
                <a:cs typeface="+mn-lt"/>
              </a:rPr>
              <a:t>The system applies predefined rule-based checks to the input content.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ea typeface="+mn-lt"/>
                <a:cs typeface="+mn-lt"/>
              </a:rPr>
              <a:t>These rules identify warning signs such as emotional language, clickbait phrases, or unverifiable claims.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ea typeface="+mn-lt"/>
                <a:cs typeface="+mn-lt"/>
              </a:rPr>
              <a:t>Based on the results, the system generates a credibility score and warning message.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ea typeface="+mn-lt"/>
                <a:cs typeface="+mn-lt"/>
              </a:rPr>
              <a:t>The output also provides links to trusted fact-checking websites for further verification.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sz="3200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br>
              <a:rPr lang="en-US" dirty="0"/>
            </a:b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529084F1-CB15-0BEC-633E-A3E35C0F5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489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6F131F-5E6F-F375-DF76-F0FBDA438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1C579FE6-8AFC-89A4-67F5-F8AD5B136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3C61DC9-176A-DEDE-C3D0-AC540C0B1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240551A2-241B-A021-2565-06A738BB10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713665-8DD9-4D8A-248F-6B1C165D0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ea typeface="+mj-lt"/>
                <a:cs typeface="+mj-lt"/>
              </a:rPr>
              <a:t>Project Timeline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B6B317-6D4F-9CF2-E623-7228B0422C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weeks 1–2:</a:t>
            </a:r>
            <a:r>
              <a:rPr lang="en-US" sz="3200" dirty="0">
                <a:ea typeface="+mn-lt"/>
                <a:cs typeface="+mn-lt"/>
              </a:rPr>
              <a:t> Background research and literature review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 3:</a:t>
            </a:r>
            <a:r>
              <a:rPr lang="en-US" sz="3200" dirty="0">
                <a:ea typeface="+mn-lt"/>
                <a:cs typeface="+mn-lt"/>
              </a:rPr>
              <a:t> Requirements analysis and project planning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Weeks 4–5:</a:t>
            </a:r>
            <a:r>
              <a:rPr lang="en-US" sz="3200" dirty="0">
                <a:ea typeface="+mn-lt"/>
                <a:cs typeface="+mn-lt"/>
              </a:rPr>
              <a:t> Interface design and system architecture planning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Weeks 6–7:</a:t>
            </a:r>
            <a:r>
              <a:rPr lang="en-US" sz="3200" dirty="0">
                <a:ea typeface="+mn-lt"/>
                <a:cs typeface="+mn-lt"/>
              </a:rPr>
              <a:t> Prototype development using HTML, CSS, and JavaScript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 8:</a:t>
            </a:r>
            <a:r>
              <a:rPr lang="en-US" sz="3200" dirty="0">
                <a:ea typeface="+mn-lt"/>
                <a:cs typeface="+mn-lt"/>
              </a:rPr>
              <a:t> Internal testing and debugging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 9:</a:t>
            </a:r>
            <a:r>
              <a:rPr lang="en-US" sz="3200" dirty="0">
                <a:ea typeface="+mn-lt"/>
                <a:cs typeface="+mn-lt"/>
              </a:rPr>
              <a:t> User evaluation and feedback collection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 10:</a:t>
            </a:r>
            <a:r>
              <a:rPr lang="en-US" sz="3200" dirty="0">
                <a:ea typeface="+mn-lt"/>
                <a:cs typeface="+mn-lt"/>
              </a:rPr>
              <a:t> System refinement based on feedback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 11:</a:t>
            </a:r>
            <a:r>
              <a:rPr lang="en-US" sz="3200" dirty="0">
                <a:ea typeface="+mn-lt"/>
                <a:cs typeface="+mn-lt"/>
              </a:rPr>
              <a:t> Final evaluation and comparison with fact-checking sources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ea typeface="+mn-lt"/>
                <a:cs typeface="+mn-lt"/>
              </a:rPr>
              <a:t>Week 12:</a:t>
            </a:r>
            <a:r>
              <a:rPr lang="en-US" sz="3200" dirty="0">
                <a:ea typeface="+mn-lt"/>
                <a:cs typeface="+mn-lt"/>
              </a:rPr>
              <a:t> Final report writing and submission</a:t>
            </a:r>
            <a:endParaRPr lang="en-US" dirty="0"/>
          </a:p>
          <a:p>
            <a:endParaRPr lang="en-US" sz="3200" b="1" dirty="0">
              <a:latin typeface="Calibri"/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br>
              <a:rPr lang="en-US" dirty="0"/>
            </a:b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8276A23E-B257-BC62-B2D4-ACF46A50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09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FA318F-249B-8C1A-BCC0-84AA942774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EE5CC70B-6BF1-B505-1DAA-03D97D40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F3A598FC-C2A6-201C-F696-61035763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629468D4-CC12-AE7E-3D69-778C384CC89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8F0538-35EE-1FC1-FE25-363D276003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ea typeface="+mj-lt"/>
                <a:cs typeface="+mj-lt"/>
              </a:rPr>
              <a:t>Expected outcomes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90CB3-D398-606B-247C-9D9CF91EC7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A functional web-based credibility-checking prototype.</a:t>
            </a: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Increased user awareness of misinformation risks.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Evaluation of rule-based detection effectiveness.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Foundations for future research or system expansion.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3200" dirty="0"/>
          </a:p>
          <a:p>
            <a:endParaRPr lang="en-US" sz="3200" b="1" dirty="0">
              <a:latin typeface="The Hand Bold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3200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br>
              <a:rPr lang="en-US" dirty="0"/>
            </a:b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131719DB-2759-7162-E2B5-A943A9828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062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01CE31-B19D-6891-3A29-17953326FD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5A7DF269-9D36-B345-465A-0DFE23CE2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FEEAB69-0EA3-3BFA-AB8A-539C2AA34C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2E208804-4589-0057-BBFD-F92A94B141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74" b="1550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DC97F0-2056-3E02-6211-C8661424E2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853673"/>
            <a:ext cx="402336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ea typeface="+mj-lt"/>
                <a:cs typeface="+mj-lt"/>
              </a:rPr>
              <a:t>conclusion</a:t>
            </a:r>
            <a:endParaRPr lang="en-US" dirty="0"/>
          </a:p>
          <a:p>
            <a:endParaRPr lang="en-US" sz="7200" b="1"/>
          </a:p>
          <a:p>
            <a:endParaRPr lang="en-US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2C254F-576A-B8A3-4E61-081D94EE12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4964" y="2354927"/>
            <a:ext cx="5715000" cy="5004794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Misinformation and AI-generated content present growing challenges online.</a:t>
            </a: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This project proposes a simple and accessible credibility-checking tool.</a:t>
            </a: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The approach combines literature-informed rules with practical development.</a:t>
            </a: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3200" dirty="0">
                <a:ea typeface="+mn-lt"/>
                <a:cs typeface="+mn-lt"/>
              </a:rPr>
              <a:t>The project aims to support safer and more informed social media use.</a:t>
            </a: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sz="3200" dirty="0"/>
          </a:p>
          <a:p>
            <a:pPr marL="285750" indent="-285750">
              <a:buFont typeface="Arial"/>
              <a:buChar char="•"/>
            </a:pPr>
            <a:endParaRPr lang="en-US" sz="3200" dirty="0"/>
          </a:p>
          <a:p>
            <a:endParaRPr lang="en-US" sz="3200" b="1" dirty="0">
              <a:latin typeface="The Hand Bold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3200" dirty="0"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br>
              <a:rPr lang="en-US" dirty="0"/>
            </a:b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b="1" dirty="0">
              <a:ea typeface="+mn-lt"/>
              <a:cs typeface="+mn-lt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sp>
        <p:nvSpPr>
          <p:cNvPr id="56" name="sketchy content container">
            <a:extLst>
              <a:ext uri="{FF2B5EF4-FFF2-40B4-BE49-F238E27FC236}">
                <a16:creationId xmlns:a16="http://schemas.microsoft.com/office/drawing/2014/main" id="{580BD3AB-03A3-B923-46D1-AA78D3E6B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977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A82936-51CD-9D7F-5E45-BFCC6B6A6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FA5B9DB-0BF9-4260-A97B-936524F96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D11A6286-928D-A4AF-2831-7D9BFBA7B14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474" b="15501"/>
          <a:stretch>
            <a:fillRect/>
          </a:stretch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9824785-89B4-4433-955A-F2C847B15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859" y="614291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rgbClr val="C79F6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69F4B-9219-46FF-8088-2F31708E97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925" y="366986"/>
            <a:ext cx="8058150" cy="2453841"/>
          </a:xfrm>
        </p:spPr>
        <p:txBody>
          <a:bodyPr>
            <a:normAutofit/>
          </a:bodyPr>
          <a:lstStyle/>
          <a:p>
            <a:pPr algn="ctr"/>
            <a:r>
              <a:rPr lang="en-US" sz="8800" b="1" dirty="0">
                <a:latin typeface="Times New Roman"/>
                <a:cs typeface="Times New Roman"/>
              </a:rPr>
              <a:t>references</a:t>
            </a:r>
            <a:endParaRPr lang="en-US" sz="8800" b="1" dirty="0">
              <a:latin typeface="Times New Roman"/>
            </a:endParaRPr>
          </a:p>
          <a:p>
            <a:pPr algn="ctr"/>
            <a:endParaRPr lang="en-US" sz="2000" dirty="0"/>
          </a:p>
          <a:p>
            <a:pPr algn="ctr"/>
            <a:endParaRPr lang="en-US" sz="8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AAF7A-C504-5198-8D96-1A3B123C30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452" y="1119254"/>
            <a:ext cx="11875542" cy="93459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[1] A. Dey, “Social Media False Information Detection Based on AI and Machine Learning,” J. Social Sci. Hum., 2025.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3"/>
              </a:rPr>
              <a:t>https://bryanhousepub.com/index.php/jssh/article/view/2104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[2] A. Kumar and S. S. Dwivedi, “The Role of AI in Social Media Misinformation,” IJRASET, 2025.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4"/>
              </a:rPr>
              <a:t>https://doi.org/10.22214/ijraset.2025.71831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[3] T. Shyam Swaroop, “Social Media and the Influence of Fake News Detection,” </a:t>
            </a:r>
            <a:r>
              <a:rPr lang="en-US" sz="1600" err="1">
                <a:latin typeface="Times New Roman"/>
                <a:ea typeface="+mn-lt"/>
                <a:cs typeface="+mn-lt"/>
              </a:rPr>
              <a:t>ShodhKosh</a:t>
            </a:r>
            <a:r>
              <a:rPr lang="en-US" sz="1600" dirty="0">
                <a:latin typeface="Times New Roman"/>
                <a:ea typeface="+mn-lt"/>
                <a:cs typeface="+mn-lt"/>
              </a:rPr>
              <a:t>, 2024.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5"/>
              </a:rPr>
              <a:t>https://doi.org/10.29121/shodhkosh.v5.i7.2024.1955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[4] S. Park and X. Nan, “Generative AI and misinformation: a scoping review,” AI &amp; Soc., 2025.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6"/>
              </a:rPr>
              <a:t>https://link.springer.com/article/10.1007/s00146-025-02620-3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[5] F. Li and Y. Yang, “Impact of AI-Generated Content Labels On Perceived Accuracy,” JMIR Form. Res., 2024.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7"/>
              </a:rPr>
              <a:t>https://pubmed.ncbi.nlm.nih.gov/39719080/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[6] J. Wang et al., “Tackling misinformation... BERT-LSTM,” Sci. Rep., 2025.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8"/>
              </a:rPr>
              <a:t>https://www.nature.com/articles/s41598-025-85308-4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r>
              <a:rPr lang="en-US" sz="1600" dirty="0">
                <a:latin typeface="Times New Roman"/>
                <a:ea typeface="+mn-lt"/>
                <a:cs typeface="+mn-lt"/>
              </a:rPr>
              <a:t>[7] Y. Liu et al., “A Systematic Review of ML Approaches for Detecting Deceptive Activities on Social Media,” </a:t>
            </a:r>
            <a:r>
              <a:rPr lang="en-US" sz="1600" err="1">
                <a:latin typeface="Times New Roman"/>
                <a:ea typeface="+mn-lt"/>
                <a:cs typeface="+mn-lt"/>
              </a:rPr>
              <a:t>arXiv</a:t>
            </a:r>
            <a:r>
              <a:rPr lang="en-US" sz="1600" dirty="0">
                <a:latin typeface="Times New Roman"/>
                <a:ea typeface="+mn-lt"/>
                <a:cs typeface="+mn-lt"/>
              </a:rPr>
              <a:t>, 2024. Available: </a:t>
            </a:r>
            <a:r>
              <a:rPr lang="en-US" sz="1600" dirty="0">
                <a:latin typeface="Times New Roman"/>
                <a:ea typeface="+mn-lt"/>
                <a:cs typeface="+mn-lt"/>
                <a:hlinkClick r:id="rId9"/>
              </a:rPr>
              <a:t>https://arxiv.org/abs/2410.20293</a:t>
            </a:r>
            <a:endParaRPr lang="en-US" sz="1600">
              <a:latin typeface="Times New Roman"/>
              <a:cs typeface="Times New Roman"/>
            </a:endParaRPr>
          </a:p>
          <a:p>
            <a:pPr algn="ctr"/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40" name="Rectangle 6">
            <a:extLst>
              <a:ext uri="{FF2B5EF4-FFF2-40B4-BE49-F238E27FC236}">
                <a16:creationId xmlns:a16="http://schemas.microsoft.com/office/drawing/2014/main" id="{CB2E64D6-3AEB-4AFF-9475-E210F85E0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889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SketchyVTI</vt:lpstr>
      <vt:lpstr>Project Title: Detecting Misinformation and AI-Generated Content on Social Media Platforms  </vt:lpstr>
      <vt:lpstr>Contents </vt:lpstr>
      <vt:lpstr>INTRODUCTION &amp; BACKGROUND </vt:lpstr>
      <vt:lpstr>Problem statement and motivation </vt:lpstr>
      <vt:lpstr>RESEARCH AIM &amp; OBJECTIVES   </vt:lpstr>
      <vt:lpstr>LITERATURE REVIEW  </vt:lpstr>
      <vt:lpstr>METHODOLOGY  </vt:lpstr>
      <vt:lpstr>Design overview  </vt:lpstr>
      <vt:lpstr>Project Timeline  </vt:lpstr>
      <vt:lpstr>Expected outcomes  </vt:lpstr>
      <vt:lpstr>conclusion 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277</cp:revision>
  <dcterms:created xsi:type="dcterms:W3CDTF">2026-02-05T11:49:43Z</dcterms:created>
  <dcterms:modified xsi:type="dcterms:W3CDTF">2026-02-09T09:58:56Z</dcterms:modified>
</cp:coreProperties>
</file>