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handoutMasterIdLst>
    <p:handoutMasterId r:id="rId10"/>
  </p:handoutMasterIdLst>
  <p:sldIdLst>
    <p:sldId id="277" r:id="rId2"/>
    <p:sldId id="418" r:id="rId3"/>
    <p:sldId id="423" r:id="rId4"/>
    <p:sldId id="419" r:id="rId5"/>
    <p:sldId id="420" r:id="rId6"/>
    <p:sldId id="421" r:id="rId7"/>
    <p:sldId id="417" r:id="rId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500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41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pac.library.csupomona.edu/search/cHF5549.5.T7+G543+2002/chf+5549.5+t7+g543+2002/-5,-1,,E/browse" TargetMode="External"/><Relationship Id="rId2" Type="http://schemas.openxmlformats.org/officeDocument/2006/relationships/hyperlink" Target="http://opac.library.csupomona.edu/search/cHF5549+.A866+2002/chf+5549+a866+2002/-5,-1,,E/brows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pac.library.csupomona.edu/search/cTX911.3.P4+R55+1996/ctx++911.3+p4+r55+1996/-5,-1,,E/browse" TargetMode="External"/><Relationship Id="rId4" Type="http://schemas.openxmlformats.org/officeDocument/2006/relationships/hyperlink" Target="http://opac.library.csupomona.edu/search/aRiley,+Michael/ariley+michael/-5,-1,0,E/2brow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 BMSK 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Developing Relationships and Workplace Achievement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Knowledge skills and Behaviour of HR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1DE8B-B6E6-4782-BB75-23153D270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Knowledge and behaviour of HR officer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0B99A-C6EA-4CBA-A72F-2EAE32848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Personnel and Human Resources - Knowledge of principles and procedures for personnel recruitment, selection, training, compensation and benefits, labour relations and negotiation, and personnel information systems.</a:t>
            </a: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Administration and Management - Knowledge of business and management principles involved in strategic planning, resource allocation, human resources modelling, leadership technique, production methods, and coordination of people and resources.</a:t>
            </a:r>
            <a:endParaRPr lang="en-GB" sz="1400" dirty="0">
              <a:solidFill>
                <a:srgbClr val="333333"/>
              </a:solidFill>
              <a:latin typeface="Helvetica Neue"/>
            </a:endParaRP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English Language - Knowledge of the structure and content of the English language including the meaning and spelling of words, rules of composition, and grammar.</a:t>
            </a:r>
            <a:endParaRPr lang="en-GB" sz="1400" b="0" i="0" dirty="0">
              <a:solidFill>
                <a:srgbClr val="333333"/>
              </a:solidFill>
              <a:effectLst/>
              <a:latin typeface="Helvetica Neue"/>
            </a:endParaRP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Law and Government - Knowledge of laws, legal codes, court procedures, precedents, government regulations, executive orders, agency rules, and the democratic political process.</a:t>
            </a:r>
            <a:endParaRPr lang="en-GB" sz="1400" dirty="0">
              <a:solidFill>
                <a:srgbClr val="333333"/>
              </a:solidFill>
              <a:latin typeface="Helvetica Neue"/>
            </a:endParaRP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Education and Training - Knowledge of principles and methods for curriculum and training design, teaching and instruction for individuals and groups, and the measurement of training effects.</a:t>
            </a:r>
            <a:endParaRPr lang="en-GB" sz="1400" b="0" i="0" dirty="0">
              <a:solidFill>
                <a:srgbClr val="333333"/>
              </a:solidFill>
              <a:effectLst/>
              <a:latin typeface="Helvetica Neue"/>
            </a:endParaRP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Customer and Personal Service - Knowledge of principles and processes for providing customer and personal services. This includes customer needs assessment, meeting quality standards for services, and evaluation of customer satisfaction.</a:t>
            </a:r>
            <a:endParaRPr lang="en-GB" sz="1400" dirty="0">
              <a:solidFill>
                <a:srgbClr val="333333"/>
              </a:solidFill>
              <a:latin typeface="Helvetica Neue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85868-5BAB-43B6-B7E1-2AA12A96B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FF7A30-320B-447D-96D5-3F162F289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2910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1DE8B-B6E6-4782-BB75-23153D270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Knowledge and behaviour of HR officer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0B99A-C6EA-4CBA-A72F-2EAE32848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Psychology - Knowledge of human behaviour and performance; individual differences in ability, personality, and interests; learning and motivation; psychological research methods; and the assessment and treatment of behavioural and affective disorders.</a:t>
            </a:r>
            <a:endParaRPr lang="en-GB" sz="1400" b="0" i="0" dirty="0">
              <a:solidFill>
                <a:srgbClr val="333333"/>
              </a:solidFill>
              <a:effectLst/>
              <a:latin typeface="Helvetica Neue"/>
            </a:endParaRP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Mathematics - Knowledge of arithmetic, algebra, geometry, calculus, statistics, and their applications.</a:t>
            </a:r>
            <a:endParaRPr lang="en-GB" sz="1400" dirty="0">
              <a:solidFill>
                <a:srgbClr val="333333"/>
              </a:solidFill>
              <a:latin typeface="Helvetica Neue"/>
            </a:endParaRP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Clerical - Knowledge of administrative and clerical procedures and systems such as word processing, managing files and records, stenography and transcription, designing forms, and other office procedures and terminology.</a:t>
            </a:r>
            <a:endParaRPr lang="en-GB" sz="1400" b="0" i="0" dirty="0">
              <a:solidFill>
                <a:srgbClr val="333333"/>
              </a:solidFill>
              <a:effectLst/>
              <a:latin typeface="Helvetica Neue"/>
            </a:endParaRP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Communications and Media - Knowledge of media production, communication, and dissemination techniques and methods. This includes alternative ways to inform and entertain via written, oral, and visual media.</a:t>
            </a: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Sociology and Anthropology - Knowledge of group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Helvetica Neue"/>
              </a:rPr>
              <a:t>behavior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 and dynamics, societal trends and influences, human migrations, ethnicity, cultures and their history and origins.</a:t>
            </a:r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85868-5BAB-43B6-B7E1-2AA12A96B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FF7A30-320B-447D-96D5-3F162F289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65192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1DE8B-B6E6-4782-BB75-23153D270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Knowledge of HR officer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0B99A-C6EA-4CBA-A72F-2EAE32848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Computers and Electronics - Knowledge of circuit boards, processors, chips, electronic equipment, and computer hardware and software, including applications and programming.</a:t>
            </a: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Therapy and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Helvetica Neue"/>
              </a:rPr>
              <a:t>Counseling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 - Knowledge of principles, methods, and procedures for diagnosis, treatment, and rehabilitation of physical and mental dysfunctions, and for career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Helvetica Neue"/>
              </a:rPr>
              <a:t>counseling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 and guidance.</a:t>
            </a:r>
            <a:endParaRPr lang="en-GB" sz="1000" dirty="0">
              <a:solidFill>
                <a:srgbClr val="333333"/>
              </a:solidFill>
              <a:latin typeface="Helvetica Neue"/>
            </a:endParaRP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Public Safety and Security - Knowledge of relevant equipment, policies, procedures, and strategies to promote effective local, state, or national security operations for the protection of people, data, property, and institutions.</a:t>
            </a: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Economics and Accounting - Knowledge of economic and accounting principles and practices, the financial markets, banking and the analysis and reporting of financial data.</a:t>
            </a:r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85868-5BAB-43B6-B7E1-2AA12A96B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FF7A30-320B-447D-96D5-3F162F289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8476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1DE8B-B6E6-4782-BB75-23153D270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of HR officer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0B99A-C6EA-4CBA-A72F-2EAE32848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Active Listening - Giving full attention to what other people are saying, taking time to understand the points being made, asking questions as appropriate, and not interrupting at inappropriate times.</a:t>
            </a: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Speaking - Talking to others to convey information effectively.</a:t>
            </a:r>
            <a:endParaRPr lang="en-GB" sz="1000" dirty="0">
              <a:solidFill>
                <a:srgbClr val="333333"/>
              </a:solidFill>
              <a:latin typeface="Helvetica Neue"/>
            </a:endParaRP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Management of Personnel Resources - Motivating, developing, and directing people as they work, identifying the best people for the job.</a:t>
            </a: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Reading Comprehension - Understanding written sentences and paragraphs in work related documents.</a:t>
            </a: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Judgment and Decision Making - Considering the relative costs and benefits of potential actions to choose the most appropriate one</a:t>
            </a:r>
            <a:endParaRPr lang="en-GB" sz="1000" dirty="0">
              <a:solidFill>
                <a:srgbClr val="333333"/>
              </a:solidFill>
              <a:latin typeface="Helvetica Neue"/>
            </a:endParaRP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Social Perceptiveness - Being aware of others' reactions and understanding why they react as they do.</a:t>
            </a: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Coordination - Adjusting actions in relation to others' actions.</a:t>
            </a:r>
            <a:endParaRPr lang="en-GB" sz="1000" dirty="0">
              <a:solidFill>
                <a:srgbClr val="333333"/>
              </a:solidFill>
              <a:latin typeface="Helvetica Neue"/>
            </a:endParaRP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Negotiation - Bringing others together and trying to reconcile differences.</a:t>
            </a: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Writing - Communicating effectively in writing as appropriate for the needs of the audience.</a:t>
            </a:r>
            <a:endParaRPr lang="en-GB" sz="1000" dirty="0">
              <a:solidFill>
                <a:srgbClr val="333333"/>
              </a:solidFill>
              <a:latin typeface="Helvetica Neue"/>
            </a:endParaRP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Complex Problem Solving - Identifying complex problems and reviewing related information to develop and evaluate options and implement solutions.</a:t>
            </a: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Critical Thinking - Using logic and reasoning to identify the strengths and weaknesses of alternative solutions, conclusions or approaches to problems.</a:t>
            </a:r>
            <a:endParaRPr lang="en-GB" sz="1000" dirty="0">
              <a:solidFill>
                <a:srgbClr val="333333"/>
              </a:solidFill>
              <a:latin typeface="Helvetica Neue"/>
            </a:endParaRPr>
          </a:p>
          <a:p>
            <a:pPr>
              <a:lnSpc>
                <a:spcPct val="200000"/>
              </a:lnSpc>
            </a:pPr>
            <a:r>
              <a:rPr lang="en-GB" sz="1000" b="0" i="0" dirty="0">
                <a:solidFill>
                  <a:srgbClr val="333333"/>
                </a:solidFill>
                <a:effectLst/>
                <a:latin typeface="Helvetica Neue"/>
              </a:rPr>
              <a:t>Active Learning - Understanding the implications of new information for both current and future problem-solving and decision-making.</a:t>
            </a:r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85868-5BAB-43B6-B7E1-2AA12A96B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FF7A30-320B-447D-96D5-3F162F289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2639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50704-11A6-4C31-B3D8-7517B0F83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of HR officer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B48B9-55AE-4D55-85FC-14D5605C22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050" b="0" i="0" dirty="0">
                <a:solidFill>
                  <a:srgbClr val="333333"/>
                </a:solidFill>
                <a:effectLst/>
                <a:latin typeface="Helvetica Neue"/>
              </a:rPr>
              <a:t>Systems Evaluation - Identifying measures or indicators of system performance and the actions needed to improve or correct performance, relative to the goals of the system.</a:t>
            </a:r>
          </a:p>
          <a:p>
            <a:pPr>
              <a:lnSpc>
                <a:spcPct val="150000"/>
              </a:lnSpc>
            </a:pPr>
            <a:r>
              <a:rPr lang="en-GB" sz="1050" b="0" i="0" dirty="0">
                <a:solidFill>
                  <a:srgbClr val="333333"/>
                </a:solidFill>
                <a:effectLst/>
                <a:latin typeface="Helvetica Neue"/>
              </a:rPr>
              <a:t>Time Management - Managing one's own time and the time of others.</a:t>
            </a:r>
            <a:endParaRPr lang="en-GB" sz="1050" dirty="0">
              <a:solidFill>
                <a:srgbClr val="333333"/>
              </a:solidFill>
              <a:latin typeface="Helvetica Neue"/>
            </a:endParaRPr>
          </a:p>
          <a:p>
            <a:pPr>
              <a:lnSpc>
                <a:spcPct val="150000"/>
              </a:lnSpc>
            </a:pPr>
            <a:r>
              <a:rPr lang="en-GB" sz="1050" b="0" i="0" dirty="0">
                <a:solidFill>
                  <a:srgbClr val="333333"/>
                </a:solidFill>
                <a:effectLst/>
                <a:latin typeface="Helvetica Neue"/>
              </a:rPr>
              <a:t>Systems Analysis - Determining how a system should work and how changes in conditions, operations, and the environment will affect outcomes.</a:t>
            </a:r>
          </a:p>
          <a:p>
            <a:pPr>
              <a:lnSpc>
                <a:spcPct val="150000"/>
              </a:lnSpc>
            </a:pPr>
            <a:r>
              <a:rPr lang="en-GB" sz="1050" b="0" i="0" dirty="0">
                <a:solidFill>
                  <a:srgbClr val="333333"/>
                </a:solidFill>
                <a:effectLst/>
                <a:latin typeface="Helvetica Neue"/>
              </a:rPr>
              <a:t>Persuasion - Persuading others to change their minds or </a:t>
            </a:r>
            <a:r>
              <a:rPr lang="en-GB" sz="1050" b="0" i="0" dirty="0" err="1">
                <a:solidFill>
                  <a:srgbClr val="333333"/>
                </a:solidFill>
                <a:effectLst/>
                <a:latin typeface="Helvetica Neue"/>
              </a:rPr>
              <a:t>behavior</a:t>
            </a:r>
            <a:r>
              <a:rPr lang="en-GB" sz="1050" b="0" i="0" dirty="0">
                <a:solidFill>
                  <a:srgbClr val="333333"/>
                </a:solidFill>
                <a:effectLst/>
                <a:latin typeface="Helvetica Neue"/>
              </a:rPr>
              <a:t>.</a:t>
            </a:r>
            <a:endParaRPr lang="en-GB" sz="1050" dirty="0">
              <a:solidFill>
                <a:srgbClr val="333333"/>
              </a:solidFill>
              <a:latin typeface="Helvetica Neue"/>
            </a:endParaRPr>
          </a:p>
          <a:p>
            <a:pPr>
              <a:lnSpc>
                <a:spcPct val="150000"/>
              </a:lnSpc>
            </a:pPr>
            <a:r>
              <a:rPr lang="en-GB" sz="1050" b="0" i="0" dirty="0">
                <a:solidFill>
                  <a:srgbClr val="333333"/>
                </a:solidFill>
                <a:effectLst/>
                <a:latin typeface="Helvetica Neue"/>
              </a:rPr>
              <a:t>Monitoring - Monitoring/Assessing performance of yourself, other individuals, or organizations to make improvements or take corrective action.</a:t>
            </a:r>
          </a:p>
          <a:p>
            <a:pPr>
              <a:lnSpc>
                <a:spcPct val="150000"/>
              </a:lnSpc>
            </a:pPr>
            <a:r>
              <a:rPr lang="en-GB" sz="1050" b="0" i="0" dirty="0">
                <a:solidFill>
                  <a:srgbClr val="333333"/>
                </a:solidFill>
                <a:effectLst/>
                <a:latin typeface="Helvetica Neue"/>
              </a:rPr>
              <a:t>Instructing - Teaching others how to do something.</a:t>
            </a:r>
            <a:endParaRPr lang="en-GB" sz="1050" dirty="0">
              <a:solidFill>
                <a:srgbClr val="333333"/>
              </a:solidFill>
              <a:latin typeface="Helvetica Neue"/>
            </a:endParaRPr>
          </a:p>
          <a:p>
            <a:pPr>
              <a:lnSpc>
                <a:spcPct val="150000"/>
              </a:lnSpc>
            </a:pPr>
            <a:r>
              <a:rPr lang="en-GB" sz="1050" b="0" i="0" dirty="0">
                <a:solidFill>
                  <a:srgbClr val="333333"/>
                </a:solidFill>
                <a:effectLst/>
                <a:latin typeface="Helvetica Neue"/>
              </a:rPr>
              <a:t>Service Orientation - Actively looking for ways to help people.</a:t>
            </a:r>
          </a:p>
          <a:p>
            <a:pPr>
              <a:lnSpc>
                <a:spcPct val="150000"/>
              </a:lnSpc>
            </a:pPr>
            <a:r>
              <a:rPr lang="en-GB" sz="1050" b="0" i="0" dirty="0">
                <a:solidFill>
                  <a:srgbClr val="333333"/>
                </a:solidFill>
                <a:effectLst/>
                <a:latin typeface="Helvetica Neue"/>
              </a:rPr>
              <a:t>Learning Strategies - Selecting and using training/instructional methods and procedures appropriate for the situation when learning or teaching new things.</a:t>
            </a:r>
            <a:endParaRPr lang="en-GB" sz="1050" dirty="0">
              <a:solidFill>
                <a:srgbClr val="333333"/>
              </a:solidFill>
              <a:latin typeface="Helvetica Neue"/>
            </a:endParaRPr>
          </a:p>
          <a:p>
            <a:pPr>
              <a:lnSpc>
                <a:spcPct val="150000"/>
              </a:lnSpc>
            </a:pPr>
            <a:r>
              <a:rPr lang="en-GB" sz="1050" b="0" i="0" dirty="0">
                <a:solidFill>
                  <a:srgbClr val="333333"/>
                </a:solidFill>
                <a:effectLst/>
                <a:latin typeface="Helvetica Neue"/>
              </a:rPr>
              <a:t>Management of Financial Resources - Determining how money will be spent to get the work done, and accounting for these expenditures.</a:t>
            </a:r>
          </a:p>
          <a:p>
            <a:pPr>
              <a:lnSpc>
                <a:spcPct val="150000"/>
              </a:lnSpc>
            </a:pPr>
            <a:r>
              <a:rPr lang="en-GB" sz="1050" b="0" i="0" dirty="0">
                <a:solidFill>
                  <a:srgbClr val="333333"/>
                </a:solidFill>
                <a:effectLst/>
                <a:latin typeface="Helvetica Neue"/>
              </a:rPr>
              <a:t>Mathematics - Using mathematics to solve problems.</a:t>
            </a:r>
            <a:endParaRPr lang="en-GB" sz="105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E41E3B-38F4-4DAB-AF8C-3A16ABDFD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05/07/2022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4E67E0-771E-4864-AEA0-E347A4F35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60863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B6EAD0C-EC8B-4AD6-B04C-457F0FECE2ED}" type="slidenum">
              <a:rPr lang="en-US" altLang="en-US" sz="1400">
                <a:solidFill>
                  <a:schemeClr val="folHlink"/>
                </a:solidFill>
              </a:rPr>
              <a:pPr/>
              <a:t>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References</a:t>
            </a:r>
          </a:p>
        </p:txBody>
      </p:sp>
      <p:sp>
        <p:nvSpPr>
          <p:cNvPr id="41988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Anthony W.P., Kacmar, K.M., Perrewé, P.L. (2002) </a:t>
            </a:r>
            <a:r>
              <a:rPr lang="en-US" altLang="en-US" sz="2400" b="1"/>
              <a:t>Human resource management: a strategic approach, </a:t>
            </a:r>
            <a:r>
              <a:rPr lang="en-US" altLang="en-US" sz="2400"/>
              <a:t>4th ed. Fort Worth : Harcourt College Publishers.</a:t>
            </a:r>
            <a:r>
              <a:rPr lang="en-US" altLang="en-US" sz="2400">
                <a:hlinkClick r:id="rId2"/>
              </a:rPr>
              <a:t>HF5549 .A866 2002</a:t>
            </a:r>
            <a:r>
              <a:rPr lang="en-US" altLang="en-US" sz="2400"/>
              <a:t> 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b="1"/>
              <a:t>Goldstein, I. L., Ford J.K. (2002)</a:t>
            </a:r>
            <a:r>
              <a:rPr lang="en-US" altLang="en-US" sz="2400"/>
              <a:t> </a:t>
            </a:r>
            <a:r>
              <a:rPr lang="en-US" altLang="en-US" sz="2400" b="1"/>
              <a:t>Training in organizations : needs assessment, development, and evaluation, </a:t>
            </a:r>
            <a:r>
              <a:rPr lang="en-US" altLang="en-US" sz="2400"/>
              <a:t>4th ed. Belmont, CA . </a:t>
            </a:r>
            <a:r>
              <a:rPr lang="en-US" altLang="en-US" sz="2400">
                <a:hlinkClick r:id="rId3"/>
              </a:rPr>
              <a:t>HF5549.5.T7 G543 2002</a:t>
            </a:r>
            <a:r>
              <a:rPr lang="en-US" altLang="en-US" sz="2400"/>
              <a:t> 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Greer, C.R. (1995) </a:t>
            </a:r>
            <a:r>
              <a:rPr lang="en-US" altLang="en-US" sz="2400" b="1"/>
              <a:t>Strategy and human resources – a general managerial perspective</a:t>
            </a:r>
            <a:r>
              <a:rPr lang="en-US" altLang="en-US" sz="2400"/>
              <a:t>, Prentice Hall.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>
                <a:hlinkClick r:id="rId4"/>
              </a:rPr>
              <a:t>Riley, Michael</a:t>
            </a:r>
            <a:r>
              <a:rPr lang="en-US" altLang="en-US" sz="2400"/>
              <a:t>, (1996) </a:t>
            </a:r>
            <a:r>
              <a:rPr lang="en-US" altLang="en-US" sz="2400" b="1"/>
              <a:t>Human resource management in the hospitality and tourism industry, </a:t>
            </a:r>
            <a:r>
              <a:rPr lang="en-US" altLang="en-US" sz="2400"/>
              <a:t>2nd ed. Oxford ; Boston : Butterworth-Heinemann.  </a:t>
            </a:r>
            <a:r>
              <a:rPr lang="en-US" altLang="en-US" sz="2400">
                <a:hlinkClick r:id="rId5"/>
              </a:rPr>
              <a:t>TX911.3.P4 R55 1996</a:t>
            </a:r>
            <a:r>
              <a:rPr lang="en-US" altLang="en-US" sz="2400"/>
              <a:t> 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1249069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1555</TotalTime>
  <Words>1045</Words>
  <Application>Microsoft Office PowerPoint</Application>
  <PresentationFormat>On-screen Show (4:3)</PresentationFormat>
  <Paragraphs>65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Helvetica Neue</vt:lpstr>
      <vt:lpstr>Myriad Pro</vt:lpstr>
      <vt:lpstr>Times New Roman</vt:lpstr>
      <vt:lpstr>Verdana</vt:lpstr>
      <vt:lpstr>Wingdings</vt:lpstr>
      <vt:lpstr>20140311PresentationUWTSDTemplate</vt:lpstr>
      <vt:lpstr>Module Code: BMSK 5002</vt:lpstr>
      <vt:lpstr>Knowledge and behaviour of HR officer </vt:lpstr>
      <vt:lpstr>Knowledge and behaviour of HR officer </vt:lpstr>
      <vt:lpstr>Knowledge of HR officer </vt:lpstr>
      <vt:lpstr>Skills of HR officer </vt:lpstr>
      <vt:lpstr>Skills of HR officer 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Nishi Ramsurrun</cp:lastModifiedBy>
  <cp:revision>78</cp:revision>
  <cp:lastPrinted>2018-07-09T15:27:01Z</cp:lastPrinted>
  <dcterms:created xsi:type="dcterms:W3CDTF">2002-10-07T19:43:58Z</dcterms:created>
  <dcterms:modified xsi:type="dcterms:W3CDTF">2022-07-05T09:16:49Z</dcterms:modified>
</cp:coreProperties>
</file>