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1" r:id="rId3"/>
    <p:sldId id="312" r:id="rId4"/>
    <p:sldId id="313" r:id="rId5"/>
    <p:sldId id="314" r:id="rId6"/>
    <p:sldId id="315" r:id="rId7"/>
    <p:sldId id="316" r:id="rId8"/>
    <p:sldId id="323" r:id="rId9"/>
    <p:sldId id="324" r:id="rId10"/>
    <p:sldId id="330" r:id="rId11"/>
    <p:sldId id="317" r:id="rId12"/>
    <p:sldId id="318" r:id="rId13"/>
    <p:sldId id="325" r:id="rId14"/>
    <p:sldId id="327" r:id="rId15"/>
    <p:sldId id="328" r:id="rId16"/>
    <p:sldId id="319" r:id="rId17"/>
    <p:sldId id="320" r:id="rId18"/>
    <p:sldId id="321" r:id="rId19"/>
    <p:sldId id="322" r:id="rId20"/>
    <p:sldId id="337" r:id="rId21"/>
    <p:sldId id="329" r:id="rId22"/>
    <p:sldId id="331" r:id="rId23"/>
    <p:sldId id="332" r:id="rId24"/>
    <p:sldId id="334" r:id="rId25"/>
    <p:sldId id="333" r:id="rId26"/>
    <p:sldId id="336" r:id="rId27"/>
    <p:sldId id="335" r:id="rId28"/>
    <p:sldId id="310" r:id="rId29"/>
    <p:sldId id="32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varScale="1">
        <p:scale>
          <a:sx n="68" d="100"/>
          <a:sy n="68" d="100"/>
        </p:scale>
        <p:origin x="143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8.png"/><Relationship Id="rId5" Type="http://schemas.microsoft.com/office/2007/relationships/hdphoto" Target="../media/hdphoto2.wdp"/><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lgbtqia.ucdavis.edu/educated/glossary.html"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g"/><Relationship Id="rId7" Type="http://schemas.openxmlformats.org/officeDocument/2006/relationships/image" Target="../media/image16.jp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nhs.uk/conditions/gender-dysphoria/treatment/"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assets.publishing.service.gov.uk/government/uploads/system/uploads/attachment_data/file/786910/t455-eng.pdf"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hyperlink" Target="https://www.equalityhumanrights.com/en/advice-and-guidance/gender-reassignment-discrimination"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3.png"/><Relationship Id="rId7" Type="http://schemas.openxmlformats.org/officeDocument/2006/relationships/hyperlink" Target="https://www.bbc.co.uk/programmes/w172w4pxcth6mmt" TargetMode="External"/><Relationship Id="rId2" Type="http://schemas.openxmlformats.org/officeDocument/2006/relationships/hyperlink" Target="https://www.bbc.co.uk/sport/46453958" TargetMode="External"/><Relationship Id="rId1" Type="http://schemas.openxmlformats.org/officeDocument/2006/relationships/slideLayout" Target="../slideLayouts/slideLayout6.xml"/><Relationship Id="rId6" Type="http://schemas.openxmlformats.org/officeDocument/2006/relationships/hyperlink" Target="https://www.bbc.co.uk/news/av/uk-scotland-47448863/transgender-debate-playing-for-a-women-s-team-didn-t-seem-possible" TargetMode="External"/><Relationship Id="rId5" Type="http://schemas.openxmlformats.org/officeDocument/2006/relationships/hyperlink" Target="https://www.bbc.co.uk/sport/athletics/47467522" TargetMode="External"/><Relationship Id="rId4" Type="http://schemas.openxmlformats.org/officeDocument/2006/relationships/hyperlink" Target="https://www.bbc.co.uk/sport/swimming/47428951" TargetMode="External"/><Relationship Id="rId9"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judiciary.gov.uk/judgments/j-v-b-and-the-children-ultra-orthodox-judaism-transgender/" TargetMode="Externa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86910/t455-eng.pd" TargetMode="External"/><Relationship Id="rId2" Type="http://schemas.openxmlformats.org/officeDocument/2006/relationships/hyperlink" Target="http://www.beaumont-trust.org.uk/" TargetMode="External"/><Relationship Id="rId1" Type="http://schemas.openxmlformats.org/officeDocument/2006/relationships/slideLayout" Target="../slideLayouts/slideLayout2.xml"/><Relationship Id="rId4" Type="http://schemas.openxmlformats.org/officeDocument/2006/relationships/hyperlink" Target="https://www.judiciary.gov.uk/judgments/j-v-b-and-the-children-ultra-orthodox-judaism-transgender/"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lgbtqia.ucdavis.edu/educated/glossary.html" TargetMode="External"/><Relationship Id="rId2" Type="http://schemas.openxmlformats.org/officeDocument/2006/relationships/hyperlink" Target="http://www.nhs.uk/Conditions/Gender-dysphoria/Pages/Treatment.aspx" TargetMode="External"/><Relationship Id="rId1" Type="http://schemas.openxmlformats.org/officeDocument/2006/relationships/slideLayout" Target="../slideLayouts/slideLayout2.xml"/><Relationship Id="rId4" Type="http://schemas.openxmlformats.org/officeDocument/2006/relationships/hyperlink" Target="http://www.legislation.gov.uk/ukpga/2004/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a:t>
            </a:r>
            <a:r>
              <a:rPr lang="en-US" sz="2700" b="1"/>
              <a:t>World             </a:t>
            </a:r>
            <a:r>
              <a:rPr lang="en-US" sz="3600" b="1"/>
              <a:t>Theme 6: </a:t>
            </a:r>
            <a:r>
              <a:rPr lang="en-US" sz="3600" b="1" dirty="0"/>
              <a:t>Sexuality, Gender &amp; Families – Part 2 Transgender issues</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a:t>Recap of last session</a:t>
            </a:r>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a:t>Discuss, in small groups, the key features of our last session.</a:t>
            </a:r>
          </a:p>
        </p:txBody>
      </p:sp>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a:t>Share your discussions with the larger group.</a:t>
            </a:r>
          </a:p>
        </p:txBody>
      </p:sp>
    </p:spTree>
    <p:extLst>
      <p:ext uri="{BB962C8B-B14F-4D97-AF65-F5344CB8AC3E}">
        <p14:creationId xmlns:p14="http://schemas.microsoft.com/office/powerpoint/2010/main" val="31577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778098"/>
          </a:xfrm>
        </p:spPr>
        <p:txBody>
          <a:bodyPr>
            <a:normAutofit fontScale="90000"/>
          </a:bodyPr>
          <a:lstStyle/>
          <a:p>
            <a:r>
              <a:rPr lang="en-GB" b="1" dirty="0"/>
              <a:t>How many gender identities are there?</a:t>
            </a:r>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backgroundMark x1="95076" y1="26705" x2="95076" y2="26705"/>
                        <a14:backgroundMark x1="82386" y1="14583" x2="82386" y2="14583"/>
                      </a14:backgroundRemoval>
                    </a14:imgEffect>
                  </a14:imgLayer>
                </a14:imgProps>
              </a:ext>
              <a:ext uri="{28A0092B-C50C-407E-A947-70E740481C1C}">
                <a14:useLocalDpi xmlns:a14="http://schemas.microsoft.com/office/drawing/2010/main" val="0"/>
              </a:ext>
            </a:extLst>
          </a:blip>
          <a:stretch>
            <a:fillRect/>
          </a:stretch>
        </p:blipFill>
        <p:spPr>
          <a:xfrm>
            <a:off x="35496" y="2238895"/>
            <a:ext cx="2194560" cy="2194560"/>
          </a:xfrm>
          <a:prstGeom prst="rect">
            <a:avLst/>
          </a:prstGeom>
        </p:spPr>
      </p:pic>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backgroundMark x1="5303" y1="13636" x2="5303" y2="13636"/>
                        <a14:backgroundMark x1="25568" y1="16856" x2="25568" y2="16856"/>
                        <a14:backgroundMark x1="45833" y1="52841" x2="45833" y2="52841"/>
                      </a14:backgroundRemoval>
                    </a14:imgEffect>
                  </a14:imgLayer>
                </a14:imgProps>
              </a:ext>
              <a:ext uri="{28A0092B-C50C-407E-A947-70E740481C1C}">
                <a14:useLocalDpi xmlns:a14="http://schemas.microsoft.com/office/drawing/2010/main" val="0"/>
              </a:ext>
            </a:extLst>
          </a:blip>
          <a:stretch>
            <a:fillRect/>
          </a:stretch>
        </p:blipFill>
        <p:spPr>
          <a:xfrm>
            <a:off x="6913944" y="1916832"/>
            <a:ext cx="2194560" cy="2194560"/>
          </a:xfrm>
          <a:prstGeom prst="rect">
            <a:avLst/>
          </a:prstGeom>
        </p:spPr>
      </p:pic>
      <p:sp>
        <p:nvSpPr>
          <p:cNvPr id="6" name="TextBox 5"/>
          <p:cNvSpPr txBox="1"/>
          <p:nvPr/>
        </p:nvSpPr>
        <p:spPr>
          <a:xfrm>
            <a:off x="2195736" y="1340768"/>
            <a:ext cx="4608512" cy="461665"/>
          </a:xfrm>
          <a:prstGeom prst="rect">
            <a:avLst/>
          </a:prstGeom>
          <a:noFill/>
        </p:spPr>
        <p:txBody>
          <a:bodyPr wrap="square" rtlCol="0">
            <a:spAutoFit/>
          </a:bodyPr>
          <a:lstStyle/>
          <a:p>
            <a:pPr algn="ctr"/>
            <a:r>
              <a:rPr lang="en-GB" sz="2400" b="1" dirty="0"/>
              <a:t>Female to male transgender (</a:t>
            </a:r>
            <a:r>
              <a:rPr lang="en-GB" sz="2400" b="1" dirty="0" err="1"/>
              <a:t>FTM</a:t>
            </a:r>
            <a:r>
              <a:rPr lang="en-GB" sz="2400" b="1" dirty="0"/>
              <a:t>)</a:t>
            </a:r>
          </a:p>
        </p:txBody>
      </p:sp>
      <p:sp>
        <p:nvSpPr>
          <p:cNvPr id="7" name="Right Arrow 6"/>
          <p:cNvSpPr/>
          <p:nvPr/>
        </p:nvSpPr>
        <p:spPr>
          <a:xfrm>
            <a:off x="2230056" y="1700808"/>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195736" y="2492896"/>
            <a:ext cx="4896544" cy="461665"/>
          </a:xfrm>
          <a:prstGeom prst="rect">
            <a:avLst/>
          </a:prstGeom>
          <a:noFill/>
        </p:spPr>
        <p:txBody>
          <a:bodyPr wrap="square" rtlCol="0">
            <a:spAutoFit/>
          </a:bodyPr>
          <a:lstStyle/>
          <a:p>
            <a:pPr algn="ctr"/>
            <a:r>
              <a:rPr lang="en-GB" sz="2400" b="1" dirty="0"/>
              <a:t>Male to female transgender (</a:t>
            </a:r>
            <a:r>
              <a:rPr lang="en-GB" sz="2400" b="1" dirty="0" err="1"/>
              <a:t>MTF</a:t>
            </a:r>
            <a:r>
              <a:rPr lang="en-GB" sz="2400" b="1" dirty="0"/>
              <a:t>)</a:t>
            </a:r>
          </a:p>
        </p:txBody>
      </p:sp>
      <p:sp>
        <p:nvSpPr>
          <p:cNvPr id="9" name="Right Arrow 8"/>
          <p:cNvSpPr/>
          <p:nvPr/>
        </p:nvSpPr>
        <p:spPr>
          <a:xfrm flipH="1">
            <a:off x="2195736" y="2852936"/>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3347864" y="3816654"/>
            <a:ext cx="2376264" cy="461665"/>
          </a:xfrm>
          <a:prstGeom prst="rect">
            <a:avLst/>
          </a:prstGeom>
          <a:noFill/>
        </p:spPr>
        <p:txBody>
          <a:bodyPr wrap="square" rtlCol="0">
            <a:spAutoFit/>
          </a:bodyPr>
          <a:lstStyle/>
          <a:p>
            <a:pPr algn="ctr"/>
            <a:r>
              <a:rPr lang="en-GB" sz="2400" b="1" dirty="0"/>
              <a:t>‘Bi-gendered’</a:t>
            </a:r>
          </a:p>
        </p:txBody>
      </p:sp>
      <p:sp>
        <p:nvSpPr>
          <p:cNvPr id="11" name="Right Arrow 10"/>
          <p:cNvSpPr/>
          <p:nvPr/>
        </p:nvSpPr>
        <p:spPr>
          <a:xfrm>
            <a:off x="5508104"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flipH="1">
            <a:off x="1979712"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347864" y="4839543"/>
            <a:ext cx="2376264" cy="461665"/>
          </a:xfrm>
          <a:prstGeom prst="rect">
            <a:avLst/>
          </a:prstGeom>
          <a:noFill/>
        </p:spPr>
        <p:txBody>
          <a:bodyPr wrap="square" rtlCol="0">
            <a:spAutoFit/>
          </a:bodyPr>
          <a:lstStyle/>
          <a:p>
            <a:pPr algn="ctr"/>
            <a:r>
              <a:rPr lang="en-GB" sz="2400" b="1" dirty="0"/>
              <a:t>‘Non-gendered’</a:t>
            </a:r>
          </a:p>
        </p:txBody>
      </p:sp>
      <p:sp>
        <p:nvSpPr>
          <p:cNvPr id="14" name="Right Arrow 13"/>
          <p:cNvSpPr/>
          <p:nvPr/>
        </p:nvSpPr>
        <p:spPr>
          <a:xfrm>
            <a:off x="1979712"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H="1">
            <a:off x="5508104"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91614" y="1017483"/>
            <a:ext cx="380386" cy="380386"/>
          </a:xfrm>
          <a:prstGeom prst="rect">
            <a:avLst/>
          </a:prstGeom>
        </p:spPr>
      </p:pic>
    </p:spTree>
    <p:extLst>
      <p:ext uri="{BB962C8B-B14F-4D97-AF65-F5344CB8AC3E}">
        <p14:creationId xmlns:p14="http://schemas.microsoft.com/office/powerpoint/2010/main" val="33565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P spid="9" grpId="0" animBg="1"/>
      <p:bldP spid="10" grpId="0"/>
      <p:bldP spid="11" grpId="0" animBg="1"/>
      <p:bldP spid="12" grpId="0" animBg="1"/>
      <p:bldP spid="13" grpId="0"/>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9512" y="274638"/>
            <a:ext cx="8712968" cy="778098"/>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How many gender identities are there?</a:t>
            </a:r>
            <a:endParaRPr lang="en-GB" b="1" dirty="0"/>
          </a:p>
        </p:txBody>
      </p:sp>
      <p:sp>
        <p:nvSpPr>
          <p:cNvPr id="3" name="TextBox 2"/>
          <p:cNvSpPr txBox="1"/>
          <p:nvPr/>
        </p:nvSpPr>
        <p:spPr>
          <a:xfrm>
            <a:off x="2123728" y="1052736"/>
            <a:ext cx="4536504" cy="523220"/>
          </a:xfrm>
          <a:prstGeom prst="rect">
            <a:avLst/>
          </a:prstGeom>
          <a:noFill/>
        </p:spPr>
        <p:txBody>
          <a:bodyPr wrap="square" rtlCol="0">
            <a:spAutoFit/>
          </a:bodyPr>
          <a:lstStyle/>
          <a:p>
            <a:r>
              <a:rPr lang="en-GB" sz="2800" dirty="0"/>
              <a:t>As many as there are people!</a:t>
            </a:r>
          </a:p>
        </p:txBody>
      </p:sp>
      <p:sp>
        <p:nvSpPr>
          <p:cNvPr id="4" name="TextBox 3"/>
          <p:cNvSpPr txBox="1"/>
          <p:nvPr/>
        </p:nvSpPr>
        <p:spPr>
          <a:xfrm>
            <a:off x="179512" y="1825660"/>
            <a:ext cx="8424936" cy="523220"/>
          </a:xfrm>
          <a:prstGeom prst="rect">
            <a:avLst/>
          </a:prstGeom>
          <a:noFill/>
        </p:spPr>
        <p:txBody>
          <a:bodyPr wrap="square" rtlCol="0">
            <a:spAutoFit/>
          </a:bodyPr>
          <a:lstStyle/>
          <a:p>
            <a:r>
              <a:rPr lang="en-GB" sz="2800" dirty="0"/>
              <a:t>Sex, sexuality and gender do not mean the same thing.</a:t>
            </a:r>
          </a:p>
        </p:txBody>
      </p:sp>
      <p:sp>
        <p:nvSpPr>
          <p:cNvPr id="6" name="TextBox 5"/>
          <p:cNvSpPr txBox="1"/>
          <p:nvPr/>
        </p:nvSpPr>
        <p:spPr>
          <a:xfrm>
            <a:off x="251520" y="2545740"/>
            <a:ext cx="8424936" cy="954107"/>
          </a:xfrm>
          <a:prstGeom prst="rect">
            <a:avLst/>
          </a:prstGeom>
          <a:noFill/>
        </p:spPr>
        <p:txBody>
          <a:bodyPr wrap="square" rtlCol="0">
            <a:spAutoFit/>
          </a:bodyPr>
          <a:lstStyle/>
          <a:p>
            <a:r>
              <a:rPr lang="en-GB" sz="2800" dirty="0"/>
              <a:t>In groups discuss your understanding of the terms sex, sexuality and gender.</a:t>
            </a:r>
          </a:p>
        </p:txBody>
      </p:sp>
      <p:sp>
        <p:nvSpPr>
          <p:cNvPr id="7" name="TextBox 6"/>
          <p:cNvSpPr txBox="1"/>
          <p:nvPr/>
        </p:nvSpPr>
        <p:spPr>
          <a:xfrm>
            <a:off x="251520" y="3769876"/>
            <a:ext cx="8424936" cy="523220"/>
          </a:xfrm>
          <a:prstGeom prst="rect">
            <a:avLst/>
          </a:prstGeom>
          <a:noFill/>
        </p:spPr>
        <p:txBody>
          <a:bodyPr wrap="square" rtlCol="0">
            <a:spAutoFit/>
          </a:bodyPr>
          <a:lstStyle/>
          <a:p>
            <a:r>
              <a:rPr lang="en-GB" sz="2800" dirty="0"/>
              <a:t>Feedback to your tutor</a:t>
            </a:r>
          </a:p>
        </p:txBody>
      </p:sp>
    </p:spTree>
    <p:extLst>
      <p:ext uri="{BB962C8B-B14F-4D97-AF65-F5344CB8AC3E}">
        <p14:creationId xmlns:p14="http://schemas.microsoft.com/office/powerpoint/2010/main" val="302611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Sex, sexuality &amp; gender</a:t>
            </a:r>
          </a:p>
        </p:txBody>
      </p:sp>
      <p:sp>
        <p:nvSpPr>
          <p:cNvPr id="4" name="TextBox 3"/>
          <p:cNvSpPr txBox="1"/>
          <p:nvPr/>
        </p:nvSpPr>
        <p:spPr>
          <a:xfrm>
            <a:off x="683568" y="1412776"/>
            <a:ext cx="7848872" cy="4154984"/>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“Sex“ refers to the biological status of male or female. It includes physical attributes such as chromosomes, reproductive organs and genitalia.</a:t>
            </a:r>
          </a:p>
          <a:p>
            <a:pPr marL="457200" indent="-457200">
              <a:spcBef>
                <a:spcPts val="1200"/>
              </a:spcBef>
              <a:spcAft>
                <a:spcPts val="1200"/>
              </a:spcAft>
              <a:buFont typeface="Arial" panose="020B0604020202020204" pitchFamily="34" charset="0"/>
              <a:buChar char="•"/>
            </a:pPr>
            <a:r>
              <a:rPr lang="en-GB" sz="2800" dirty="0"/>
              <a:t>“Sexuality” refers to a persons emotional and physical reaction to other sexes and genders.</a:t>
            </a:r>
          </a:p>
          <a:p>
            <a:pPr marL="457200" indent="-457200">
              <a:spcBef>
                <a:spcPts val="1200"/>
              </a:spcBef>
              <a:spcAft>
                <a:spcPts val="1200"/>
              </a:spcAft>
              <a:buFont typeface="Arial" panose="020B0604020202020204" pitchFamily="34" charset="0"/>
              <a:buChar char="•"/>
            </a:pPr>
            <a:r>
              <a:rPr lang="en-GB" sz="2800" dirty="0"/>
              <a:t>“Gender” refers to how people feel about themselves and their emotional and personal identity. </a:t>
            </a:r>
          </a:p>
        </p:txBody>
      </p:sp>
      <p:sp>
        <p:nvSpPr>
          <p:cNvPr id="5" name="TextBox 4"/>
          <p:cNvSpPr txBox="1"/>
          <p:nvPr/>
        </p:nvSpPr>
        <p:spPr>
          <a:xfrm>
            <a:off x="4860032" y="5567760"/>
            <a:ext cx="3384376" cy="369332"/>
          </a:xfrm>
          <a:prstGeom prst="rect">
            <a:avLst/>
          </a:prstGeom>
          <a:noFill/>
        </p:spPr>
        <p:txBody>
          <a:bodyPr wrap="square" rtlCol="0">
            <a:spAutoFit/>
          </a:bodyPr>
          <a:lstStyle/>
          <a:p>
            <a:r>
              <a:rPr lang="en-GB" dirty="0"/>
              <a:t>Darrell (2015)</a:t>
            </a:r>
          </a:p>
        </p:txBody>
      </p:sp>
    </p:spTree>
    <p:extLst>
      <p:ext uri="{BB962C8B-B14F-4D97-AF65-F5344CB8AC3E}">
        <p14:creationId xmlns:p14="http://schemas.microsoft.com/office/powerpoint/2010/main" val="415361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a:t>Gender and Labels</a:t>
            </a:r>
          </a:p>
        </p:txBody>
      </p:sp>
      <p:sp>
        <p:nvSpPr>
          <p:cNvPr id="3" name="TextBox 2"/>
          <p:cNvSpPr txBox="1"/>
          <p:nvPr/>
        </p:nvSpPr>
        <p:spPr>
          <a:xfrm>
            <a:off x="251520" y="980728"/>
            <a:ext cx="8208912" cy="954107"/>
          </a:xfrm>
          <a:prstGeom prst="rect">
            <a:avLst/>
          </a:prstGeom>
          <a:noFill/>
        </p:spPr>
        <p:txBody>
          <a:bodyPr wrap="square" rtlCol="0">
            <a:spAutoFit/>
          </a:bodyPr>
          <a:lstStyle/>
          <a:p>
            <a:r>
              <a:rPr lang="en-GB" sz="2800" dirty="0"/>
              <a:t>In the 21</a:t>
            </a:r>
            <a:r>
              <a:rPr lang="en-GB" sz="2800" baseline="30000" dirty="0"/>
              <a:t>st</a:t>
            </a:r>
            <a:r>
              <a:rPr lang="en-GB" sz="2800" dirty="0"/>
              <a:t> century there are many different ‘labels’ for gender groups, e.g.:</a:t>
            </a:r>
          </a:p>
        </p:txBody>
      </p:sp>
      <p:sp>
        <p:nvSpPr>
          <p:cNvPr id="4" name="Rounded Rectangle 3"/>
          <p:cNvSpPr/>
          <p:nvPr/>
        </p:nvSpPr>
        <p:spPr>
          <a:xfrm>
            <a:off x="251520" y="2060848"/>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Transgender</a:t>
            </a:r>
          </a:p>
        </p:txBody>
      </p:sp>
      <p:sp>
        <p:nvSpPr>
          <p:cNvPr id="5" name="Rounded Rectangle 4"/>
          <p:cNvSpPr/>
          <p:nvPr/>
        </p:nvSpPr>
        <p:spPr>
          <a:xfrm>
            <a:off x="251520" y="3429000"/>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Bi-gender</a:t>
            </a:r>
          </a:p>
        </p:txBody>
      </p:sp>
      <p:sp>
        <p:nvSpPr>
          <p:cNvPr id="6" name="Rounded Rectangle 5"/>
          <p:cNvSpPr/>
          <p:nvPr/>
        </p:nvSpPr>
        <p:spPr>
          <a:xfrm>
            <a:off x="251520" y="4797152"/>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Non-gender</a:t>
            </a:r>
          </a:p>
        </p:txBody>
      </p:sp>
      <p:sp>
        <p:nvSpPr>
          <p:cNvPr id="7" name="Rounded Rectangle 6"/>
          <p:cNvSpPr/>
          <p:nvPr/>
        </p:nvSpPr>
        <p:spPr>
          <a:xfrm>
            <a:off x="3419872"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Male to female (</a:t>
            </a:r>
            <a:r>
              <a:rPr lang="en-GB" sz="2000" b="1" dirty="0" err="1">
                <a:solidFill>
                  <a:schemeClr val="accent6">
                    <a:lumMod val="50000"/>
                  </a:schemeClr>
                </a:solidFill>
              </a:rPr>
              <a:t>MTF</a:t>
            </a:r>
            <a:r>
              <a:rPr lang="en-GB" sz="2000" b="1" dirty="0">
                <a:solidFill>
                  <a:schemeClr val="accent6">
                    <a:lumMod val="50000"/>
                  </a:schemeClr>
                </a:solidFill>
              </a:rPr>
              <a:t>)</a:t>
            </a:r>
          </a:p>
        </p:txBody>
      </p:sp>
      <p:sp>
        <p:nvSpPr>
          <p:cNvPr id="8" name="Rounded Rectangle 7"/>
          <p:cNvSpPr/>
          <p:nvPr/>
        </p:nvSpPr>
        <p:spPr>
          <a:xfrm>
            <a:off x="5364088"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Female to male (</a:t>
            </a:r>
            <a:r>
              <a:rPr lang="en-GB" sz="2000" b="1" dirty="0" err="1">
                <a:solidFill>
                  <a:schemeClr val="accent6">
                    <a:lumMod val="50000"/>
                  </a:schemeClr>
                </a:solidFill>
              </a:rPr>
              <a:t>FTM</a:t>
            </a:r>
            <a:r>
              <a:rPr lang="en-GB" sz="2000" b="1" dirty="0">
                <a:solidFill>
                  <a:schemeClr val="accent6">
                    <a:lumMod val="50000"/>
                  </a:schemeClr>
                </a:solidFill>
              </a:rPr>
              <a:t>)</a:t>
            </a:r>
          </a:p>
        </p:txBody>
      </p:sp>
      <p:sp>
        <p:nvSpPr>
          <p:cNvPr id="9" name="Rounded Rectangle 8"/>
          <p:cNvSpPr/>
          <p:nvPr/>
        </p:nvSpPr>
        <p:spPr>
          <a:xfrm>
            <a:off x="3419872"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Cross-dressers</a:t>
            </a:r>
          </a:p>
        </p:txBody>
      </p:sp>
      <p:sp>
        <p:nvSpPr>
          <p:cNvPr id="10" name="Rounded Rectangle 9"/>
          <p:cNvSpPr/>
          <p:nvPr/>
        </p:nvSpPr>
        <p:spPr>
          <a:xfrm>
            <a:off x="5364088"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Transvestites</a:t>
            </a:r>
          </a:p>
        </p:txBody>
      </p:sp>
      <p:sp>
        <p:nvSpPr>
          <p:cNvPr id="11" name="Rounded Rectangle 10"/>
          <p:cNvSpPr/>
          <p:nvPr/>
        </p:nvSpPr>
        <p:spPr>
          <a:xfrm>
            <a:off x="7308304"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Drag Kings and Queens</a:t>
            </a:r>
          </a:p>
        </p:txBody>
      </p:sp>
      <p:sp>
        <p:nvSpPr>
          <p:cNvPr id="12" name="Rounded Rectangle 11"/>
          <p:cNvSpPr/>
          <p:nvPr/>
        </p:nvSpPr>
        <p:spPr>
          <a:xfrm>
            <a:off x="3419872"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Androgyny</a:t>
            </a:r>
          </a:p>
        </p:txBody>
      </p:sp>
      <p:sp>
        <p:nvSpPr>
          <p:cNvPr id="13" name="Rounded Rectangle 12"/>
          <p:cNvSpPr/>
          <p:nvPr/>
        </p:nvSpPr>
        <p:spPr>
          <a:xfrm>
            <a:off x="5364088"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‘A-gendered’</a:t>
            </a:r>
          </a:p>
        </p:txBody>
      </p:sp>
      <p:sp>
        <p:nvSpPr>
          <p:cNvPr id="16" name="TextBox 15"/>
          <p:cNvSpPr txBox="1"/>
          <p:nvPr/>
        </p:nvSpPr>
        <p:spPr>
          <a:xfrm>
            <a:off x="4355976" y="6237312"/>
            <a:ext cx="4248472" cy="369332"/>
          </a:xfrm>
          <a:prstGeom prst="rect">
            <a:avLst/>
          </a:prstGeom>
          <a:noFill/>
        </p:spPr>
        <p:txBody>
          <a:bodyPr wrap="square" rtlCol="0">
            <a:spAutoFit/>
          </a:bodyPr>
          <a:lstStyle/>
          <a:p>
            <a:r>
              <a:rPr lang="en-GB" dirty="0"/>
              <a:t>Based  on Darrell (2015)</a:t>
            </a:r>
          </a:p>
        </p:txBody>
      </p:sp>
    </p:spTree>
    <p:extLst>
      <p:ext uri="{BB962C8B-B14F-4D97-AF65-F5344CB8AC3E}">
        <p14:creationId xmlns:p14="http://schemas.microsoft.com/office/powerpoint/2010/main" val="92416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a:t>Gender and Labels</a:t>
            </a:r>
          </a:p>
        </p:txBody>
      </p:sp>
      <p:sp>
        <p:nvSpPr>
          <p:cNvPr id="3" name="TextBox 2"/>
          <p:cNvSpPr txBox="1"/>
          <p:nvPr/>
        </p:nvSpPr>
        <p:spPr>
          <a:xfrm>
            <a:off x="251520" y="1402898"/>
            <a:ext cx="8208912"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represent one set of labels for people in the ‘gender variant’ community</a:t>
            </a:r>
          </a:p>
          <a:p>
            <a:pPr marL="457200" indent="-457200">
              <a:buFont typeface="Arial" panose="020B0604020202020204" pitchFamily="34" charset="0"/>
              <a:buChar char="•"/>
            </a:pPr>
            <a:r>
              <a:rPr lang="en-GB" sz="2800" dirty="0"/>
              <a:t>It is important to remember that there are as many ‘genders’ as there are people</a:t>
            </a:r>
          </a:p>
          <a:p>
            <a:pPr marL="457200" indent="-457200">
              <a:buFont typeface="Arial" panose="020B0604020202020204" pitchFamily="34" charset="0"/>
              <a:buChar char="•"/>
            </a:pPr>
            <a:r>
              <a:rPr lang="en-GB" sz="2800" dirty="0"/>
              <a:t>One person’s experience of being ‘male’ will be different from anther person’s</a:t>
            </a:r>
          </a:p>
          <a:p>
            <a:pPr marL="457200" indent="-457200">
              <a:buFont typeface="Arial" panose="020B0604020202020204" pitchFamily="34" charset="0"/>
              <a:buChar char="•"/>
            </a:pPr>
            <a:r>
              <a:rPr lang="en-GB" sz="2800" dirty="0"/>
              <a:t>Some labels are chosen by ‘gender variant’ people for themselves and some are imposed upon them by society </a:t>
            </a:r>
          </a:p>
        </p:txBody>
      </p:sp>
    </p:spTree>
    <p:extLst>
      <p:ext uri="{BB962C8B-B14F-4D97-AF65-F5344CB8AC3E}">
        <p14:creationId xmlns:p14="http://schemas.microsoft.com/office/powerpoint/2010/main" val="280845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Gender Identity – Increasing complexity</a:t>
            </a:r>
          </a:p>
        </p:txBody>
      </p:sp>
      <p:sp>
        <p:nvSpPr>
          <p:cNvPr id="3" name="TextBox 2"/>
          <p:cNvSpPr txBox="1"/>
          <p:nvPr/>
        </p:nvSpPr>
        <p:spPr>
          <a:xfrm>
            <a:off x="395536" y="1700808"/>
            <a:ext cx="835292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the late 20</a:t>
            </a:r>
            <a:r>
              <a:rPr lang="en-GB" sz="2800" baseline="30000" dirty="0"/>
              <a:t>th</a:t>
            </a:r>
            <a:r>
              <a:rPr lang="en-GB" sz="2800" dirty="0"/>
              <a:t> century the acronym </a:t>
            </a:r>
            <a:r>
              <a:rPr lang="en-GB" sz="2800" dirty="0" err="1"/>
              <a:t>LGBT</a:t>
            </a:r>
            <a:r>
              <a:rPr lang="en-GB" sz="2800" dirty="0"/>
              <a:t> was used</a:t>
            </a:r>
          </a:p>
        </p:txBody>
      </p:sp>
      <p:sp>
        <p:nvSpPr>
          <p:cNvPr id="4" name="TextBox 3"/>
          <p:cNvSpPr txBox="1"/>
          <p:nvPr/>
        </p:nvSpPr>
        <p:spPr>
          <a:xfrm>
            <a:off x="407546" y="3356992"/>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Today, however, activists and campaigners use </a:t>
            </a:r>
            <a:r>
              <a:rPr lang="en-GB" sz="2800" dirty="0" err="1"/>
              <a:t>LGBTQIA</a:t>
            </a:r>
            <a:endParaRPr lang="en-GB" sz="28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6425" y="2348880"/>
            <a:ext cx="576064" cy="576064"/>
          </a:xfrm>
          <a:prstGeom prst="rect">
            <a:avLst/>
          </a:prstGeom>
        </p:spPr>
      </p:pic>
      <p:sp>
        <p:nvSpPr>
          <p:cNvPr id="6" name="TextBox 5"/>
          <p:cNvSpPr txBox="1"/>
          <p:nvPr/>
        </p:nvSpPr>
        <p:spPr>
          <a:xfrm>
            <a:off x="2627784" y="2391271"/>
            <a:ext cx="5112568" cy="461665"/>
          </a:xfrm>
          <a:prstGeom prst="rect">
            <a:avLst/>
          </a:prstGeom>
          <a:noFill/>
        </p:spPr>
        <p:txBody>
          <a:bodyPr wrap="square" rtlCol="0">
            <a:spAutoFit/>
          </a:bodyPr>
          <a:lstStyle/>
          <a:p>
            <a:r>
              <a:rPr lang="en-GB" sz="2400" dirty="0"/>
              <a:t>What do the initials </a:t>
            </a:r>
            <a:r>
              <a:rPr lang="en-GB" sz="2400" dirty="0" err="1"/>
              <a:t>LGBT</a:t>
            </a:r>
            <a:r>
              <a:rPr lang="en-GB" sz="2400" dirty="0"/>
              <a:t> stand for?</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5696" y="4509120"/>
            <a:ext cx="576064" cy="576064"/>
          </a:xfrm>
          <a:prstGeom prst="rect">
            <a:avLst/>
          </a:prstGeom>
        </p:spPr>
      </p:pic>
      <p:sp>
        <p:nvSpPr>
          <p:cNvPr id="8" name="TextBox 7"/>
          <p:cNvSpPr txBox="1"/>
          <p:nvPr/>
        </p:nvSpPr>
        <p:spPr>
          <a:xfrm>
            <a:off x="2637055" y="4551511"/>
            <a:ext cx="5112568" cy="461665"/>
          </a:xfrm>
          <a:prstGeom prst="rect">
            <a:avLst/>
          </a:prstGeom>
          <a:noFill/>
        </p:spPr>
        <p:txBody>
          <a:bodyPr wrap="square" rtlCol="0">
            <a:spAutoFit/>
          </a:bodyPr>
          <a:lstStyle/>
          <a:p>
            <a:r>
              <a:rPr lang="en-GB" sz="2400" dirty="0"/>
              <a:t>What do the initials </a:t>
            </a:r>
            <a:r>
              <a:rPr lang="en-GB" sz="2400" dirty="0" err="1"/>
              <a:t>QIA</a:t>
            </a:r>
            <a:r>
              <a:rPr lang="en-GB" sz="2400" dirty="0"/>
              <a:t> stand for?</a:t>
            </a:r>
          </a:p>
        </p:txBody>
      </p:sp>
    </p:spTree>
    <p:extLst>
      <p:ext uri="{BB962C8B-B14F-4D97-AF65-F5344CB8AC3E}">
        <p14:creationId xmlns:p14="http://schemas.microsoft.com/office/powerpoint/2010/main" val="385157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Gender Identity – Increasing complexity</a:t>
            </a:r>
          </a:p>
        </p:txBody>
      </p:sp>
      <p:sp>
        <p:nvSpPr>
          <p:cNvPr id="3" name="TextBox 2"/>
          <p:cNvSpPr txBox="1"/>
          <p:nvPr/>
        </p:nvSpPr>
        <p:spPr>
          <a:xfrm>
            <a:off x="395536" y="1268760"/>
            <a:ext cx="8352928" cy="523220"/>
          </a:xfrm>
          <a:prstGeom prst="rect">
            <a:avLst/>
          </a:prstGeom>
          <a:noFill/>
        </p:spPr>
        <p:txBody>
          <a:bodyPr wrap="square" rtlCol="0">
            <a:spAutoFit/>
          </a:bodyPr>
          <a:lstStyle/>
          <a:p>
            <a:r>
              <a:rPr lang="en-GB" sz="2800" dirty="0"/>
              <a:t>In groups discuss the following terms:</a:t>
            </a:r>
          </a:p>
        </p:txBody>
      </p:sp>
      <p:sp>
        <p:nvSpPr>
          <p:cNvPr id="9" name="TextBox 8"/>
          <p:cNvSpPr txBox="1"/>
          <p:nvPr/>
        </p:nvSpPr>
        <p:spPr>
          <a:xfrm>
            <a:off x="2699792" y="1916832"/>
            <a:ext cx="223224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Queer</a:t>
            </a:r>
          </a:p>
          <a:p>
            <a:pPr marL="457200" indent="-457200">
              <a:buFont typeface="Arial" panose="020B0604020202020204" pitchFamily="34" charset="0"/>
              <a:buChar char="•"/>
            </a:pPr>
            <a:r>
              <a:rPr lang="en-GB" sz="2800" dirty="0"/>
              <a:t>Intersexual</a:t>
            </a:r>
          </a:p>
          <a:p>
            <a:pPr marL="457200" indent="-457200">
              <a:buFont typeface="Arial" panose="020B0604020202020204" pitchFamily="34" charset="0"/>
              <a:buChar char="•"/>
            </a:pPr>
            <a:r>
              <a:rPr lang="en-GB" sz="2800" dirty="0"/>
              <a:t>Asexual</a:t>
            </a:r>
          </a:p>
        </p:txBody>
      </p:sp>
      <p:sp>
        <p:nvSpPr>
          <p:cNvPr id="10" name="TextBox 9"/>
          <p:cNvSpPr txBox="1"/>
          <p:nvPr/>
        </p:nvSpPr>
        <p:spPr>
          <a:xfrm>
            <a:off x="395536" y="3356992"/>
            <a:ext cx="8352928" cy="1538883"/>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t>What do you understand these terms to mean?</a:t>
            </a:r>
          </a:p>
          <a:p>
            <a:pPr marL="514350" indent="-514350">
              <a:spcBef>
                <a:spcPts val="600"/>
              </a:spcBef>
              <a:spcAft>
                <a:spcPts val="600"/>
              </a:spcAft>
              <a:buFont typeface="+mj-lt"/>
              <a:buAutoNum type="arabicPeriod"/>
            </a:pPr>
            <a:r>
              <a:rPr lang="en-GB" sz="2800" dirty="0"/>
              <a:t>Why do you think they are used by people in the gender variant community?</a:t>
            </a:r>
          </a:p>
        </p:txBody>
      </p:sp>
      <p:sp>
        <p:nvSpPr>
          <p:cNvPr id="11" name="TextBox 10"/>
          <p:cNvSpPr txBox="1"/>
          <p:nvPr/>
        </p:nvSpPr>
        <p:spPr>
          <a:xfrm>
            <a:off x="395536" y="5085184"/>
            <a:ext cx="8352928" cy="523220"/>
          </a:xfrm>
          <a:prstGeom prst="rect">
            <a:avLst/>
          </a:prstGeom>
          <a:noFill/>
        </p:spPr>
        <p:txBody>
          <a:bodyPr wrap="square" rtlCol="0">
            <a:spAutoFit/>
          </a:bodyPr>
          <a:lstStyle/>
          <a:p>
            <a:r>
              <a:rPr lang="en-GB" sz="2800" dirty="0"/>
              <a:t>Feedback to your tutor</a:t>
            </a:r>
          </a:p>
        </p:txBody>
      </p:sp>
      <p:pic>
        <p:nvPicPr>
          <p:cNvPr id="13" name="Picture 1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9215" y="5596482"/>
            <a:ext cx="1025253" cy="1025253"/>
          </a:xfrm>
          <a:prstGeom prst="rect">
            <a:avLst/>
          </a:prstGeom>
        </p:spPr>
      </p:pic>
    </p:spTree>
    <p:extLst>
      <p:ext uri="{BB962C8B-B14F-4D97-AF65-F5344CB8AC3E}">
        <p14:creationId xmlns:p14="http://schemas.microsoft.com/office/powerpoint/2010/main" val="319542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build="p"/>
      <p:bldP spid="10"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Gender Identity – Increasing complexity</a:t>
            </a:r>
          </a:p>
        </p:txBody>
      </p:sp>
      <p:sp>
        <p:nvSpPr>
          <p:cNvPr id="3" name="TextBox 2"/>
          <p:cNvSpPr txBox="1"/>
          <p:nvPr/>
        </p:nvSpPr>
        <p:spPr>
          <a:xfrm>
            <a:off x="395536" y="980728"/>
            <a:ext cx="8352928" cy="954107"/>
          </a:xfrm>
          <a:prstGeom prst="rect">
            <a:avLst/>
          </a:prstGeom>
          <a:noFill/>
        </p:spPr>
        <p:txBody>
          <a:bodyPr wrap="square" rtlCol="0">
            <a:spAutoFit/>
          </a:bodyPr>
          <a:lstStyle/>
          <a:p>
            <a:r>
              <a:rPr lang="en-GB" sz="2800" dirty="0"/>
              <a:t>It is difficult to find accurate figures on the number of people who are transgender and gender variant</a:t>
            </a:r>
          </a:p>
        </p:txBody>
      </p:sp>
      <p:sp>
        <p:nvSpPr>
          <p:cNvPr id="4" name="TextBox 3"/>
          <p:cNvSpPr txBox="1"/>
          <p:nvPr/>
        </p:nvSpPr>
        <p:spPr>
          <a:xfrm>
            <a:off x="467544" y="1988840"/>
            <a:ext cx="8136904" cy="1384995"/>
          </a:xfrm>
          <a:prstGeom prst="rect">
            <a:avLst/>
          </a:prstGeom>
          <a:noFill/>
        </p:spPr>
        <p:txBody>
          <a:bodyPr wrap="square" rtlCol="0">
            <a:spAutoFit/>
          </a:bodyPr>
          <a:lstStyle/>
          <a:p>
            <a:r>
              <a:rPr lang="en-GB" sz="2800" dirty="0"/>
              <a:t> “There are huge inconsistencies in population estimates of both transsexual people and the less clearly defined trans community”.</a:t>
            </a:r>
          </a:p>
        </p:txBody>
      </p:sp>
      <p:sp>
        <p:nvSpPr>
          <p:cNvPr id="5" name="TextBox 4"/>
          <p:cNvSpPr txBox="1"/>
          <p:nvPr/>
        </p:nvSpPr>
        <p:spPr>
          <a:xfrm>
            <a:off x="467544" y="335699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Estimates of people who have undergone gender realignment vary from 2,400 to 6,500</a:t>
            </a:r>
          </a:p>
        </p:txBody>
      </p:sp>
      <p:sp>
        <p:nvSpPr>
          <p:cNvPr id="14" name="TextBox 13"/>
          <p:cNvSpPr txBox="1"/>
          <p:nvPr/>
        </p:nvSpPr>
        <p:spPr>
          <a:xfrm>
            <a:off x="467544" y="443711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Estimates of people who are gender variant vary from 65,000 to 300,000</a:t>
            </a:r>
          </a:p>
        </p:txBody>
      </p:sp>
      <p:sp>
        <p:nvSpPr>
          <p:cNvPr id="6" name="TextBox 5"/>
          <p:cNvSpPr txBox="1"/>
          <p:nvPr/>
        </p:nvSpPr>
        <p:spPr>
          <a:xfrm>
            <a:off x="3707904" y="5805264"/>
            <a:ext cx="4680520" cy="461665"/>
          </a:xfrm>
          <a:prstGeom prst="rect">
            <a:avLst/>
          </a:prstGeom>
          <a:noFill/>
        </p:spPr>
        <p:txBody>
          <a:bodyPr wrap="square" rtlCol="0">
            <a:spAutoFit/>
          </a:bodyPr>
          <a:lstStyle/>
          <a:p>
            <a:r>
              <a:rPr lang="en-GB" sz="2400" dirty="0"/>
              <a:t>Office for National Statistics (2009)</a:t>
            </a:r>
          </a:p>
        </p:txBody>
      </p:sp>
    </p:spTree>
    <p:extLst>
      <p:ext uri="{BB962C8B-B14F-4D97-AF65-F5344CB8AC3E}">
        <p14:creationId xmlns:p14="http://schemas.microsoft.com/office/powerpoint/2010/main" val="228702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1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2592288" cy="523220"/>
          </a:xfrm>
          <a:prstGeom prst="rect">
            <a:avLst/>
          </a:prstGeom>
          <a:noFill/>
        </p:spPr>
        <p:txBody>
          <a:bodyPr wrap="square" rtlCol="0">
            <a:spAutoFit/>
          </a:bodyPr>
          <a:lstStyle/>
          <a:p>
            <a:pPr>
              <a:spcBef>
                <a:spcPts val="1200"/>
              </a:spcBef>
              <a:spcAft>
                <a:spcPts val="1200"/>
              </a:spcAft>
            </a:pPr>
            <a:r>
              <a:rPr lang="en-GB" sz="2800" b="1" dirty="0"/>
              <a:t>Gender identity</a:t>
            </a:r>
          </a:p>
        </p:txBody>
      </p:sp>
      <p:sp>
        <p:nvSpPr>
          <p:cNvPr id="3" name="TextBox 2"/>
          <p:cNvSpPr txBox="1"/>
          <p:nvPr/>
        </p:nvSpPr>
        <p:spPr>
          <a:xfrm>
            <a:off x="683568" y="2260029"/>
            <a:ext cx="8064896" cy="1384995"/>
          </a:xfrm>
          <a:prstGeom prst="rect">
            <a:avLst/>
          </a:prstGeom>
          <a:noFill/>
        </p:spPr>
        <p:txBody>
          <a:bodyPr wrap="square" rtlCol="0">
            <a:spAutoFit/>
          </a:bodyPr>
          <a:lstStyle/>
          <a:p>
            <a:pPr algn="just"/>
            <a:r>
              <a:rPr lang="en-GB" sz="2800" dirty="0"/>
              <a:t>One's innermost concept of self as male or female or both or neither—how individuals perceive themselves and what they call themselves.</a:t>
            </a:r>
          </a:p>
        </p:txBody>
      </p:sp>
    </p:spTree>
    <p:extLst>
      <p:ext uri="{BB962C8B-B14F-4D97-AF65-F5344CB8AC3E}">
        <p14:creationId xmlns:p14="http://schemas.microsoft.com/office/powerpoint/2010/main" val="5857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6552728" cy="523220"/>
          </a:xfrm>
          <a:prstGeom prst="rect">
            <a:avLst/>
          </a:prstGeom>
          <a:noFill/>
        </p:spPr>
        <p:txBody>
          <a:bodyPr wrap="square" rtlCol="0">
            <a:spAutoFit/>
          </a:bodyPr>
          <a:lstStyle/>
          <a:p>
            <a:pPr>
              <a:spcBef>
                <a:spcPts val="1200"/>
              </a:spcBef>
              <a:spcAft>
                <a:spcPts val="1200"/>
              </a:spcAft>
            </a:pPr>
            <a:r>
              <a:rPr lang="en-GB" sz="2800" b="1" dirty="0"/>
              <a:t>Gender variance / Gender non-conforming</a:t>
            </a:r>
          </a:p>
        </p:txBody>
      </p:sp>
      <p:sp>
        <p:nvSpPr>
          <p:cNvPr id="3" name="TextBox 2"/>
          <p:cNvSpPr txBox="1"/>
          <p:nvPr/>
        </p:nvSpPr>
        <p:spPr>
          <a:xfrm>
            <a:off x="683568" y="1628800"/>
            <a:ext cx="8064896" cy="1815882"/>
          </a:xfrm>
          <a:prstGeom prst="rect">
            <a:avLst/>
          </a:prstGeom>
          <a:noFill/>
        </p:spPr>
        <p:txBody>
          <a:bodyPr wrap="square" rtlCol="0">
            <a:spAutoFit/>
          </a:bodyPr>
          <a:lstStyle/>
          <a:p>
            <a:r>
              <a:rPr lang="en-GB" sz="2800" dirty="0"/>
              <a:t>Gender variance refers to the extent to which a person’s gender identity or expression of gender differs from the cultural norms of society expected of people of a particular biological sex</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31108" y="3593068"/>
            <a:ext cx="2081784" cy="3121152"/>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1731" y="3588698"/>
            <a:ext cx="2051161" cy="308234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81584" y="3577610"/>
            <a:ext cx="2652839" cy="3082346"/>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19524" y="3980888"/>
            <a:ext cx="3792984" cy="2275790"/>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06409" y="3858698"/>
            <a:ext cx="3619213" cy="2417693"/>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36466" y="3647491"/>
            <a:ext cx="1743075" cy="2628900"/>
          </a:xfrm>
          <a:prstGeom prst="rect">
            <a:avLst/>
          </a:prstGeom>
        </p:spPr>
      </p:pic>
      <p:pic>
        <p:nvPicPr>
          <p:cNvPr id="12" name="Picture 1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281584" y="3548389"/>
            <a:ext cx="2351698" cy="3210509"/>
          </a:xfrm>
          <a:prstGeom prst="rect">
            <a:avLst/>
          </a:prstGeom>
        </p:spPr>
      </p:pic>
    </p:spTree>
    <p:extLst>
      <p:ext uri="{BB962C8B-B14F-4D97-AF65-F5344CB8AC3E}">
        <p14:creationId xmlns:p14="http://schemas.microsoft.com/office/powerpoint/2010/main" val="3364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nodeType="clickEffect">
                                  <p:stCondLst>
                                    <p:cond delay="0"/>
                                  </p:stCondLst>
                                  <p:childTnLst>
                                    <p:set>
                                      <p:cBhvr>
                                        <p:cTn id="50" dur="1" fill="hold">
                                          <p:stCondLst>
                                            <p:cond delay="0"/>
                                          </p:stCondLst>
                                        </p:cTn>
                                        <p:tgtEl>
                                          <p:spTgt spid="10"/>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nodeType="clickEffect">
                                  <p:stCondLst>
                                    <p:cond delay="0"/>
                                  </p:stCondLst>
                                  <p:childTnLst>
                                    <p:set>
                                      <p:cBhvr>
                                        <p:cTn id="58" dur="1" fill="hold">
                                          <p:stCondLst>
                                            <p:cond delay="0"/>
                                          </p:stCondLst>
                                        </p:cTn>
                                        <p:tgtEl>
                                          <p:spTgt spid="11"/>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12"/>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nodeType="clickEffect">
                                  <p:stCondLst>
                                    <p:cond delay="0"/>
                                  </p:stCondLst>
                                  <p:childTnLst>
                                    <p:set>
                                      <p:cBhvr>
                                        <p:cTn id="66"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a:t>Gender expression</a:t>
            </a:r>
          </a:p>
        </p:txBody>
      </p:sp>
      <p:sp>
        <p:nvSpPr>
          <p:cNvPr id="7" name="TextBox 6"/>
          <p:cNvSpPr txBox="1"/>
          <p:nvPr/>
        </p:nvSpPr>
        <p:spPr>
          <a:xfrm>
            <a:off x="603264" y="1688296"/>
            <a:ext cx="785716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Where as gender identity is ‘internal’ gender expression relates to the way in which an individual presents their gender to those around them.</a:t>
            </a:r>
          </a:p>
          <a:p>
            <a:pPr marL="342900" indent="-342900">
              <a:buFont typeface="Arial" panose="020B0604020202020204" pitchFamily="34" charset="0"/>
              <a:buChar char="•"/>
            </a:pPr>
            <a:r>
              <a:rPr lang="en-GB" sz="2400" dirty="0"/>
              <a:t>Individuals express their gender in a variety of ways including:</a:t>
            </a:r>
          </a:p>
        </p:txBody>
      </p:sp>
      <p:sp>
        <p:nvSpPr>
          <p:cNvPr id="10" name="TextBox 9"/>
          <p:cNvSpPr txBox="1"/>
          <p:nvPr/>
        </p:nvSpPr>
        <p:spPr>
          <a:xfrm>
            <a:off x="1763688" y="3789040"/>
            <a:ext cx="5832648"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Their behaviour,</a:t>
            </a:r>
          </a:p>
          <a:p>
            <a:pPr marL="342900" indent="-342900">
              <a:buFont typeface="Arial" panose="020B0604020202020204" pitchFamily="34" charset="0"/>
              <a:buChar char="•"/>
            </a:pPr>
            <a:r>
              <a:rPr lang="en-GB" sz="2400" dirty="0"/>
              <a:t>Their style of dress,</a:t>
            </a:r>
          </a:p>
          <a:p>
            <a:pPr marL="342900" indent="-342900">
              <a:buFont typeface="Arial" panose="020B0604020202020204" pitchFamily="34" charset="0"/>
              <a:buChar char="•"/>
            </a:pPr>
            <a:r>
              <a:rPr lang="en-GB" sz="2400" dirty="0"/>
              <a:t>Their hairstyle,</a:t>
            </a:r>
          </a:p>
          <a:p>
            <a:pPr marL="342900" indent="-342900">
              <a:buFont typeface="Arial" panose="020B0604020202020204" pitchFamily="34" charset="0"/>
              <a:buChar char="•"/>
            </a:pPr>
            <a:r>
              <a:rPr lang="en-GB" sz="2400" dirty="0"/>
              <a:t>Their voice or body characteristics</a:t>
            </a:r>
          </a:p>
        </p:txBody>
      </p:sp>
    </p:spTree>
    <p:extLst>
      <p:ext uri="{BB962C8B-B14F-4D97-AF65-F5344CB8AC3E}">
        <p14:creationId xmlns:p14="http://schemas.microsoft.com/office/powerpoint/2010/main" val="122559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1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a:t>‘Passing’</a:t>
            </a:r>
          </a:p>
        </p:txBody>
      </p:sp>
      <p:sp>
        <p:nvSpPr>
          <p:cNvPr id="7" name="TextBox 6"/>
          <p:cNvSpPr txBox="1"/>
          <p:nvPr/>
        </p:nvSpPr>
        <p:spPr>
          <a:xfrm>
            <a:off x="603264" y="1827981"/>
            <a:ext cx="7857167" cy="1384995"/>
          </a:xfrm>
          <a:prstGeom prst="rect">
            <a:avLst/>
          </a:prstGeom>
          <a:noFill/>
        </p:spPr>
        <p:txBody>
          <a:bodyPr wrap="square" rtlCol="0">
            <a:spAutoFit/>
          </a:bodyPr>
          <a:lstStyle/>
          <a:p>
            <a:r>
              <a:rPr lang="en-GB" sz="2800" dirty="0"/>
              <a:t>This phrase is used by gender variant people to describe the situation where society accepts them in their chosen gender identity.</a:t>
            </a:r>
          </a:p>
        </p:txBody>
      </p:sp>
      <p:sp>
        <p:nvSpPr>
          <p:cNvPr id="8" name="TextBox 7"/>
          <p:cNvSpPr txBox="1"/>
          <p:nvPr/>
        </p:nvSpPr>
        <p:spPr>
          <a:xfrm>
            <a:off x="611560" y="3627021"/>
            <a:ext cx="7857167" cy="954107"/>
          </a:xfrm>
          <a:prstGeom prst="rect">
            <a:avLst/>
          </a:prstGeom>
          <a:noFill/>
        </p:spPr>
        <p:txBody>
          <a:bodyPr wrap="square" rtlCol="0">
            <a:spAutoFit/>
          </a:bodyPr>
          <a:lstStyle/>
          <a:p>
            <a:r>
              <a:rPr lang="en-GB" sz="2800" dirty="0"/>
              <a:t>For example, a </a:t>
            </a:r>
            <a:r>
              <a:rPr lang="en-GB" sz="2800" dirty="0" err="1"/>
              <a:t>FTM</a:t>
            </a:r>
            <a:r>
              <a:rPr lang="en-GB" sz="2800" dirty="0"/>
              <a:t> transgender person being accepted by (most) people as a man.</a:t>
            </a:r>
          </a:p>
        </p:txBody>
      </p:sp>
    </p:spTree>
    <p:extLst>
      <p:ext uri="{BB962C8B-B14F-4D97-AF65-F5344CB8AC3E}">
        <p14:creationId xmlns:p14="http://schemas.microsoft.com/office/powerpoint/2010/main" val="124964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a:t>Transphobia</a:t>
            </a:r>
          </a:p>
        </p:txBody>
      </p:sp>
      <p:sp>
        <p:nvSpPr>
          <p:cNvPr id="7" name="TextBox 6"/>
          <p:cNvSpPr txBox="1"/>
          <p:nvPr/>
        </p:nvSpPr>
        <p:spPr>
          <a:xfrm>
            <a:off x="603264" y="1827981"/>
            <a:ext cx="7857167" cy="3539430"/>
          </a:xfrm>
          <a:prstGeom prst="rect">
            <a:avLst/>
          </a:prstGeom>
          <a:noFill/>
        </p:spPr>
        <p:txBody>
          <a:bodyPr wrap="square" rtlCol="0">
            <a:spAutoFit/>
          </a:bodyPr>
          <a:lstStyle/>
          <a:p>
            <a:pPr algn="ctr"/>
            <a:r>
              <a:rPr lang="en-GB" sz="2800" dirty="0"/>
              <a:t>“The 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orientation”.</a:t>
            </a:r>
          </a:p>
        </p:txBody>
      </p:sp>
      <p:sp>
        <p:nvSpPr>
          <p:cNvPr id="8" name="TextBox 7"/>
          <p:cNvSpPr txBox="1"/>
          <p:nvPr/>
        </p:nvSpPr>
        <p:spPr>
          <a:xfrm>
            <a:off x="6156175" y="5733256"/>
            <a:ext cx="2304256" cy="523220"/>
          </a:xfrm>
          <a:prstGeom prst="rect">
            <a:avLst/>
          </a:prstGeom>
          <a:noFill/>
        </p:spPr>
        <p:txBody>
          <a:bodyPr wrap="square" rtlCol="0">
            <a:spAutoFit/>
          </a:bodyPr>
          <a:lstStyle/>
          <a:p>
            <a:r>
              <a:rPr lang="en-GB" sz="2800" dirty="0"/>
              <a:t>Darrell (2015)</a:t>
            </a:r>
          </a:p>
        </p:txBody>
      </p:sp>
    </p:spTree>
    <p:extLst>
      <p:ext uri="{BB962C8B-B14F-4D97-AF65-F5344CB8AC3E}">
        <p14:creationId xmlns:p14="http://schemas.microsoft.com/office/powerpoint/2010/main" val="37197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83568" y="2060848"/>
            <a:ext cx="8064896" cy="3108543"/>
          </a:xfrm>
          <a:prstGeom prst="rect">
            <a:avLst/>
          </a:prstGeom>
          <a:noFill/>
        </p:spPr>
        <p:txBody>
          <a:bodyPr wrap="square" rtlCol="0">
            <a:spAutoFit/>
          </a:bodyPr>
          <a:lstStyle/>
          <a:p>
            <a:pPr algn="just"/>
            <a:r>
              <a:rPr lang="en-GB" sz="2800" dirty="0"/>
              <a:t>“Based on the Greek (</a:t>
            </a:r>
            <a:r>
              <a:rPr lang="en-GB" sz="2800" dirty="0" err="1"/>
              <a:t>dys‐phoria</a:t>
            </a:r>
            <a:r>
              <a:rPr lang="en-GB" sz="2800" dirty="0"/>
              <a:t>: hard to bear), this is the medical term for the condition in which a person who has been assigned one gender at birth on the basis of their physical sex self‐identifies as belonging to another gender. People who experience gender dysphoria are in no way mentally ill, but they often suffer great stress from hiding their identity”.</a:t>
            </a:r>
          </a:p>
        </p:txBody>
      </p:sp>
      <p:sp>
        <p:nvSpPr>
          <p:cNvPr id="6" name="TextBox 5"/>
          <p:cNvSpPr txBox="1"/>
          <p:nvPr/>
        </p:nvSpPr>
        <p:spPr>
          <a:xfrm>
            <a:off x="6660232" y="5593702"/>
            <a:ext cx="2232248" cy="461665"/>
          </a:xfrm>
          <a:prstGeom prst="rect">
            <a:avLst/>
          </a:prstGeom>
          <a:noFill/>
        </p:spPr>
        <p:txBody>
          <a:bodyPr wrap="square" rtlCol="0">
            <a:spAutoFit/>
          </a:bodyPr>
          <a:lstStyle/>
          <a:p>
            <a:r>
              <a:rPr lang="en-GB" sz="2400" dirty="0"/>
              <a:t>Jackson (2017)</a:t>
            </a:r>
          </a:p>
        </p:txBody>
      </p:sp>
    </p:spTree>
    <p:extLst>
      <p:ext uri="{BB962C8B-B14F-4D97-AF65-F5344CB8AC3E}">
        <p14:creationId xmlns:p14="http://schemas.microsoft.com/office/powerpoint/2010/main" val="10008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94865" y="1844824"/>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There are four possible outcomes for people who present with the dilemma of gender dysphoria:</a:t>
            </a:r>
          </a:p>
        </p:txBody>
      </p:sp>
      <p:sp>
        <p:nvSpPr>
          <p:cNvPr id="5" name="TextBox 4"/>
          <p:cNvSpPr txBox="1"/>
          <p:nvPr/>
        </p:nvSpPr>
        <p:spPr>
          <a:xfrm>
            <a:off x="1403648" y="2924944"/>
            <a:ext cx="7189503"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an unresolved outcome, </a:t>
            </a:r>
          </a:p>
          <a:p>
            <a:pPr marL="457200" indent="-457200">
              <a:buFont typeface="Arial" panose="020B0604020202020204" pitchFamily="34" charset="0"/>
              <a:buChar char="•"/>
            </a:pPr>
            <a:r>
              <a:rPr lang="en-GB" sz="2800" dirty="0"/>
              <a:t>acceptance of one's given gender, </a:t>
            </a:r>
          </a:p>
          <a:p>
            <a:pPr marL="457200" indent="-457200">
              <a:buFont typeface="Arial" panose="020B0604020202020204" pitchFamily="34" charset="0"/>
              <a:buChar char="•"/>
            </a:pPr>
            <a:r>
              <a:rPr lang="en-GB" sz="2800" dirty="0"/>
              <a:t>engaging in a cross-gender role on a part-time basis, and </a:t>
            </a:r>
          </a:p>
          <a:p>
            <a:pPr marL="457200" indent="-457200">
              <a:buFont typeface="Arial" panose="020B0604020202020204" pitchFamily="34" charset="0"/>
              <a:buChar char="•"/>
            </a:pPr>
            <a:r>
              <a:rPr lang="en-GB" sz="2800" dirty="0"/>
              <a:t>making a full-time transition to the other gender role.</a:t>
            </a:r>
          </a:p>
        </p:txBody>
      </p:sp>
      <p:sp>
        <p:nvSpPr>
          <p:cNvPr id="8" name="TextBox 7"/>
          <p:cNvSpPr txBox="1"/>
          <p:nvPr/>
        </p:nvSpPr>
        <p:spPr>
          <a:xfrm>
            <a:off x="4727313" y="5733256"/>
            <a:ext cx="3373079" cy="369332"/>
          </a:xfrm>
          <a:prstGeom prst="rect">
            <a:avLst/>
          </a:prstGeom>
          <a:noFill/>
        </p:spPr>
        <p:txBody>
          <a:bodyPr wrap="square" rtlCol="0">
            <a:spAutoFit/>
          </a:bodyPr>
          <a:lstStyle/>
          <a:p>
            <a:r>
              <a:rPr lang="en-GB" dirty="0"/>
              <a:t>Carroll (1999)</a:t>
            </a:r>
          </a:p>
        </p:txBody>
      </p:sp>
    </p:spTree>
    <p:extLst>
      <p:ext uri="{BB962C8B-B14F-4D97-AF65-F5344CB8AC3E}">
        <p14:creationId xmlns:p14="http://schemas.microsoft.com/office/powerpoint/2010/main" val="12096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build="p"/>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83568" y="1772816"/>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In each individual case the causes and treatment for gender dysphoria are different</a:t>
            </a:r>
          </a:p>
        </p:txBody>
      </p:sp>
      <p:sp>
        <p:nvSpPr>
          <p:cNvPr id="7" name="TextBox 6"/>
          <p:cNvSpPr txBox="1"/>
          <p:nvPr/>
        </p:nvSpPr>
        <p:spPr>
          <a:xfrm>
            <a:off x="683568" y="2852936"/>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Treatments can include</a:t>
            </a:r>
          </a:p>
        </p:txBody>
      </p:sp>
      <p:sp>
        <p:nvSpPr>
          <p:cNvPr id="5" name="TextBox 4"/>
          <p:cNvSpPr txBox="1"/>
          <p:nvPr/>
        </p:nvSpPr>
        <p:spPr>
          <a:xfrm>
            <a:off x="1763688" y="3573016"/>
            <a:ext cx="6624736"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a:t>Counselling,</a:t>
            </a:r>
          </a:p>
          <a:p>
            <a:pPr marL="342900" indent="-342900">
              <a:buFont typeface="Arial" panose="020B0604020202020204" pitchFamily="34" charset="0"/>
              <a:buChar char="•"/>
            </a:pPr>
            <a:r>
              <a:rPr lang="en-GB" sz="2800" dirty="0"/>
              <a:t>Psychotherapy</a:t>
            </a:r>
          </a:p>
          <a:p>
            <a:pPr marL="342900" indent="-342900">
              <a:buFont typeface="Arial" panose="020B0604020202020204" pitchFamily="34" charset="0"/>
              <a:buChar char="•"/>
            </a:pPr>
            <a:r>
              <a:rPr lang="en-GB" sz="2800" dirty="0"/>
              <a:t>Hormone therapy</a:t>
            </a:r>
          </a:p>
          <a:p>
            <a:pPr marL="342900" indent="-342900">
              <a:buFont typeface="Arial" panose="020B0604020202020204" pitchFamily="34" charset="0"/>
              <a:buChar char="•"/>
            </a:pPr>
            <a:r>
              <a:rPr lang="en-GB" sz="2800" dirty="0"/>
              <a:t>Gender re-alignment surgery</a:t>
            </a:r>
          </a:p>
        </p:txBody>
      </p:sp>
    </p:spTree>
    <p:extLst>
      <p:ext uri="{BB962C8B-B14F-4D97-AF65-F5344CB8AC3E}">
        <p14:creationId xmlns:p14="http://schemas.microsoft.com/office/powerpoint/2010/main" val="236367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7" grpId="0"/>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a:t>Gender dysphoria</a:t>
            </a:r>
          </a:p>
        </p:txBody>
      </p:sp>
      <p:sp>
        <p:nvSpPr>
          <p:cNvPr id="3" name="TextBox 2"/>
          <p:cNvSpPr txBox="1"/>
          <p:nvPr/>
        </p:nvSpPr>
        <p:spPr>
          <a:xfrm>
            <a:off x="683568" y="1628800"/>
            <a:ext cx="8064896" cy="1384995"/>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For some people counselling and psychotherapy can help them come to terms with their feelings of confusion and dysphoria</a:t>
            </a:r>
          </a:p>
        </p:txBody>
      </p:sp>
      <p:sp>
        <p:nvSpPr>
          <p:cNvPr id="8" name="TextBox 7"/>
          <p:cNvSpPr txBox="1"/>
          <p:nvPr/>
        </p:nvSpPr>
        <p:spPr>
          <a:xfrm>
            <a:off x="683568" y="2996952"/>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For others hormone therapy (testosterone for </a:t>
            </a:r>
            <a:r>
              <a:rPr lang="en-GB" sz="2800" dirty="0" err="1"/>
              <a:t>FTM</a:t>
            </a:r>
            <a:r>
              <a:rPr lang="en-GB" sz="2800" dirty="0"/>
              <a:t> and oestrogen for </a:t>
            </a:r>
            <a:r>
              <a:rPr lang="en-GB" sz="2800" dirty="0" err="1"/>
              <a:t>MTF</a:t>
            </a:r>
            <a:r>
              <a:rPr lang="en-GB" sz="2800" dirty="0"/>
              <a:t>) is sufficient</a:t>
            </a:r>
          </a:p>
        </p:txBody>
      </p:sp>
      <p:sp>
        <p:nvSpPr>
          <p:cNvPr id="9" name="TextBox 8"/>
          <p:cNvSpPr txBox="1"/>
          <p:nvPr/>
        </p:nvSpPr>
        <p:spPr>
          <a:xfrm>
            <a:off x="683568" y="4060229"/>
            <a:ext cx="8064896" cy="1815882"/>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In the UK a person has to spend a year living in their preferred gender role before they can have surgery. This is known as ‘social gender role transition’</a:t>
            </a:r>
          </a:p>
        </p:txBody>
      </p:sp>
      <p:sp>
        <p:nvSpPr>
          <p:cNvPr id="5" name="TextBox 4">
            <a:extLst>
              <a:ext uri="{FF2B5EF4-FFF2-40B4-BE49-F238E27FC236}">
                <a16:creationId xmlns:a16="http://schemas.microsoft.com/office/drawing/2014/main" id="{E15668B9-EA00-4CD7-905C-AA849DB1624F}"/>
              </a:ext>
            </a:extLst>
          </p:cNvPr>
          <p:cNvSpPr txBox="1"/>
          <p:nvPr/>
        </p:nvSpPr>
        <p:spPr>
          <a:xfrm>
            <a:off x="2411760" y="6021288"/>
            <a:ext cx="4968552" cy="369332"/>
          </a:xfrm>
          <a:prstGeom prst="rect">
            <a:avLst/>
          </a:prstGeom>
          <a:noFill/>
        </p:spPr>
        <p:txBody>
          <a:bodyPr wrap="square" rtlCol="0">
            <a:spAutoFit/>
          </a:bodyPr>
          <a:lstStyle/>
          <a:p>
            <a:r>
              <a:rPr lang="en-GB" b="1" dirty="0"/>
              <a:t>NHS Guidance on treatment for Gender Dysphoria</a:t>
            </a:r>
          </a:p>
        </p:txBody>
      </p:sp>
      <p:pic>
        <p:nvPicPr>
          <p:cNvPr id="7" name="Picture 6" descr="A picture containing light&#10;&#10;Description automatically generated">
            <a:hlinkClick r:id="rId2"/>
            <a:extLst>
              <a:ext uri="{FF2B5EF4-FFF2-40B4-BE49-F238E27FC236}">
                <a16:creationId xmlns:a16="http://schemas.microsoft.com/office/drawing/2014/main" id="{CE7B2A87-120A-49EC-8D29-9D1D6CCFFB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80312" y="5958561"/>
            <a:ext cx="494785" cy="494785"/>
          </a:xfrm>
          <a:prstGeom prst="rect">
            <a:avLst/>
          </a:prstGeom>
        </p:spPr>
      </p:pic>
    </p:spTree>
    <p:extLst>
      <p:ext uri="{BB962C8B-B14F-4D97-AF65-F5344CB8AC3E}">
        <p14:creationId xmlns:p14="http://schemas.microsoft.com/office/powerpoint/2010/main" val="118745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6BBE31-3CE4-42FB-9DE2-0D9FBE61DCBF}"/>
              </a:ext>
            </a:extLst>
          </p:cNvPr>
          <p:cNvSpPr txBox="1"/>
          <p:nvPr/>
        </p:nvSpPr>
        <p:spPr>
          <a:xfrm>
            <a:off x="323528" y="260648"/>
            <a:ext cx="8568952" cy="584775"/>
          </a:xfrm>
          <a:prstGeom prst="rect">
            <a:avLst/>
          </a:prstGeom>
          <a:noFill/>
        </p:spPr>
        <p:txBody>
          <a:bodyPr wrap="square" rtlCol="0">
            <a:spAutoFit/>
          </a:bodyPr>
          <a:lstStyle/>
          <a:p>
            <a:pPr algn="ctr"/>
            <a:r>
              <a:rPr lang="en-GB" sz="3200" b="1" dirty="0"/>
              <a:t>Additional Activity – Binary Discourse</a:t>
            </a:r>
          </a:p>
        </p:txBody>
      </p:sp>
      <p:sp>
        <p:nvSpPr>
          <p:cNvPr id="3" name="TextBox 2">
            <a:extLst>
              <a:ext uri="{FF2B5EF4-FFF2-40B4-BE49-F238E27FC236}">
                <a16:creationId xmlns:a16="http://schemas.microsoft.com/office/drawing/2014/main" id="{350F5D41-63FB-4440-99EE-393FFF031ED6}"/>
              </a:ext>
            </a:extLst>
          </p:cNvPr>
          <p:cNvSpPr txBox="1"/>
          <p:nvPr/>
        </p:nvSpPr>
        <p:spPr>
          <a:xfrm>
            <a:off x="539552" y="1412776"/>
            <a:ext cx="8352928" cy="44319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We have already discussed the 21</a:t>
            </a:r>
            <a:r>
              <a:rPr lang="en-GB" sz="2800" baseline="30000" dirty="0"/>
              <a:t>st</a:t>
            </a:r>
            <a:r>
              <a:rPr lang="en-GB" sz="2800" dirty="0"/>
              <a:t> Century discourse regarding the socially constructed nature of gender</a:t>
            </a:r>
          </a:p>
          <a:p>
            <a:pPr marL="285750" indent="-285750">
              <a:spcBef>
                <a:spcPts val="600"/>
              </a:spcBef>
              <a:spcAft>
                <a:spcPts val="600"/>
              </a:spcAft>
              <a:buFont typeface="Arial" panose="020B0604020202020204" pitchFamily="34" charset="0"/>
              <a:buChar char="•"/>
            </a:pPr>
            <a:r>
              <a:rPr lang="en-GB" sz="2800" dirty="0"/>
              <a:t> Read the article by Wiseman and Davidson (2011) from the academic journal </a:t>
            </a:r>
            <a:r>
              <a:rPr lang="en-GB" sz="2800" i="1" dirty="0"/>
              <a:t>Clinical Child Psychology and Psychiatry</a:t>
            </a:r>
            <a:endParaRPr lang="en-GB" sz="2800" dirty="0"/>
          </a:p>
          <a:p>
            <a:pPr marL="285750" indent="-285750">
              <a:spcBef>
                <a:spcPts val="600"/>
              </a:spcBef>
              <a:spcAft>
                <a:spcPts val="600"/>
              </a:spcAft>
              <a:buFont typeface="Arial" panose="020B0604020202020204" pitchFamily="34" charset="0"/>
              <a:buChar char="•"/>
            </a:pPr>
            <a:r>
              <a:rPr lang="en-GB" sz="2800" dirty="0"/>
              <a:t>Work through the questions on the Guided Study Sheet</a:t>
            </a:r>
          </a:p>
          <a:p>
            <a:pPr marL="285750" indent="-285750">
              <a:spcBef>
                <a:spcPts val="600"/>
              </a:spcBef>
              <a:spcAft>
                <a:spcPts val="600"/>
              </a:spcAft>
              <a:buFont typeface="Arial" panose="020B0604020202020204" pitchFamily="34" charset="0"/>
              <a:buChar char="•"/>
            </a:pPr>
            <a:r>
              <a:rPr lang="en-GB" sz="2800" dirty="0"/>
              <a:t>Contribute to the Discussion Forum on Moodle (you will be set a question to respond to)</a:t>
            </a:r>
          </a:p>
        </p:txBody>
      </p:sp>
      <p:sp>
        <p:nvSpPr>
          <p:cNvPr id="4" name="TextBox 3">
            <a:extLst>
              <a:ext uri="{FF2B5EF4-FFF2-40B4-BE49-F238E27FC236}">
                <a16:creationId xmlns:a16="http://schemas.microsoft.com/office/drawing/2014/main" id="{1939CA99-9D46-48FD-8DFA-E863AABA9FF2}"/>
              </a:ext>
            </a:extLst>
          </p:cNvPr>
          <p:cNvSpPr txBox="1"/>
          <p:nvPr/>
        </p:nvSpPr>
        <p:spPr>
          <a:xfrm>
            <a:off x="2627784" y="5805264"/>
            <a:ext cx="4464496" cy="369332"/>
          </a:xfrm>
          <a:prstGeom prst="rect">
            <a:avLst/>
          </a:prstGeom>
          <a:noFill/>
        </p:spPr>
        <p:txBody>
          <a:bodyPr wrap="square" rtlCol="0">
            <a:spAutoFit/>
          </a:bodyPr>
          <a:lstStyle/>
          <a:p>
            <a:r>
              <a:rPr lang="en-GB" b="1" dirty="0"/>
              <a:t>Guided Study Activity: Binary Discourse</a:t>
            </a:r>
          </a:p>
        </p:txBody>
      </p:sp>
      <p:pic>
        <p:nvPicPr>
          <p:cNvPr id="6" name="Picture 5" descr="A close up of a sign&#10;&#10;Description automatically generated">
            <a:extLst>
              <a:ext uri="{FF2B5EF4-FFF2-40B4-BE49-F238E27FC236}">
                <a16:creationId xmlns:a16="http://schemas.microsoft.com/office/drawing/2014/main" id="{A74C6821-E2D6-4F4F-BE24-41BE08EB26C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0232" y="5687712"/>
            <a:ext cx="604435" cy="604435"/>
          </a:xfrm>
          <a:prstGeom prst="rect">
            <a:avLst/>
          </a:prstGeom>
        </p:spPr>
      </p:pic>
    </p:spTree>
    <p:extLst>
      <p:ext uri="{BB962C8B-B14F-4D97-AF65-F5344CB8AC3E}">
        <p14:creationId xmlns:p14="http://schemas.microsoft.com/office/powerpoint/2010/main" val="58590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a:t>Terminology – Gender</a:t>
            </a:r>
          </a:p>
        </p:txBody>
      </p:sp>
      <p:sp>
        <p:nvSpPr>
          <p:cNvPr id="4" name="TextBox 3"/>
          <p:cNvSpPr txBox="1"/>
          <p:nvPr/>
        </p:nvSpPr>
        <p:spPr>
          <a:xfrm>
            <a:off x="683568" y="836712"/>
            <a:ext cx="3456384" cy="523220"/>
          </a:xfrm>
          <a:prstGeom prst="rect">
            <a:avLst/>
          </a:prstGeom>
          <a:noFill/>
        </p:spPr>
        <p:txBody>
          <a:bodyPr wrap="square" rtlCol="0">
            <a:spAutoFit/>
          </a:bodyPr>
          <a:lstStyle/>
          <a:p>
            <a:pPr>
              <a:spcBef>
                <a:spcPts val="1200"/>
              </a:spcBef>
              <a:spcAft>
                <a:spcPts val="1200"/>
              </a:spcAft>
            </a:pPr>
            <a:r>
              <a:rPr lang="en-GB" sz="2800" b="1" dirty="0"/>
              <a:t>Transition</a:t>
            </a:r>
          </a:p>
        </p:txBody>
      </p:sp>
      <p:sp>
        <p:nvSpPr>
          <p:cNvPr id="3" name="TextBox 2"/>
          <p:cNvSpPr txBox="1"/>
          <p:nvPr/>
        </p:nvSpPr>
        <p:spPr>
          <a:xfrm>
            <a:off x="683568" y="1412776"/>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This describes the process of changing gender identity</a:t>
            </a:r>
          </a:p>
        </p:txBody>
      </p:sp>
      <p:sp>
        <p:nvSpPr>
          <p:cNvPr id="8" name="TextBox 7"/>
          <p:cNvSpPr txBox="1"/>
          <p:nvPr/>
        </p:nvSpPr>
        <p:spPr>
          <a:xfrm>
            <a:off x="683568" y="2329716"/>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The process of transition can include the following:</a:t>
            </a:r>
          </a:p>
        </p:txBody>
      </p:sp>
      <p:sp>
        <p:nvSpPr>
          <p:cNvPr id="5" name="TextBox 4"/>
          <p:cNvSpPr txBox="1"/>
          <p:nvPr/>
        </p:nvSpPr>
        <p:spPr>
          <a:xfrm>
            <a:off x="1043608" y="2852936"/>
            <a:ext cx="7848872"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Changing one’s name</a:t>
            </a:r>
          </a:p>
          <a:p>
            <a:pPr marL="457200" indent="-457200">
              <a:buFont typeface="Arial" panose="020B0604020202020204" pitchFamily="34" charset="0"/>
              <a:buChar char="•"/>
            </a:pPr>
            <a:r>
              <a:rPr lang="en-GB" sz="2800" dirty="0"/>
              <a:t>Living as the chosen gender identity</a:t>
            </a:r>
          </a:p>
          <a:p>
            <a:pPr marL="457200" indent="-457200">
              <a:buFont typeface="Arial" panose="020B0604020202020204" pitchFamily="34" charset="0"/>
              <a:buChar char="•"/>
            </a:pPr>
            <a:r>
              <a:rPr lang="en-GB" sz="2800" dirty="0"/>
              <a:t>Taking hormone therapy</a:t>
            </a:r>
          </a:p>
          <a:p>
            <a:pPr marL="457200" indent="-457200">
              <a:buFont typeface="Arial" panose="020B0604020202020204" pitchFamily="34" charset="0"/>
              <a:buChar char="•"/>
            </a:pPr>
            <a:r>
              <a:rPr lang="en-GB" sz="2800" dirty="0"/>
              <a:t>Surgery</a:t>
            </a:r>
          </a:p>
          <a:p>
            <a:pPr marL="457200" indent="-457200">
              <a:buFont typeface="Arial" panose="020B0604020202020204" pitchFamily="34" charset="0"/>
              <a:buChar char="•"/>
            </a:pPr>
            <a:r>
              <a:rPr lang="en-GB" sz="2800" dirty="0"/>
              <a:t>Changing legal documents (e.g. Driver’s licence, Birth Certificate etc.)</a:t>
            </a:r>
          </a:p>
          <a:p>
            <a:pPr marL="457200" indent="-457200">
              <a:buFont typeface="Arial" panose="020B0604020202020204" pitchFamily="34" charset="0"/>
              <a:buChar char="•"/>
            </a:pPr>
            <a:r>
              <a:rPr lang="en-GB" sz="2800" dirty="0"/>
              <a:t>Application for a Gender Recognition Certificate</a:t>
            </a:r>
          </a:p>
        </p:txBody>
      </p:sp>
    </p:spTree>
    <p:extLst>
      <p:ext uri="{BB962C8B-B14F-4D97-AF65-F5344CB8AC3E}">
        <p14:creationId xmlns:p14="http://schemas.microsoft.com/office/powerpoint/2010/main" val="25315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Gender Recognition Certificate</a:t>
            </a:r>
          </a:p>
        </p:txBody>
      </p:sp>
      <p:sp>
        <p:nvSpPr>
          <p:cNvPr id="3" name="TextBox 2"/>
          <p:cNvSpPr txBox="1"/>
          <p:nvPr/>
        </p:nvSpPr>
        <p:spPr>
          <a:xfrm>
            <a:off x="755576" y="1412776"/>
            <a:ext cx="777686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Established by the Gender Recognition Act 2004</a:t>
            </a:r>
          </a:p>
        </p:txBody>
      </p:sp>
      <p:sp>
        <p:nvSpPr>
          <p:cNvPr id="4" name="TextBox 3"/>
          <p:cNvSpPr txBox="1"/>
          <p:nvPr/>
        </p:nvSpPr>
        <p:spPr>
          <a:xfrm>
            <a:off x="755576" y="2185700"/>
            <a:ext cx="777686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Applications are made to the Gender Recognition Panel</a:t>
            </a:r>
          </a:p>
        </p:txBody>
      </p:sp>
      <p:sp>
        <p:nvSpPr>
          <p:cNvPr id="5" name="TextBox 4"/>
          <p:cNvSpPr txBox="1"/>
          <p:nvPr/>
        </p:nvSpPr>
        <p:spPr>
          <a:xfrm>
            <a:off x="755576" y="3337828"/>
            <a:ext cx="7776864"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Applicants need to meet certain requirements in order to be granted a </a:t>
            </a:r>
            <a:r>
              <a:rPr lang="en-GB" sz="2800" dirty="0" err="1"/>
              <a:t>GRC</a:t>
            </a:r>
            <a:endParaRPr lang="en-GB" sz="2800" dirty="0"/>
          </a:p>
          <a:p>
            <a:pPr marL="457200" indent="-457200">
              <a:spcBef>
                <a:spcPts val="600"/>
              </a:spcBef>
              <a:spcAft>
                <a:spcPts val="600"/>
              </a:spcAft>
              <a:buFont typeface="Arial" panose="020B0604020202020204" pitchFamily="34" charset="0"/>
              <a:buChar char="•"/>
            </a:pPr>
            <a:r>
              <a:rPr lang="en-GB" sz="2800" dirty="0"/>
              <a:t>The Government set up a consultation on this in 2018 but to date the results have not been released.</a:t>
            </a:r>
          </a:p>
        </p:txBody>
      </p:sp>
      <p:pic>
        <p:nvPicPr>
          <p:cNvPr id="7" name="Picture 6" descr="A picture containing light&#10;&#10;Description automatically generated">
            <a:extLst>
              <a:ext uri="{FF2B5EF4-FFF2-40B4-BE49-F238E27FC236}">
                <a16:creationId xmlns:a16="http://schemas.microsoft.com/office/drawing/2014/main" id="{9AA86CCA-C390-4964-A465-0A6468F616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5016" y="4793650"/>
            <a:ext cx="944836" cy="944836"/>
          </a:xfrm>
          <a:prstGeom prst="rect">
            <a:avLst/>
          </a:prstGeom>
        </p:spPr>
      </p:pic>
      <p:pic>
        <p:nvPicPr>
          <p:cNvPr id="9" name="Picture 8" descr="A close up of a sign&#10;&#10;Description automatically generated">
            <a:extLst>
              <a:ext uri="{FF2B5EF4-FFF2-40B4-BE49-F238E27FC236}">
                <a16:creationId xmlns:a16="http://schemas.microsoft.com/office/drawing/2014/main" id="{5F5121AB-2AC5-42C9-93F2-31810F208B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5719376"/>
            <a:ext cx="651574" cy="651574"/>
          </a:xfrm>
          <a:prstGeom prst="rect">
            <a:avLst/>
          </a:prstGeom>
        </p:spPr>
      </p:pic>
      <p:sp>
        <p:nvSpPr>
          <p:cNvPr id="10" name="TextBox 9">
            <a:extLst>
              <a:ext uri="{FF2B5EF4-FFF2-40B4-BE49-F238E27FC236}">
                <a16:creationId xmlns:a16="http://schemas.microsoft.com/office/drawing/2014/main" id="{6256DA4B-2833-4C02-9EE5-2F4CA3FBEA11}"/>
              </a:ext>
            </a:extLst>
          </p:cNvPr>
          <p:cNvSpPr txBox="1"/>
          <p:nvPr/>
        </p:nvSpPr>
        <p:spPr>
          <a:xfrm>
            <a:off x="2771800" y="5738485"/>
            <a:ext cx="3888432" cy="646331"/>
          </a:xfrm>
          <a:prstGeom prst="rect">
            <a:avLst/>
          </a:prstGeom>
          <a:noFill/>
        </p:spPr>
        <p:txBody>
          <a:bodyPr wrap="square" rtlCol="0">
            <a:spAutoFit/>
          </a:bodyPr>
          <a:lstStyle/>
          <a:p>
            <a:r>
              <a:rPr lang="en-GB" b="1" i="1" dirty="0"/>
              <a:t>Discussion Point: Why do you think the results have not been released yet?</a:t>
            </a:r>
          </a:p>
        </p:txBody>
      </p:sp>
    </p:spTree>
    <p:extLst>
      <p:ext uri="{BB962C8B-B14F-4D97-AF65-F5344CB8AC3E}">
        <p14:creationId xmlns:p14="http://schemas.microsoft.com/office/powerpoint/2010/main" val="214649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Gender Recognition Certificate</a:t>
            </a:r>
          </a:p>
        </p:txBody>
      </p:sp>
      <p:sp>
        <p:nvSpPr>
          <p:cNvPr id="6" name="TextBox 5"/>
          <p:cNvSpPr txBox="1"/>
          <p:nvPr/>
        </p:nvSpPr>
        <p:spPr>
          <a:xfrm>
            <a:off x="318356" y="1139237"/>
            <a:ext cx="85072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Read the HM Courts and Tribunals Service General Guidance on Gender Recognition </a:t>
            </a:r>
          </a:p>
        </p:txBody>
      </p:sp>
      <p:sp>
        <p:nvSpPr>
          <p:cNvPr id="7" name="TextBox 6"/>
          <p:cNvSpPr txBox="1"/>
          <p:nvPr/>
        </p:nvSpPr>
        <p:spPr>
          <a:xfrm>
            <a:off x="822412" y="2093344"/>
            <a:ext cx="7776864" cy="707886"/>
          </a:xfrm>
          <a:prstGeom prst="rect">
            <a:avLst/>
          </a:prstGeom>
          <a:noFill/>
        </p:spPr>
        <p:txBody>
          <a:bodyPr wrap="square" rtlCol="0">
            <a:spAutoFit/>
          </a:bodyPr>
          <a:lstStyle/>
          <a:p>
            <a:r>
              <a:rPr lang="en-GB" sz="2000" dirty="0">
                <a:hlinkClick r:id="rId2"/>
              </a:rPr>
              <a:t>https://assets.publishing.service.gov.uk/government/uploads/system/uploads/attachment_data/file/786910/t455-eng.pdf</a:t>
            </a:r>
            <a:r>
              <a:rPr lang="en-GB" sz="2000" dirty="0"/>
              <a:t> </a:t>
            </a:r>
          </a:p>
        </p:txBody>
      </p:sp>
      <p:sp>
        <p:nvSpPr>
          <p:cNvPr id="9" name="TextBox 8"/>
          <p:cNvSpPr txBox="1"/>
          <p:nvPr/>
        </p:nvSpPr>
        <p:spPr>
          <a:xfrm>
            <a:off x="2082552" y="2984361"/>
            <a:ext cx="5256584" cy="400110"/>
          </a:xfrm>
          <a:prstGeom prst="rect">
            <a:avLst/>
          </a:prstGeom>
          <a:noFill/>
        </p:spPr>
        <p:txBody>
          <a:bodyPr wrap="square" rtlCol="0">
            <a:spAutoFit/>
          </a:bodyPr>
          <a:lstStyle/>
          <a:p>
            <a:r>
              <a:rPr lang="en-GB" sz="2000" b="1" dirty="0"/>
              <a:t>Or, search for Courts and Tribunals Service T455</a:t>
            </a:r>
          </a:p>
        </p:txBody>
      </p:sp>
      <p:sp>
        <p:nvSpPr>
          <p:cNvPr id="10" name="TextBox 9"/>
          <p:cNvSpPr txBox="1"/>
          <p:nvPr/>
        </p:nvSpPr>
        <p:spPr>
          <a:xfrm>
            <a:off x="179512" y="3467616"/>
            <a:ext cx="7776864" cy="523220"/>
          </a:xfrm>
          <a:prstGeom prst="rect">
            <a:avLst/>
          </a:prstGeom>
          <a:noFill/>
        </p:spPr>
        <p:txBody>
          <a:bodyPr wrap="square" rtlCol="0">
            <a:spAutoFit/>
          </a:bodyPr>
          <a:lstStyle/>
          <a:p>
            <a:r>
              <a:rPr lang="en-GB" sz="2800" dirty="0"/>
              <a:t>Discuss the document in groups and identify:</a:t>
            </a:r>
          </a:p>
        </p:txBody>
      </p:sp>
      <p:sp>
        <p:nvSpPr>
          <p:cNvPr id="11" name="TextBox 10"/>
          <p:cNvSpPr txBox="1"/>
          <p:nvPr/>
        </p:nvSpPr>
        <p:spPr>
          <a:xfrm>
            <a:off x="318356" y="4027997"/>
            <a:ext cx="8787822" cy="2123658"/>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t>The stages in the process of applying for a </a:t>
            </a:r>
            <a:r>
              <a:rPr lang="en-GB" sz="2800" dirty="0" err="1"/>
              <a:t>GRC</a:t>
            </a:r>
            <a:endParaRPr lang="en-GB" sz="2800" dirty="0"/>
          </a:p>
          <a:p>
            <a:pPr marL="514350" indent="-514350">
              <a:spcBef>
                <a:spcPts val="600"/>
              </a:spcBef>
              <a:spcAft>
                <a:spcPts val="600"/>
              </a:spcAft>
              <a:buFont typeface="+mj-lt"/>
              <a:buAutoNum type="arabicPeriod"/>
            </a:pPr>
            <a:r>
              <a:rPr lang="en-GB" sz="2800" dirty="0"/>
              <a:t>Any issues that you can identify with the process</a:t>
            </a:r>
          </a:p>
          <a:p>
            <a:pPr marL="514350" indent="-514350">
              <a:spcBef>
                <a:spcPts val="600"/>
              </a:spcBef>
              <a:spcAft>
                <a:spcPts val="600"/>
              </a:spcAft>
              <a:buFont typeface="+mj-lt"/>
              <a:buAutoNum type="arabicPeriod"/>
            </a:pPr>
            <a:r>
              <a:rPr lang="en-GB" sz="2800" dirty="0"/>
              <a:t>Take part in the online discussion forum (you will be set a question to discuss)</a:t>
            </a:r>
          </a:p>
        </p:txBody>
      </p:sp>
      <p:sp>
        <p:nvSpPr>
          <p:cNvPr id="3" name="TextBox 2">
            <a:extLst>
              <a:ext uri="{FF2B5EF4-FFF2-40B4-BE49-F238E27FC236}">
                <a16:creationId xmlns:a16="http://schemas.microsoft.com/office/drawing/2014/main" id="{34E71509-2932-4144-944A-97FE257F734B}"/>
              </a:ext>
            </a:extLst>
          </p:cNvPr>
          <p:cNvSpPr txBox="1"/>
          <p:nvPr/>
        </p:nvSpPr>
        <p:spPr>
          <a:xfrm>
            <a:off x="2411760" y="6235092"/>
            <a:ext cx="5544616" cy="369332"/>
          </a:xfrm>
          <a:prstGeom prst="rect">
            <a:avLst/>
          </a:prstGeom>
          <a:noFill/>
        </p:spPr>
        <p:txBody>
          <a:bodyPr wrap="square" rtlCol="0">
            <a:spAutoFit/>
          </a:bodyPr>
          <a:lstStyle/>
          <a:p>
            <a:r>
              <a:rPr lang="en-GB" b="1" dirty="0"/>
              <a:t>Guided Study Activity: Gender Recognition Certificates</a:t>
            </a:r>
          </a:p>
        </p:txBody>
      </p:sp>
      <p:pic>
        <p:nvPicPr>
          <p:cNvPr id="5" name="Picture 4" descr="A close up of a sign&#10;&#10;Description automatically generated">
            <a:extLst>
              <a:ext uri="{FF2B5EF4-FFF2-40B4-BE49-F238E27FC236}">
                <a16:creationId xmlns:a16="http://schemas.microsoft.com/office/drawing/2014/main" id="{C46B9018-AB80-4D08-8D2B-C5A4FD4B7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12360" y="6151655"/>
            <a:ext cx="498828" cy="498828"/>
          </a:xfrm>
          <a:prstGeom prst="rect">
            <a:avLst/>
          </a:prstGeom>
        </p:spPr>
      </p:pic>
    </p:spTree>
    <p:extLst>
      <p:ext uri="{BB962C8B-B14F-4D97-AF65-F5344CB8AC3E}">
        <p14:creationId xmlns:p14="http://schemas.microsoft.com/office/powerpoint/2010/main" val="133001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1"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706090"/>
          </a:xfrm>
        </p:spPr>
        <p:txBody>
          <a:bodyPr>
            <a:normAutofit fontScale="90000"/>
          </a:bodyPr>
          <a:lstStyle/>
          <a:p>
            <a:r>
              <a:rPr lang="en-GB" b="1" dirty="0"/>
              <a:t>Sources of Information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1124744"/>
            <a:ext cx="892467" cy="892467"/>
          </a:xfrm>
          <a:prstGeom prst="rect">
            <a:avLst/>
          </a:prstGeom>
        </p:spPr>
      </p:pic>
      <p:sp>
        <p:nvSpPr>
          <p:cNvPr id="5" name="TextBox 4"/>
          <p:cNvSpPr txBox="1"/>
          <p:nvPr/>
        </p:nvSpPr>
        <p:spPr>
          <a:xfrm>
            <a:off x="611560" y="2132856"/>
            <a:ext cx="813690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Documents such as the HM Courts and Tribunals Service Guide can often give you ideas for other sources of information</a:t>
            </a:r>
          </a:p>
        </p:txBody>
      </p:sp>
      <p:sp>
        <p:nvSpPr>
          <p:cNvPr id="6" name="TextBox 5"/>
          <p:cNvSpPr txBox="1"/>
          <p:nvPr/>
        </p:nvSpPr>
        <p:spPr>
          <a:xfrm>
            <a:off x="675935" y="3682902"/>
            <a:ext cx="813690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the fact that a source has been listed in a Government document does not mean that you shouldn’t check the reliability of the source for yourself</a:t>
            </a:r>
          </a:p>
        </p:txBody>
      </p:sp>
    </p:spTree>
    <p:extLst>
      <p:ext uri="{BB962C8B-B14F-4D97-AF65-F5344CB8AC3E}">
        <p14:creationId xmlns:p14="http://schemas.microsoft.com/office/powerpoint/2010/main" val="148794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Issues that Transgender people face</a:t>
            </a:r>
          </a:p>
        </p:txBody>
      </p:sp>
      <p:sp>
        <p:nvSpPr>
          <p:cNvPr id="4" name="TextBox 3"/>
          <p:cNvSpPr txBox="1"/>
          <p:nvPr/>
        </p:nvSpPr>
        <p:spPr>
          <a:xfrm>
            <a:off x="457200" y="1268760"/>
            <a:ext cx="7704856"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Discrimination against transgender people is included in the Equality Act</a:t>
            </a:r>
          </a:p>
          <a:p>
            <a:pPr marL="457200" indent="-457200">
              <a:spcBef>
                <a:spcPts val="600"/>
              </a:spcBef>
              <a:spcAft>
                <a:spcPts val="600"/>
              </a:spcAft>
              <a:buFont typeface="Arial" panose="020B0604020202020204" pitchFamily="34" charset="0"/>
              <a:buChar char="•"/>
            </a:pPr>
            <a:r>
              <a:rPr lang="en-GB" sz="2800" dirty="0"/>
              <a:t>The Equality and Human Rights Commission have a wealth of information on this issue at</a:t>
            </a:r>
          </a:p>
          <a:p>
            <a:pPr marL="457200" indent="-457200">
              <a:spcBef>
                <a:spcPts val="600"/>
              </a:spcBef>
              <a:spcAft>
                <a:spcPts val="600"/>
              </a:spcAft>
              <a:buFont typeface="Arial" panose="020B0604020202020204" pitchFamily="34" charset="0"/>
              <a:buChar char="•"/>
            </a:pPr>
            <a:r>
              <a:rPr lang="en-GB" sz="2800" dirty="0">
                <a:hlinkClick r:id="rId2"/>
              </a:rPr>
              <a:t>https://www.equalityhumanrights.com/en/advice-and-guidance/gender-reassignment-discrimination</a:t>
            </a:r>
            <a:r>
              <a:rPr lang="en-GB" sz="2800" dirty="0"/>
              <a:t> </a:t>
            </a:r>
          </a:p>
          <a:p>
            <a:pPr marL="457200" indent="-457200">
              <a:spcBef>
                <a:spcPts val="600"/>
              </a:spcBef>
              <a:spcAft>
                <a:spcPts val="600"/>
              </a:spcAft>
              <a:buFont typeface="Arial" panose="020B0604020202020204" pitchFamily="34" charset="0"/>
              <a:buChar char="•"/>
            </a:pPr>
            <a:r>
              <a:rPr lang="en-GB" sz="2800" dirty="0"/>
              <a:t>You should watch the video on this webpage in preparation for the next Guided Study Activity </a:t>
            </a:r>
          </a:p>
        </p:txBody>
      </p:sp>
    </p:spTree>
    <p:extLst>
      <p:ext uri="{BB962C8B-B14F-4D97-AF65-F5344CB8AC3E}">
        <p14:creationId xmlns:p14="http://schemas.microsoft.com/office/powerpoint/2010/main" val="1899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Impact on Individuals: Sport</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89805" y="2060848"/>
            <a:ext cx="523220" cy="523220"/>
          </a:xfrm>
          <a:prstGeom prst="rect">
            <a:avLst/>
          </a:prstGeom>
        </p:spPr>
      </p:pic>
      <p:sp>
        <p:nvSpPr>
          <p:cNvPr id="4" name="TextBox 3"/>
          <p:cNvSpPr txBox="1"/>
          <p:nvPr/>
        </p:nvSpPr>
        <p:spPr>
          <a:xfrm>
            <a:off x="637725" y="2119391"/>
            <a:ext cx="504056" cy="369332"/>
          </a:xfrm>
          <a:prstGeom prst="rect">
            <a:avLst/>
          </a:prstGeom>
          <a:noFill/>
        </p:spPr>
        <p:txBody>
          <a:bodyPr wrap="square" rtlCol="0">
            <a:spAutoFit/>
          </a:bodyPr>
          <a:lstStyle/>
          <a:p>
            <a:pPr algn="ctr"/>
            <a:r>
              <a:rPr lang="en-GB" b="1" dirty="0"/>
              <a:t>1.</a:t>
            </a:r>
          </a:p>
        </p:txBody>
      </p:sp>
      <p:pic>
        <p:nvPicPr>
          <p:cNvPr id="5" name="Picture 4">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80528" y="2617475"/>
            <a:ext cx="523220" cy="523220"/>
          </a:xfrm>
          <a:prstGeom prst="rect">
            <a:avLst/>
          </a:prstGeom>
        </p:spPr>
      </p:pic>
      <p:sp>
        <p:nvSpPr>
          <p:cNvPr id="6" name="TextBox 5"/>
          <p:cNvSpPr txBox="1"/>
          <p:nvPr/>
        </p:nvSpPr>
        <p:spPr>
          <a:xfrm>
            <a:off x="624180" y="2660371"/>
            <a:ext cx="504056" cy="369332"/>
          </a:xfrm>
          <a:prstGeom prst="rect">
            <a:avLst/>
          </a:prstGeom>
          <a:noFill/>
        </p:spPr>
        <p:txBody>
          <a:bodyPr wrap="square" rtlCol="0">
            <a:spAutoFit/>
          </a:bodyPr>
          <a:lstStyle/>
          <a:p>
            <a:pPr algn="ctr"/>
            <a:r>
              <a:rPr lang="en-GB" b="1" dirty="0"/>
              <a:t>2.</a:t>
            </a:r>
          </a:p>
        </p:txBody>
      </p:sp>
      <p:pic>
        <p:nvPicPr>
          <p:cNvPr id="7" name="Picture 6">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82470" y="3189906"/>
            <a:ext cx="523220" cy="523220"/>
          </a:xfrm>
          <a:prstGeom prst="rect">
            <a:avLst/>
          </a:prstGeom>
        </p:spPr>
      </p:pic>
      <p:sp>
        <p:nvSpPr>
          <p:cNvPr id="8" name="TextBox 7"/>
          <p:cNvSpPr txBox="1"/>
          <p:nvPr/>
        </p:nvSpPr>
        <p:spPr>
          <a:xfrm>
            <a:off x="613680" y="3239914"/>
            <a:ext cx="504056" cy="369332"/>
          </a:xfrm>
          <a:prstGeom prst="rect">
            <a:avLst/>
          </a:prstGeom>
          <a:noFill/>
        </p:spPr>
        <p:txBody>
          <a:bodyPr wrap="square" rtlCol="0">
            <a:spAutoFit/>
          </a:bodyPr>
          <a:lstStyle/>
          <a:p>
            <a:pPr algn="ctr"/>
            <a:r>
              <a:rPr lang="en-GB" b="1" dirty="0"/>
              <a:t>3.</a:t>
            </a:r>
          </a:p>
        </p:txBody>
      </p:sp>
      <p:pic>
        <p:nvPicPr>
          <p:cNvPr id="9" name="Picture 8">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80528" y="3790036"/>
            <a:ext cx="523220" cy="523220"/>
          </a:xfrm>
          <a:prstGeom prst="rect">
            <a:avLst/>
          </a:prstGeom>
        </p:spPr>
      </p:pic>
      <p:sp>
        <p:nvSpPr>
          <p:cNvPr id="10" name="TextBox 9"/>
          <p:cNvSpPr txBox="1"/>
          <p:nvPr/>
        </p:nvSpPr>
        <p:spPr>
          <a:xfrm>
            <a:off x="613680" y="3831210"/>
            <a:ext cx="504056" cy="369332"/>
          </a:xfrm>
          <a:prstGeom prst="rect">
            <a:avLst/>
          </a:prstGeom>
          <a:noFill/>
        </p:spPr>
        <p:txBody>
          <a:bodyPr wrap="square" rtlCol="0">
            <a:spAutoFit/>
          </a:bodyPr>
          <a:lstStyle/>
          <a:p>
            <a:pPr algn="ctr"/>
            <a:r>
              <a:rPr lang="en-GB" b="1" dirty="0"/>
              <a:t>4.</a:t>
            </a:r>
          </a:p>
        </p:txBody>
      </p:sp>
      <p:pic>
        <p:nvPicPr>
          <p:cNvPr id="12" name="Picture 11">
            <a:hlinkClick r:id="rId7"/>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78783" y="4401582"/>
            <a:ext cx="504056" cy="504056"/>
          </a:xfrm>
          <a:prstGeom prst="rect">
            <a:avLst/>
          </a:prstGeom>
        </p:spPr>
      </p:pic>
      <p:sp>
        <p:nvSpPr>
          <p:cNvPr id="13" name="TextBox 12"/>
          <p:cNvSpPr txBox="1"/>
          <p:nvPr/>
        </p:nvSpPr>
        <p:spPr>
          <a:xfrm>
            <a:off x="575556" y="5589240"/>
            <a:ext cx="8111244" cy="830997"/>
          </a:xfrm>
          <a:prstGeom prst="rect">
            <a:avLst/>
          </a:prstGeom>
          <a:noFill/>
        </p:spPr>
        <p:txBody>
          <a:bodyPr wrap="square" rtlCol="0">
            <a:spAutoFit/>
          </a:bodyPr>
          <a:lstStyle/>
          <a:p>
            <a:pPr algn="ctr"/>
            <a:r>
              <a:rPr lang="en-GB" sz="2400" b="1" i="1" dirty="0"/>
              <a:t>Discuss the issues raised by these stories in the online Discussion Forum</a:t>
            </a:r>
          </a:p>
        </p:txBody>
      </p:sp>
      <p:sp>
        <p:nvSpPr>
          <p:cNvPr id="14" name="TextBox 13">
            <a:extLst>
              <a:ext uri="{FF2B5EF4-FFF2-40B4-BE49-F238E27FC236}">
                <a16:creationId xmlns:a16="http://schemas.microsoft.com/office/drawing/2014/main" id="{0F6BAB90-9F29-42A2-A0C1-BFD87DF2B2F9}"/>
              </a:ext>
            </a:extLst>
          </p:cNvPr>
          <p:cNvSpPr txBox="1"/>
          <p:nvPr/>
        </p:nvSpPr>
        <p:spPr>
          <a:xfrm>
            <a:off x="575556" y="4451647"/>
            <a:ext cx="504056" cy="369332"/>
          </a:xfrm>
          <a:prstGeom prst="rect">
            <a:avLst/>
          </a:prstGeom>
          <a:noFill/>
        </p:spPr>
        <p:txBody>
          <a:bodyPr wrap="square" rtlCol="0">
            <a:spAutoFit/>
          </a:bodyPr>
          <a:lstStyle/>
          <a:p>
            <a:pPr algn="ctr"/>
            <a:r>
              <a:rPr lang="en-GB" b="1" dirty="0"/>
              <a:t>5.</a:t>
            </a:r>
          </a:p>
        </p:txBody>
      </p:sp>
      <p:sp>
        <p:nvSpPr>
          <p:cNvPr id="11" name="TextBox 10">
            <a:extLst>
              <a:ext uri="{FF2B5EF4-FFF2-40B4-BE49-F238E27FC236}">
                <a16:creationId xmlns:a16="http://schemas.microsoft.com/office/drawing/2014/main" id="{A10D293A-ACBE-4AC7-BA8D-FE5470C51D7B}"/>
              </a:ext>
            </a:extLst>
          </p:cNvPr>
          <p:cNvSpPr txBox="1"/>
          <p:nvPr/>
        </p:nvSpPr>
        <p:spPr>
          <a:xfrm>
            <a:off x="457200" y="1058003"/>
            <a:ext cx="8460940" cy="830997"/>
          </a:xfrm>
          <a:prstGeom prst="rect">
            <a:avLst/>
          </a:prstGeom>
          <a:noFill/>
        </p:spPr>
        <p:txBody>
          <a:bodyPr wrap="square" rtlCol="0">
            <a:spAutoFit/>
          </a:bodyPr>
          <a:lstStyle/>
          <a:p>
            <a:r>
              <a:rPr lang="en-GB" sz="2400" dirty="0"/>
              <a:t>As well as watching the video from the previous slide you should also read, watch and listen to the following;</a:t>
            </a:r>
          </a:p>
        </p:txBody>
      </p:sp>
      <p:sp>
        <p:nvSpPr>
          <p:cNvPr id="15" name="TextBox 14">
            <a:extLst>
              <a:ext uri="{FF2B5EF4-FFF2-40B4-BE49-F238E27FC236}">
                <a16:creationId xmlns:a16="http://schemas.microsoft.com/office/drawing/2014/main" id="{0548FA8C-D116-4E94-988C-DFD5F1E99E57}"/>
              </a:ext>
            </a:extLst>
          </p:cNvPr>
          <p:cNvSpPr txBox="1"/>
          <p:nvPr/>
        </p:nvSpPr>
        <p:spPr>
          <a:xfrm>
            <a:off x="1682839" y="5157192"/>
            <a:ext cx="5193417" cy="369332"/>
          </a:xfrm>
          <a:prstGeom prst="rect">
            <a:avLst/>
          </a:prstGeom>
          <a:noFill/>
        </p:spPr>
        <p:txBody>
          <a:bodyPr wrap="square" rtlCol="0">
            <a:spAutoFit/>
          </a:bodyPr>
          <a:lstStyle/>
          <a:p>
            <a:r>
              <a:rPr lang="en-GB" b="1" dirty="0"/>
              <a:t>Guided Study Activity: Issues that Trans People face.</a:t>
            </a:r>
          </a:p>
        </p:txBody>
      </p:sp>
      <p:pic>
        <p:nvPicPr>
          <p:cNvPr id="17" name="Picture 16" descr="A close up of a sign&#10;&#10;Description automatically generated">
            <a:extLst>
              <a:ext uri="{FF2B5EF4-FFF2-40B4-BE49-F238E27FC236}">
                <a16:creationId xmlns:a16="http://schemas.microsoft.com/office/drawing/2014/main" id="{20DAB2BA-3629-4883-88FD-706B034C447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876256" y="5085184"/>
            <a:ext cx="504056" cy="504056"/>
          </a:xfrm>
          <a:prstGeom prst="rect">
            <a:avLst/>
          </a:prstGeom>
        </p:spPr>
      </p:pic>
      <p:sp>
        <p:nvSpPr>
          <p:cNvPr id="18" name="TextBox 17">
            <a:extLst>
              <a:ext uri="{FF2B5EF4-FFF2-40B4-BE49-F238E27FC236}">
                <a16:creationId xmlns:a16="http://schemas.microsoft.com/office/drawing/2014/main" id="{8FB7F90A-41DD-47F6-890B-F038205F7403}"/>
              </a:ext>
            </a:extLst>
          </p:cNvPr>
          <p:cNvSpPr txBox="1"/>
          <p:nvPr/>
        </p:nvSpPr>
        <p:spPr>
          <a:xfrm>
            <a:off x="1848708" y="2090019"/>
            <a:ext cx="7069432" cy="369332"/>
          </a:xfrm>
          <a:prstGeom prst="rect">
            <a:avLst/>
          </a:prstGeom>
          <a:noFill/>
        </p:spPr>
        <p:txBody>
          <a:bodyPr wrap="square" rtlCol="0">
            <a:spAutoFit/>
          </a:bodyPr>
          <a:lstStyle/>
          <a:p>
            <a:r>
              <a:rPr lang="en-GB" dirty="0">
                <a:hlinkClick r:id="rId2"/>
              </a:rPr>
              <a:t>https://www.bbc.co.uk/sport/46453958</a:t>
            </a:r>
            <a:r>
              <a:rPr lang="en-GB" dirty="0"/>
              <a:t> </a:t>
            </a:r>
          </a:p>
        </p:txBody>
      </p:sp>
      <p:sp>
        <p:nvSpPr>
          <p:cNvPr id="19" name="TextBox 18">
            <a:extLst>
              <a:ext uri="{FF2B5EF4-FFF2-40B4-BE49-F238E27FC236}">
                <a16:creationId xmlns:a16="http://schemas.microsoft.com/office/drawing/2014/main" id="{9EE1B396-4960-4400-845D-E7592733BB1B}"/>
              </a:ext>
            </a:extLst>
          </p:cNvPr>
          <p:cNvSpPr txBox="1"/>
          <p:nvPr/>
        </p:nvSpPr>
        <p:spPr>
          <a:xfrm>
            <a:off x="1782010" y="2677888"/>
            <a:ext cx="7069432" cy="369332"/>
          </a:xfrm>
          <a:prstGeom prst="rect">
            <a:avLst/>
          </a:prstGeom>
          <a:noFill/>
        </p:spPr>
        <p:txBody>
          <a:bodyPr wrap="square" rtlCol="0">
            <a:spAutoFit/>
          </a:bodyPr>
          <a:lstStyle/>
          <a:p>
            <a:r>
              <a:rPr lang="en-GB" dirty="0">
                <a:hlinkClick r:id="rId4"/>
              </a:rPr>
              <a:t>https://www.bbc.co.uk/sport/swimming/47428951</a:t>
            </a:r>
            <a:r>
              <a:rPr lang="en-GB" dirty="0"/>
              <a:t> </a:t>
            </a:r>
          </a:p>
        </p:txBody>
      </p:sp>
      <p:sp>
        <p:nvSpPr>
          <p:cNvPr id="20" name="TextBox 19">
            <a:extLst>
              <a:ext uri="{FF2B5EF4-FFF2-40B4-BE49-F238E27FC236}">
                <a16:creationId xmlns:a16="http://schemas.microsoft.com/office/drawing/2014/main" id="{F97A2F89-2B59-45F2-B674-67DFE4706C8A}"/>
              </a:ext>
            </a:extLst>
          </p:cNvPr>
          <p:cNvSpPr txBox="1"/>
          <p:nvPr/>
        </p:nvSpPr>
        <p:spPr>
          <a:xfrm>
            <a:off x="1782010" y="3251418"/>
            <a:ext cx="7069432" cy="369332"/>
          </a:xfrm>
          <a:prstGeom prst="rect">
            <a:avLst/>
          </a:prstGeom>
          <a:noFill/>
        </p:spPr>
        <p:txBody>
          <a:bodyPr wrap="square" rtlCol="0">
            <a:spAutoFit/>
          </a:bodyPr>
          <a:lstStyle/>
          <a:p>
            <a:r>
              <a:rPr lang="en-GB" dirty="0">
                <a:hlinkClick r:id="rId5"/>
              </a:rPr>
              <a:t>https://www.bbc.co.uk/sport/athletics/47467522</a:t>
            </a:r>
            <a:r>
              <a:rPr lang="en-GB" dirty="0"/>
              <a:t>  </a:t>
            </a:r>
          </a:p>
        </p:txBody>
      </p:sp>
      <p:sp>
        <p:nvSpPr>
          <p:cNvPr id="21" name="TextBox 20">
            <a:extLst>
              <a:ext uri="{FF2B5EF4-FFF2-40B4-BE49-F238E27FC236}">
                <a16:creationId xmlns:a16="http://schemas.microsoft.com/office/drawing/2014/main" id="{12DBDABB-CB2B-46EA-8EB6-25C91524D72A}"/>
              </a:ext>
            </a:extLst>
          </p:cNvPr>
          <p:cNvSpPr txBox="1"/>
          <p:nvPr/>
        </p:nvSpPr>
        <p:spPr>
          <a:xfrm>
            <a:off x="1783433" y="3717032"/>
            <a:ext cx="7069432" cy="646331"/>
          </a:xfrm>
          <a:prstGeom prst="rect">
            <a:avLst/>
          </a:prstGeom>
          <a:noFill/>
        </p:spPr>
        <p:txBody>
          <a:bodyPr wrap="square" rtlCol="0">
            <a:spAutoFit/>
          </a:bodyPr>
          <a:lstStyle/>
          <a:p>
            <a:r>
              <a:rPr lang="en-GB" dirty="0">
                <a:hlinkClick r:id="rId6"/>
              </a:rPr>
              <a:t>https://www.bbc.co.uk/news/av/uk-scotland-47448863/transgender-debate-playing-for-a-women-s-team-didn-t-seem-possible</a:t>
            </a:r>
            <a:r>
              <a:rPr lang="en-GB" dirty="0"/>
              <a:t> </a:t>
            </a:r>
          </a:p>
        </p:txBody>
      </p:sp>
      <p:sp>
        <p:nvSpPr>
          <p:cNvPr id="22" name="TextBox 21">
            <a:extLst>
              <a:ext uri="{FF2B5EF4-FFF2-40B4-BE49-F238E27FC236}">
                <a16:creationId xmlns:a16="http://schemas.microsoft.com/office/drawing/2014/main" id="{5E527725-93FD-43B4-9E26-E9F706D71967}"/>
              </a:ext>
            </a:extLst>
          </p:cNvPr>
          <p:cNvSpPr txBox="1"/>
          <p:nvPr/>
        </p:nvSpPr>
        <p:spPr>
          <a:xfrm>
            <a:off x="1782010" y="4475848"/>
            <a:ext cx="7069432" cy="369332"/>
          </a:xfrm>
          <a:prstGeom prst="rect">
            <a:avLst/>
          </a:prstGeom>
          <a:noFill/>
        </p:spPr>
        <p:txBody>
          <a:bodyPr wrap="square" rtlCol="0">
            <a:spAutoFit/>
          </a:bodyPr>
          <a:lstStyle/>
          <a:p>
            <a:r>
              <a:rPr lang="en-GB" dirty="0">
                <a:hlinkClick r:id="rId7"/>
              </a:rPr>
              <a:t>https://www.bbc.co.uk/programmes/w172w4pxcth6mmt</a:t>
            </a:r>
            <a:r>
              <a:rPr lang="en-GB" dirty="0"/>
              <a:t> </a:t>
            </a:r>
          </a:p>
        </p:txBody>
      </p:sp>
    </p:spTree>
    <p:extLst>
      <p:ext uri="{BB962C8B-B14F-4D97-AF65-F5344CB8AC3E}">
        <p14:creationId xmlns:p14="http://schemas.microsoft.com/office/powerpoint/2010/main" val="58170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P spid="13" grpId="0"/>
      <p:bldP spid="14" grpId="0"/>
      <p:bldP spid="11" grpId="0"/>
      <p:bldP spid="15" grpId="0"/>
      <p:bldP spid="18" grpId="0"/>
      <p:bldP spid="19" grpId="0"/>
      <p:bldP spid="20" grpId="0"/>
      <p:bldP spid="21" grpId="0"/>
      <p:bldP spid="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b="1" dirty="0"/>
              <a:t>The impact on families: A case study</a:t>
            </a:r>
          </a:p>
        </p:txBody>
      </p:sp>
      <p:sp>
        <p:nvSpPr>
          <p:cNvPr id="3" name="TextBox 2"/>
          <p:cNvSpPr txBox="1"/>
          <p:nvPr/>
        </p:nvSpPr>
        <p:spPr>
          <a:xfrm>
            <a:off x="611560" y="1340768"/>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Read the Judgement in the case of ‘J versus B and Children: Ultra-orthodox Judaism and transgender</a:t>
            </a:r>
          </a:p>
        </p:txBody>
      </p:sp>
      <p:sp>
        <p:nvSpPr>
          <p:cNvPr id="4" name="TextBox 3"/>
          <p:cNvSpPr txBox="1"/>
          <p:nvPr/>
        </p:nvSpPr>
        <p:spPr>
          <a:xfrm>
            <a:off x="2009444" y="2348880"/>
            <a:ext cx="6552728" cy="707886"/>
          </a:xfrm>
          <a:prstGeom prst="rect">
            <a:avLst/>
          </a:prstGeom>
          <a:noFill/>
        </p:spPr>
        <p:txBody>
          <a:bodyPr wrap="square" rtlCol="0">
            <a:spAutoFit/>
          </a:bodyPr>
          <a:lstStyle/>
          <a:p>
            <a:r>
              <a:rPr lang="en-GB" sz="2000" dirty="0">
                <a:hlinkClick r:id="rId2"/>
              </a:rPr>
              <a:t>https://www.judiciary.gov.uk/judgments/j-v-b-and-the-children-ultra-orthodox-judaism-transgender/</a:t>
            </a:r>
            <a:r>
              <a:rPr lang="en-GB" sz="2000" dirty="0"/>
              <a:t> </a:t>
            </a:r>
          </a:p>
        </p:txBody>
      </p:sp>
      <p:sp>
        <p:nvSpPr>
          <p:cNvPr id="5" name="TextBox 4"/>
          <p:cNvSpPr txBox="1"/>
          <p:nvPr/>
        </p:nvSpPr>
        <p:spPr>
          <a:xfrm>
            <a:off x="1979712" y="3068960"/>
            <a:ext cx="5256584" cy="400110"/>
          </a:xfrm>
          <a:prstGeom prst="rect">
            <a:avLst/>
          </a:prstGeom>
          <a:noFill/>
        </p:spPr>
        <p:txBody>
          <a:bodyPr wrap="square" rtlCol="0">
            <a:spAutoFit/>
          </a:bodyPr>
          <a:lstStyle/>
          <a:p>
            <a:r>
              <a:rPr lang="en-GB" sz="2000" dirty="0"/>
              <a:t>Or, Use the PDF available on Moodle.</a:t>
            </a:r>
          </a:p>
        </p:txBody>
      </p:sp>
      <p:sp>
        <p:nvSpPr>
          <p:cNvPr id="6" name="TextBox 5"/>
          <p:cNvSpPr txBox="1"/>
          <p:nvPr/>
        </p:nvSpPr>
        <p:spPr>
          <a:xfrm>
            <a:off x="432868" y="3537134"/>
            <a:ext cx="7776864" cy="523220"/>
          </a:xfrm>
          <a:prstGeom prst="rect">
            <a:avLst/>
          </a:prstGeom>
          <a:noFill/>
        </p:spPr>
        <p:txBody>
          <a:bodyPr wrap="square" rtlCol="0">
            <a:spAutoFit/>
          </a:bodyPr>
          <a:lstStyle/>
          <a:p>
            <a:r>
              <a:rPr lang="en-GB" sz="2800" dirty="0"/>
              <a:t>Discuss the judgement in groups and identify:</a:t>
            </a:r>
          </a:p>
        </p:txBody>
      </p:sp>
      <p:sp>
        <p:nvSpPr>
          <p:cNvPr id="7" name="TextBox 6"/>
          <p:cNvSpPr txBox="1"/>
          <p:nvPr/>
        </p:nvSpPr>
        <p:spPr>
          <a:xfrm>
            <a:off x="432868" y="4161002"/>
            <a:ext cx="8387604" cy="1631216"/>
          </a:xfrm>
          <a:prstGeom prst="rect">
            <a:avLst/>
          </a:prstGeom>
          <a:noFill/>
        </p:spPr>
        <p:txBody>
          <a:bodyPr wrap="square" rtlCol="0">
            <a:spAutoFit/>
          </a:bodyPr>
          <a:lstStyle/>
          <a:p>
            <a:pPr marL="514350" indent="-514350">
              <a:buFont typeface="+mj-lt"/>
              <a:buAutoNum type="arabicPeriod"/>
            </a:pPr>
            <a:r>
              <a:rPr lang="en-GB" sz="2000" dirty="0"/>
              <a:t>What, in your opinion, are the key issues faced by the biological father?</a:t>
            </a:r>
          </a:p>
          <a:p>
            <a:pPr marL="514350" indent="-514350">
              <a:buFont typeface="+mj-lt"/>
              <a:buAutoNum type="arabicPeriod"/>
            </a:pPr>
            <a:r>
              <a:rPr lang="en-GB" sz="2000" dirty="0"/>
              <a:t>What, in your opinion, are the key issues faced by the biological mother?</a:t>
            </a:r>
          </a:p>
          <a:p>
            <a:pPr marL="514350" indent="-514350">
              <a:buFont typeface="+mj-lt"/>
              <a:buAutoNum type="arabicPeriod"/>
            </a:pPr>
            <a:r>
              <a:rPr lang="en-GB" sz="2000" dirty="0"/>
              <a:t>What, in your opinion, are the key issues faced by the children?</a:t>
            </a:r>
          </a:p>
          <a:p>
            <a:pPr marL="514350" indent="-514350">
              <a:buFont typeface="+mj-lt"/>
              <a:buAutoNum type="arabicPeriod"/>
            </a:pPr>
            <a:r>
              <a:rPr lang="en-GB" sz="2000" dirty="0"/>
              <a:t>Overall what do you think are the key ethical considerations in this case?</a:t>
            </a:r>
          </a:p>
          <a:p>
            <a:pPr marL="514350" indent="-514350">
              <a:buFont typeface="+mj-lt"/>
              <a:buAutoNum type="arabicPeriod"/>
            </a:pPr>
            <a:endParaRPr lang="en-GB" sz="2000" dirty="0"/>
          </a:p>
        </p:txBody>
      </p:sp>
      <p:sp>
        <p:nvSpPr>
          <p:cNvPr id="8" name="TextBox 7">
            <a:extLst>
              <a:ext uri="{FF2B5EF4-FFF2-40B4-BE49-F238E27FC236}">
                <a16:creationId xmlns:a16="http://schemas.microsoft.com/office/drawing/2014/main" id="{DB62152E-536F-4202-98D5-641B54AE6D99}"/>
              </a:ext>
            </a:extLst>
          </p:cNvPr>
          <p:cNvSpPr txBox="1"/>
          <p:nvPr/>
        </p:nvSpPr>
        <p:spPr>
          <a:xfrm>
            <a:off x="2339752" y="6021288"/>
            <a:ext cx="4752528" cy="369332"/>
          </a:xfrm>
          <a:prstGeom prst="rect">
            <a:avLst/>
          </a:prstGeom>
          <a:noFill/>
        </p:spPr>
        <p:txBody>
          <a:bodyPr wrap="square" rtlCol="0">
            <a:spAutoFit/>
          </a:bodyPr>
          <a:lstStyle/>
          <a:p>
            <a:r>
              <a:rPr lang="en-GB" b="1" dirty="0"/>
              <a:t>Guided Study Activity: J vs B and the Children</a:t>
            </a:r>
          </a:p>
        </p:txBody>
      </p:sp>
      <p:pic>
        <p:nvPicPr>
          <p:cNvPr id="10" name="Picture 9" descr="A close up of a sign&#10;&#10;Description automatically generated">
            <a:extLst>
              <a:ext uri="{FF2B5EF4-FFF2-40B4-BE49-F238E27FC236}">
                <a16:creationId xmlns:a16="http://schemas.microsoft.com/office/drawing/2014/main" id="{B1FEC66B-3395-43CA-88E2-F49B2619D3F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06086" y="5966637"/>
            <a:ext cx="460419" cy="460419"/>
          </a:xfrm>
          <a:prstGeom prst="rect">
            <a:avLst/>
          </a:prstGeom>
        </p:spPr>
      </p:pic>
    </p:spTree>
    <p:extLst>
      <p:ext uri="{BB962C8B-B14F-4D97-AF65-F5344CB8AC3E}">
        <p14:creationId xmlns:p14="http://schemas.microsoft.com/office/powerpoint/2010/main" val="374125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build="p"/>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92088"/>
          </a:xfrm>
        </p:spPr>
        <p:txBody>
          <a:bodyPr/>
          <a:lstStyle/>
          <a:p>
            <a:r>
              <a:rPr lang="en-GB" dirty="0"/>
              <a:t>Reference List</a:t>
            </a:r>
          </a:p>
        </p:txBody>
      </p:sp>
      <p:sp>
        <p:nvSpPr>
          <p:cNvPr id="5" name="Content Placeholder 4"/>
          <p:cNvSpPr>
            <a:spLocks noGrp="1"/>
          </p:cNvSpPr>
          <p:nvPr>
            <p:ph idx="1"/>
          </p:nvPr>
        </p:nvSpPr>
        <p:spPr>
          <a:xfrm>
            <a:off x="179512" y="1063277"/>
            <a:ext cx="8856984" cy="4525963"/>
          </a:xfrm>
        </p:spPr>
        <p:txBody>
          <a:bodyPr>
            <a:noAutofit/>
          </a:bodyPr>
          <a:lstStyle/>
          <a:p>
            <a:r>
              <a:rPr lang="en-GB" sz="1600" dirty="0"/>
              <a:t>Carroll, R.A. (1999) ‘Outcomes of Treatment for Gender Dysphoria’ </a:t>
            </a:r>
            <a:r>
              <a:rPr lang="en-GB" sz="1600" i="1" dirty="0"/>
              <a:t>Journal Of Sex Education And Therapy </a:t>
            </a:r>
            <a:r>
              <a:rPr lang="en-GB" sz="1600" dirty="0"/>
              <a:t>Vol. 24 , </a:t>
            </a:r>
            <a:r>
              <a:rPr lang="en-GB" sz="1600" dirty="0" err="1"/>
              <a:t>Iss</a:t>
            </a:r>
            <a:r>
              <a:rPr lang="en-GB" sz="1600" dirty="0"/>
              <a:t>. 3</a:t>
            </a:r>
          </a:p>
          <a:p>
            <a:r>
              <a:rPr lang="en-GB" sz="1600" dirty="0"/>
              <a:t>Darrell, J. (2015) </a:t>
            </a:r>
            <a:r>
              <a:rPr lang="en-GB" sz="1600" i="1" dirty="0"/>
              <a:t>Gender Diversity Awareness </a:t>
            </a:r>
            <a:r>
              <a:rPr lang="en-GB" sz="1600" dirty="0"/>
              <a:t>The Beaumont Trust Available at  </a:t>
            </a:r>
            <a:r>
              <a:rPr lang="en-GB" sz="1600" dirty="0">
                <a:hlinkClick r:id="rId2"/>
              </a:rPr>
              <a:t>http://www.beaumont-trust.org.uk/</a:t>
            </a:r>
            <a:r>
              <a:rPr lang="en-GB" sz="1600" dirty="0"/>
              <a:t> [Accessed 05/03/2017]</a:t>
            </a:r>
          </a:p>
          <a:p>
            <a:r>
              <a:rPr lang="en-GB" sz="1600" dirty="0"/>
              <a:t>Gittins, D (1993) </a:t>
            </a:r>
            <a:r>
              <a:rPr lang="en-GB" sz="1600" i="1" dirty="0"/>
              <a:t>The Family in Question: Changing Households and Familiar Ideologies, </a:t>
            </a:r>
            <a:r>
              <a:rPr lang="en-GB" sz="1600" dirty="0"/>
              <a:t>Basingstoke: Macmillan.</a:t>
            </a:r>
          </a:p>
          <a:p>
            <a:r>
              <a:rPr lang="en-GB" sz="1600" dirty="0"/>
              <a:t>Goldthorpe, JH (1987) </a:t>
            </a:r>
            <a:r>
              <a:rPr lang="en-GB" sz="1600" i="1" dirty="0"/>
              <a:t>Social Mobility and Class Structure in Modern Britain, </a:t>
            </a:r>
            <a:r>
              <a:rPr lang="en-GB" sz="1600" dirty="0"/>
              <a:t>Oxford: Clarendon Press.</a:t>
            </a:r>
          </a:p>
          <a:p>
            <a:r>
              <a:rPr lang="en-GB" sz="1600" dirty="0"/>
              <a:t>HM Courts and Tribunals Service (2016) </a:t>
            </a:r>
            <a:r>
              <a:rPr lang="en-GB" sz="1600" i="1" dirty="0"/>
              <a:t>Gender Recognition Act 2004: The General Guide for All Users </a:t>
            </a:r>
            <a:r>
              <a:rPr lang="en-GB" sz="1600" dirty="0"/>
              <a:t>London: </a:t>
            </a:r>
            <a:r>
              <a:rPr lang="en-GB" sz="1600" dirty="0" err="1"/>
              <a:t>HMCTS</a:t>
            </a:r>
            <a:r>
              <a:rPr lang="en-GB" sz="1600" dirty="0"/>
              <a:t> Available at </a:t>
            </a:r>
            <a:r>
              <a:rPr lang="en-GB" sz="1600" dirty="0">
                <a:hlinkClick r:id="rId3"/>
              </a:rPr>
              <a:t>https://assets.publishing.service.gov.uk/government/uploads/system/uploads/attachment_data/file/786910/t455-eng.pd</a:t>
            </a:r>
            <a:r>
              <a:rPr lang="en-GB" sz="1600" dirty="0"/>
              <a:t> f [Accessed 18/03/2020]</a:t>
            </a:r>
          </a:p>
          <a:p>
            <a:r>
              <a:rPr lang="en-GB" sz="1600" dirty="0"/>
              <a:t>Jackson, Justice P. (2017) </a:t>
            </a:r>
            <a:r>
              <a:rPr lang="en-GB" sz="1600" i="1" dirty="0"/>
              <a:t>JUDGMENT: J v B (Ultra‐Orthodox Judaism: Transgender)</a:t>
            </a:r>
            <a:r>
              <a:rPr lang="en-GB" sz="1600" dirty="0"/>
              <a:t> Available at </a:t>
            </a:r>
            <a:r>
              <a:rPr lang="en-GB" sz="1600" dirty="0">
                <a:hlinkClick r:id="rId4"/>
              </a:rPr>
              <a:t>https://www.judiciary.gov.uk/judgments/j-v-b-and-the-children-ultra-orthodox-judaism-transgender/</a:t>
            </a:r>
            <a:r>
              <a:rPr lang="en-GB" sz="1600" dirty="0"/>
              <a:t> [Accessed 18/03/2020]</a:t>
            </a:r>
            <a:endParaRPr lang="en-GB" sz="1600" i="1" dirty="0"/>
          </a:p>
          <a:p>
            <a:r>
              <a:rPr lang="en-GB" sz="1600" dirty="0" err="1"/>
              <a:t>McKie</a:t>
            </a:r>
            <a:r>
              <a:rPr lang="en-GB" sz="1600" dirty="0"/>
              <a:t>, L &amp; Callan, S (2012) </a:t>
            </a:r>
            <a:r>
              <a:rPr lang="en-GB" sz="1600" i="1" dirty="0"/>
              <a:t>Understanding Families: A Global Introduction, </a:t>
            </a:r>
            <a:r>
              <a:rPr lang="en-GB" sz="1600" dirty="0"/>
              <a:t>London: Sage.</a:t>
            </a:r>
          </a:p>
        </p:txBody>
      </p:sp>
    </p:spTree>
    <p:extLst>
      <p:ext uri="{BB962C8B-B14F-4D97-AF65-F5344CB8AC3E}">
        <p14:creationId xmlns:p14="http://schemas.microsoft.com/office/powerpoint/2010/main" val="3347779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92088"/>
          </a:xfrm>
        </p:spPr>
        <p:txBody>
          <a:bodyPr/>
          <a:lstStyle/>
          <a:p>
            <a:r>
              <a:rPr lang="en-GB" dirty="0"/>
              <a:t>Reference List</a:t>
            </a:r>
          </a:p>
        </p:txBody>
      </p:sp>
      <p:sp>
        <p:nvSpPr>
          <p:cNvPr id="5" name="Content Placeholder 4"/>
          <p:cNvSpPr>
            <a:spLocks noGrp="1"/>
          </p:cNvSpPr>
          <p:nvPr>
            <p:ph idx="1"/>
          </p:nvPr>
        </p:nvSpPr>
        <p:spPr>
          <a:xfrm>
            <a:off x="143508" y="764704"/>
            <a:ext cx="8856984" cy="4525963"/>
          </a:xfrm>
        </p:spPr>
        <p:txBody>
          <a:bodyPr>
            <a:noAutofit/>
          </a:bodyPr>
          <a:lstStyle/>
          <a:p>
            <a:r>
              <a:rPr lang="en-GB" sz="1600" dirty="0"/>
              <a:t>Muncie, J. et al (</a:t>
            </a:r>
            <a:r>
              <a:rPr lang="en-GB" sz="1600" dirty="0" err="1"/>
              <a:t>Eds</a:t>
            </a:r>
            <a:r>
              <a:rPr lang="en-GB" sz="1600" dirty="0"/>
              <a:t>) (1997) </a:t>
            </a:r>
            <a:r>
              <a:rPr lang="en-GB" sz="1600" i="1" dirty="0"/>
              <a:t>Understanding the Family  </a:t>
            </a:r>
            <a:r>
              <a:rPr lang="en-GB" sz="1600" dirty="0"/>
              <a:t>London: Sage</a:t>
            </a:r>
          </a:p>
          <a:p>
            <a:r>
              <a:rPr lang="en-GB" sz="1600" dirty="0"/>
              <a:t>Murdock, GP (1949)</a:t>
            </a:r>
            <a:r>
              <a:rPr lang="en-GB" sz="1600" i="1" dirty="0"/>
              <a:t> Social Structure, </a:t>
            </a:r>
            <a:r>
              <a:rPr lang="en-GB" sz="1600" dirty="0"/>
              <a:t>New York: Macmillan.</a:t>
            </a:r>
          </a:p>
          <a:p>
            <a:r>
              <a:rPr lang="en-GB" sz="1600" dirty="0"/>
              <a:t>Newman, </a:t>
            </a:r>
            <a:r>
              <a:rPr lang="en-GB" sz="1600" dirty="0" err="1"/>
              <a:t>D.M</a:t>
            </a:r>
            <a:r>
              <a:rPr lang="en-GB" sz="1600" dirty="0"/>
              <a:t>. &amp; </a:t>
            </a:r>
            <a:r>
              <a:rPr lang="en-GB" sz="1600" dirty="0" err="1"/>
              <a:t>Grauerholz</a:t>
            </a:r>
            <a:r>
              <a:rPr lang="en-GB" sz="1600" dirty="0"/>
              <a:t>, L. (2002) </a:t>
            </a:r>
            <a:r>
              <a:rPr lang="en-GB" sz="1600" i="1" dirty="0"/>
              <a:t>Sociology of Families </a:t>
            </a:r>
            <a:r>
              <a:rPr lang="en-GB" sz="1600" dirty="0"/>
              <a:t>Thousand Oaks: Pine Forge Press</a:t>
            </a:r>
          </a:p>
          <a:p>
            <a:r>
              <a:rPr lang="en-GB" sz="1600" dirty="0"/>
              <a:t>NHS (2016) </a:t>
            </a:r>
            <a:r>
              <a:rPr lang="en-GB" sz="1600" i="1" dirty="0"/>
              <a:t>Gender Dysphoria: Treatment </a:t>
            </a:r>
            <a:r>
              <a:rPr lang="en-GB" sz="1600" dirty="0"/>
              <a:t>Available at  </a:t>
            </a:r>
            <a:r>
              <a:rPr lang="en-GB" sz="1600" dirty="0">
                <a:hlinkClick r:id="rId2"/>
              </a:rPr>
              <a:t>http://www.nhs.uk/Conditions/Gender-dysphoria/Pages/Treatment.aspx</a:t>
            </a:r>
            <a:r>
              <a:rPr lang="en-GB" sz="1600" dirty="0"/>
              <a:t> [Accessed 18/03/2020]</a:t>
            </a:r>
          </a:p>
          <a:p>
            <a:r>
              <a:rPr lang="en-GB" sz="1600" dirty="0"/>
              <a:t>Office of National Statistics (2009) </a:t>
            </a:r>
            <a:r>
              <a:rPr lang="en-GB" sz="1600" i="1" dirty="0"/>
              <a:t>Trans Data Position Paper </a:t>
            </a:r>
            <a:r>
              <a:rPr lang="en-GB" sz="1600" dirty="0"/>
              <a:t>London: ONS</a:t>
            </a:r>
          </a:p>
          <a:p>
            <a:r>
              <a:rPr lang="en-GB" sz="1600" dirty="0"/>
              <a:t>Parke, R.D. (2013) </a:t>
            </a:r>
            <a:r>
              <a:rPr lang="en-GB" sz="1600" i="1" dirty="0"/>
              <a:t>Future Families: Diverse Forms, Rich Possibilities, </a:t>
            </a:r>
            <a:r>
              <a:rPr lang="en-GB" sz="1600" dirty="0"/>
              <a:t>Chichester, Sussex: Wiley Blackwell.</a:t>
            </a:r>
          </a:p>
          <a:p>
            <a:r>
              <a:rPr lang="en-GB" sz="1600" dirty="0" err="1"/>
              <a:t>Ribbens</a:t>
            </a:r>
            <a:r>
              <a:rPr lang="en-GB" sz="1600" dirty="0"/>
              <a:t> McCarthy, J &amp; Edwards, R (2011) </a:t>
            </a:r>
            <a:r>
              <a:rPr lang="en-GB" sz="1600" i="1" dirty="0"/>
              <a:t>Key concepts in Family Studies, </a:t>
            </a:r>
            <a:r>
              <a:rPr lang="en-GB" sz="1600" dirty="0"/>
              <a:t>London: Sage.</a:t>
            </a:r>
          </a:p>
          <a:p>
            <a:r>
              <a:rPr lang="en-GB" sz="1600" dirty="0"/>
              <a:t>Steel, L, Kidd, W &amp; Brown, A (2012) </a:t>
            </a:r>
            <a:r>
              <a:rPr lang="en-GB" sz="1600" i="1" dirty="0"/>
              <a:t>The Family, </a:t>
            </a:r>
            <a:r>
              <a:rPr lang="en-GB" sz="1600" dirty="0"/>
              <a:t>Basingstoke, Hampshire: Palgrave Macmillan.</a:t>
            </a:r>
          </a:p>
          <a:p>
            <a:r>
              <a:rPr lang="en-GB" sz="1600" dirty="0"/>
              <a:t>University of California (No Date) LGBTQIA Resource Centre Glossary Available at </a:t>
            </a:r>
            <a:r>
              <a:rPr lang="en-GB" sz="1600" dirty="0">
                <a:hlinkClick r:id="rId3"/>
              </a:rPr>
              <a:t>http://lgbtqia.ucdavis.edu/educated/glossary.html</a:t>
            </a:r>
            <a:r>
              <a:rPr lang="en-GB" sz="1600" dirty="0"/>
              <a:t> [Accessed 18/03/2020]</a:t>
            </a:r>
          </a:p>
          <a:p>
            <a:r>
              <a:rPr lang="en-GB" sz="1600" dirty="0"/>
              <a:t>UK Government (2004) </a:t>
            </a:r>
            <a:r>
              <a:rPr lang="en-GB" sz="1600" i="1" dirty="0"/>
              <a:t>Gender Recognition Act </a:t>
            </a:r>
            <a:r>
              <a:rPr lang="en-GB" sz="1600" dirty="0"/>
              <a:t> Available at </a:t>
            </a:r>
            <a:r>
              <a:rPr lang="en-GB" sz="1600" dirty="0">
                <a:hlinkClick r:id="rId4"/>
              </a:rPr>
              <a:t>http://www.legislation.gov.uk/ukpga/2004/7/contents</a:t>
            </a:r>
            <a:r>
              <a:rPr lang="en-GB" sz="1600" dirty="0"/>
              <a:t> [Accessed 18/03/2020]</a:t>
            </a:r>
          </a:p>
          <a:p>
            <a:r>
              <a:rPr lang="en-GB" sz="1600" dirty="0"/>
              <a:t>Wiseman, M. &amp; Davidson, S. (2011) ‘Problems with binary gender discourse: Using context to promote flexibility and connection in gender identity’ in </a:t>
            </a:r>
            <a:r>
              <a:rPr lang="en-GB" sz="1600" i="1" dirty="0"/>
              <a:t>Clinical Child Psychology and Psychiatry</a:t>
            </a:r>
            <a:r>
              <a:rPr lang="en-GB" sz="1600" dirty="0"/>
              <a:t>  Volume 17(4) pp.528–537</a:t>
            </a:r>
          </a:p>
          <a:p>
            <a:endParaRPr lang="en-GB" sz="1600" dirty="0"/>
          </a:p>
        </p:txBody>
      </p:sp>
    </p:spTree>
    <p:extLst>
      <p:ext uri="{BB962C8B-B14F-4D97-AF65-F5344CB8AC3E}">
        <p14:creationId xmlns:p14="http://schemas.microsoft.com/office/powerpoint/2010/main" val="1750233618"/>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1519</TotalTime>
  <Words>2132</Words>
  <Application>Microsoft Office PowerPoint</Application>
  <PresentationFormat>On-screen Show (4:3)</PresentationFormat>
  <Paragraphs>188</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UWTSD PPT Template</vt:lpstr>
      <vt:lpstr>SJSI6022 Individuals and Families: Living in a Contemporary World             Theme 6: Sexuality, Gender &amp; Families – Part 2 Transgender issues</vt:lpstr>
      <vt:lpstr>Recap of last session</vt:lpstr>
      <vt:lpstr>How many gender identities are there?</vt:lpstr>
      <vt:lpstr>PowerPoint Presentation</vt:lpstr>
      <vt:lpstr>PowerPoint Presentation</vt:lpstr>
      <vt:lpstr>Gender and Labels</vt:lpstr>
      <vt:lpstr>Gender and Labels</vt:lpstr>
      <vt:lpstr>Gender Identity – Increasing complexity</vt:lpstr>
      <vt:lpstr>Gender Identity – Increasing complexity</vt:lpstr>
      <vt:lpstr>Gender Identity – Increasing complexity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Gender Recognition Certificate</vt:lpstr>
      <vt:lpstr>Gender Recognition Certificate</vt:lpstr>
      <vt:lpstr>Sources of Information</vt:lpstr>
      <vt:lpstr>Issues that Transgender people face</vt:lpstr>
      <vt:lpstr>Impact on Individuals: Sport</vt:lpstr>
      <vt:lpstr>The impact on families: A case study</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108</cp:revision>
  <dcterms:created xsi:type="dcterms:W3CDTF">2016-09-29T11:33:04Z</dcterms:created>
  <dcterms:modified xsi:type="dcterms:W3CDTF">2020-03-18T12:19:08Z</dcterms:modified>
</cp:coreProperties>
</file>