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61" r:id="rId3"/>
    <p:sldId id="260" r:id="rId4"/>
    <p:sldId id="268" r:id="rId5"/>
    <p:sldId id="257" r:id="rId6"/>
    <p:sldId id="259" r:id="rId7"/>
    <p:sldId id="258" r:id="rId8"/>
    <p:sldId id="266" r:id="rId9"/>
    <p:sldId id="263" r:id="rId10"/>
    <p:sldId id="269" r:id="rId11"/>
    <p:sldId id="265"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23D7D9-C64C-71B8-F24A-BDB47AEEC148}" v="147" dt="2023-11-23T11:14:56.211"/>
    <p1510:client id="{0D795123-3B3E-708F-816C-31110E21689F}" v="21" dt="2023-11-20T13:25:21.295"/>
    <p1510:client id="{1BE20194-5A31-ABE6-9503-26A77949A699}" v="35" dt="2023-11-13T14:56:37.239"/>
    <p1510:client id="{2D1F481C-D39E-26B9-C924-BC37EBD89BC2}" v="557" dt="2023-11-20T15:00:25.385"/>
    <p1510:client id="{33CBBC28-2B45-804A-6EAB-55497C14BD08}" v="81" dt="2023-10-30T13:36:18.955"/>
    <p1510:client id="{49B39A60-EA40-4EA7-1D72-673BB987DF61}" v="32" dt="2023-11-06T14:17:54.035"/>
    <p1510:client id="{79CAFBEA-4FD3-920B-9F06-C6FA041A23FF}" v="32" dt="2023-12-01T15:49:33.915"/>
    <p1510:client id="{7C5515AE-1347-439F-9A69-5F3A5AA496A3}" v="39" dt="2023-10-30T09:46:28.938"/>
    <p1510:client id="{84C3B1F0-1EA1-4374-BFB4-4FC49070E2B6}" v="281" dt="2023-10-30T14:56:01.898"/>
    <p1510:client id="{90A5EDE0-8343-9B5D-DCB4-808341FB93C1}" v="8" dt="2023-11-24T22:05:23.166"/>
    <p1510:client id="{ABB24805-9052-5EF1-E9AA-B1715DBD69C1}" v="37" dt="2023-10-31T13:51:58.989"/>
    <p1510:client id="{B0B02A32-160F-DE15-F4EE-04C839D97DF2}" v="100" dt="2023-11-13T14:27:23.630"/>
    <p1510:client id="{BB7F990E-340D-DC03-CBCD-FDEE1E62802B}" v="11" dt="2023-10-30T10:56:54.706"/>
    <p1510:client id="{F241451B-6BCD-C383-772B-78C4FBAF0B5D}" v="402" dt="2023-11-13T12:59:58.640"/>
    <p1510:client id="{F6FDD264-53EB-CC7B-A529-BFF891F5D285}" v="134" dt="2023-11-20T12:09:20.334"/>
    <p1510:client id="{F8387525-0869-372D-4D47-61FE79919492}" v="130" dt="2023-12-01T21:16:24.3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CA7E39-A8F9-4597-A3A7-C01834A321F7}" type="datetimeFigureOut">
              <a:t>12/1/2023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9968AB-8DDC-4884-AF72-A61ED7710617}" type="slidenum">
              <a:t>‹#›</a:t>
            </a:fld>
            <a:endParaRPr lang="en-GB"/>
          </a:p>
        </p:txBody>
      </p:sp>
    </p:spTree>
    <p:extLst>
      <p:ext uri="{BB962C8B-B14F-4D97-AF65-F5344CB8AC3E}">
        <p14:creationId xmlns:p14="http://schemas.microsoft.com/office/powerpoint/2010/main" val="309247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endParaRPr lang="en-GB"/>
          </a:p>
          <a:p>
            <a:pPr marL="285750" indent="-285750">
              <a:lnSpc>
                <a:spcPct val="110000"/>
              </a:lnSpc>
              <a:spcBef>
                <a:spcPts val="1000"/>
              </a:spcBef>
              <a:buFont typeface="Arial"/>
              <a:buChar char="•"/>
            </a:pPr>
            <a:endParaRPr lang="en-GB"/>
          </a:p>
        </p:txBody>
      </p:sp>
      <p:sp>
        <p:nvSpPr>
          <p:cNvPr id="4" name="Slide Number Placeholder 3"/>
          <p:cNvSpPr>
            <a:spLocks noGrp="1"/>
          </p:cNvSpPr>
          <p:nvPr>
            <p:ph type="sldNum" sz="quarter" idx="5"/>
          </p:nvPr>
        </p:nvSpPr>
        <p:spPr/>
        <p:txBody>
          <a:bodyPr/>
          <a:lstStyle/>
          <a:p>
            <a:fld id="{F09968AB-8DDC-4884-AF72-A61ED7710617}" type="slidenum">
              <a:t>8</a:t>
            </a:fld>
            <a:endParaRPr lang="en-GB"/>
          </a:p>
        </p:txBody>
      </p:sp>
    </p:spTree>
    <p:extLst>
      <p:ext uri="{BB962C8B-B14F-4D97-AF65-F5344CB8AC3E}">
        <p14:creationId xmlns:p14="http://schemas.microsoft.com/office/powerpoint/2010/main" val="3279333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12/1/2023</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16840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12/1/2023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682248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12/1/2023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02957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12/1/2023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09450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12/1/2023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07245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12/1/2023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58735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12/1/2023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169512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12/1/2023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4845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12/1/2023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0856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12/1/2023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65150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12/1/2023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52500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12/1/2023</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37796797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longtermplan.nhs.uk/areas-of-work/digital-transformation/" TargetMode="External"/><Relationship Id="rId2" Type="http://schemas.openxmlformats.org/officeDocument/2006/relationships/hyperlink" Target="https://doi.org/10.1186/s12889-023-15302-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8882" y="639193"/>
            <a:ext cx="3571810" cy="3573516"/>
          </a:xfrm>
        </p:spPr>
        <p:txBody>
          <a:bodyPr>
            <a:normAutofit/>
          </a:bodyPr>
          <a:lstStyle/>
          <a:p>
            <a:r>
              <a:rPr lang="en-GB" sz="5800"/>
              <a:t>Beverley Ibeanusi</a:t>
            </a:r>
            <a:br>
              <a:rPr lang="en-GB" sz="5800"/>
            </a:br>
            <a:r>
              <a:rPr lang="en-GB" sz="5800"/>
              <a:t>2125993</a:t>
            </a:r>
          </a:p>
        </p:txBody>
      </p:sp>
      <p:sp>
        <p:nvSpPr>
          <p:cNvPr id="3" name="Subtitle 2"/>
          <p:cNvSpPr>
            <a:spLocks noGrp="1"/>
          </p:cNvSpPr>
          <p:nvPr>
            <p:ph type="subTitle" idx="1"/>
          </p:nvPr>
        </p:nvSpPr>
        <p:spPr>
          <a:xfrm>
            <a:off x="638882" y="4631161"/>
            <a:ext cx="3571810" cy="1559327"/>
          </a:xfrm>
        </p:spPr>
        <p:txBody>
          <a:bodyPr vert="horz" lIns="91440" tIns="45720" rIns="91440" bIns="45720" rtlCol="0" anchor="t">
            <a:normAutofit/>
          </a:bodyPr>
          <a:lstStyle/>
          <a:p>
            <a:r>
              <a:rPr lang="en-GB" b="1" dirty="0">
                <a:latin typeface="Calibri"/>
                <a:cs typeface="Calibri"/>
              </a:rPr>
              <a:t>Community Care and Devlopment</a:t>
            </a:r>
          </a:p>
        </p:txBody>
      </p:sp>
      <p:sp>
        <p:nvSpPr>
          <p:cNvPr id="4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BF8E7A"/>
          </a:solidFill>
          <a:ln w="38100" cap="rnd">
            <a:solidFill>
              <a:srgbClr val="BF8E7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touching hands">
            <a:extLst>
              <a:ext uri="{FF2B5EF4-FFF2-40B4-BE49-F238E27FC236}">
                <a16:creationId xmlns:a16="http://schemas.microsoft.com/office/drawing/2014/main" id="{B09D9B26-7AD3-6F57-0AFA-4B081B9A5D8F}"/>
              </a:ext>
            </a:extLst>
          </p:cNvPr>
          <p:cNvPicPr>
            <a:picLocks noChangeAspect="1"/>
          </p:cNvPicPr>
          <p:nvPr/>
        </p:nvPicPr>
        <p:blipFill rotWithShape="1">
          <a:blip r:embed="rId2"/>
          <a:srcRect l="7147" r="25900" b="-1"/>
          <a:stretch/>
        </p:blipFill>
        <p:spPr>
          <a:xfrm>
            <a:off x="5477987" y="640080"/>
            <a:ext cx="5567234" cy="5550408"/>
          </a:xfrm>
          <a:prstGeom prst="rect">
            <a:avLst/>
          </a:prstGeom>
        </p:spPr>
      </p:pic>
      <p:pic>
        <p:nvPicPr>
          <p:cNvPr id="4" name="Picture 3">
            <a:extLst>
              <a:ext uri="{FF2B5EF4-FFF2-40B4-BE49-F238E27FC236}">
                <a16:creationId xmlns:a16="http://schemas.microsoft.com/office/drawing/2014/main" id="{6700EC72-893A-18A7-A3D8-203A026EDFC8}"/>
              </a:ext>
            </a:extLst>
          </p:cNvPr>
          <p:cNvPicPr>
            <a:picLocks noChangeAspect="1"/>
          </p:cNvPicPr>
          <p:nvPr/>
        </p:nvPicPr>
        <p:blipFill rotWithShape="1">
          <a:blip r:embed="rId3"/>
          <a:srcRect l="10094" r="18291" b="-2"/>
          <a:stretch/>
        </p:blipFill>
        <p:spPr>
          <a:xfrm flipV="1">
            <a:off x="20" y="6858002"/>
            <a:ext cx="6005355" cy="79333"/>
          </a:xfrm>
          <a:custGeom>
            <a:avLst/>
            <a:gdLst/>
            <a:ahLst/>
            <a:cxnLst/>
            <a:rect l="l" t="t" r="r" b="b"/>
            <a:pathLst>
              <a:path w="6005375" h="4192863">
                <a:moveTo>
                  <a:pt x="5424937" y="874"/>
                </a:moveTo>
                <a:cubicBezTo>
                  <a:pt x="5470440" y="-1251"/>
                  <a:pt x="5516123" y="499"/>
                  <a:pt x="5561495" y="6147"/>
                </a:cubicBezTo>
                <a:cubicBezTo>
                  <a:pt x="5636334" y="13389"/>
                  <a:pt x="5711424" y="18471"/>
                  <a:pt x="5786261" y="26095"/>
                </a:cubicBezTo>
                <a:cubicBezTo>
                  <a:pt x="5819550" y="29525"/>
                  <a:pt x="5853222" y="16820"/>
                  <a:pt x="5886002" y="28509"/>
                </a:cubicBezTo>
                <a:cubicBezTo>
                  <a:pt x="5922214" y="41469"/>
                  <a:pt x="5958870" y="47282"/>
                  <a:pt x="5995622" y="48044"/>
                </a:cubicBezTo>
                <a:lnTo>
                  <a:pt x="5998366" y="47926"/>
                </a:lnTo>
                <a:lnTo>
                  <a:pt x="5995171" y="398504"/>
                </a:lnTo>
                <a:cubicBezTo>
                  <a:pt x="5993433" y="528663"/>
                  <a:pt x="5993035" y="658806"/>
                  <a:pt x="5999656" y="788917"/>
                </a:cubicBezTo>
                <a:cubicBezTo>
                  <a:pt x="6009855" y="990282"/>
                  <a:pt x="6003364" y="1191519"/>
                  <a:pt x="5999656" y="1392757"/>
                </a:cubicBezTo>
                <a:cubicBezTo>
                  <a:pt x="5992506" y="1778706"/>
                  <a:pt x="6003364" y="2164146"/>
                  <a:pt x="5998730" y="2549586"/>
                </a:cubicBezTo>
                <a:cubicBezTo>
                  <a:pt x="5996744" y="2720440"/>
                  <a:pt x="5998994" y="2891040"/>
                  <a:pt x="6003364" y="3061895"/>
                </a:cubicBezTo>
                <a:cubicBezTo>
                  <a:pt x="6009720" y="3305846"/>
                  <a:pt x="5999922" y="3549924"/>
                  <a:pt x="5989196" y="3793749"/>
                </a:cubicBezTo>
                <a:cubicBezTo>
                  <a:pt x="5985594" y="3860794"/>
                  <a:pt x="5984646" y="3927918"/>
                  <a:pt x="5986348" y="3994981"/>
                </a:cubicBezTo>
                <a:lnTo>
                  <a:pt x="5999199" y="4192863"/>
                </a:lnTo>
                <a:lnTo>
                  <a:pt x="0" y="4192863"/>
                </a:lnTo>
                <a:lnTo>
                  <a:pt x="0" y="26225"/>
                </a:lnTo>
                <a:lnTo>
                  <a:pt x="10965" y="23935"/>
                </a:lnTo>
                <a:cubicBezTo>
                  <a:pt x="27502" y="19081"/>
                  <a:pt x="44569" y="16260"/>
                  <a:pt x="61788" y="15549"/>
                </a:cubicBezTo>
                <a:cubicBezTo>
                  <a:pt x="194437" y="-1096"/>
                  <a:pt x="327213" y="3351"/>
                  <a:pt x="460497" y="8815"/>
                </a:cubicBezTo>
                <a:cubicBezTo>
                  <a:pt x="692632" y="18217"/>
                  <a:pt x="925021" y="29144"/>
                  <a:pt x="1157537" y="25841"/>
                </a:cubicBezTo>
                <a:cubicBezTo>
                  <a:pt x="1393484" y="22410"/>
                  <a:pt x="1628922" y="29653"/>
                  <a:pt x="1864615" y="39182"/>
                </a:cubicBezTo>
                <a:cubicBezTo>
                  <a:pt x="1967913" y="43121"/>
                  <a:pt x="2071847" y="47059"/>
                  <a:pt x="2173493" y="17709"/>
                </a:cubicBezTo>
                <a:cubicBezTo>
                  <a:pt x="2196465" y="12334"/>
                  <a:pt x="2220416" y="12855"/>
                  <a:pt x="2243121" y="19234"/>
                </a:cubicBezTo>
                <a:cubicBezTo>
                  <a:pt x="2357219" y="45789"/>
                  <a:pt x="2471952" y="53666"/>
                  <a:pt x="2587321" y="27492"/>
                </a:cubicBezTo>
                <a:cubicBezTo>
                  <a:pt x="2719944" y="-1223"/>
                  <a:pt x="2856455" y="-7360"/>
                  <a:pt x="2991111" y="9323"/>
                </a:cubicBezTo>
                <a:cubicBezTo>
                  <a:pt x="3114231" y="23045"/>
                  <a:pt x="3237985" y="37911"/>
                  <a:pt x="3361358" y="26857"/>
                </a:cubicBezTo>
                <a:cubicBezTo>
                  <a:pt x="3556266" y="9323"/>
                  <a:pt x="3750918" y="24570"/>
                  <a:pt x="3945825" y="29271"/>
                </a:cubicBezTo>
                <a:cubicBezTo>
                  <a:pt x="4010625" y="30796"/>
                  <a:pt x="4075806" y="44137"/>
                  <a:pt x="4140224" y="32193"/>
                </a:cubicBezTo>
                <a:cubicBezTo>
                  <a:pt x="4241744" y="13389"/>
                  <a:pt x="4342120" y="20631"/>
                  <a:pt x="4443766" y="31177"/>
                </a:cubicBezTo>
                <a:cubicBezTo>
                  <a:pt x="4638419" y="51507"/>
                  <a:pt x="4832945" y="61290"/>
                  <a:pt x="5026708" y="23172"/>
                </a:cubicBezTo>
                <a:cubicBezTo>
                  <a:pt x="5086807" y="11229"/>
                  <a:pt x="5146524" y="4368"/>
                  <a:pt x="5207640" y="20377"/>
                </a:cubicBezTo>
                <a:cubicBezTo>
                  <a:pt x="5234626" y="26539"/>
                  <a:pt x="5262719" y="26019"/>
                  <a:pt x="5289465" y="18853"/>
                </a:cubicBezTo>
                <a:cubicBezTo>
                  <a:pt x="5334113" y="9000"/>
                  <a:pt x="5379435" y="2999"/>
                  <a:pt x="5424937" y="874"/>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CC169C-EE08-AFF9-E2EF-88F2BC12F8F2}"/>
              </a:ext>
            </a:extLst>
          </p:cNvPr>
          <p:cNvSpPr>
            <a:spLocks noGrp="1"/>
          </p:cNvSpPr>
          <p:nvPr>
            <p:ph type="title"/>
          </p:nvPr>
        </p:nvSpPr>
        <p:spPr>
          <a:xfrm>
            <a:off x="5297762" y="329184"/>
            <a:ext cx="6251110" cy="1783080"/>
          </a:xfrm>
        </p:spPr>
        <p:txBody>
          <a:bodyPr anchor="b">
            <a:normAutofit/>
          </a:bodyPr>
          <a:lstStyle/>
          <a:p>
            <a:r>
              <a:rPr lang="en-GB" sz="7200"/>
              <a:t>Introduction</a:t>
            </a:r>
          </a:p>
        </p:txBody>
      </p:sp>
      <p:sp>
        <p:nvSpPr>
          <p:cNvPr id="2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8E7A"/>
          </a:solidFill>
          <a:ln w="38100" cap="rnd">
            <a:solidFill>
              <a:srgbClr val="BF8E7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B283F9-94B1-0E70-8323-1966946BC05F}"/>
              </a:ext>
            </a:extLst>
          </p:cNvPr>
          <p:cNvSpPr>
            <a:spLocks noGrp="1"/>
          </p:cNvSpPr>
          <p:nvPr>
            <p:ph idx="1"/>
          </p:nvPr>
        </p:nvSpPr>
        <p:spPr>
          <a:xfrm>
            <a:off x="5297762" y="2706624"/>
            <a:ext cx="6251110" cy="3483864"/>
          </a:xfrm>
        </p:spPr>
        <p:txBody>
          <a:bodyPr vert="horz" lIns="91440" tIns="45720" rIns="91440" bIns="45720" rtlCol="0" anchor="t">
            <a:normAutofit fontScale="92500"/>
          </a:bodyPr>
          <a:lstStyle/>
          <a:p>
            <a:pPr marL="0" indent="0">
              <a:buNone/>
            </a:pPr>
            <a:r>
              <a:rPr lang="en-GB" dirty="0">
                <a:latin typeface="Calibri"/>
                <a:cs typeface="Calibri"/>
              </a:rPr>
              <a:t>Aims: Examine the digital tools used during and after the Covid-19 Pandemic</a:t>
            </a:r>
          </a:p>
          <a:p>
            <a:r>
              <a:rPr lang="en-GB" dirty="0">
                <a:latin typeface="Calibri"/>
                <a:cs typeface="Calibri"/>
              </a:rPr>
              <a:t>What are digital tools</a:t>
            </a:r>
          </a:p>
          <a:p>
            <a:r>
              <a:rPr lang="en-GB" dirty="0">
                <a:latin typeface="Calibri"/>
                <a:cs typeface="Calibri"/>
              </a:rPr>
              <a:t>Role of digital tools during the pandemic</a:t>
            </a:r>
          </a:p>
          <a:p>
            <a:r>
              <a:rPr lang="en-GB" dirty="0">
                <a:latin typeface="Calibri"/>
                <a:cs typeface="Calibri"/>
              </a:rPr>
              <a:t>Focus on mental health</a:t>
            </a:r>
          </a:p>
          <a:p>
            <a:r>
              <a:rPr lang="en-GB" dirty="0">
                <a:latin typeface="Calibri"/>
                <a:cs typeface="Calibri"/>
              </a:rPr>
              <a:t>Looking to the future</a:t>
            </a:r>
          </a:p>
        </p:txBody>
      </p:sp>
      <p:pic>
        <p:nvPicPr>
          <p:cNvPr id="4" name="Picture 3" descr="Several laptops suspended in mid-air">
            <a:extLst>
              <a:ext uri="{FF2B5EF4-FFF2-40B4-BE49-F238E27FC236}">
                <a16:creationId xmlns:a16="http://schemas.microsoft.com/office/drawing/2014/main" id="{469D5E99-5E29-EF4D-989A-F3F18F8049A1}"/>
              </a:ext>
            </a:extLst>
          </p:cNvPr>
          <p:cNvPicPr>
            <a:picLocks noChangeAspect="1"/>
          </p:cNvPicPr>
          <p:nvPr/>
        </p:nvPicPr>
        <p:blipFill rotWithShape="1">
          <a:blip r:embed="rId2"/>
          <a:srcRect l="31467" r="2897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510270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3D93D3-5530-6BB0-59E5-8AE729E91D10}"/>
              </a:ext>
            </a:extLst>
          </p:cNvPr>
          <p:cNvSpPr>
            <a:spLocks noGrp="1"/>
          </p:cNvSpPr>
          <p:nvPr>
            <p:ph type="title"/>
          </p:nvPr>
        </p:nvSpPr>
        <p:spPr>
          <a:xfrm>
            <a:off x="640080" y="325369"/>
            <a:ext cx="4368602" cy="1956841"/>
          </a:xfrm>
        </p:spPr>
        <p:txBody>
          <a:bodyPr anchor="b">
            <a:normAutofit fontScale="90000"/>
          </a:bodyPr>
          <a:lstStyle/>
          <a:p>
            <a:r>
              <a:rPr lang="en-GB">
                <a:ea typeface="+mj-lt"/>
                <a:cs typeface="+mj-lt"/>
              </a:rPr>
              <a:t>THE ROLE OF TECHNOLOGY  DURING THE </a:t>
            </a:r>
            <a:r>
              <a:rPr lang="en-GB" err="1">
                <a:ea typeface="+mj-lt"/>
                <a:cs typeface="+mj-lt"/>
              </a:rPr>
              <a:t>pANDEMIC</a:t>
            </a:r>
            <a:endParaRPr lang="en-US" err="1"/>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F8E7A"/>
          </a:solidFill>
          <a:ln w="38100" cap="rnd">
            <a:solidFill>
              <a:srgbClr val="BF8E7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3BDAD9-7C70-7343-D0E4-171E3DE7A40F}"/>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pPr>
              <a:lnSpc>
                <a:spcPct val="100000"/>
              </a:lnSpc>
            </a:pPr>
            <a:r>
              <a:rPr lang="en-GB" sz="2600" b="1" dirty="0">
                <a:latin typeface="Calibri"/>
                <a:ea typeface="+mn-lt"/>
                <a:cs typeface="+mn-lt"/>
              </a:rPr>
              <a:t>One of the most significant ways to stop the coronavirus from spreading is to use digital technology for assistance, medical advice, healthcare services, and tracking its progress </a:t>
            </a:r>
            <a:r>
              <a:rPr lang="en-GB" sz="2600" dirty="0">
                <a:latin typeface="Calibri"/>
                <a:ea typeface="+mn-lt"/>
                <a:cs typeface="+mn-lt"/>
              </a:rPr>
              <a:t>(Alghamdi and Alghamdi, 2022).</a:t>
            </a:r>
            <a:endParaRPr lang="en-GB" sz="2600" b="1" dirty="0">
              <a:latin typeface="Calibri"/>
            </a:endParaRPr>
          </a:p>
        </p:txBody>
      </p:sp>
      <p:pic>
        <p:nvPicPr>
          <p:cNvPr id="4" name="Picture 3" descr="Close-up of circuit board">
            <a:extLst>
              <a:ext uri="{FF2B5EF4-FFF2-40B4-BE49-F238E27FC236}">
                <a16:creationId xmlns:a16="http://schemas.microsoft.com/office/drawing/2014/main" id="{8914C69A-8052-3B06-0C59-08E0B907DB8C}"/>
              </a:ext>
            </a:extLst>
          </p:cNvPr>
          <p:cNvPicPr>
            <a:picLocks noChangeAspect="1"/>
          </p:cNvPicPr>
          <p:nvPr/>
        </p:nvPicPr>
        <p:blipFill rotWithShape="1">
          <a:blip r:embed="rId2"/>
          <a:srcRect l="16884" r="2845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33943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F95DC6D5-A7B0-4D09-A7A5-62869A0D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Graphs on a display with reflection of office">
            <a:extLst>
              <a:ext uri="{FF2B5EF4-FFF2-40B4-BE49-F238E27FC236}">
                <a16:creationId xmlns:a16="http://schemas.microsoft.com/office/drawing/2014/main" id="{E9320956-204D-B6EF-CE0C-54684257170A}"/>
              </a:ext>
            </a:extLst>
          </p:cNvPr>
          <p:cNvPicPr>
            <a:picLocks noChangeAspect="1"/>
          </p:cNvPicPr>
          <p:nvPr/>
        </p:nvPicPr>
        <p:blipFill rotWithShape="1">
          <a:blip r:embed="rId2">
            <a:alphaModFix amt="50000"/>
          </a:blip>
          <a:srcRect t="10253" b="5477"/>
          <a:stretch/>
        </p:blipFill>
        <p:spPr>
          <a:xfrm>
            <a:off x="20" y="10"/>
            <a:ext cx="12191980" cy="6857990"/>
          </a:xfrm>
          <a:prstGeom prst="rect">
            <a:avLst/>
          </a:prstGeom>
        </p:spPr>
      </p:pic>
      <p:sp>
        <p:nvSpPr>
          <p:cNvPr id="2" name="Title 1">
            <a:extLst>
              <a:ext uri="{FF2B5EF4-FFF2-40B4-BE49-F238E27FC236}">
                <a16:creationId xmlns:a16="http://schemas.microsoft.com/office/drawing/2014/main" id="{391D24A7-B375-AA3B-B635-35B29F8DF70F}"/>
              </a:ext>
            </a:extLst>
          </p:cNvPr>
          <p:cNvSpPr>
            <a:spLocks noGrp="1"/>
          </p:cNvSpPr>
          <p:nvPr>
            <p:ph type="title"/>
          </p:nvPr>
        </p:nvSpPr>
        <p:spPr>
          <a:xfrm>
            <a:off x="177220" y="847082"/>
            <a:ext cx="4467932" cy="5123950"/>
          </a:xfrm>
        </p:spPr>
        <p:txBody>
          <a:bodyPr vert="horz" lIns="91440" tIns="45720" rIns="91440" bIns="45720" rtlCol="0" anchor="t">
            <a:normAutofit/>
          </a:bodyPr>
          <a:lstStyle/>
          <a:p>
            <a:r>
              <a:rPr lang="en-US" sz="6600">
                <a:solidFill>
                  <a:schemeClr val="bg1"/>
                </a:solidFill>
              </a:rPr>
              <a:t> digital innovations for community building</a:t>
            </a:r>
          </a:p>
        </p:txBody>
      </p:sp>
      <p:sp>
        <p:nvSpPr>
          <p:cNvPr id="40" name="sketchy rectangle">
            <a:extLst>
              <a:ext uri="{FF2B5EF4-FFF2-40B4-BE49-F238E27FC236}">
                <a16:creationId xmlns:a16="http://schemas.microsoft.com/office/drawing/2014/main" id="{E72C4BCF-DD12-4745-97A9-F340887E1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0453" y="563667"/>
            <a:ext cx="6570918" cy="5579082"/>
          </a:xfrm>
          <a:custGeom>
            <a:avLst/>
            <a:gdLst>
              <a:gd name="connsiteX0" fmla="*/ 0 w 6570918"/>
              <a:gd name="connsiteY0" fmla="*/ 0 h 5579082"/>
              <a:gd name="connsiteX1" fmla="*/ 525673 w 6570918"/>
              <a:gd name="connsiteY1" fmla="*/ 0 h 5579082"/>
              <a:gd name="connsiteX2" fmla="*/ 1182765 w 6570918"/>
              <a:gd name="connsiteY2" fmla="*/ 0 h 5579082"/>
              <a:gd name="connsiteX3" fmla="*/ 1905566 w 6570918"/>
              <a:gd name="connsiteY3" fmla="*/ 0 h 5579082"/>
              <a:gd name="connsiteX4" fmla="*/ 2365530 w 6570918"/>
              <a:gd name="connsiteY4" fmla="*/ 0 h 5579082"/>
              <a:gd name="connsiteX5" fmla="*/ 2825495 w 6570918"/>
              <a:gd name="connsiteY5" fmla="*/ 0 h 5579082"/>
              <a:gd name="connsiteX6" fmla="*/ 3614005 w 6570918"/>
              <a:gd name="connsiteY6" fmla="*/ 0 h 5579082"/>
              <a:gd name="connsiteX7" fmla="*/ 4271097 w 6570918"/>
              <a:gd name="connsiteY7" fmla="*/ 0 h 5579082"/>
              <a:gd name="connsiteX8" fmla="*/ 4731061 w 6570918"/>
              <a:gd name="connsiteY8" fmla="*/ 0 h 5579082"/>
              <a:gd name="connsiteX9" fmla="*/ 5388153 w 6570918"/>
              <a:gd name="connsiteY9" fmla="*/ 0 h 5579082"/>
              <a:gd name="connsiteX10" fmla="*/ 6570918 w 6570918"/>
              <a:gd name="connsiteY10" fmla="*/ 0 h 5579082"/>
              <a:gd name="connsiteX11" fmla="*/ 6570918 w 6570918"/>
              <a:gd name="connsiteY11" fmla="*/ 641594 h 5579082"/>
              <a:gd name="connsiteX12" fmla="*/ 6570918 w 6570918"/>
              <a:gd name="connsiteY12" fmla="*/ 1338980 h 5579082"/>
              <a:gd name="connsiteX13" fmla="*/ 6570918 w 6570918"/>
              <a:gd name="connsiteY13" fmla="*/ 1868992 h 5579082"/>
              <a:gd name="connsiteX14" fmla="*/ 6570918 w 6570918"/>
              <a:gd name="connsiteY14" fmla="*/ 2677959 h 5579082"/>
              <a:gd name="connsiteX15" fmla="*/ 6570918 w 6570918"/>
              <a:gd name="connsiteY15" fmla="*/ 3375345 h 5579082"/>
              <a:gd name="connsiteX16" fmla="*/ 6570918 w 6570918"/>
              <a:gd name="connsiteY16" fmla="*/ 4184312 h 5579082"/>
              <a:gd name="connsiteX17" fmla="*/ 6570918 w 6570918"/>
              <a:gd name="connsiteY17" fmla="*/ 4825906 h 5579082"/>
              <a:gd name="connsiteX18" fmla="*/ 6570918 w 6570918"/>
              <a:gd name="connsiteY18" fmla="*/ 5579082 h 5579082"/>
              <a:gd name="connsiteX19" fmla="*/ 5913826 w 6570918"/>
              <a:gd name="connsiteY19" fmla="*/ 5579082 h 5579082"/>
              <a:gd name="connsiteX20" fmla="*/ 5256734 w 6570918"/>
              <a:gd name="connsiteY20" fmla="*/ 5579082 h 5579082"/>
              <a:gd name="connsiteX21" fmla="*/ 4796770 w 6570918"/>
              <a:gd name="connsiteY21" fmla="*/ 5579082 h 5579082"/>
              <a:gd name="connsiteX22" fmla="*/ 4139678 w 6570918"/>
              <a:gd name="connsiteY22" fmla="*/ 5579082 h 5579082"/>
              <a:gd name="connsiteX23" fmla="*/ 3548296 w 6570918"/>
              <a:gd name="connsiteY23" fmla="*/ 5579082 h 5579082"/>
              <a:gd name="connsiteX24" fmla="*/ 2956913 w 6570918"/>
              <a:gd name="connsiteY24" fmla="*/ 5579082 h 5579082"/>
              <a:gd name="connsiteX25" fmla="*/ 2365530 w 6570918"/>
              <a:gd name="connsiteY25" fmla="*/ 5579082 h 5579082"/>
              <a:gd name="connsiteX26" fmla="*/ 1774148 w 6570918"/>
              <a:gd name="connsiteY26" fmla="*/ 5579082 h 5579082"/>
              <a:gd name="connsiteX27" fmla="*/ 1051347 w 6570918"/>
              <a:gd name="connsiteY27" fmla="*/ 5579082 h 5579082"/>
              <a:gd name="connsiteX28" fmla="*/ 0 w 6570918"/>
              <a:gd name="connsiteY28" fmla="*/ 5579082 h 5579082"/>
              <a:gd name="connsiteX29" fmla="*/ 0 w 6570918"/>
              <a:gd name="connsiteY29" fmla="*/ 5049069 h 5579082"/>
              <a:gd name="connsiteX30" fmla="*/ 0 w 6570918"/>
              <a:gd name="connsiteY30" fmla="*/ 4407475 h 5579082"/>
              <a:gd name="connsiteX31" fmla="*/ 0 w 6570918"/>
              <a:gd name="connsiteY31" fmla="*/ 3654299 h 5579082"/>
              <a:gd name="connsiteX32" fmla="*/ 0 w 6570918"/>
              <a:gd name="connsiteY32" fmla="*/ 2845332 h 5579082"/>
              <a:gd name="connsiteX33" fmla="*/ 0 w 6570918"/>
              <a:gd name="connsiteY33" fmla="*/ 2315319 h 5579082"/>
              <a:gd name="connsiteX34" fmla="*/ 0 w 6570918"/>
              <a:gd name="connsiteY34" fmla="*/ 1785306 h 5579082"/>
              <a:gd name="connsiteX35" fmla="*/ 0 w 6570918"/>
              <a:gd name="connsiteY35" fmla="*/ 976339 h 5579082"/>
              <a:gd name="connsiteX36" fmla="*/ 0 w 6570918"/>
              <a:gd name="connsiteY36" fmla="*/ 0 h 557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570918" h="5579082" fill="none" extrusionOk="0">
                <a:moveTo>
                  <a:pt x="0" y="0"/>
                </a:moveTo>
                <a:cubicBezTo>
                  <a:pt x="243958" y="-12943"/>
                  <a:pt x="320490" y="5069"/>
                  <a:pt x="525673" y="0"/>
                </a:cubicBezTo>
                <a:cubicBezTo>
                  <a:pt x="730856" y="-5069"/>
                  <a:pt x="894885" y="-31124"/>
                  <a:pt x="1182765" y="0"/>
                </a:cubicBezTo>
                <a:cubicBezTo>
                  <a:pt x="1470645" y="31124"/>
                  <a:pt x="1749273" y="-34665"/>
                  <a:pt x="1905566" y="0"/>
                </a:cubicBezTo>
                <a:cubicBezTo>
                  <a:pt x="2061859" y="34665"/>
                  <a:pt x="2197988" y="-9109"/>
                  <a:pt x="2365530" y="0"/>
                </a:cubicBezTo>
                <a:cubicBezTo>
                  <a:pt x="2533072" y="9109"/>
                  <a:pt x="2717818" y="14270"/>
                  <a:pt x="2825495" y="0"/>
                </a:cubicBezTo>
                <a:cubicBezTo>
                  <a:pt x="2933173" y="-14270"/>
                  <a:pt x="3325797" y="34931"/>
                  <a:pt x="3614005" y="0"/>
                </a:cubicBezTo>
                <a:cubicBezTo>
                  <a:pt x="3902213" y="-34931"/>
                  <a:pt x="4022668" y="20046"/>
                  <a:pt x="4271097" y="0"/>
                </a:cubicBezTo>
                <a:cubicBezTo>
                  <a:pt x="4519526" y="-20046"/>
                  <a:pt x="4513512" y="-11694"/>
                  <a:pt x="4731061" y="0"/>
                </a:cubicBezTo>
                <a:cubicBezTo>
                  <a:pt x="4948610" y="11694"/>
                  <a:pt x="5198372" y="9165"/>
                  <a:pt x="5388153" y="0"/>
                </a:cubicBezTo>
                <a:cubicBezTo>
                  <a:pt x="5577934" y="-9165"/>
                  <a:pt x="6151380" y="40199"/>
                  <a:pt x="6570918" y="0"/>
                </a:cubicBezTo>
                <a:cubicBezTo>
                  <a:pt x="6551036" y="203561"/>
                  <a:pt x="6580818" y="383315"/>
                  <a:pt x="6570918" y="641594"/>
                </a:cubicBezTo>
                <a:cubicBezTo>
                  <a:pt x="6561018" y="899873"/>
                  <a:pt x="6567176" y="1128287"/>
                  <a:pt x="6570918" y="1338980"/>
                </a:cubicBezTo>
                <a:cubicBezTo>
                  <a:pt x="6574660" y="1549673"/>
                  <a:pt x="6585356" y="1654385"/>
                  <a:pt x="6570918" y="1868992"/>
                </a:cubicBezTo>
                <a:cubicBezTo>
                  <a:pt x="6556480" y="2083599"/>
                  <a:pt x="6556432" y="2483858"/>
                  <a:pt x="6570918" y="2677959"/>
                </a:cubicBezTo>
                <a:cubicBezTo>
                  <a:pt x="6585404" y="2872060"/>
                  <a:pt x="6594779" y="3123863"/>
                  <a:pt x="6570918" y="3375345"/>
                </a:cubicBezTo>
                <a:cubicBezTo>
                  <a:pt x="6547057" y="3626827"/>
                  <a:pt x="6570936" y="3958160"/>
                  <a:pt x="6570918" y="4184312"/>
                </a:cubicBezTo>
                <a:cubicBezTo>
                  <a:pt x="6570900" y="4410464"/>
                  <a:pt x="6547287" y="4544723"/>
                  <a:pt x="6570918" y="4825906"/>
                </a:cubicBezTo>
                <a:cubicBezTo>
                  <a:pt x="6594549" y="5107089"/>
                  <a:pt x="6602036" y="5410476"/>
                  <a:pt x="6570918" y="5579082"/>
                </a:cubicBezTo>
                <a:cubicBezTo>
                  <a:pt x="6298110" y="5570936"/>
                  <a:pt x="6115328" y="5586054"/>
                  <a:pt x="5913826" y="5579082"/>
                </a:cubicBezTo>
                <a:cubicBezTo>
                  <a:pt x="5712324" y="5572110"/>
                  <a:pt x="5388485" y="5595536"/>
                  <a:pt x="5256734" y="5579082"/>
                </a:cubicBezTo>
                <a:cubicBezTo>
                  <a:pt x="5124983" y="5562628"/>
                  <a:pt x="4935790" y="5558095"/>
                  <a:pt x="4796770" y="5579082"/>
                </a:cubicBezTo>
                <a:cubicBezTo>
                  <a:pt x="4657750" y="5600069"/>
                  <a:pt x="4406133" y="5565422"/>
                  <a:pt x="4139678" y="5579082"/>
                </a:cubicBezTo>
                <a:cubicBezTo>
                  <a:pt x="3873223" y="5592742"/>
                  <a:pt x="3680595" y="5550657"/>
                  <a:pt x="3548296" y="5579082"/>
                </a:cubicBezTo>
                <a:cubicBezTo>
                  <a:pt x="3415997" y="5607507"/>
                  <a:pt x="3154943" y="5582453"/>
                  <a:pt x="2956913" y="5579082"/>
                </a:cubicBezTo>
                <a:cubicBezTo>
                  <a:pt x="2758883" y="5575711"/>
                  <a:pt x="2616161" y="5608318"/>
                  <a:pt x="2365530" y="5579082"/>
                </a:cubicBezTo>
                <a:cubicBezTo>
                  <a:pt x="2114899" y="5549846"/>
                  <a:pt x="2015415" y="5589111"/>
                  <a:pt x="1774148" y="5579082"/>
                </a:cubicBezTo>
                <a:cubicBezTo>
                  <a:pt x="1532881" y="5569053"/>
                  <a:pt x="1276772" y="5614025"/>
                  <a:pt x="1051347" y="5579082"/>
                </a:cubicBezTo>
                <a:cubicBezTo>
                  <a:pt x="825922" y="5544139"/>
                  <a:pt x="317006" y="5579887"/>
                  <a:pt x="0" y="5579082"/>
                </a:cubicBezTo>
                <a:cubicBezTo>
                  <a:pt x="647" y="5359793"/>
                  <a:pt x="-19331" y="5263540"/>
                  <a:pt x="0" y="5049069"/>
                </a:cubicBezTo>
                <a:cubicBezTo>
                  <a:pt x="19331" y="4834598"/>
                  <a:pt x="-28451" y="4599178"/>
                  <a:pt x="0" y="4407475"/>
                </a:cubicBezTo>
                <a:cubicBezTo>
                  <a:pt x="28451" y="4215772"/>
                  <a:pt x="-6879" y="3851595"/>
                  <a:pt x="0" y="3654299"/>
                </a:cubicBezTo>
                <a:cubicBezTo>
                  <a:pt x="6879" y="3457003"/>
                  <a:pt x="-13361" y="3153430"/>
                  <a:pt x="0" y="2845332"/>
                </a:cubicBezTo>
                <a:cubicBezTo>
                  <a:pt x="13361" y="2537234"/>
                  <a:pt x="-16264" y="2440224"/>
                  <a:pt x="0" y="2315319"/>
                </a:cubicBezTo>
                <a:cubicBezTo>
                  <a:pt x="16264" y="2190414"/>
                  <a:pt x="-4326" y="1972406"/>
                  <a:pt x="0" y="1785306"/>
                </a:cubicBezTo>
                <a:cubicBezTo>
                  <a:pt x="4326" y="1598206"/>
                  <a:pt x="36209" y="1149228"/>
                  <a:pt x="0" y="976339"/>
                </a:cubicBezTo>
                <a:cubicBezTo>
                  <a:pt x="-36209" y="803450"/>
                  <a:pt x="-26312" y="313518"/>
                  <a:pt x="0" y="0"/>
                </a:cubicBezTo>
                <a:close/>
              </a:path>
              <a:path w="6570918" h="5579082" stroke="0" extrusionOk="0">
                <a:moveTo>
                  <a:pt x="0" y="0"/>
                </a:moveTo>
                <a:cubicBezTo>
                  <a:pt x="278313" y="27288"/>
                  <a:pt x="431280" y="2299"/>
                  <a:pt x="591383" y="0"/>
                </a:cubicBezTo>
                <a:cubicBezTo>
                  <a:pt x="751486" y="-2299"/>
                  <a:pt x="864229" y="-10501"/>
                  <a:pt x="1051347" y="0"/>
                </a:cubicBezTo>
                <a:cubicBezTo>
                  <a:pt x="1238465" y="10501"/>
                  <a:pt x="1656622" y="-8810"/>
                  <a:pt x="1839857" y="0"/>
                </a:cubicBezTo>
                <a:cubicBezTo>
                  <a:pt x="2023092" y="8810"/>
                  <a:pt x="2169087" y="15350"/>
                  <a:pt x="2431240" y="0"/>
                </a:cubicBezTo>
                <a:cubicBezTo>
                  <a:pt x="2693393" y="-15350"/>
                  <a:pt x="2900257" y="27267"/>
                  <a:pt x="3022622" y="0"/>
                </a:cubicBezTo>
                <a:cubicBezTo>
                  <a:pt x="3144987" y="-27267"/>
                  <a:pt x="3447181" y="14689"/>
                  <a:pt x="3811132" y="0"/>
                </a:cubicBezTo>
                <a:cubicBezTo>
                  <a:pt x="4175083" y="-14689"/>
                  <a:pt x="4141184" y="1416"/>
                  <a:pt x="4336806" y="0"/>
                </a:cubicBezTo>
                <a:cubicBezTo>
                  <a:pt x="4532428" y="-1416"/>
                  <a:pt x="4953156" y="21134"/>
                  <a:pt x="5125316" y="0"/>
                </a:cubicBezTo>
                <a:cubicBezTo>
                  <a:pt x="5297476" y="-21134"/>
                  <a:pt x="5588322" y="-4504"/>
                  <a:pt x="5913826" y="0"/>
                </a:cubicBezTo>
                <a:cubicBezTo>
                  <a:pt x="6239330" y="4504"/>
                  <a:pt x="6420523" y="-5260"/>
                  <a:pt x="6570918" y="0"/>
                </a:cubicBezTo>
                <a:cubicBezTo>
                  <a:pt x="6591445" y="372376"/>
                  <a:pt x="6574842" y="632430"/>
                  <a:pt x="6570918" y="808967"/>
                </a:cubicBezTo>
                <a:cubicBezTo>
                  <a:pt x="6566994" y="985504"/>
                  <a:pt x="6590171" y="1307889"/>
                  <a:pt x="6570918" y="1562143"/>
                </a:cubicBezTo>
                <a:cubicBezTo>
                  <a:pt x="6551665" y="1816397"/>
                  <a:pt x="6555438" y="1963128"/>
                  <a:pt x="6570918" y="2092156"/>
                </a:cubicBezTo>
                <a:cubicBezTo>
                  <a:pt x="6586398" y="2221184"/>
                  <a:pt x="6566210" y="2620933"/>
                  <a:pt x="6570918" y="2789541"/>
                </a:cubicBezTo>
                <a:cubicBezTo>
                  <a:pt x="6575626" y="2958149"/>
                  <a:pt x="6544837" y="3183433"/>
                  <a:pt x="6570918" y="3486926"/>
                </a:cubicBezTo>
                <a:cubicBezTo>
                  <a:pt x="6596999" y="3790419"/>
                  <a:pt x="6605308" y="3845885"/>
                  <a:pt x="6570918" y="4184312"/>
                </a:cubicBezTo>
                <a:cubicBezTo>
                  <a:pt x="6536528" y="4522739"/>
                  <a:pt x="6608082" y="4624099"/>
                  <a:pt x="6570918" y="4937488"/>
                </a:cubicBezTo>
                <a:cubicBezTo>
                  <a:pt x="6533754" y="5250877"/>
                  <a:pt x="6586964" y="5431073"/>
                  <a:pt x="6570918" y="5579082"/>
                </a:cubicBezTo>
                <a:cubicBezTo>
                  <a:pt x="6289892" y="5586213"/>
                  <a:pt x="6205354" y="5547724"/>
                  <a:pt x="5848117" y="5579082"/>
                </a:cubicBezTo>
                <a:cubicBezTo>
                  <a:pt x="5490880" y="5610440"/>
                  <a:pt x="5430172" y="5600685"/>
                  <a:pt x="5322444" y="5579082"/>
                </a:cubicBezTo>
                <a:cubicBezTo>
                  <a:pt x="5214716" y="5557479"/>
                  <a:pt x="4791298" y="5604209"/>
                  <a:pt x="4533933" y="5579082"/>
                </a:cubicBezTo>
                <a:cubicBezTo>
                  <a:pt x="4276568" y="5553955"/>
                  <a:pt x="4194834" y="5592381"/>
                  <a:pt x="3876842" y="5579082"/>
                </a:cubicBezTo>
                <a:cubicBezTo>
                  <a:pt x="3558850" y="5565783"/>
                  <a:pt x="3592122" y="5581860"/>
                  <a:pt x="3351168" y="5579082"/>
                </a:cubicBezTo>
                <a:cubicBezTo>
                  <a:pt x="3110214" y="5576304"/>
                  <a:pt x="2934023" y="5584193"/>
                  <a:pt x="2694076" y="5579082"/>
                </a:cubicBezTo>
                <a:cubicBezTo>
                  <a:pt x="2454129" y="5573971"/>
                  <a:pt x="2428702" y="5591803"/>
                  <a:pt x="2234112" y="5579082"/>
                </a:cubicBezTo>
                <a:cubicBezTo>
                  <a:pt x="2039522" y="5566361"/>
                  <a:pt x="1981009" y="5601189"/>
                  <a:pt x="1774148" y="5579082"/>
                </a:cubicBezTo>
                <a:cubicBezTo>
                  <a:pt x="1567287" y="5556975"/>
                  <a:pt x="1275481" y="5606317"/>
                  <a:pt x="1117056" y="5579082"/>
                </a:cubicBezTo>
                <a:cubicBezTo>
                  <a:pt x="958631" y="5551847"/>
                  <a:pt x="755477" y="5572254"/>
                  <a:pt x="591383" y="5579082"/>
                </a:cubicBezTo>
                <a:cubicBezTo>
                  <a:pt x="427289" y="5585910"/>
                  <a:pt x="187330" y="5591515"/>
                  <a:pt x="0" y="5579082"/>
                </a:cubicBezTo>
                <a:cubicBezTo>
                  <a:pt x="-26479" y="5461734"/>
                  <a:pt x="-8007" y="5136203"/>
                  <a:pt x="0" y="4993278"/>
                </a:cubicBezTo>
                <a:cubicBezTo>
                  <a:pt x="8007" y="4850353"/>
                  <a:pt x="-866" y="4711104"/>
                  <a:pt x="0" y="4463266"/>
                </a:cubicBezTo>
                <a:cubicBezTo>
                  <a:pt x="866" y="4215428"/>
                  <a:pt x="32773" y="4051281"/>
                  <a:pt x="0" y="3710090"/>
                </a:cubicBezTo>
                <a:cubicBezTo>
                  <a:pt x="-32773" y="3368899"/>
                  <a:pt x="-4467" y="3247332"/>
                  <a:pt x="0" y="3124286"/>
                </a:cubicBezTo>
                <a:cubicBezTo>
                  <a:pt x="4467" y="3001240"/>
                  <a:pt x="-19954" y="2606861"/>
                  <a:pt x="0" y="2371110"/>
                </a:cubicBezTo>
                <a:cubicBezTo>
                  <a:pt x="19954" y="2135359"/>
                  <a:pt x="32823" y="1730214"/>
                  <a:pt x="0" y="1562143"/>
                </a:cubicBezTo>
                <a:cubicBezTo>
                  <a:pt x="-32823" y="1394072"/>
                  <a:pt x="31174" y="1196398"/>
                  <a:pt x="0" y="920549"/>
                </a:cubicBezTo>
                <a:cubicBezTo>
                  <a:pt x="-31174" y="644700"/>
                  <a:pt x="-12315" y="369594"/>
                  <a:pt x="0" y="0"/>
                </a:cubicBezTo>
                <a:close/>
              </a:path>
            </a:pathLst>
          </a:custGeom>
          <a:solidFill>
            <a:schemeClr val="bg1"/>
          </a:solidFill>
          <a:ln w="95250">
            <a:solidFill>
              <a:schemeClr val="bg1"/>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D42AF9-D5FD-562A-5B2E-B436CE830CC2}"/>
              </a:ext>
            </a:extLst>
          </p:cNvPr>
          <p:cNvSpPr>
            <a:spLocks noGrp="1"/>
          </p:cNvSpPr>
          <p:nvPr>
            <p:ph idx="1"/>
          </p:nvPr>
        </p:nvSpPr>
        <p:spPr>
          <a:xfrm>
            <a:off x="5404104" y="847082"/>
            <a:ext cx="5946648" cy="5173469"/>
          </a:xfrm>
        </p:spPr>
        <p:txBody>
          <a:bodyPr vert="horz" lIns="91440" tIns="45720" rIns="91440" bIns="45720" rtlCol="0" anchor="t">
            <a:noAutofit/>
          </a:bodyPr>
          <a:lstStyle/>
          <a:p>
            <a:pPr marL="0" indent="0">
              <a:buNone/>
            </a:pPr>
            <a:r>
              <a:rPr lang="en-US" sz="3200" dirty="0">
                <a:latin typeface="Calibri"/>
                <a:ea typeface="+mn-lt"/>
                <a:cs typeface="+mn-lt"/>
              </a:rPr>
              <a:t>"One of the most basic and essential digital tools for community organizing is communication. Whether you use email, text, phone, social media, or web platforms, you need to communicate effectively with your community members, allies, and targets" (</a:t>
            </a:r>
            <a:r>
              <a:rPr lang="en-US" sz="3200" err="1">
                <a:latin typeface="Calibri"/>
                <a:ea typeface="+mn-lt"/>
                <a:cs typeface="+mn-lt"/>
              </a:rPr>
              <a:t>Linkedin</a:t>
            </a:r>
            <a:r>
              <a:rPr lang="en-US" sz="3200" dirty="0">
                <a:latin typeface="Calibri"/>
                <a:ea typeface="+mn-lt"/>
                <a:cs typeface="+mn-lt"/>
              </a:rPr>
              <a:t>, 2023)</a:t>
            </a:r>
            <a:endParaRPr lang="en-US" sz="3200" dirty="0">
              <a:solidFill>
                <a:schemeClr val="bg1"/>
              </a:solidFill>
              <a:latin typeface="Calibri"/>
            </a:endParaRPr>
          </a:p>
        </p:txBody>
      </p:sp>
    </p:spTree>
    <p:extLst>
      <p:ext uri="{BB962C8B-B14F-4D97-AF65-F5344CB8AC3E}">
        <p14:creationId xmlns:p14="http://schemas.microsoft.com/office/powerpoint/2010/main" val="139177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C372C-D11A-8123-33FD-5002D07E421E}"/>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t>Digital tools used during Covid</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F8E7A"/>
          </a:solidFill>
          <a:ln w="38100" cap="rnd">
            <a:solidFill>
              <a:srgbClr val="BF8E7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043CA3-8CB3-0C7D-D14A-558F2DB21504}"/>
              </a:ext>
            </a:extLst>
          </p:cNvPr>
          <p:cNvSpPr>
            <a:spLocks noGrp="1"/>
          </p:cNvSpPr>
          <p:nvPr>
            <p:ph idx="1"/>
          </p:nvPr>
        </p:nvSpPr>
        <p:spPr>
          <a:xfrm>
            <a:off x="640080" y="2872899"/>
            <a:ext cx="4243589" cy="3320668"/>
          </a:xfrm>
        </p:spPr>
        <p:txBody>
          <a:bodyPr vert="horz" lIns="91440" tIns="45720" rIns="91440" bIns="45720" rtlCol="0" anchor="t">
            <a:normAutofit fontScale="92500" lnSpcReduction="20000"/>
          </a:bodyPr>
          <a:lstStyle/>
          <a:p>
            <a:pPr>
              <a:lnSpc>
                <a:spcPct val="100000"/>
              </a:lnSpc>
            </a:pPr>
            <a:r>
              <a:rPr lang="en-GB" dirty="0">
                <a:latin typeface="Calibri"/>
                <a:cs typeface="Calibri"/>
              </a:rPr>
              <a:t>Video calling and conferencing</a:t>
            </a:r>
          </a:p>
          <a:p>
            <a:pPr>
              <a:lnSpc>
                <a:spcPct val="100000"/>
              </a:lnSpc>
            </a:pPr>
            <a:r>
              <a:rPr lang="en-GB" dirty="0">
                <a:latin typeface="Calibri"/>
                <a:cs typeface="Calibri"/>
              </a:rPr>
              <a:t>NHS App</a:t>
            </a:r>
          </a:p>
          <a:p>
            <a:pPr>
              <a:lnSpc>
                <a:spcPct val="100000"/>
              </a:lnSpc>
            </a:pPr>
            <a:r>
              <a:rPr lang="en-GB" dirty="0">
                <a:latin typeface="Calibri"/>
                <a:cs typeface="Calibri"/>
              </a:rPr>
              <a:t>Watch party</a:t>
            </a:r>
          </a:p>
          <a:p>
            <a:pPr>
              <a:lnSpc>
                <a:spcPct val="100000"/>
              </a:lnSpc>
            </a:pPr>
            <a:r>
              <a:rPr lang="en-GB" dirty="0">
                <a:latin typeface="Calibri"/>
                <a:cs typeface="Calibri"/>
              </a:rPr>
              <a:t>Online lectures</a:t>
            </a:r>
          </a:p>
          <a:p>
            <a:pPr>
              <a:lnSpc>
                <a:spcPct val="100000"/>
              </a:lnSpc>
            </a:pPr>
            <a:r>
              <a:rPr lang="en-GB" dirty="0">
                <a:latin typeface="Calibri"/>
                <a:cs typeface="Calibri"/>
              </a:rPr>
              <a:t>Remote diagnosis</a:t>
            </a:r>
          </a:p>
          <a:p>
            <a:pPr>
              <a:lnSpc>
                <a:spcPct val="100000"/>
              </a:lnSpc>
            </a:pPr>
            <a:r>
              <a:rPr lang="en-GB" dirty="0">
                <a:latin typeface="Calibri"/>
                <a:ea typeface="+mn-lt"/>
                <a:cs typeface="+mn-lt"/>
              </a:rPr>
              <a:t>Gamified healthcare apps</a:t>
            </a:r>
          </a:p>
          <a:p>
            <a:pPr marL="0" indent="0">
              <a:lnSpc>
                <a:spcPct val="100000"/>
              </a:lnSpc>
              <a:buNone/>
            </a:pPr>
            <a:r>
              <a:rPr lang="en-GB" sz="1800" dirty="0">
                <a:latin typeface="Calibri"/>
                <a:ea typeface="+mn-lt"/>
                <a:cs typeface="+mn-lt"/>
              </a:rPr>
              <a:t>(Fahy and Williams, 2021; </a:t>
            </a:r>
            <a:r>
              <a:rPr lang="en-GB" sz="1800" dirty="0">
                <a:latin typeface="Calibri"/>
                <a:ea typeface="+mn-lt"/>
                <a:cs typeface="+mn-lt"/>
                <a:hlinkClick r:id="" action="ppaction://noaction">
                  <a:extLst>
                    <a:ext uri="{A12FA001-AC4F-418D-AE19-62706E023703}">
                      <ahyp:hlinkClr xmlns:ahyp="http://schemas.microsoft.com/office/drawing/2018/hyperlinkcolor" val="tx"/>
                    </a:ext>
                  </a:extLst>
                </a:hlinkClick>
              </a:rPr>
              <a:t>Chou, 2023)</a:t>
            </a:r>
            <a:endParaRPr lang="en-GB" sz="1800" dirty="0">
              <a:latin typeface="Calibri"/>
              <a:ea typeface="+mn-lt"/>
              <a:cs typeface="+mn-lt"/>
            </a:endParaRPr>
          </a:p>
        </p:txBody>
      </p:sp>
      <p:pic>
        <p:nvPicPr>
          <p:cNvPr id="4" name="Picture 3" descr="People in a computer screen">
            <a:extLst>
              <a:ext uri="{FF2B5EF4-FFF2-40B4-BE49-F238E27FC236}">
                <a16:creationId xmlns:a16="http://schemas.microsoft.com/office/drawing/2014/main" id="{6BBBF359-5D97-A2B7-A26B-55C964AB65F7}"/>
              </a:ext>
            </a:extLst>
          </p:cNvPr>
          <p:cNvPicPr>
            <a:picLocks noChangeAspect="1"/>
          </p:cNvPicPr>
          <p:nvPr/>
        </p:nvPicPr>
        <p:blipFill rotWithShape="1">
          <a:blip r:embed="rId2"/>
          <a:srcRect l="27823" r="522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58636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24F2E-5F80-B2AC-B837-185F3CB49FF3}"/>
              </a:ext>
            </a:extLst>
          </p:cNvPr>
          <p:cNvSpPr>
            <a:spLocks noGrp="1"/>
          </p:cNvSpPr>
          <p:nvPr>
            <p:ph type="title"/>
          </p:nvPr>
        </p:nvSpPr>
        <p:spPr>
          <a:xfrm>
            <a:off x="4654296" y="329184"/>
            <a:ext cx="6894576" cy="1783080"/>
          </a:xfrm>
        </p:spPr>
        <p:txBody>
          <a:bodyPr anchor="b">
            <a:normAutofit/>
          </a:bodyPr>
          <a:lstStyle/>
          <a:p>
            <a:pPr>
              <a:lnSpc>
                <a:spcPct val="90000"/>
              </a:lnSpc>
            </a:pPr>
            <a:r>
              <a:rPr lang="en-GB" sz="6100"/>
              <a:t>How communities relied on digital tools</a:t>
            </a:r>
          </a:p>
        </p:txBody>
      </p:sp>
      <p:pic>
        <p:nvPicPr>
          <p:cNvPr id="22" name="Picture 21" descr="White puzzle with one red piece">
            <a:extLst>
              <a:ext uri="{FF2B5EF4-FFF2-40B4-BE49-F238E27FC236}">
                <a16:creationId xmlns:a16="http://schemas.microsoft.com/office/drawing/2014/main" id="{766A1592-F9B9-6267-7BD7-0CF109F08478}"/>
              </a:ext>
            </a:extLst>
          </p:cNvPr>
          <p:cNvPicPr>
            <a:picLocks noChangeAspect="1"/>
          </p:cNvPicPr>
          <p:nvPr/>
        </p:nvPicPr>
        <p:blipFill rotWithShape="1">
          <a:blip r:embed="rId2"/>
          <a:srcRect l="34203" r="32557"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8E7A"/>
          </a:solidFill>
          <a:ln w="38100" cap="rnd">
            <a:solidFill>
              <a:srgbClr val="BF8E7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C095B2D4-3783-0B05-F240-23842111EAB3}"/>
              </a:ext>
            </a:extLst>
          </p:cNvPr>
          <p:cNvSpPr>
            <a:spLocks noGrp="1"/>
          </p:cNvSpPr>
          <p:nvPr>
            <p:ph idx="1"/>
          </p:nvPr>
        </p:nvSpPr>
        <p:spPr>
          <a:xfrm>
            <a:off x="4304188" y="1563624"/>
            <a:ext cx="6647441" cy="4317946"/>
          </a:xfrm>
        </p:spPr>
        <p:txBody>
          <a:bodyPr vert="horz" lIns="91440" tIns="45720" rIns="91440" bIns="45720" rtlCol="0" anchor="t">
            <a:noAutofit/>
          </a:bodyPr>
          <a:lstStyle/>
          <a:p>
            <a:pPr>
              <a:lnSpc>
                <a:spcPct val="100000"/>
              </a:lnSpc>
            </a:pPr>
            <a:endParaRPr lang="en-GB" sz="2400">
              <a:latin typeface="Arial"/>
              <a:cs typeface="Arial"/>
            </a:endParaRPr>
          </a:p>
          <a:p>
            <a:pPr>
              <a:lnSpc>
                <a:spcPct val="100000"/>
              </a:lnSpc>
            </a:pPr>
            <a:endParaRPr lang="en-GB" dirty="0">
              <a:latin typeface="Calibri"/>
              <a:cs typeface="Arial"/>
            </a:endParaRPr>
          </a:p>
          <a:p>
            <a:pPr>
              <a:lnSpc>
                <a:spcPct val="100000"/>
              </a:lnSpc>
            </a:pPr>
            <a:r>
              <a:rPr lang="en-GB" sz="2400" b="1" dirty="0">
                <a:latin typeface="Calibri"/>
                <a:ea typeface="+mn-lt"/>
                <a:cs typeface="+mn-lt"/>
              </a:rPr>
              <a:t>"Connected communities for health are growing in their membership and their diversity. Several platforms bring together people with interests in health and care within countries and across the world to support each other, share learning and even provide a platform for tracking their health data or helping them manage their condition."</a:t>
            </a:r>
          </a:p>
          <a:p>
            <a:pPr>
              <a:lnSpc>
                <a:spcPct val="100000"/>
              </a:lnSpc>
            </a:pPr>
            <a:r>
              <a:rPr lang="en-GB" sz="2400" dirty="0">
                <a:latin typeface="Calibri"/>
                <a:cs typeface="Arial"/>
              </a:rPr>
              <a:t>(Mistry, 2020)</a:t>
            </a:r>
          </a:p>
          <a:p>
            <a:pPr>
              <a:lnSpc>
                <a:spcPct val="100000"/>
              </a:lnSpc>
            </a:pPr>
            <a:endParaRPr lang="en-GB" sz="2400">
              <a:latin typeface="The Hand Bold"/>
              <a:cs typeface="Arial"/>
            </a:endParaRPr>
          </a:p>
        </p:txBody>
      </p:sp>
    </p:spTree>
    <p:extLst>
      <p:ext uri="{BB962C8B-B14F-4D97-AF65-F5344CB8AC3E}">
        <p14:creationId xmlns:p14="http://schemas.microsoft.com/office/powerpoint/2010/main" val="1253515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23ECF6-CB24-465E-A72B-B2AAAF18944E}"/>
              </a:ext>
            </a:extLst>
          </p:cNvPr>
          <p:cNvSpPr>
            <a:spLocks noGrp="1"/>
          </p:cNvSpPr>
          <p:nvPr>
            <p:ph type="title"/>
          </p:nvPr>
        </p:nvSpPr>
        <p:spPr>
          <a:xfrm>
            <a:off x="576072" y="238539"/>
            <a:ext cx="11018520" cy="1434415"/>
          </a:xfrm>
        </p:spPr>
        <p:txBody>
          <a:bodyPr anchor="b">
            <a:normAutofit/>
          </a:bodyPr>
          <a:lstStyle/>
          <a:p>
            <a:r>
              <a:rPr lang="en-GB" sz="7200"/>
              <a:t>Advantages of digital tools</a:t>
            </a:r>
            <a:endParaRPr lang="en-US" sz="7200"/>
          </a:p>
        </p:txBody>
      </p:sp>
      <p:sp>
        <p:nvSpPr>
          <p:cNvPr id="1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BF8E7A"/>
          </a:solidFill>
          <a:ln w="38100" cap="rnd">
            <a:solidFill>
              <a:srgbClr val="BF8E7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03073A-960B-F35F-310C-7F7D5EB7126B}"/>
              </a:ext>
            </a:extLst>
          </p:cNvPr>
          <p:cNvSpPr>
            <a:spLocks noGrp="1"/>
          </p:cNvSpPr>
          <p:nvPr>
            <p:ph idx="1"/>
          </p:nvPr>
        </p:nvSpPr>
        <p:spPr>
          <a:xfrm>
            <a:off x="572493" y="2071316"/>
            <a:ext cx="6713552" cy="4119172"/>
          </a:xfrm>
        </p:spPr>
        <p:txBody>
          <a:bodyPr vert="horz" lIns="91440" tIns="45720" rIns="91440" bIns="45720" rtlCol="0" anchor="t">
            <a:normAutofit fontScale="85000" lnSpcReduction="10000"/>
          </a:bodyPr>
          <a:lstStyle/>
          <a:p>
            <a:pPr>
              <a:lnSpc>
                <a:spcPct val="100000"/>
              </a:lnSpc>
            </a:pPr>
            <a:r>
              <a:rPr lang="en-GB" sz="3200" dirty="0">
                <a:latin typeface="Calibri"/>
                <a:cs typeface="Calibri"/>
              </a:rPr>
              <a:t>Teams – maintain social distancing during work and social meetings</a:t>
            </a:r>
          </a:p>
          <a:p>
            <a:pPr>
              <a:lnSpc>
                <a:spcPct val="100000"/>
              </a:lnSpc>
            </a:pPr>
            <a:r>
              <a:rPr lang="en-GB" sz="3200" dirty="0">
                <a:latin typeface="Calibri"/>
                <a:cs typeface="Calibri"/>
              </a:rPr>
              <a:t>Phones – instant communication across the world</a:t>
            </a:r>
          </a:p>
          <a:p>
            <a:pPr>
              <a:lnSpc>
                <a:spcPct val="100000"/>
              </a:lnSpc>
            </a:pPr>
            <a:r>
              <a:rPr lang="en-GB" sz="3200" dirty="0">
                <a:latin typeface="Calibri"/>
                <a:cs typeface="Calibri"/>
              </a:rPr>
              <a:t>Websites – availability of information</a:t>
            </a:r>
          </a:p>
          <a:p>
            <a:pPr>
              <a:lnSpc>
                <a:spcPct val="100000"/>
              </a:lnSpc>
            </a:pPr>
            <a:r>
              <a:rPr lang="en-GB" sz="3200" dirty="0">
                <a:latin typeface="Calibri"/>
                <a:cs typeface="Calibri"/>
              </a:rPr>
              <a:t>Social Media – share information with a wide audience</a:t>
            </a:r>
          </a:p>
          <a:p>
            <a:pPr>
              <a:lnSpc>
                <a:spcPct val="100000"/>
              </a:lnSpc>
            </a:pPr>
            <a:r>
              <a:rPr lang="en-GB" sz="3200" dirty="0">
                <a:latin typeface="Calibri"/>
                <a:ea typeface="+mn-lt"/>
                <a:cs typeface="+mn-lt"/>
              </a:rPr>
              <a:t>Health consultations possible from home using phone and video conferencing</a:t>
            </a:r>
            <a:endParaRPr lang="en-GB" sz="3200" dirty="0">
              <a:latin typeface="Calibri"/>
            </a:endParaRPr>
          </a:p>
          <a:p>
            <a:pPr>
              <a:lnSpc>
                <a:spcPct val="100000"/>
              </a:lnSpc>
            </a:pPr>
            <a:endParaRPr lang="en-GB" sz="2600"/>
          </a:p>
          <a:p>
            <a:pPr>
              <a:lnSpc>
                <a:spcPct val="100000"/>
              </a:lnSpc>
            </a:pPr>
            <a:endParaRPr lang="en-GB" sz="2600"/>
          </a:p>
          <a:p>
            <a:pPr marL="0" indent="0">
              <a:lnSpc>
                <a:spcPct val="100000"/>
              </a:lnSpc>
              <a:buNone/>
            </a:pPr>
            <a:endParaRPr lang="en-GB" sz="2600"/>
          </a:p>
          <a:p>
            <a:pPr>
              <a:lnSpc>
                <a:spcPct val="100000"/>
              </a:lnSpc>
            </a:pPr>
            <a:endParaRPr lang="en-GB" sz="2600"/>
          </a:p>
          <a:p>
            <a:pPr>
              <a:lnSpc>
                <a:spcPct val="100000"/>
              </a:lnSpc>
            </a:pPr>
            <a:endParaRPr lang="en-GB" sz="2600"/>
          </a:p>
        </p:txBody>
      </p:sp>
      <p:pic>
        <p:nvPicPr>
          <p:cNvPr id="4" name="Picture 3" descr="Circle of hands holding smartphones">
            <a:extLst>
              <a:ext uri="{FF2B5EF4-FFF2-40B4-BE49-F238E27FC236}">
                <a16:creationId xmlns:a16="http://schemas.microsoft.com/office/drawing/2014/main" id="{6B571ECE-6B73-9362-2CAD-F977FD5F2089}"/>
              </a:ext>
            </a:extLst>
          </p:cNvPr>
          <p:cNvPicPr>
            <a:picLocks noChangeAspect="1"/>
          </p:cNvPicPr>
          <p:nvPr/>
        </p:nvPicPr>
        <p:blipFill rotWithShape="1">
          <a:blip r:embed="rId2"/>
          <a:srcRect l="24220" r="11564" b="2"/>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5C2BB207-7F00-8096-2ACD-9A6D4E5DA232}"/>
              </a:ext>
            </a:extLst>
          </p:cNvPr>
          <p:cNvSpPr txBox="1"/>
          <p:nvPr/>
        </p:nvSpPr>
        <p:spPr>
          <a:xfrm>
            <a:off x="6907427" y="6413157"/>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a:t>
            </a:r>
            <a:r>
              <a:rPr lang="en-US" sz="1400" b="1" dirty="0"/>
              <a:t>Alghamdi and Alghamdi, 2022)</a:t>
            </a:r>
          </a:p>
        </p:txBody>
      </p:sp>
    </p:spTree>
    <p:extLst>
      <p:ext uri="{BB962C8B-B14F-4D97-AF65-F5344CB8AC3E}">
        <p14:creationId xmlns:p14="http://schemas.microsoft.com/office/powerpoint/2010/main" val="3716940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38573-AFFC-901B-5399-40AF12A99D5E}"/>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t>Disadvantages of digital tools</a:t>
            </a:r>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8E7A"/>
          </a:solidFill>
          <a:ln w="38100" cap="rnd">
            <a:solidFill>
              <a:srgbClr val="BF8E7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41A05B-09BF-FBA5-B404-BF12ED3FC7DE}"/>
              </a:ext>
            </a:extLst>
          </p:cNvPr>
          <p:cNvSpPr>
            <a:spLocks noGrp="1"/>
          </p:cNvSpPr>
          <p:nvPr>
            <p:ph idx="1"/>
          </p:nvPr>
        </p:nvSpPr>
        <p:spPr>
          <a:xfrm>
            <a:off x="4752006" y="2552165"/>
            <a:ext cx="6848353" cy="3483864"/>
          </a:xfrm>
        </p:spPr>
        <p:txBody>
          <a:bodyPr vert="horz" lIns="91440" tIns="45720" rIns="91440" bIns="45720" rtlCol="0" anchor="t">
            <a:noAutofit/>
          </a:bodyPr>
          <a:lstStyle/>
          <a:p>
            <a:pPr>
              <a:lnSpc>
                <a:spcPct val="100000"/>
              </a:lnSpc>
            </a:pPr>
            <a:r>
              <a:rPr lang="en-GB" b="1" dirty="0">
                <a:latin typeface="Calibri"/>
                <a:cs typeface="Calibri"/>
              </a:rPr>
              <a:t>Digital exclusion</a:t>
            </a:r>
          </a:p>
          <a:p>
            <a:pPr>
              <a:lnSpc>
                <a:spcPct val="100000"/>
              </a:lnSpc>
            </a:pPr>
            <a:r>
              <a:rPr lang="en-GB" b="1" dirty="0">
                <a:latin typeface="Calibri"/>
                <a:cs typeface="Calibri"/>
              </a:rPr>
              <a:t>Job Losses</a:t>
            </a:r>
          </a:p>
          <a:p>
            <a:pPr>
              <a:lnSpc>
                <a:spcPct val="100000"/>
              </a:lnSpc>
            </a:pPr>
            <a:r>
              <a:rPr lang="en-GB" b="1" dirty="0">
                <a:latin typeface="Calibri"/>
                <a:cs typeface="Calibri"/>
              </a:rPr>
              <a:t>Data Security Concerns</a:t>
            </a:r>
          </a:p>
          <a:p>
            <a:pPr>
              <a:lnSpc>
                <a:spcPct val="100000"/>
              </a:lnSpc>
            </a:pPr>
            <a:r>
              <a:rPr lang="en-GB" b="1" dirty="0">
                <a:latin typeface="Calibri"/>
                <a:cs typeface="Calibri"/>
              </a:rPr>
              <a:t>Bullying, Trolling, Stalking, and Threatening</a:t>
            </a:r>
          </a:p>
          <a:p>
            <a:pPr>
              <a:lnSpc>
                <a:spcPct val="100000"/>
              </a:lnSpc>
            </a:pPr>
            <a:endParaRPr lang="en-GB" b="1" dirty="0">
              <a:latin typeface="Calibri"/>
              <a:cs typeface="Calibri"/>
            </a:endParaRPr>
          </a:p>
          <a:p>
            <a:pPr>
              <a:lnSpc>
                <a:spcPct val="100000"/>
              </a:lnSpc>
            </a:pPr>
            <a:endParaRPr lang="en-GB" b="1" dirty="0">
              <a:latin typeface="Calibri"/>
              <a:cs typeface="Calibri"/>
            </a:endParaRPr>
          </a:p>
          <a:p>
            <a:pPr marL="0" indent="0">
              <a:lnSpc>
                <a:spcPct val="100000"/>
              </a:lnSpc>
              <a:buNone/>
            </a:pPr>
            <a:r>
              <a:rPr lang="en-GB" b="1" dirty="0">
                <a:latin typeface="Calibri"/>
                <a:cs typeface="Calibri"/>
              </a:rPr>
              <a:t>                     </a:t>
            </a:r>
            <a:r>
              <a:rPr lang="en-GB" b="1" dirty="0">
                <a:latin typeface="Calibri"/>
                <a:ea typeface="+mn-lt"/>
                <a:cs typeface="+mn-lt"/>
              </a:rPr>
              <a:t>(The Kings Fund, 2019) </a:t>
            </a:r>
          </a:p>
        </p:txBody>
      </p:sp>
      <p:pic>
        <p:nvPicPr>
          <p:cNvPr id="19" name="Picture 18" descr="Display stock market numbers">
            <a:extLst>
              <a:ext uri="{FF2B5EF4-FFF2-40B4-BE49-F238E27FC236}">
                <a16:creationId xmlns:a16="http://schemas.microsoft.com/office/drawing/2014/main" id="{583AB965-B3DC-0B45-4015-16776BE4441E}"/>
              </a:ext>
            </a:extLst>
          </p:cNvPr>
          <p:cNvPicPr>
            <a:picLocks noChangeAspect="1"/>
          </p:cNvPicPr>
          <p:nvPr/>
        </p:nvPicPr>
        <p:blipFill rotWithShape="1">
          <a:blip r:embed="rId3"/>
          <a:srcRect l="26620" r="28052"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236707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28D00-B83C-E9C3-23B3-50264D7EF063}"/>
              </a:ext>
            </a:extLst>
          </p:cNvPr>
          <p:cNvSpPr>
            <a:spLocks noGrp="1"/>
          </p:cNvSpPr>
          <p:nvPr>
            <p:ph type="title"/>
          </p:nvPr>
        </p:nvSpPr>
        <p:spPr>
          <a:xfrm>
            <a:off x="5297762" y="329184"/>
            <a:ext cx="6251110" cy="1783080"/>
          </a:xfrm>
        </p:spPr>
        <p:txBody>
          <a:bodyPr vert="horz" lIns="91440" tIns="45720" rIns="91440" bIns="45720" rtlCol="0" anchor="b">
            <a:normAutofit/>
          </a:bodyPr>
          <a:lstStyle/>
          <a:p>
            <a:pPr>
              <a:lnSpc>
                <a:spcPct val="90000"/>
              </a:lnSpc>
            </a:pPr>
            <a:r>
              <a:rPr lang="en-US" sz="6100"/>
              <a:t>Mental Health communities during the pandemic</a:t>
            </a:r>
          </a:p>
        </p:txBody>
      </p:sp>
      <p:sp>
        <p:nvSpPr>
          <p:cNvPr id="3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8E7A"/>
          </a:solidFill>
          <a:ln w="38100" cap="rnd">
            <a:solidFill>
              <a:srgbClr val="BF8E7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6BF8217-5CD8-5B94-FFA2-8843F055C3AC}"/>
              </a:ext>
            </a:extLst>
          </p:cNvPr>
          <p:cNvSpPr txBox="1"/>
          <p:nvPr/>
        </p:nvSpPr>
        <p:spPr>
          <a:xfrm>
            <a:off x="4741709" y="2480084"/>
            <a:ext cx="7363217" cy="43797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0000" lnSpcReduction="20000"/>
          </a:bodyPr>
          <a:lstStyle/>
          <a:p>
            <a:pPr indent="-228600">
              <a:spcAft>
                <a:spcPts val="600"/>
              </a:spcAft>
              <a:buFont typeface="Arial" panose="020B0604020202020204" pitchFamily="34" charset="0"/>
              <a:buChar char="•"/>
            </a:pPr>
            <a:endParaRPr lang="en-US" dirty="0">
              <a:latin typeface="Calibri"/>
              <a:cs typeface="Calibri"/>
            </a:endParaRPr>
          </a:p>
          <a:p>
            <a:pPr marL="337820" indent="-228600">
              <a:spcAft>
                <a:spcPts val="600"/>
              </a:spcAft>
              <a:buFont typeface="Arial" panose="020B0604020202020204" pitchFamily="34" charset="0"/>
              <a:buChar char="•"/>
            </a:pPr>
            <a:r>
              <a:rPr lang="en-US" sz="2800" b="1" dirty="0">
                <a:latin typeface="Calibri"/>
                <a:cs typeface="Calibri"/>
              </a:rPr>
              <a:t>SMS text messaging Providing daily supportive messages based on CBT</a:t>
            </a:r>
          </a:p>
          <a:p>
            <a:pPr marL="337820" indent="-228600">
              <a:spcAft>
                <a:spcPts val="600"/>
              </a:spcAft>
              <a:buFont typeface="Arial" panose="020B0604020202020204" pitchFamily="34" charset="0"/>
              <a:buChar char="•"/>
            </a:pPr>
            <a:endParaRPr lang="en-US" sz="2800" b="1" dirty="0">
              <a:latin typeface="Calibri"/>
              <a:cs typeface="Calibri"/>
            </a:endParaRPr>
          </a:p>
          <a:p>
            <a:pPr marL="337820" indent="-228600">
              <a:spcAft>
                <a:spcPts val="600"/>
              </a:spcAft>
              <a:buFont typeface="Arial" panose="020B0604020202020204" pitchFamily="34" charset="0"/>
              <a:buChar char="•"/>
            </a:pPr>
            <a:r>
              <a:rPr lang="en-US" sz="2800" b="1" dirty="0">
                <a:latin typeface="Calibri"/>
                <a:cs typeface="Calibri"/>
              </a:rPr>
              <a:t>Gamified mental health intervention Providing gamified versions of evidence-based therapeutic activities</a:t>
            </a:r>
          </a:p>
          <a:p>
            <a:pPr marL="337820" indent="-228600">
              <a:spcAft>
                <a:spcPts val="600"/>
              </a:spcAft>
              <a:buFont typeface="Arial" panose="020B0604020202020204" pitchFamily="34" charset="0"/>
              <a:buChar char="•"/>
            </a:pPr>
            <a:r>
              <a:rPr lang="en-US" sz="2800" b="1" dirty="0">
                <a:latin typeface="Calibri"/>
                <a:cs typeface="Calibri"/>
              </a:rPr>
              <a:t>Online social media network Maintaining the social contacts with friends and relatives</a:t>
            </a:r>
          </a:p>
          <a:p>
            <a:pPr marL="337820" indent="-228600">
              <a:spcAft>
                <a:spcPts val="600"/>
              </a:spcAft>
              <a:buFont typeface="Arial" panose="020B0604020202020204" pitchFamily="34" charset="0"/>
              <a:buChar char="•"/>
            </a:pPr>
            <a:endParaRPr lang="en-US" sz="2800" b="1" dirty="0">
              <a:latin typeface="Calibri"/>
              <a:cs typeface="Calibri"/>
            </a:endParaRPr>
          </a:p>
          <a:p>
            <a:pPr marL="337820" indent="-228600">
              <a:spcAft>
                <a:spcPts val="600"/>
              </a:spcAft>
              <a:buFont typeface="Arial" panose="020B0604020202020204" pitchFamily="34" charset="0"/>
              <a:buChar char="•"/>
            </a:pPr>
            <a:r>
              <a:rPr lang="en-US" sz="2800" b="1" dirty="0">
                <a:latin typeface="Calibri"/>
                <a:cs typeface="Calibri"/>
              </a:rPr>
              <a:t>Chatbot supporting healthy coping  Providing psychoeducational training</a:t>
            </a:r>
          </a:p>
          <a:p>
            <a:pPr indent="-228600">
              <a:spcAft>
                <a:spcPts val="600"/>
              </a:spcAft>
              <a:buFont typeface="Arial" panose="020B0604020202020204" pitchFamily="34" charset="0"/>
              <a:buChar char="•"/>
            </a:pPr>
            <a:endParaRPr lang="en-US" dirty="0">
              <a:latin typeface="Calibri"/>
              <a:cs typeface="Calibri"/>
            </a:endParaRPr>
          </a:p>
          <a:p>
            <a:pPr indent="-228600">
              <a:spcAft>
                <a:spcPts val="600"/>
              </a:spcAft>
              <a:buFont typeface="Arial" panose="020B0604020202020204" pitchFamily="34" charset="0"/>
              <a:buChar char="•"/>
            </a:pPr>
            <a:endParaRPr lang="en-US" dirty="0">
              <a:latin typeface="Calibri"/>
              <a:cs typeface="Calibri"/>
            </a:endParaRPr>
          </a:p>
          <a:p>
            <a:pPr indent="-228600">
              <a:spcAft>
                <a:spcPts val="600"/>
              </a:spcAft>
              <a:buFont typeface="Arial" panose="020B0604020202020204" pitchFamily="34" charset="0"/>
              <a:buChar char="•"/>
            </a:pPr>
            <a:endParaRPr lang="en-US" sz="1500"/>
          </a:p>
          <a:p>
            <a:pPr indent="-228600">
              <a:spcAft>
                <a:spcPts val="600"/>
              </a:spcAft>
              <a:buFont typeface="Arial" panose="020B0604020202020204" pitchFamily="34" charset="0"/>
              <a:buChar char="•"/>
            </a:pPr>
            <a:r>
              <a:rPr lang="en-US" sz="2800" dirty="0">
                <a:latin typeface="Calibri"/>
                <a:cs typeface="Calibri"/>
              </a:rPr>
              <a:t>(Li, 2023)</a:t>
            </a:r>
          </a:p>
        </p:txBody>
      </p:sp>
      <p:pic>
        <p:nvPicPr>
          <p:cNvPr id="4" name="Picture 3" descr="Heart speech bubble social media icon">
            <a:extLst>
              <a:ext uri="{FF2B5EF4-FFF2-40B4-BE49-F238E27FC236}">
                <a16:creationId xmlns:a16="http://schemas.microsoft.com/office/drawing/2014/main" id="{2CE49947-6A4A-AFDF-BE2D-88725820FFED}"/>
              </a:ext>
            </a:extLst>
          </p:cNvPr>
          <p:cNvPicPr>
            <a:picLocks noChangeAspect="1"/>
          </p:cNvPicPr>
          <p:nvPr/>
        </p:nvPicPr>
        <p:blipFill rotWithShape="1">
          <a:blip r:embed="rId2"/>
          <a:srcRect l="31923" r="3225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5FCC02A2-D760-4D19-6629-D6F1F33723DA}"/>
              </a:ext>
            </a:extLst>
          </p:cNvPr>
          <p:cNvSpPr>
            <a:spLocks/>
          </p:cNvSpPr>
          <p:nvPr/>
        </p:nvSpPr>
        <p:spPr>
          <a:xfrm>
            <a:off x="2173742" y="634029"/>
            <a:ext cx="7833678" cy="3167531"/>
          </a:xfrm>
          <a:prstGeom prst="rect">
            <a:avLst/>
          </a:prstGeom>
        </p:spPr>
        <p:txBody>
          <a:bodyPr vert="horz" lIns="91440" tIns="45720" rIns="91440" bIns="45720" rtlCol="0" anchor="t">
            <a:normAutofit/>
          </a:bodyPr>
          <a:lstStyle/>
          <a:p>
            <a:pPr defTabSz="676656">
              <a:spcAft>
                <a:spcPts val="600"/>
              </a:spcAft>
            </a:pPr>
            <a:endParaRPr lang="en-GB" sz="888" u="sng" kern="1200">
              <a:solidFill>
                <a:srgbClr val="245B6E"/>
              </a:solidFill>
              <a:latin typeface="Arial"/>
              <a:ea typeface="+mn-ea"/>
              <a:cs typeface="Arial"/>
            </a:endParaRPr>
          </a:p>
          <a:p>
            <a:pPr>
              <a:spcAft>
                <a:spcPts val="600"/>
              </a:spcAft>
            </a:pPr>
            <a:endParaRPr lang="en-GB">
              <a:ea typeface="+mn-lt"/>
              <a:cs typeface="+mn-lt"/>
            </a:endParaRPr>
          </a:p>
        </p:txBody>
      </p:sp>
    </p:spTree>
    <p:extLst>
      <p:ext uri="{BB962C8B-B14F-4D97-AF65-F5344CB8AC3E}">
        <p14:creationId xmlns:p14="http://schemas.microsoft.com/office/powerpoint/2010/main" val="4212160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21547-9C7E-AEF4-AB5F-434963281636}"/>
              </a:ext>
            </a:extLst>
          </p:cNvPr>
          <p:cNvSpPr>
            <a:spLocks noGrp="1"/>
          </p:cNvSpPr>
          <p:nvPr>
            <p:ph type="title"/>
          </p:nvPr>
        </p:nvSpPr>
        <p:spPr>
          <a:xfrm>
            <a:off x="640080" y="325369"/>
            <a:ext cx="4368602" cy="1956841"/>
          </a:xfrm>
        </p:spPr>
        <p:txBody>
          <a:bodyPr anchor="b">
            <a:normAutofit/>
          </a:bodyPr>
          <a:lstStyle/>
          <a:p>
            <a:pPr>
              <a:lnSpc>
                <a:spcPct val="90000"/>
              </a:lnSpc>
            </a:pPr>
            <a:r>
              <a:rPr lang="en-GB" sz="5600"/>
              <a:t>Present mental health communities</a:t>
            </a:r>
          </a:p>
        </p:txBody>
      </p:sp>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F8E7A"/>
          </a:solidFill>
          <a:ln w="38100" cap="rnd">
            <a:solidFill>
              <a:srgbClr val="BF8E7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6EBD8B-1A1A-7DAD-FDF7-E31FFA5E482F}"/>
              </a:ext>
            </a:extLst>
          </p:cNvPr>
          <p:cNvSpPr>
            <a:spLocks noGrp="1"/>
          </p:cNvSpPr>
          <p:nvPr>
            <p:ph idx="1"/>
          </p:nvPr>
        </p:nvSpPr>
        <p:spPr>
          <a:xfrm>
            <a:off x="640080" y="2872899"/>
            <a:ext cx="4243589" cy="3320668"/>
          </a:xfrm>
        </p:spPr>
        <p:txBody>
          <a:bodyPr vert="horz" lIns="91440" tIns="45720" rIns="91440" bIns="45720" rtlCol="0" anchor="t">
            <a:normAutofit fontScale="85000" lnSpcReduction="20000"/>
          </a:bodyPr>
          <a:lstStyle/>
          <a:p>
            <a:r>
              <a:rPr lang="en-GB" dirty="0">
                <a:latin typeface="Calibri"/>
                <a:cs typeface="Calibri"/>
              </a:rPr>
              <a:t>MIND – side by side (Mind, 2023)</a:t>
            </a:r>
            <a:endParaRPr lang="en-US" dirty="0">
              <a:latin typeface="Calibri"/>
              <a:cs typeface="Calibri"/>
            </a:endParaRPr>
          </a:p>
          <a:p>
            <a:r>
              <a:rPr lang="en-GB" dirty="0">
                <a:latin typeface="Calibri"/>
                <a:cs typeface="Calibri"/>
              </a:rPr>
              <a:t>Chatrooms (</a:t>
            </a:r>
            <a:r>
              <a:rPr lang="en-GB" err="1">
                <a:latin typeface="Calibri"/>
                <a:cs typeface="Calibri"/>
              </a:rPr>
              <a:t>Schimelpfening</a:t>
            </a:r>
            <a:r>
              <a:rPr lang="en-GB" dirty="0">
                <a:latin typeface="Calibri"/>
                <a:cs typeface="Calibri"/>
              </a:rPr>
              <a:t>, 2022)</a:t>
            </a:r>
          </a:p>
          <a:p>
            <a:r>
              <a:rPr lang="en-GB" dirty="0">
                <a:latin typeface="Calibri"/>
                <a:cs typeface="Calibri"/>
              </a:rPr>
              <a:t>Peer led support groups (DBSA, 2023)</a:t>
            </a:r>
          </a:p>
          <a:p>
            <a:r>
              <a:rPr lang="en-GB" dirty="0">
                <a:latin typeface="Calibri"/>
                <a:cs typeface="Calibri"/>
              </a:rPr>
              <a:t>Mental health forums (Mental health forums, 2023)</a:t>
            </a:r>
            <a:endParaRPr lang="en-GB" dirty="0">
              <a:latin typeface="Calibri"/>
              <a:ea typeface="+mn-lt"/>
              <a:cs typeface="Calibri"/>
            </a:endParaRPr>
          </a:p>
          <a:p>
            <a:endParaRPr lang="en-GB">
              <a:latin typeface="Arial"/>
              <a:cs typeface="Arial"/>
            </a:endParaRPr>
          </a:p>
        </p:txBody>
      </p:sp>
      <p:pic>
        <p:nvPicPr>
          <p:cNvPr id="4" name="Picture 3" descr="Woman in virtual therapy">
            <a:extLst>
              <a:ext uri="{FF2B5EF4-FFF2-40B4-BE49-F238E27FC236}">
                <a16:creationId xmlns:a16="http://schemas.microsoft.com/office/drawing/2014/main" id="{814B926B-FBF3-05B7-E69A-70A7F75C4B47}"/>
              </a:ext>
            </a:extLst>
          </p:cNvPr>
          <p:cNvPicPr>
            <a:picLocks noChangeAspect="1"/>
          </p:cNvPicPr>
          <p:nvPr/>
        </p:nvPicPr>
        <p:blipFill rotWithShape="1">
          <a:blip r:embed="rId2"/>
          <a:srcRect l="19415" r="1363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83263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4D669-39B6-CDC0-CEAE-E2C0727EF7B1}"/>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t>Future impact of digital tools</a:t>
            </a:r>
          </a:p>
        </p:txBody>
      </p:sp>
      <p:sp>
        <p:nvSpPr>
          <p:cNvPr id="2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F8E7A"/>
          </a:solidFill>
          <a:ln w="38100" cap="rnd">
            <a:solidFill>
              <a:srgbClr val="BF8E7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F8E7A"/>
          </a:solidFill>
          <a:ln w="38100" cap="rnd">
            <a:solidFill>
              <a:srgbClr val="BF8E7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58033D-3D33-3D7F-A43E-4E8911A02175}"/>
              </a:ext>
            </a:extLst>
          </p:cNvPr>
          <p:cNvSpPr>
            <a:spLocks noGrp="1"/>
          </p:cNvSpPr>
          <p:nvPr>
            <p:ph idx="1"/>
          </p:nvPr>
        </p:nvSpPr>
        <p:spPr>
          <a:xfrm>
            <a:off x="1648" y="2337440"/>
            <a:ext cx="5448373" cy="4401883"/>
          </a:xfrm>
        </p:spPr>
        <p:txBody>
          <a:bodyPr vert="horz" lIns="91440" tIns="45720" rIns="91440" bIns="45720" rtlCol="0" anchor="t">
            <a:noAutofit/>
          </a:bodyPr>
          <a:lstStyle/>
          <a:p>
            <a:pPr marL="0" indent="0">
              <a:lnSpc>
                <a:spcPct val="100000"/>
              </a:lnSpc>
              <a:buNone/>
            </a:pPr>
            <a:endParaRPr lang="en-GB" sz="2400" b="1" dirty="0">
              <a:latin typeface="Calibri"/>
              <a:cs typeface="Calibri"/>
            </a:endParaRPr>
          </a:p>
          <a:p>
            <a:pPr>
              <a:lnSpc>
                <a:spcPct val="100000"/>
              </a:lnSpc>
            </a:pPr>
            <a:r>
              <a:rPr lang="en-GB" sz="2400" b="1" dirty="0">
                <a:latin typeface="Calibri"/>
                <a:ea typeface="+mn-lt"/>
                <a:cs typeface="+mn-lt"/>
              </a:rPr>
              <a:t>Our daily lives are significantly impacted by digital technology,</a:t>
            </a:r>
          </a:p>
          <a:p>
            <a:pPr>
              <a:lnSpc>
                <a:spcPct val="100000"/>
              </a:lnSpc>
            </a:pPr>
            <a:r>
              <a:rPr lang="en-GB" sz="2400" b="1" dirty="0">
                <a:latin typeface="Calibri"/>
                <a:ea typeface="+mn-lt"/>
                <a:cs typeface="+mn-lt"/>
              </a:rPr>
              <a:t> which enhances our ability to work, socialise, and purchase. </a:t>
            </a:r>
          </a:p>
          <a:p>
            <a:pPr>
              <a:lnSpc>
                <a:spcPct val="100000"/>
              </a:lnSpc>
            </a:pPr>
            <a:r>
              <a:rPr lang="en-GB" sz="2400" b="1" dirty="0">
                <a:latin typeface="Calibri"/>
                <a:ea typeface="+mn-lt"/>
                <a:cs typeface="+mn-lt"/>
              </a:rPr>
              <a:t>Additionally, it has the ability to significantly enhance the NHS's service delivery in a fresh and contemporary manner, offering quicker, safer, and more convenient treatment.</a:t>
            </a:r>
            <a:endParaRPr lang="en-GB" sz="2400" b="1" dirty="0">
              <a:latin typeface="Calibri"/>
            </a:endParaRPr>
          </a:p>
        </p:txBody>
      </p:sp>
      <p:pic>
        <p:nvPicPr>
          <p:cNvPr id="4" name="Picture 3" descr="Doctor friendly shaking hands with a patient">
            <a:extLst>
              <a:ext uri="{FF2B5EF4-FFF2-40B4-BE49-F238E27FC236}">
                <a16:creationId xmlns:a16="http://schemas.microsoft.com/office/drawing/2014/main" id="{C0041CA6-E22B-20C7-2FA3-2053F5416332}"/>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86CB5504-6C66-7D77-9D4E-9FF101E5CCB2}"/>
              </a:ext>
            </a:extLst>
          </p:cNvPr>
          <p:cNvSpPr txBox="1"/>
          <p:nvPr/>
        </p:nvSpPr>
        <p:spPr>
          <a:xfrm rot="-10800000" flipH="1" flipV="1">
            <a:off x="3853589" y="6458662"/>
            <a:ext cx="690620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Calibri"/>
                <a:cs typeface="Calibri"/>
              </a:rPr>
              <a:t>NHS (2019)</a:t>
            </a:r>
          </a:p>
        </p:txBody>
      </p:sp>
    </p:spTree>
    <p:extLst>
      <p:ext uri="{BB962C8B-B14F-4D97-AF65-F5344CB8AC3E}">
        <p14:creationId xmlns:p14="http://schemas.microsoft.com/office/powerpoint/2010/main" val="3121118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2C372-B12A-E664-8FBF-0E8E6712800C}"/>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04701A44-EA50-7190-AEAD-879BC922A6CE}"/>
              </a:ext>
            </a:extLst>
          </p:cNvPr>
          <p:cNvSpPr>
            <a:spLocks noGrp="1"/>
          </p:cNvSpPr>
          <p:nvPr>
            <p:ph idx="1"/>
          </p:nvPr>
        </p:nvSpPr>
        <p:spPr/>
        <p:txBody>
          <a:bodyPr vert="horz" lIns="91440" tIns="45720" rIns="91440" bIns="45720" rtlCol="0" anchor="t">
            <a:normAutofit fontScale="47500" lnSpcReduction="20000"/>
          </a:bodyPr>
          <a:lstStyle/>
          <a:p>
            <a:pPr marL="0" indent="0">
              <a:buNone/>
            </a:pPr>
            <a:endParaRPr lang="en-GB" sz="2600" dirty="0">
              <a:solidFill>
                <a:srgbClr val="000000"/>
              </a:solidFill>
              <a:latin typeface="Calibri"/>
              <a:ea typeface="+mn-lt"/>
              <a:cs typeface="Times New Roman"/>
            </a:endParaRPr>
          </a:p>
          <a:p>
            <a:pPr marL="285750" indent="-285750"/>
            <a:r>
              <a:rPr lang="en-GB" sz="1700" dirty="0">
                <a:solidFill>
                  <a:schemeClr val="tx1">
                    <a:lumMod val="95000"/>
                    <a:lumOff val="5000"/>
                  </a:schemeClr>
                </a:solidFill>
                <a:latin typeface="Calibri"/>
                <a:ea typeface="+mn-lt"/>
                <a:cs typeface="Times New Roman"/>
              </a:rPr>
              <a:t>Alghamdi, N.S. and Alghamdi, S.M. (2022). The Role of Digital Technology in Curbing COVID-19. </a:t>
            </a:r>
            <a:r>
              <a:rPr lang="en-GB" sz="1700" i="1" dirty="0">
                <a:solidFill>
                  <a:schemeClr val="tx1">
                    <a:lumMod val="95000"/>
                    <a:lumOff val="5000"/>
                  </a:schemeClr>
                </a:solidFill>
                <a:latin typeface="Calibri"/>
                <a:ea typeface="+mn-lt"/>
                <a:cs typeface="Times New Roman"/>
              </a:rPr>
              <a:t>International Journal of Environmental Research and Public Health</a:t>
            </a:r>
            <a:r>
              <a:rPr lang="en-GB" sz="1700" dirty="0">
                <a:solidFill>
                  <a:schemeClr val="tx1">
                    <a:lumMod val="95000"/>
                    <a:lumOff val="5000"/>
                  </a:schemeClr>
                </a:solidFill>
                <a:latin typeface="Calibri"/>
                <a:ea typeface="+mn-lt"/>
                <a:cs typeface="Times New Roman"/>
              </a:rPr>
              <a:t>, [online] 19(14), p.8287. </a:t>
            </a:r>
            <a:r>
              <a:rPr lang="en-GB" sz="1700" err="1">
                <a:solidFill>
                  <a:schemeClr val="tx1">
                    <a:lumMod val="95000"/>
                    <a:lumOff val="5000"/>
                  </a:schemeClr>
                </a:solidFill>
                <a:latin typeface="Calibri"/>
                <a:ea typeface="+mn-lt"/>
                <a:cs typeface="Times New Roman"/>
              </a:rPr>
              <a:t>doi:https</a:t>
            </a:r>
            <a:r>
              <a:rPr lang="en-GB" sz="1700" dirty="0">
                <a:solidFill>
                  <a:schemeClr val="tx1">
                    <a:lumMod val="95000"/>
                    <a:lumOff val="5000"/>
                  </a:schemeClr>
                </a:solidFill>
                <a:latin typeface="Calibri"/>
                <a:ea typeface="+mn-lt"/>
                <a:cs typeface="Times New Roman"/>
              </a:rPr>
              <a:t>://doi.org/10.3390/ijerph19148287.</a:t>
            </a:r>
            <a:endParaRPr lang="en-GB">
              <a:solidFill>
                <a:schemeClr val="tx1">
                  <a:lumMod val="95000"/>
                  <a:lumOff val="5000"/>
                </a:schemeClr>
              </a:solidFill>
              <a:latin typeface="Calibri"/>
              <a:cs typeface="Calibri"/>
            </a:endParaRPr>
          </a:p>
          <a:p>
            <a:pPr marL="342900" indent="-342900"/>
            <a:r>
              <a:rPr lang="en-GB" sz="2400" dirty="0">
                <a:solidFill>
                  <a:schemeClr val="tx1">
                    <a:lumMod val="95000"/>
                    <a:lumOff val="5000"/>
                  </a:schemeClr>
                </a:solidFill>
                <a:latin typeface="Calibri"/>
                <a:ea typeface="+mn-lt"/>
                <a:cs typeface="+mn-lt"/>
              </a:rPr>
              <a:t>Chou, Y. (2023) </a:t>
            </a:r>
            <a:r>
              <a:rPr lang="en-GB" sz="2400" i="1" dirty="0">
                <a:solidFill>
                  <a:schemeClr val="tx1">
                    <a:lumMod val="95000"/>
                    <a:lumOff val="5000"/>
                  </a:schemeClr>
                </a:solidFill>
                <a:latin typeface="Calibri"/>
                <a:ea typeface="+mn-lt"/>
                <a:cs typeface="+mn-lt"/>
              </a:rPr>
              <a:t>Top 10 gamified healthcare games that will extend your life. </a:t>
            </a:r>
            <a:r>
              <a:rPr lang="en-GB" sz="2400" dirty="0">
                <a:solidFill>
                  <a:schemeClr val="tx1">
                    <a:lumMod val="95000"/>
                    <a:lumOff val="5000"/>
                  </a:schemeClr>
                </a:solidFill>
                <a:latin typeface="Calibri"/>
                <a:ea typeface="+mn-lt"/>
                <a:cs typeface="+mn-lt"/>
              </a:rPr>
              <a:t>Available at: </a:t>
            </a:r>
            <a:r>
              <a:rPr lang="en-GB" sz="1600" dirty="0">
                <a:solidFill>
                  <a:schemeClr val="tx1">
                    <a:lumMod val="95000"/>
                    <a:lumOff val="5000"/>
                  </a:schemeClr>
                </a:solidFill>
                <a:latin typeface="Calibri"/>
                <a:ea typeface="+mn-lt"/>
                <a:cs typeface="Arial"/>
              </a:rPr>
              <a:t>https://yukaichou.com/gamification-examples/top-ten-gamification-healthcare-games/</a:t>
            </a:r>
            <a:r>
              <a:rPr lang="en-GB" sz="2400" dirty="0">
                <a:solidFill>
                  <a:schemeClr val="tx1">
                    <a:lumMod val="95000"/>
                    <a:lumOff val="5000"/>
                  </a:schemeClr>
                </a:solidFill>
                <a:latin typeface="Calibri"/>
                <a:ea typeface="+mn-lt"/>
                <a:cs typeface="+mn-lt"/>
              </a:rPr>
              <a:t> (Accessed: 20 November 2023)</a:t>
            </a:r>
            <a:endParaRPr lang="en-GB">
              <a:solidFill>
                <a:schemeClr val="tx1">
                  <a:lumMod val="95000"/>
                  <a:lumOff val="5000"/>
                </a:schemeClr>
              </a:solidFill>
              <a:latin typeface="Calibri"/>
              <a:cs typeface="Calibri"/>
            </a:endParaRPr>
          </a:p>
          <a:p>
            <a:r>
              <a:rPr lang="en-GB" sz="2400" dirty="0">
                <a:solidFill>
                  <a:schemeClr val="tx1">
                    <a:lumMod val="95000"/>
                    <a:lumOff val="5000"/>
                  </a:schemeClr>
                </a:solidFill>
                <a:latin typeface="Calibri"/>
                <a:ea typeface="+mn-lt"/>
                <a:cs typeface="+mn-lt"/>
              </a:rPr>
              <a:t>King's Fund (2019) </a:t>
            </a:r>
            <a:r>
              <a:rPr lang="en-GB" sz="2400" i="1" dirty="0">
                <a:solidFill>
                  <a:schemeClr val="tx1">
                    <a:lumMod val="95000"/>
                    <a:lumOff val="5000"/>
                  </a:schemeClr>
                </a:solidFill>
                <a:latin typeface="Calibri"/>
                <a:ea typeface="+mn-lt"/>
                <a:cs typeface="+mn-lt"/>
              </a:rPr>
              <a:t>Digital health care: our position.</a:t>
            </a:r>
            <a:r>
              <a:rPr lang="en-GB" sz="2400" dirty="0">
                <a:solidFill>
                  <a:schemeClr val="tx1">
                    <a:lumMod val="95000"/>
                    <a:lumOff val="5000"/>
                  </a:schemeClr>
                </a:solidFill>
                <a:latin typeface="Calibri"/>
                <a:ea typeface="+mn-lt"/>
                <a:cs typeface="+mn-lt"/>
              </a:rPr>
              <a:t> Available at: https://www.kingsfund.org.uk/projects/positions/digital-health-care  (Accessed: 20 November 2023)</a:t>
            </a:r>
          </a:p>
          <a:p>
            <a:r>
              <a:rPr lang="en-GB" sz="2400" dirty="0">
                <a:solidFill>
                  <a:schemeClr val="tx1">
                    <a:lumMod val="95000"/>
                    <a:lumOff val="5000"/>
                  </a:schemeClr>
                </a:solidFill>
                <a:latin typeface="Calibri"/>
                <a:ea typeface="+mn-lt"/>
                <a:cs typeface="+mn-lt"/>
              </a:rPr>
              <a:t>Li, J. (2023) Digital technologies for mental health improvements in the COVID-19 pandemic: a scoping review. </a:t>
            </a:r>
            <a:r>
              <a:rPr lang="en-GB" sz="2400" i="1" dirty="0">
                <a:solidFill>
                  <a:schemeClr val="tx1">
                    <a:lumMod val="95000"/>
                    <a:lumOff val="5000"/>
                  </a:schemeClr>
                </a:solidFill>
                <a:latin typeface="Calibri"/>
                <a:ea typeface="+mn-lt"/>
                <a:cs typeface="+mn-lt"/>
              </a:rPr>
              <a:t>BMC Public Health</a:t>
            </a:r>
            <a:r>
              <a:rPr lang="en-GB" sz="2400" dirty="0">
                <a:solidFill>
                  <a:schemeClr val="tx1">
                    <a:lumMod val="95000"/>
                    <a:lumOff val="5000"/>
                  </a:schemeClr>
                </a:solidFill>
                <a:latin typeface="Calibri"/>
                <a:ea typeface="+mn-lt"/>
                <a:cs typeface="+mn-lt"/>
              </a:rPr>
              <a:t> </a:t>
            </a:r>
            <a:r>
              <a:rPr lang="en-GB" sz="2400" b="1" dirty="0">
                <a:solidFill>
                  <a:schemeClr val="tx1">
                    <a:lumMod val="95000"/>
                    <a:lumOff val="5000"/>
                  </a:schemeClr>
                </a:solidFill>
                <a:latin typeface="Calibri"/>
                <a:ea typeface="+mn-lt"/>
                <a:cs typeface="+mn-lt"/>
              </a:rPr>
              <a:t>23</a:t>
            </a:r>
            <a:r>
              <a:rPr lang="en-GB" sz="2400" dirty="0">
                <a:solidFill>
                  <a:schemeClr val="tx1">
                    <a:lumMod val="95000"/>
                    <a:lumOff val="5000"/>
                  </a:schemeClr>
                </a:solidFill>
                <a:latin typeface="Calibri"/>
                <a:ea typeface="+mn-lt"/>
                <a:cs typeface="+mn-lt"/>
              </a:rPr>
              <a:t>, 413 (2023). </a:t>
            </a:r>
            <a:r>
              <a:rPr lang="en-GB" sz="2400" dirty="0">
                <a:solidFill>
                  <a:schemeClr val="tx1">
                    <a:lumMod val="95000"/>
                    <a:lumOff val="5000"/>
                  </a:schemeClr>
                </a:solidFill>
                <a:latin typeface="Calibri"/>
                <a:ea typeface="+mn-lt"/>
                <a:cs typeface="+mn-lt"/>
                <a:hlinkClick r:id="rId2">
                  <a:extLst>
                    <a:ext uri="{A12FA001-AC4F-418D-AE19-62706E023703}">
                      <ahyp:hlinkClr xmlns:ahyp="http://schemas.microsoft.com/office/drawing/2018/hyperlinkcolor" val="tx"/>
                    </a:ext>
                  </a:extLst>
                </a:hlinkClick>
              </a:rPr>
              <a:t>https://doi.org/10.1186/s12889-023-15302-w</a:t>
            </a:r>
            <a:r>
              <a:rPr lang="en-GB" sz="2400" dirty="0">
                <a:solidFill>
                  <a:schemeClr val="tx1">
                    <a:lumMod val="95000"/>
                    <a:lumOff val="5000"/>
                  </a:schemeClr>
                </a:solidFill>
                <a:latin typeface="Calibri"/>
                <a:ea typeface="+mn-lt"/>
                <a:cs typeface="+mn-lt"/>
              </a:rPr>
              <a:t> </a:t>
            </a:r>
            <a:r>
              <a:rPr lang="en-GB" sz="2600" dirty="0">
                <a:solidFill>
                  <a:schemeClr val="tx1">
                    <a:lumMod val="95000"/>
                    <a:lumOff val="5000"/>
                  </a:schemeClr>
                </a:solidFill>
                <a:latin typeface="Calibri"/>
                <a:ea typeface="+mn-lt"/>
                <a:cs typeface="+mn-lt"/>
              </a:rPr>
              <a:t> (Accessed: 20 November 2023)</a:t>
            </a:r>
            <a:endParaRPr lang="en-GB" sz="2400" u="sng">
              <a:solidFill>
                <a:schemeClr val="tx1">
                  <a:lumMod val="95000"/>
                  <a:lumOff val="5000"/>
                </a:schemeClr>
              </a:solidFill>
              <a:latin typeface="Calibri"/>
              <a:ea typeface="+mn-lt"/>
              <a:cs typeface="Arial"/>
            </a:endParaRPr>
          </a:p>
          <a:p>
            <a:r>
              <a:rPr lang="en-GB" sz="3200" dirty="0">
                <a:solidFill>
                  <a:schemeClr val="tx1">
                    <a:lumMod val="95000"/>
                    <a:lumOff val="5000"/>
                  </a:schemeClr>
                </a:solidFill>
                <a:latin typeface="Calibri"/>
                <a:ea typeface="+mn-lt"/>
                <a:cs typeface="+mn-lt"/>
              </a:rPr>
              <a:t> Mental</a:t>
            </a:r>
            <a:r>
              <a:rPr lang="en-GB" sz="3200" dirty="0">
                <a:solidFill>
                  <a:schemeClr val="tx1">
                    <a:lumMod val="95000"/>
                    <a:lumOff val="5000"/>
                  </a:schemeClr>
                </a:solidFill>
                <a:latin typeface="Calibri"/>
                <a:cs typeface="Arial"/>
              </a:rPr>
              <a:t> </a:t>
            </a:r>
            <a:r>
              <a:rPr lang="en-GB" sz="3200" dirty="0">
                <a:solidFill>
                  <a:schemeClr val="tx1">
                    <a:lumMod val="95000"/>
                    <a:lumOff val="5000"/>
                  </a:schemeClr>
                </a:solidFill>
                <a:latin typeface="Calibri"/>
                <a:ea typeface="+mn-lt"/>
                <a:cs typeface="+mn-lt"/>
              </a:rPr>
              <a:t>Health Forum (2023) Mental Health forum. Available at: https://www.mentalhealthforum.net/</a:t>
            </a:r>
            <a:endParaRPr lang="en-GB" sz="1600">
              <a:solidFill>
                <a:schemeClr val="tx1">
                  <a:lumMod val="95000"/>
                  <a:lumOff val="5000"/>
                </a:schemeClr>
              </a:solidFill>
              <a:latin typeface="Calibri"/>
              <a:cs typeface="Arial"/>
            </a:endParaRPr>
          </a:p>
          <a:p>
            <a:r>
              <a:rPr lang="en-GB" sz="2400" dirty="0">
                <a:solidFill>
                  <a:schemeClr val="tx1">
                    <a:lumMod val="95000"/>
                    <a:lumOff val="5000"/>
                  </a:schemeClr>
                </a:solidFill>
                <a:latin typeface="Calibri"/>
                <a:cs typeface="Arial"/>
              </a:rPr>
              <a:t>Mind (2023) Mind Side by Side Available at: </a:t>
            </a:r>
            <a:r>
              <a:rPr lang="en-GB" sz="2400" dirty="0">
                <a:solidFill>
                  <a:schemeClr val="tx1">
                    <a:lumMod val="95000"/>
                    <a:lumOff val="5000"/>
                  </a:schemeClr>
                </a:solidFill>
                <a:latin typeface="Calibri"/>
                <a:ea typeface="+mn-lt"/>
                <a:cs typeface="+mn-lt"/>
              </a:rPr>
              <a:t>https://sidebyside.mind.org.uk/ (Accessed: 20 November 2023)</a:t>
            </a:r>
          </a:p>
          <a:p>
            <a:r>
              <a:rPr lang="en-GB" sz="2400" dirty="0">
                <a:solidFill>
                  <a:schemeClr val="tx1">
                    <a:lumMod val="95000"/>
                    <a:lumOff val="5000"/>
                  </a:schemeClr>
                </a:solidFill>
                <a:latin typeface="Calibri"/>
                <a:ea typeface="+mn-lt"/>
                <a:cs typeface="+mn-lt"/>
              </a:rPr>
              <a:t>Mistry, P. (2020) </a:t>
            </a:r>
            <a:r>
              <a:rPr lang="en-GB" sz="2400" i="1" dirty="0">
                <a:solidFill>
                  <a:schemeClr val="tx1">
                    <a:lumMod val="95000"/>
                    <a:lumOff val="5000"/>
                  </a:schemeClr>
                </a:solidFill>
                <a:latin typeface="Calibri"/>
                <a:ea typeface="+mn-lt"/>
                <a:cs typeface="+mn-lt"/>
              </a:rPr>
              <a:t>The digital revolution, eight technologies that will change health and care. </a:t>
            </a:r>
            <a:r>
              <a:rPr lang="en-GB" sz="2400" dirty="0">
                <a:solidFill>
                  <a:schemeClr val="tx1">
                    <a:lumMod val="95000"/>
                    <a:lumOff val="5000"/>
                  </a:schemeClr>
                </a:solidFill>
                <a:latin typeface="Calibri"/>
                <a:ea typeface="+mn-lt"/>
                <a:cs typeface="+mn-lt"/>
              </a:rPr>
              <a:t>Available at: https://www.kingsfund.org.uk/publications/digital-revolution#community </a:t>
            </a:r>
            <a:r>
              <a:rPr lang="en-GB" sz="2600" dirty="0">
                <a:solidFill>
                  <a:schemeClr val="tx1">
                    <a:lumMod val="95000"/>
                    <a:lumOff val="5000"/>
                  </a:schemeClr>
                </a:solidFill>
                <a:latin typeface="Calibri"/>
                <a:ea typeface="+mn-lt"/>
                <a:cs typeface="+mn-lt"/>
              </a:rPr>
              <a:t> (Accessed: 20 November 2023)</a:t>
            </a:r>
          </a:p>
          <a:p>
            <a:r>
              <a:rPr lang="en-GB" sz="3200" dirty="0">
                <a:solidFill>
                  <a:schemeClr val="tx1">
                    <a:lumMod val="95000"/>
                    <a:lumOff val="5000"/>
                  </a:schemeClr>
                </a:solidFill>
                <a:latin typeface="Calibri"/>
                <a:ea typeface="+mn-lt"/>
                <a:cs typeface="Times New Roman"/>
              </a:rPr>
              <a:t>NHS (2019). </a:t>
            </a:r>
            <a:r>
              <a:rPr lang="en-GB" sz="3200" i="1" dirty="0">
                <a:solidFill>
                  <a:schemeClr val="tx1">
                    <a:lumMod val="95000"/>
                    <a:lumOff val="5000"/>
                  </a:schemeClr>
                </a:solidFill>
                <a:latin typeface="Calibri"/>
                <a:ea typeface="+mn-lt"/>
                <a:cs typeface="Times New Roman"/>
              </a:rPr>
              <a:t>Digital Transformation</a:t>
            </a:r>
            <a:r>
              <a:rPr lang="en-GB" sz="3200" dirty="0">
                <a:solidFill>
                  <a:schemeClr val="tx1">
                    <a:lumMod val="95000"/>
                    <a:lumOff val="5000"/>
                  </a:schemeClr>
                </a:solidFill>
                <a:latin typeface="Calibri"/>
                <a:ea typeface="+mn-lt"/>
                <a:cs typeface="Times New Roman"/>
              </a:rPr>
              <a:t>. [online] NHS Long Term Plan. Available at: </a:t>
            </a:r>
            <a:r>
              <a:rPr lang="en-GB" sz="3200" dirty="0">
                <a:solidFill>
                  <a:schemeClr val="tx1">
                    <a:lumMod val="95000"/>
                    <a:lumOff val="5000"/>
                  </a:schemeClr>
                </a:solidFill>
                <a:latin typeface="Calibri"/>
                <a:ea typeface="+mn-lt"/>
                <a:cs typeface="Times New Roman"/>
                <a:hlinkClick r:id="rId3">
                  <a:extLst>
                    <a:ext uri="{A12FA001-AC4F-418D-AE19-62706E023703}">
                      <ahyp:hlinkClr xmlns:ahyp="http://schemas.microsoft.com/office/drawing/2018/hyperlinkcolor" val="tx"/>
                    </a:ext>
                  </a:extLst>
                </a:hlinkClick>
              </a:rPr>
              <a:t>https://www.longtermplan.nhs.uk/areas-of-work/digital-transformation/</a:t>
            </a:r>
            <a:r>
              <a:rPr lang="en-GB" sz="3200" dirty="0">
                <a:solidFill>
                  <a:schemeClr val="tx1">
                    <a:lumMod val="95000"/>
                    <a:lumOff val="5000"/>
                  </a:schemeClr>
                </a:solidFill>
                <a:latin typeface="Calibri"/>
                <a:ea typeface="+mn-lt"/>
                <a:cs typeface="Times New Roman"/>
              </a:rPr>
              <a:t>.</a:t>
            </a:r>
            <a:endParaRPr lang="en-GB" sz="3200">
              <a:solidFill>
                <a:schemeClr val="tx1">
                  <a:lumMod val="95000"/>
                  <a:lumOff val="5000"/>
                </a:schemeClr>
              </a:solidFill>
              <a:latin typeface="Calibri"/>
              <a:cs typeface="Calibri"/>
            </a:endParaRPr>
          </a:p>
          <a:p>
            <a:r>
              <a:rPr lang="en-GB" sz="2400" dirty="0">
                <a:solidFill>
                  <a:schemeClr val="tx1">
                    <a:lumMod val="95000"/>
                    <a:lumOff val="5000"/>
                  </a:schemeClr>
                </a:solidFill>
                <a:latin typeface="Calibri"/>
                <a:ea typeface="+mn-lt"/>
                <a:cs typeface="+mn-lt"/>
              </a:rPr>
              <a:t> </a:t>
            </a:r>
            <a:r>
              <a:rPr lang="en-GB" sz="2400" err="1">
                <a:solidFill>
                  <a:schemeClr val="tx1">
                    <a:lumMod val="95000"/>
                    <a:lumOff val="5000"/>
                  </a:schemeClr>
                </a:solidFill>
                <a:latin typeface="Calibri"/>
                <a:ea typeface="+mn-lt"/>
                <a:cs typeface="+mn-lt"/>
              </a:rPr>
              <a:t>Schimelpfening</a:t>
            </a:r>
            <a:r>
              <a:rPr lang="en-GB" sz="2400" dirty="0">
                <a:solidFill>
                  <a:schemeClr val="tx1">
                    <a:lumMod val="95000"/>
                    <a:lumOff val="5000"/>
                  </a:schemeClr>
                </a:solidFill>
                <a:latin typeface="Calibri"/>
                <a:ea typeface="+mn-lt"/>
                <a:cs typeface="+mn-lt"/>
              </a:rPr>
              <a:t> (2022) </a:t>
            </a:r>
            <a:r>
              <a:rPr lang="en-GB" sz="2400" i="1" dirty="0">
                <a:solidFill>
                  <a:schemeClr val="tx1">
                    <a:lumMod val="95000"/>
                    <a:lumOff val="5000"/>
                  </a:schemeClr>
                </a:solidFill>
                <a:latin typeface="Calibri"/>
                <a:ea typeface="+mn-lt"/>
                <a:cs typeface="+mn-lt"/>
              </a:rPr>
              <a:t>Joining a chat room to help with depression </a:t>
            </a:r>
            <a:r>
              <a:rPr lang="en-GB" sz="2400" dirty="0">
                <a:solidFill>
                  <a:schemeClr val="tx1">
                    <a:lumMod val="95000"/>
                    <a:lumOff val="5000"/>
                  </a:schemeClr>
                </a:solidFill>
                <a:latin typeface="Calibri"/>
                <a:ea typeface="+mn-lt"/>
                <a:cs typeface="+mn-lt"/>
              </a:rPr>
              <a:t>Available at: https://www.verywellmind.com/depression-chat-rooms-1067331 (Accessed: 20 November 2023)</a:t>
            </a:r>
            <a:endParaRPr lang="en-GB" sz="2400" i="1">
              <a:solidFill>
                <a:schemeClr val="tx1">
                  <a:lumMod val="95000"/>
                  <a:lumOff val="5000"/>
                </a:schemeClr>
              </a:solidFill>
              <a:latin typeface="Calibri"/>
              <a:cs typeface="Arial"/>
            </a:endParaRPr>
          </a:p>
          <a:p>
            <a:endParaRPr lang="en-GB" sz="2400" dirty="0">
              <a:solidFill>
                <a:schemeClr val="tx1">
                  <a:lumMod val="95000"/>
                  <a:lumOff val="5000"/>
                </a:schemeClr>
              </a:solidFill>
              <a:latin typeface="The Hand Bold"/>
              <a:cs typeface="Arial"/>
            </a:endParaRPr>
          </a:p>
        </p:txBody>
      </p:sp>
    </p:spTree>
    <p:extLst>
      <p:ext uri="{BB962C8B-B14F-4D97-AF65-F5344CB8AC3E}">
        <p14:creationId xmlns:p14="http://schemas.microsoft.com/office/powerpoint/2010/main" val="3712862393"/>
      </p:ext>
    </p:extLst>
  </p:cSld>
  <p:clrMapOvr>
    <a:masterClrMapping/>
  </p:clrMapOvr>
</p:sld>
</file>

<file path=ppt/theme/theme1.xml><?xml version="1.0" encoding="utf-8"?>
<a:theme xmlns:a="http://schemas.openxmlformats.org/drawingml/2006/main" name="SketchyVTI">
  <a:themeElements>
    <a:clrScheme name="AnalogousFromLightSeed_2SEEDS">
      <a:dk1>
        <a:srgbClr val="000000"/>
      </a:dk1>
      <a:lt1>
        <a:srgbClr val="FFFFFF"/>
      </a:lt1>
      <a:dk2>
        <a:srgbClr val="22363C"/>
      </a:dk2>
      <a:lt2>
        <a:srgbClr val="E2E6E8"/>
      </a:lt2>
      <a:accent1>
        <a:srgbClr val="BF8E7A"/>
      </a:accent1>
      <a:accent2>
        <a:srgbClr val="CA9299"/>
      </a:accent2>
      <a:accent3>
        <a:srgbClr val="B1A27D"/>
      </a:accent3>
      <a:accent4>
        <a:srgbClr val="70AEA2"/>
      </a:accent4>
      <a:accent5>
        <a:srgbClr val="73ABBB"/>
      </a:accent5>
      <a:accent6>
        <a:srgbClr val="7A93BF"/>
      </a:accent6>
      <a:hlink>
        <a:srgbClr val="5E899C"/>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SketchyVTI</vt:lpstr>
      <vt:lpstr>Beverley Ibeanusi 2125993</vt:lpstr>
      <vt:lpstr>Introduction</vt:lpstr>
      <vt:lpstr>THE ROLE OF TECHNOLOGY  DURING THE pANDEMIC</vt:lpstr>
      <vt:lpstr> digital innovations for community building</vt:lpstr>
      <vt:lpstr>Digital tools used during Covid</vt:lpstr>
      <vt:lpstr>How communities relied on digital tools</vt:lpstr>
      <vt:lpstr>Advantages of digital tools</vt:lpstr>
      <vt:lpstr>Disadvantages of digital tools</vt:lpstr>
      <vt:lpstr>Mental Health communities during the pandemic</vt:lpstr>
      <vt:lpstr>Present mental health communities</vt:lpstr>
      <vt:lpstr>Future impact of digital tools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204</cp:revision>
  <dcterms:created xsi:type="dcterms:W3CDTF">2023-10-30T09:39:30Z</dcterms:created>
  <dcterms:modified xsi:type="dcterms:W3CDTF">2023-12-01T21:19:03Z</dcterms:modified>
</cp:coreProperties>
</file>