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314" r:id="rId2"/>
    <p:sldId id="431" r:id="rId3"/>
    <p:sldId id="441" r:id="rId4"/>
    <p:sldId id="447" r:id="rId5"/>
    <p:sldId id="448" r:id="rId6"/>
    <p:sldId id="438" r:id="rId7"/>
    <p:sldId id="440" r:id="rId8"/>
    <p:sldId id="439" r:id="rId9"/>
    <p:sldId id="326" r:id="rId10"/>
    <p:sldId id="323" r:id="rId11"/>
    <p:sldId id="345" r:id="rId12"/>
    <p:sldId id="443" r:id="rId13"/>
    <p:sldId id="354" r:id="rId14"/>
    <p:sldId id="382" r:id="rId15"/>
    <p:sldId id="381" r:id="rId16"/>
    <p:sldId id="398" r:id="rId17"/>
    <p:sldId id="348" r:id="rId18"/>
    <p:sldId id="435" r:id="rId19"/>
    <p:sldId id="433" r:id="rId20"/>
    <p:sldId id="347" r:id="rId21"/>
    <p:sldId id="442" r:id="rId22"/>
    <p:sldId id="346" r:id="rId23"/>
    <p:sldId id="334" r:id="rId24"/>
    <p:sldId id="330" r:id="rId25"/>
    <p:sldId id="432" r:id="rId26"/>
    <p:sldId id="444" r:id="rId27"/>
    <p:sldId id="445" r:id="rId28"/>
    <p:sldId id="446" r:id="rId29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441"/>
            <p14:sldId id="447"/>
            <p14:sldId id="448"/>
            <p14:sldId id="438"/>
            <p14:sldId id="440"/>
            <p14:sldId id="439"/>
            <p14:sldId id="326"/>
            <p14:sldId id="323"/>
            <p14:sldId id="345"/>
            <p14:sldId id="443"/>
            <p14:sldId id="354"/>
            <p14:sldId id="382"/>
            <p14:sldId id="381"/>
            <p14:sldId id="398"/>
            <p14:sldId id="348"/>
            <p14:sldId id="435"/>
            <p14:sldId id="433"/>
            <p14:sldId id="347"/>
            <p14:sldId id="442"/>
            <p14:sldId id="346"/>
            <p14:sldId id="334"/>
            <p14:sldId id="330"/>
            <p14:sldId id="432"/>
            <p14:sldId id="444"/>
            <p14:sldId id="445"/>
            <p14:sldId id="446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80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129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515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03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 bwMode="auto">
          <a:xfrm>
            <a:off x="798897" y="3125820"/>
            <a:ext cx="4803006" cy="899962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9608"/>
            <a:ext cx="7029450" cy="4695351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repository</a:t>
            </a:r>
          </a:p>
          <a:p>
            <a:r>
              <a:rPr lang="en-GB" dirty="0"/>
              <a:t>Install node.js and </a:t>
            </a:r>
            <a:r>
              <a:rPr lang="en-GB" dirty="0" err="1"/>
              <a:t>npm</a:t>
            </a:r>
            <a:r>
              <a:rPr lang="en-GB" dirty="0"/>
              <a:t> (</a:t>
            </a:r>
            <a:r>
              <a:rPr lang="en-GB" dirty="0" err="1"/>
              <a:t>nodejs</a:t>
            </a:r>
            <a:r>
              <a:rPr lang="en-GB" dirty="0"/>
              <a:t> package does both)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br>
              <a:rPr lang="en-GB" dirty="0"/>
            </a:br>
            <a:r>
              <a:rPr lang="en-GB" dirty="0"/>
              <a:t>https://nodejs.org/en/download/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EXTRA….we won’t do this….</a:t>
            </a:r>
          </a:p>
          <a:p>
            <a:r>
              <a:rPr lang="en-GB" dirty="0"/>
              <a:t>To 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212783" y="41412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402881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779520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Note: </a:t>
            </a:r>
            <a:br>
              <a:rPr lang="en-GB" dirty="0"/>
            </a:br>
            <a:r>
              <a:rPr lang="en-GB" dirty="0"/>
              <a:t>You may need to install </a:t>
            </a:r>
            <a:r>
              <a:rPr lang="en-GB" dirty="0" err="1"/>
              <a:t>npm</a:t>
            </a:r>
            <a:r>
              <a:rPr lang="en-GB" dirty="0"/>
              <a:t> separately</a:t>
            </a:r>
            <a:br>
              <a:rPr lang="en-GB" dirty="0"/>
            </a:br>
            <a:r>
              <a:rPr lang="en-GB" i="1" dirty="0"/>
              <a:t>$ apt-get install -y </a:t>
            </a:r>
            <a:r>
              <a:rPr lang="en-GB" i="1" dirty="0" err="1"/>
              <a:t>npm</a:t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i</a:t>
            </a:r>
            <a:r>
              <a:rPr lang="en-GB" i="1" dirty="0" err="1"/>
              <a:t>nstall</a:t>
            </a:r>
            <a:r>
              <a:rPr lang="pl-PL" i="1" dirty="0"/>
              <a:t> -g npx</a:t>
            </a:r>
            <a:endParaRPr lang="en-GB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0F4810-015E-4490-B2AE-3F8BDBC35B0B}"/>
              </a:ext>
            </a:extLst>
          </p:cNvPr>
          <p:cNvSpPr txBox="1"/>
          <p:nvPr/>
        </p:nvSpPr>
        <p:spPr>
          <a:xfrm>
            <a:off x="1771865" y="5952550"/>
            <a:ext cx="6492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https://nodejs.org/en/download/package-manager/</a:t>
            </a:r>
            <a:br>
              <a:rPr lang="en-GB" sz="1600" i="1" dirty="0"/>
            </a:br>
            <a:r>
              <a:rPr lang="en-GB" sz="1600" i="1" dirty="0"/>
              <a:t>https://github.com/nodesource/distributions/blob/master/README.md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6ED478C-9AC9-4F90-ADC1-E9010B60AB4D}"/>
              </a:ext>
            </a:extLst>
          </p:cNvPr>
          <p:cNvGrpSpPr/>
          <p:nvPr/>
        </p:nvGrpSpPr>
        <p:grpSpPr>
          <a:xfrm>
            <a:off x="856164" y="1489694"/>
            <a:ext cx="7991454" cy="895826"/>
            <a:chOff x="856164" y="1658146"/>
            <a:chExt cx="7991454" cy="895826"/>
          </a:xfrm>
        </p:grpSpPr>
        <p:sp>
          <p:nvSpPr>
            <p:cNvPr id="5" name="TextBox 6"/>
            <p:cNvSpPr txBox="1">
              <a:spLocks noChangeArrowheads="1"/>
            </p:cNvSpPr>
            <p:nvPr/>
          </p:nvSpPr>
          <p:spPr bwMode="auto">
            <a:xfrm>
              <a:off x="938693" y="1907641"/>
              <a:ext cx="7908925" cy="64633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it-IT" altLang="en-US" sz="1800" dirty="0">
                  <a:solidFill>
                    <a:schemeClr val="accent5">
                      <a:lumMod val="50000"/>
                    </a:schemeClr>
                  </a:solidFill>
                </a:rPr>
                <a:t>$ curl -fsSL https://deb.nodesource.com/setup_16.x | sudo -E bash -</a:t>
              </a:r>
              <a:endParaRPr kumimoji="0" lang="en-GB" altLang="en-US" sz="1800" dirty="0">
                <a:solidFill>
                  <a:schemeClr val="accent5">
                    <a:lumMod val="50000"/>
                  </a:schemeClr>
                </a:solidFill>
              </a:endParaRP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$ </a:t>
              </a:r>
              <a:r>
                <a:rPr kumimoji="0" lang="en-GB" altLang="en-US" sz="1800" dirty="0" err="1">
                  <a:solidFill>
                    <a:schemeClr val="accent5">
                      <a:lumMod val="50000"/>
                    </a:schemeClr>
                  </a:solidFill>
                </a:rPr>
                <a:t>sudo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apt-get install -y </a:t>
              </a:r>
              <a:r>
                <a:rPr kumimoji="0" lang="en-GB" altLang="en-US" sz="1800" dirty="0" err="1">
                  <a:solidFill>
                    <a:schemeClr val="accent5">
                      <a:lumMod val="50000"/>
                    </a:schemeClr>
                  </a:solidFill>
                </a:rPr>
                <a:t>nodejs</a:t>
              </a:r>
              <a:endParaRPr kumimoji="0" lang="en-GB" altLang="en-US" sz="1800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DC55E0E-44C5-45AB-A78E-B9F9CE46C950}"/>
                </a:ext>
              </a:extLst>
            </p:cNvPr>
            <p:cNvSpPr txBox="1"/>
            <p:nvPr/>
          </p:nvSpPr>
          <p:spPr>
            <a:xfrm>
              <a:off x="856164" y="1658146"/>
              <a:ext cx="270138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i="1" dirty="0">
                  <a:solidFill>
                    <a:srgbClr val="FF0000"/>
                  </a:solidFill>
                </a:rPr>
                <a:t>For Ubuntu something like this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Windows Users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5672"/>
            <a:ext cx="7029450" cy="4753154"/>
          </a:xfrm>
        </p:spPr>
        <p:txBody>
          <a:bodyPr/>
          <a:lstStyle/>
          <a:p>
            <a:r>
              <a:rPr lang="en-GB" b="1" dirty="0"/>
              <a:t>Use WSL to follow these examples</a:t>
            </a:r>
          </a:p>
          <a:p>
            <a:r>
              <a:rPr lang="en-GB" dirty="0"/>
              <a:t>You can use the Git Bash Window to follow these examples but this leads to other problems later</a:t>
            </a:r>
          </a:p>
          <a:p>
            <a:pPr lvl="1"/>
            <a:r>
              <a:rPr lang="en-GB" dirty="0"/>
              <a:t>Essentially Git Bash is a hybrid of Unix/Windows meaning some applications/tools will not work correctly</a:t>
            </a:r>
          </a:p>
          <a:p>
            <a:endParaRPr lang="en-GB" dirty="0"/>
          </a:p>
          <a:p>
            <a:r>
              <a:rPr lang="en-GB" dirty="0"/>
              <a:t>You can use a standard Windows Console Window but you will need to translate the “Unix” commands seen in these slides to “Windows” commands. </a:t>
            </a:r>
            <a:r>
              <a:rPr lang="en-GB" b="1" dirty="0"/>
              <a:t>Again too messy!!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1BB47F-D8B9-4804-8F3D-54891B76188D}"/>
              </a:ext>
            </a:extLst>
          </p:cNvPr>
          <p:cNvSpPr txBox="1"/>
          <p:nvPr/>
        </p:nvSpPr>
        <p:spPr>
          <a:xfrm>
            <a:off x="1000317" y="4614640"/>
            <a:ext cx="7143365" cy="147732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 think it is better to install </a:t>
            </a:r>
            <a:r>
              <a:rPr lang="en-GB" dirty="0" err="1"/>
              <a:t>UbuntuLTS</a:t>
            </a:r>
            <a:r>
              <a:rPr lang="en-GB" dirty="0"/>
              <a:t> in WSL2 (see App Store) and use WSL</a:t>
            </a:r>
          </a:p>
          <a:p>
            <a:r>
              <a:rPr lang="en-GB" dirty="0"/>
              <a:t>We will be using Docker later but even if you install Docker for Windows you can still use WSL with it.</a:t>
            </a:r>
          </a:p>
          <a:p>
            <a:r>
              <a:rPr lang="en-GB" dirty="0"/>
              <a:t>See instructions on next slide.</a:t>
            </a:r>
          </a:p>
        </p:txBody>
      </p:sp>
    </p:spTree>
    <p:extLst>
      <p:ext uri="{BB962C8B-B14F-4D97-AF65-F5344CB8AC3E}">
        <p14:creationId xmlns:p14="http://schemas.microsoft.com/office/powerpoint/2010/main" val="348654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9EBC-AC37-4AF3-400F-B626CD0BB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WSL (Ubuntu)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8EFB6-3912-12ED-D8E2-6F865E88C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679" y="781741"/>
            <a:ext cx="8721296" cy="5057084"/>
          </a:xfrm>
        </p:spPr>
        <p:txBody>
          <a:bodyPr/>
          <a:lstStyle/>
          <a:p>
            <a:r>
              <a:rPr lang="en-GB" sz="1800" dirty="0"/>
              <a:t>Type in </a:t>
            </a:r>
            <a:r>
              <a:rPr lang="en-GB" sz="1800" dirty="0" err="1"/>
              <a:t>Powershell</a:t>
            </a:r>
            <a:r>
              <a:rPr lang="en-GB" sz="1800" dirty="0"/>
              <a:t> into the search bar, right click on </a:t>
            </a:r>
            <a:r>
              <a:rPr lang="en-GB" sz="1800" dirty="0" err="1"/>
              <a:t>Powershell</a:t>
            </a:r>
            <a:r>
              <a:rPr lang="en-GB" sz="1800" dirty="0"/>
              <a:t> and choose Run As Administrator. Enter the following commands in the </a:t>
            </a:r>
            <a:r>
              <a:rPr lang="en-GB" sz="1800" dirty="0" err="1"/>
              <a:t>powershell</a:t>
            </a:r>
            <a:r>
              <a:rPr lang="en-GB" sz="1800" dirty="0"/>
              <a:t> window:</a:t>
            </a:r>
            <a:br>
              <a:rPr lang="en-GB" sz="1800" dirty="0"/>
            </a:br>
            <a:r>
              <a:rPr lang="en-GB" sz="1800" b="1" dirty="0" err="1"/>
              <a:t>wsl</a:t>
            </a:r>
            <a:r>
              <a:rPr lang="en-GB" sz="1800" b="1" dirty="0"/>
              <a:t> --set-default-version 2</a:t>
            </a:r>
            <a:br>
              <a:rPr lang="en-GB" sz="1800" dirty="0"/>
            </a:br>
            <a:r>
              <a:rPr lang="en-GB" sz="1800" b="1" dirty="0" err="1"/>
              <a:t>wsl</a:t>
            </a:r>
            <a:r>
              <a:rPr lang="en-GB" sz="1800" b="1" dirty="0"/>
              <a:t> --install -d Ubuntu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Create your own username and password for using WSL(Linux), do this and keep these safe. You are going to need these each week.</a:t>
            </a:r>
          </a:p>
          <a:p>
            <a:r>
              <a:rPr lang="en-GB" sz="1800" dirty="0"/>
              <a:t>Once complete, WITHIN THE POWERSHELL WINDOW:</a:t>
            </a:r>
            <a:br>
              <a:rPr lang="en-GB" sz="1800" b="1" dirty="0"/>
            </a:br>
            <a:r>
              <a:rPr lang="en-GB" sz="1800" b="1" dirty="0" err="1"/>
              <a:t>wsl</a:t>
            </a:r>
            <a:r>
              <a:rPr lang="en-GB" sz="1800" b="1" dirty="0"/>
              <a:t> --set-default Ubuntu</a:t>
            </a:r>
            <a:br>
              <a:rPr lang="en-GB" sz="1800" dirty="0"/>
            </a:br>
            <a:r>
              <a:rPr lang="en-GB" sz="1800" b="1" dirty="0" err="1"/>
              <a:t>wsl</a:t>
            </a:r>
            <a:r>
              <a:rPr lang="en-GB" sz="1800" b="1" dirty="0"/>
              <a:t> --list -v   </a:t>
            </a:r>
            <a:r>
              <a:rPr lang="en-GB" sz="1400" dirty="0"/>
              <a:t>(You should see version(2) next to Ubuntu in the listing.)</a:t>
            </a:r>
            <a:endParaRPr lang="en-GB" sz="1800" dirty="0"/>
          </a:p>
          <a:p>
            <a:r>
              <a:rPr lang="en-GB" sz="1800" dirty="0"/>
              <a:t>Close </a:t>
            </a:r>
            <a:r>
              <a:rPr lang="en-GB" sz="1800" dirty="0" err="1"/>
              <a:t>Powershell</a:t>
            </a:r>
            <a:endParaRPr lang="en-GB" sz="1800" dirty="0"/>
          </a:p>
          <a:p>
            <a:r>
              <a:rPr lang="en-GB" sz="1800" dirty="0"/>
              <a:t>Open Docker for Windows, click on the Settings cog.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b="1" dirty="0"/>
              <a:t>Resources --&gt; WSL Integration Enable Ubuntu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Also go back to settings cog and ensure that </a:t>
            </a:r>
            <a:r>
              <a:rPr lang="en-GB" sz="1600" b="1" dirty="0"/>
              <a:t>Docker starts/enables on login</a:t>
            </a:r>
            <a:r>
              <a:rPr lang="en-GB" sz="1600" dirty="0"/>
              <a:t>.</a:t>
            </a:r>
          </a:p>
          <a:p>
            <a:r>
              <a:rPr lang="en-GB" sz="1800" dirty="0"/>
              <a:t>Finally, type in </a:t>
            </a:r>
            <a:r>
              <a:rPr lang="en-GB" sz="1800" b="1" i="1" dirty="0"/>
              <a:t>Ubuntu</a:t>
            </a:r>
            <a:r>
              <a:rPr lang="en-GB" sz="1800" b="1" dirty="0"/>
              <a:t> into the search bar</a:t>
            </a:r>
            <a:r>
              <a:rPr lang="en-GB" sz="1800" dirty="0"/>
              <a:t>:</a:t>
            </a:r>
            <a:br>
              <a:rPr lang="en-GB" sz="1800" dirty="0"/>
            </a:br>
            <a:r>
              <a:rPr lang="en-GB" sz="1800" b="1" dirty="0"/>
              <a:t>curl -</a:t>
            </a:r>
            <a:r>
              <a:rPr lang="en-GB" sz="1800" b="1" dirty="0" err="1"/>
              <a:t>fsSL</a:t>
            </a:r>
            <a:r>
              <a:rPr lang="en-GB" sz="1800" b="1" dirty="0"/>
              <a:t> https://deb.nodesource.com/setup_19.x | </a:t>
            </a:r>
            <a:r>
              <a:rPr lang="en-GB" sz="1800" b="1" dirty="0" err="1"/>
              <a:t>sudo</a:t>
            </a:r>
            <a:r>
              <a:rPr lang="en-GB" sz="1800" b="1" dirty="0"/>
              <a:t> -E bash</a:t>
            </a:r>
            <a:br>
              <a:rPr lang="en-GB" sz="1800" dirty="0"/>
            </a:br>
            <a:r>
              <a:rPr lang="en-GB" sz="1800" dirty="0"/>
              <a:t> When prompted enter your username and password for WSL respond to any further dialogue as prompted.</a:t>
            </a:r>
          </a:p>
          <a:p>
            <a:r>
              <a:rPr lang="en-GB" sz="1800" dirty="0"/>
              <a:t>Finally install node </a:t>
            </a:r>
            <a:r>
              <a:rPr lang="en-GB" sz="1800" dirty="0" err="1"/>
              <a:t>js</a:t>
            </a:r>
            <a:r>
              <a:rPr lang="en-GB" sz="1800" dirty="0"/>
              <a:t> within WSL (Ubuntu)</a:t>
            </a:r>
            <a:br>
              <a:rPr lang="en-GB" sz="1800" dirty="0"/>
            </a:br>
            <a:r>
              <a:rPr lang="en-GB" sz="1800" b="1" dirty="0" err="1"/>
              <a:t>sudo</a:t>
            </a:r>
            <a:r>
              <a:rPr lang="en-GB" sz="1800" b="1" dirty="0"/>
              <a:t> apt-get install -y </a:t>
            </a:r>
            <a:r>
              <a:rPr lang="en-GB" sz="1800" b="1" dirty="0" err="1"/>
              <a:t>nodejs</a:t>
            </a:r>
            <a:endParaRPr lang="en-GB" sz="1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17589E-F5E4-4D4B-1006-674F747C521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6F62BD-E862-FF3F-8EF6-03D7B189E8B9}"/>
              </a:ext>
            </a:extLst>
          </p:cNvPr>
          <p:cNvSpPr txBox="1"/>
          <p:nvPr/>
        </p:nvSpPr>
        <p:spPr>
          <a:xfrm>
            <a:off x="6732449" y="2551240"/>
            <a:ext cx="2340485" cy="144655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FF0000"/>
                </a:solidFill>
              </a:rPr>
              <a:t>Note: If you are using a VM provided by us in a Virtual Lab, since Ubuntu Linux is a UWP (Microsoft Store app) installed on a per-user-basis, this could not be done on the base image. Ubuntu needs to be installed per user, so you need to install it yourself.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4EA970-D81E-A117-4A12-F7A8635949CC}"/>
              </a:ext>
            </a:extLst>
          </p:cNvPr>
          <p:cNvSpPr txBox="1"/>
          <p:nvPr/>
        </p:nvSpPr>
        <p:spPr>
          <a:xfrm>
            <a:off x="5459140" y="5706927"/>
            <a:ext cx="35332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Check for the latest version</a:t>
            </a:r>
            <a:br>
              <a:rPr lang="en-GB" sz="1400" i="1" dirty="0"/>
            </a:br>
            <a:r>
              <a:rPr lang="en-GB" sz="1400" i="1" dirty="0"/>
              <a:t>https://github.com/nodesource/distributions/blob/master/README.md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889F17F-6EDF-D213-8BB1-9BF06D0AF10C}"/>
              </a:ext>
            </a:extLst>
          </p:cNvPr>
          <p:cNvCxnSpPr/>
          <p:nvPr/>
        </p:nvCxnSpPr>
        <p:spPr bwMode="auto">
          <a:xfrm flipH="1" flipV="1">
            <a:off x="5917542" y="5157340"/>
            <a:ext cx="393239" cy="5138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53335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A06B9-1F72-2622-7F8E-5F251BE27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WSL (Ubuntu)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A4E1F-08A8-5C4E-A753-F7D2D4378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172" y="767528"/>
            <a:ext cx="8438064" cy="1326590"/>
          </a:xfrm>
        </p:spPr>
        <p:txBody>
          <a:bodyPr/>
          <a:lstStyle/>
          <a:p>
            <a:r>
              <a:rPr lang="en-GB" dirty="0"/>
              <a:t>To open WSL (Ubuntu) from a specific Windows directory, open the directory in File Explorer and then over type the folder path with </a:t>
            </a:r>
            <a:r>
              <a:rPr lang="en-GB" b="1" i="1" dirty="0"/>
              <a:t>ubuntu run</a:t>
            </a:r>
            <a:r>
              <a:rPr lang="en-GB" dirty="0"/>
              <a:t> to open WSL starting at this path</a:t>
            </a:r>
          </a:p>
          <a:p>
            <a:r>
              <a:rPr lang="en-GB" dirty="0"/>
              <a:t>If you just using WSL you can just type </a:t>
            </a:r>
            <a:r>
              <a:rPr lang="en-GB" b="1" i="1" dirty="0" err="1"/>
              <a:t>wsl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79E26D-97FC-8046-222C-CB4FC98D6F1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4F73E3-F8F7-89F3-B6E6-0DD48F650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13" y="2281238"/>
            <a:ext cx="3556448" cy="27047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DFF5BE-64C8-11B3-2848-D32050048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8532" y="2398276"/>
            <a:ext cx="2809208" cy="24005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73C68D-572A-CBAB-E3A1-344142C99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8228" y="4985992"/>
            <a:ext cx="5546681" cy="1806419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67C0231-47D6-34BE-837B-E06C6C110F79}"/>
              </a:ext>
            </a:extLst>
          </p:cNvPr>
          <p:cNvSpPr/>
          <p:nvPr/>
        </p:nvSpPr>
        <p:spPr bwMode="auto">
          <a:xfrm>
            <a:off x="999681" y="3321215"/>
            <a:ext cx="2454193" cy="374288"/>
          </a:xfrm>
          <a:prstGeom prst="round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600B47A-0BC7-B1E1-A8CD-5A954635889E}"/>
              </a:ext>
            </a:extLst>
          </p:cNvPr>
          <p:cNvSpPr/>
          <p:nvPr/>
        </p:nvSpPr>
        <p:spPr bwMode="auto">
          <a:xfrm>
            <a:off x="4487498" y="3644179"/>
            <a:ext cx="975214" cy="374288"/>
          </a:xfrm>
          <a:prstGeom prst="round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9A127040-956C-FDD3-3C96-F7B0910452F5}"/>
              </a:ext>
            </a:extLst>
          </p:cNvPr>
          <p:cNvSpPr/>
          <p:nvPr/>
        </p:nvSpPr>
        <p:spPr bwMode="auto">
          <a:xfrm rot="501261">
            <a:off x="3503164" y="3475194"/>
            <a:ext cx="957405" cy="440618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314B0849-08AF-FE86-6918-986224422F34}"/>
              </a:ext>
            </a:extLst>
          </p:cNvPr>
          <p:cNvSpPr/>
          <p:nvPr/>
        </p:nvSpPr>
        <p:spPr bwMode="auto">
          <a:xfrm rot="5400000">
            <a:off x="4449220" y="4451202"/>
            <a:ext cx="1051770" cy="440618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B31E7D-D2B4-71CA-5DE3-CCB29880102B}"/>
              </a:ext>
            </a:extLst>
          </p:cNvPr>
          <p:cNvSpPr txBox="1"/>
          <p:nvPr/>
        </p:nvSpPr>
        <p:spPr>
          <a:xfrm>
            <a:off x="2487365" y="5465574"/>
            <a:ext cx="46051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azure-admin@ML-RefVm-826462:/</a:t>
            </a:r>
            <a:r>
              <a:rPr lang="en-GB" sz="1100" dirty="0" err="1">
                <a:solidFill>
                  <a:schemeClr val="bg1"/>
                </a:solidFill>
              </a:rPr>
              <a:t>mnt</a:t>
            </a:r>
            <a:r>
              <a:rPr lang="en-GB" sz="1100" dirty="0">
                <a:solidFill>
                  <a:schemeClr val="bg1"/>
                </a:solidFill>
              </a:rPr>
              <a:t>/c/Users/</a:t>
            </a:r>
            <a:r>
              <a:rPr lang="en-GB" sz="1100" dirty="0" err="1">
                <a:solidFill>
                  <a:schemeClr val="bg1"/>
                </a:solidFill>
              </a:rPr>
              <a:t>soac</a:t>
            </a:r>
            <a:r>
              <a:rPr lang="en-GB" sz="1100" dirty="0">
                <a:solidFill>
                  <a:schemeClr val="bg1"/>
                </a:solidFill>
              </a:rPr>
              <a:t>-azure/</a:t>
            </a:r>
            <a:r>
              <a:rPr lang="en-GB" sz="1100" b="1" dirty="0">
                <a:solidFill>
                  <a:schemeClr val="bg1"/>
                </a:solidFill>
              </a:rPr>
              <a:t>Desktop/</a:t>
            </a:r>
            <a:r>
              <a:rPr lang="en-GB" sz="1100" b="1" dirty="0" err="1">
                <a:solidFill>
                  <a:schemeClr val="bg1"/>
                </a:solidFill>
              </a:rPr>
              <a:t>ExpressJS</a:t>
            </a:r>
            <a:r>
              <a:rPr lang="en-GB" sz="1100" b="1" dirty="0">
                <a:solidFill>
                  <a:schemeClr val="bg1"/>
                </a:solidFill>
              </a:rPr>
              <a:t>/</a:t>
            </a:r>
            <a:r>
              <a:rPr lang="en-GB" sz="1100" b="1" dirty="0" err="1">
                <a:solidFill>
                  <a:schemeClr val="bg1"/>
                </a:solidFill>
              </a:rPr>
              <a:t>nodewebservice</a:t>
            </a:r>
            <a:r>
              <a:rPr lang="en-GB" sz="1100" dirty="0">
                <a:solidFill>
                  <a:schemeClr val="bg1"/>
                </a:solidFill>
              </a:rPr>
              <a:t>$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6B59FF-A5FA-EC80-CF96-EC42E3E699DE}"/>
              </a:ext>
            </a:extLst>
          </p:cNvPr>
          <p:cNvSpPr txBox="1"/>
          <p:nvPr/>
        </p:nvSpPr>
        <p:spPr>
          <a:xfrm>
            <a:off x="6074022" y="1478182"/>
            <a:ext cx="21507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You may need to experiment to see which works for you!!</a:t>
            </a:r>
          </a:p>
        </p:txBody>
      </p:sp>
    </p:spTree>
    <p:extLst>
      <p:ext uri="{BB962C8B-B14F-4D97-AF65-F5344CB8AC3E}">
        <p14:creationId xmlns:p14="http://schemas.microsoft.com/office/powerpoint/2010/main" val="2608178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does it run?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3907"/>
            <a:ext cx="7029450" cy="655211"/>
          </a:xfrm>
        </p:spPr>
        <p:txBody>
          <a:bodyPr/>
          <a:lstStyle/>
          <a:p>
            <a:r>
              <a:rPr lang="en-GB" dirty="0"/>
              <a:t>On the server-side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4530375" y="2958581"/>
            <a:ext cx="2897187" cy="2389188"/>
          </a:xfrm>
          <a:prstGeom prst="rect">
            <a:avLst/>
          </a:prstGeom>
          <a:solidFill>
            <a:srgbClr val="FFFFFF"/>
          </a:solidFill>
          <a:ln w="47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170784" y="5396981"/>
            <a:ext cx="1403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Server or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Service</a:t>
            </a:r>
            <a:endParaRPr kumimoji="0" lang="en-US" altLang="en-US" sz="1800" dirty="0"/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661449" y="3220519"/>
            <a:ext cx="74058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Node.js</a:t>
            </a:r>
            <a:endParaRPr kumimoji="0" lang="en-US" altLang="en-US" sz="1800" dirty="0"/>
          </a:p>
        </p:txBody>
      </p:sp>
      <p:sp>
        <p:nvSpPr>
          <p:cNvPr id="12" name="Freeform 12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1671287" y="4246044"/>
            <a:ext cx="339725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1671287" y="4215881"/>
            <a:ext cx="339725" cy="1588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>
            <a:spLocks noEditPoints="1"/>
          </p:cNvSpPr>
          <p:nvPr/>
        </p:nvSpPr>
        <p:spPr bwMode="auto">
          <a:xfrm>
            <a:off x="1849087" y="4261919"/>
            <a:ext cx="247650" cy="171450"/>
          </a:xfrm>
          <a:custGeom>
            <a:avLst/>
            <a:gdLst>
              <a:gd name="T0" fmla="*/ 0 w 156"/>
              <a:gd name="T1" fmla="*/ 2147483646 h 108"/>
              <a:gd name="T2" fmla="*/ 2147483646 w 156"/>
              <a:gd name="T3" fmla="*/ 2147483646 h 108"/>
              <a:gd name="T4" fmla="*/ 2147483646 w 156"/>
              <a:gd name="T5" fmla="*/ 0 h 108"/>
              <a:gd name="T6" fmla="*/ 0 w 156"/>
              <a:gd name="T7" fmla="*/ 0 h 108"/>
              <a:gd name="T8" fmla="*/ 0 w 156"/>
              <a:gd name="T9" fmla="*/ 2147483646 h 108"/>
              <a:gd name="T10" fmla="*/ 2147483646 w 156"/>
              <a:gd name="T11" fmla="*/ 2147483646 h 108"/>
              <a:gd name="T12" fmla="*/ 2147483646 w 156"/>
              <a:gd name="T13" fmla="*/ 2147483646 h 108"/>
              <a:gd name="T14" fmla="*/ 2147483646 w 156"/>
              <a:gd name="T15" fmla="*/ 0 h 108"/>
              <a:gd name="T16" fmla="*/ 2147483646 w 156"/>
              <a:gd name="T17" fmla="*/ 0 h 108"/>
              <a:gd name="T18" fmla="*/ 2147483646 w 156"/>
              <a:gd name="T19" fmla="*/ 2147483646 h 1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56"/>
              <a:gd name="T31" fmla="*/ 0 h 108"/>
              <a:gd name="T32" fmla="*/ 156 w 156"/>
              <a:gd name="T33" fmla="*/ 108 h 108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56" h="108">
                <a:moveTo>
                  <a:pt x="0" y="108"/>
                </a:moveTo>
                <a:lnTo>
                  <a:pt x="124" y="108"/>
                </a:lnTo>
                <a:lnTo>
                  <a:pt x="124" y="0"/>
                </a:lnTo>
                <a:lnTo>
                  <a:pt x="0" y="0"/>
                </a:lnTo>
                <a:lnTo>
                  <a:pt x="0" y="108"/>
                </a:lnTo>
                <a:close/>
                <a:moveTo>
                  <a:pt x="137" y="19"/>
                </a:moveTo>
                <a:lnTo>
                  <a:pt x="156" y="19"/>
                </a:lnTo>
                <a:lnTo>
                  <a:pt x="156" y="0"/>
                </a:lnTo>
                <a:lnTo>
                  <a:pt x="137" y="0"/>
                </a:lnTo>
                <a:lnTo>
                  <a:pt x="137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1849087" y="4261919"/>
            <a:ext cx="196850" cy="171450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>
            <a:off x="1849087" y="4322244"/>
            <a:ext cx="19685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>
            <a:off x="1849087" y="4377806"/>
            <a:ext cx="196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1858612" y="4347644"/>
            <a:ext cx="17780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1964975" y="4327006"/>
            <a:ext cx="55562" cy="4127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2066575" y="4261919"/>
            <a:ext cx="30162" cy="301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" name="Freeform 23"/>
          <p:cNvSpPr>
            <a:spLocks noEditPoints="1"/>
          </p:cNvSpPr>
          <p:nvPr/>
        </p:nvSpPr>
        <p:spPr bwMode="auto">
          <a:xfrm>
            <a:off x="1560162" y="3898381"/>
            <a:ext cx="561975" cy="398463"/>
          </a:xfrm>
          <a:custGeom>
            <a:avLst/>
            <a:gdLst>
              <a:gd name="T0" fmla="*/ 2147483646 w 354"/>
              <a:gd name="T1" fmla="*/ 2147483646 h 251"/>
              <a:gd name="T2" fmla="*/ 2147483646 w 354"/>
              <a:gd name="T3" fmla="*/ 2147483646 h 251"/>
              <a:gd name="T4" fmla="*/ 2147483646 w 354"/>
              <a:gd name="T5" fmla="*/ 2147483646 h 251"/>
              <a:gd name="T6" fmla="*/ 2147483646 w 354"/>
              <a:gd name="T7" fmla="*/ 2147483646 h 251"/>
              <a:gd name="T8" fmla="*/ 2147483646 w 354"/>
              <a:gd name="T9" fmla="*/ 2147483646 h 251"/>
              <a:gd name="T10" fmla="*/ 2147483646 w 354"/>
              <a:gd name="T11" fmla="*/ 2147483646 h 251"/>
              <a:gd name="T12" fmla="*/ 2147483646 w 354"/>
              <a:gd name="T13" fmla="*/ 2147483646 h 251"/>
              <a:gd name="T14" fmla="*/ 2147483646 w 354"/>
              <a:gd name="T15" fmla="*/ 2147483646 h 251"/>
              <a:gd name="T16" fmla="*/ 2147483646 w 354"/>
              <a:gd name="T17" fmla="*/ 2147483646 h 251"/>
              <a:gd name="T18" fmla="*/ 2147483646 w 354"/>
              <a:gd name="T19" fmla="*/ 2147483646 h 251"/>
              <a:gd name="T20" fmla="*/ 2147483646 w 354"/>
              <a:gd name="T21" fmla="*/ 2147483646 h 251"/>
              <a:gd name="T22" fmla="*/ 2147483646 w 354"/>
              <a:gd name="T23" fmla="*/ 2147483646 h 251"/>
              <a:gd name="T24" fmla="*/ 2147483646 w 354"/>
              <a:gd name="T25" fmla="*/ 2147483646 h 251"/>
              <a:gd name="T26" fmla="*/ 2147483646 w 354"/>
              <a:gd name="T27" fmla="*/ 2147483646 h 251"/>
              <a:gd name="T28" fmla="*/ 2147483646 w 354"/>
              <a:gd name="T29" fmla="*/ 0 h 251"/>
              <a:gd name="T30" fmla="*/ 2147483646 w 354"/>
              <a:gd name="T31" fmla="*/ 0 h 251"/>
              <a:gd name="T32" fmla="*/ 2147483646 w 354"/>
              <a:gd name="T33" fmla="*/ 2147483646 h 251"/>
              <a:gd name="T34" fmla="*/ 2147483646 w 354"/>
              <a:gd name="T35" fmla="*/ 2147483646 h 251"/>
              <a:gd name="T36" fmla="*/ 2147483646 w 354"/>
              <a:gd name="T37" fmla="*/ 2147483646 h 251"/>
              <a:gd name="T38" fmla="*/ 0 w 354"/>
              <a:gd name="T39" fmla="*/ 2147483646 h 251"/>
              <a:gd name="T40" fmla="*/ 2147483646 w 354"/>
              <a:gd name="T41" fmla="*/ 2147483646 h 251"/>
              <a:gd name="T42" fmla="*/ 2147483646 w 354"/>
              <a:gd name="T43" fmla="*/ 2147483646 h 251"/>
              <a:gd name="T44" fmla="*/ 0 w 354"/>
              <a:gd name="T45" fmla="*/ 2147483646 h 251"/>
              <a:gd name="T46" fmla="*/ 0 w 354"/>
              <a:gd name="T47" fmla="*/ 2147483646 h 251"/>
              <a:gd name="T48" fmla="*/ 2147483646 w 354"/>
              <a:gd name="T49" fmla="*/ 2147483646 h 251"/>
              <a:gd name="T50" fmla="*/ 2147483646 w 354"/>
              <a:gd name="T51" fmla="*/ 2147483646 h 251"/>
              <a:gd name="T52" fmla="*/ 2147483646 w 354"/>
              <a:gd name="T53" fmla="*/ 2147483646 h 251"/>
              <a:gd name="T54" fmla="*/ 2147483646 w 354"/>
              <a:gd name="T55" fmla="*/ 2147483646 h 251"/>
              <a:gd name="T56" fmla="*/ 2147483646 w 354"/>
              <a:gd name="T57" fmla="*/ 2147483646 h 251"/>
              <a:gd name="T58" fmla="*/ 2147483646 w 354"/>
              <a:gd name="T59" fmla="*/ 2147483646 h 251"/>
              <a:gd name="T60" fmla="*/ 2147483646 w 354"/>
              <a:gd name="T61" fmla="*/ 2147483646 h 251"/>
              <a:gd name="T62" fmla="*/ 2147483646 w 354"/>
              <a:gd name="T63" fmla="*/ 2147483646 h 251"/>
              <a:gd name="T64" fmla="*/ 2147483646 w 354"/>
              <a:gd name="T65" fmla="*/ 2147483646 h 251"/>
              <a:gd name="T66" fmla="*/ 2147483646 w 354"/>
              <a:gd name="T67" fmla="*/ 2147483646 h 251"/>
              <a:gd name="T68" fmla="*/ 2147483646 w 354"/>
              <a:gd name="T69" fmla="*/ 2147483646 h 251"/>
              <a:gd name="T70" fmla="*/ 2147483646 w 354"/>
              <a:gd name="T71" fmla="*/ 2147483646 h 251"/>
              <a:gd name="T72" fmla="*/ 2147483646 w 354"/>
              <a:gd name="T73" fmla="*/ 2147483646 h 251"/>
              <a:gd name="T74" fmla="*/ 2147483646 w 354"/>
              <a:gd name="T75" fmla="*/ 2147483646 h 251"/>
              <a:gd name="T76" fmla="*/ 2147483646 w 354"/>
              <a:gd name="T77" fmla="*/ 2147483646 h 251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354"/>
              <a:gd name="T118" fmla="*/ 0 h 251"/>
              <a:gd name="T119" fmla="*/ 354 w 354"/>
              <a:gd name="T120" fmla="*/ 251 h 251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354" h="251">
                <a:moveTo>
                  <a:pt x="297" y="178"/>
                </a:moveTo>
                <a:lnTo>
                  <a:pt x="309" y="178"/>
                </a:lnTo>
                <a:lnTo>
                  <a:pt x="309" y="175"/>
                </a:lnTo>
                <a:lnTo>
                  <a:pt x="297" y="175"/>
                </a:lnTo>
                <a:lnTo>
                  <a:pt x="297" y="178"/>
                </a:lnTo>
                <a:close/>
                <a:moveTo>
                  <a:pt x="80" y="149"/>
                </a:moveTo>
                <a:lnTo>
                  <a:pt x="80" y="16"/>
                </a:lnTo>
                <a:lnTo>
                  <a:pt x="274" y="16"/>
                </a:lnTo>
                <a:lnTo>
                  <a:pt x="274" y="149"/>
                </a:lnTo>
                <a:lnTo>
                  <a:pt x="80" y="149"/>
                </a:lnTo>
                <a:close/>
                <a:moveTo>
                  <a:pt x="70" y="156"/>
                </a:moveTo>
                <a:lnTo>
                  <a:pt x="284" y="156"/>
                </a:lnTo>
                <a:lnTo>
                  <a:pt x="284" y="6"/>
                </a:lnTo>
                <a:lnTo>
                  <a:pt x="294" y="6"/>
                </a:lnTo>
                <a:lnTo>
                  <a:pt x="294" y="0"/>
                </a:lnTo>
                <a:lnTo>
                  <a:pt x="64" y="0"/>
                </a:lnTo>
                <a:lnTo>
                  <a:pt x="64" y="165"/>
                </a:lnTo>
                <a:lnTo>
                  <a:pt x="70" y="165"/>
                </a:lnTo>
                <a:lnTo>
                  <a:pt x="70" y="156"/>
                </a:lnTo>
                <a:close/>
                <a:moveTo>
                  <a:pt x="0" y="242"/>
                </a:moveTo>
                <a:lnTo>
                  <a:pt x="35" y="242"/>
                </a:lnTo>
                <a:lnTo>
                  <a:pt x="35" y="229"/>
                </a:lnTo>
                <a:lnTo>
                  <a:pt x="0" y="229"/>
                </a:lnTo>
                <a:lnTo>
                  <a:pt x="0" y="242"/>
                </a:lnTo>
                <a:close/>
                <a:moveTo>
                  <a:pt x="207" y="251"/>
                </a:moveTo>
                <a:lnTo>
                  <a:pt x="284" y="251"/>
                </a:lnTo>
                <a:lnTo>
                  <a:pt x="284" y="245"/>
                </a:lnTo>
                <a:lnTo>
                  <a:pt x="207" y="245"/>
                </a:lnTo>
                <a:lnTo>
                  <a:pt x="207" y="251"/>
                </a:lnTo>
                <a:close/>
                <a:moveTo>
                  <a:pt x="341" y="235"/>
                </a:moveTo>
                <a:lnTo>
                  <a:pt x="354" y="235"/>
                </a:lnTo>
                <a:lnTo>
                  <a:pt x="354" y="229"/>
                </a:lnTo>
                <a:lnTo>
                  <a:pt x="341" y="229"/>
                </a:lnTo>
                <a:lnTo>
                  <a:pt x="341" y="235"/>
                </a:lnTo>
                <a:close/>
                <a:moveTo>
                  <a:pt x="341" y="248"/>
                </a:moveTo>
                <a:lnTo>
                  <a:pt x="354" y="248"/>
                </a:lnTo>
                <a:lnTo>
                  <a:pt x="354" y="242"/>
                </a:lnTo>
                <a:lnTo>
                  <a:pt x="341" y="242"/>
                </a:lnTo>
                <a:lnTo>
                  <a:pt x="341" y="24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2031650" y="4176194"/>
            <a:ext cx="19050" cy="47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1687162" y="3923781"/>
            <a:ext cx="307975" cy="211138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" name="Freeform 26"/>
          <p:cNvSpPr>
            <a:spLocks/>
          </p:cNvSpPr>
          <p:nvPr/>
        </p:nvSpPr>
        <p:spPr bwMode="auto">
          <a:xfrm>
            <a:off x="1661762" y="3898381"/>
            <a:ext cx="365125" cy="261938"/>
          </a:xfrm>
          <a:custGeom>
            <a:avLst/>
            <a:gdLst>
              <a:gd name="T0" fmla="*/ 2147483646 w 230"/>
              <a:gd name="T1" fmla="*/ 2147483646 h 165"/>
              <a:gd name="T2" fmla="*/ 2147483646 w 230"/>
              <a:gd name="T3" fmla="*/ 2147483646 h 165"/>
              <a:gd name="T4" fmla="*/ 2147483646 w 230"/>
              <a:gd name="T5" fmla="*/ 2147483646 h 165"/>
              <a:gd name="T6" fmla="*/ 2147483646 w 230"/>
              <a:gd name="T7" fmla="*/ 2147483646 h 165"/>
              <a:gd name="T8" fmla="*/ 2147483646 w 230"/>
              <a:gd name="T9" fmla="*/ 0 h 165"/>
              <a:gd name="T10" fmla="*/ 0 w 230"/>
              <a:gd name="T11" fmla="*/ 0 h 165"/>
              <a:gd name="T12" fmla="*/ 0 w 230"/>
              <a:gd name="T13" fmla="*/ 2147483646 h 165"/>
              <a:gd name="T14" fmla="*/ 2147483646 w 230"/>
              <a:gd name="T15" fmla="*/ 2147483646 h 165"/>
              <a:gd name="T16" fmla="*/ 2147483646 w 230"/>
              <a:gd name="T17" fmla="*/ 2147483646 h 165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30"/>
              <a:gd name="T28" fmla="*/ 0 h 165"/>
              <a:gd name="T29" fmla="*/ 230 w 230"/>
              <a:gd name="T30" fmla="*/ 165 h 165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30" h="165">
                <a:moveTo>
                  <a:pt x="6" y="156"/>
                </a:moveTo>
                <a:lnTo>
                  <a:pt x="220" y="156"/>
                </a:lnTo>
                <a:lnTo>
                  <a:pt x="220" y="6"/>
                </a:lnTo>
                <a:lnTo>
                  <a:pt x="230" y="6"/>
                </a:lnTo>
                <a:lnTo>
                  <a:pt x="230" y="0"/>
                </a:lnTo>
                <a:lnTo>
                  <a:pt x="0" y="0"/>
                </a:lnTo>
                <a:lnTo>
                  <a:pt x="0" y="165"/>
                </a:lnTo>
                <a:lnTo>
                  <a:pt x="6" y="165"/>
                </a:lnTo>
                <a:lnTo>
                  <a:pt x="6" y="156"/>
                </a:lnTo>
              </a:path>
            </a:pathLst>
          </a:cu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>
            <a:off x="1615725" y="4196831"/>
            <a:ext cx="450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V="1">
            <a:off x="1728437" y="4196831"/>
            <a:ext cx="1588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V="1">
            <a:off x="1844325" y="4196831"/>
            <a:ext cx="1587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" name="Rectangle 30"/>
          <p:cNvSpPr>
            <a:spLocks noChangeArrowheads="1"/>
          </p:cNvSpPr>
          <p:nvPr/>
        </p:nvSpPr>
        <p:spPr bwMode="auto">
          <a:xfrm>
            <a:off x="1560162" y="4261919"/>
            <a:ext cx="55563" cy="20637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1888775" y="4287319"/>
            <a:ext cx="1222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2101500" y="4261919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2101500" y="4282556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671287" y="4488931"/>
            <a:ext cx="552450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Client</a:t>
            </a:r>
            <a:endParaRPr kumimoji="0" lang="en-US" altLang="en-US" sz="1800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>
            <a:off x="2441225" y="4150794"/>
            <a:ext cx="2119312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>
            <a:spLocks/>
          </p:cNvSpPr>
          <p:nvPr/>
        </p:nvSpPr>
        <p:spPr bwMode="auto">
          <a:xfrm>
            <a:off x="4535137" y="4055544"/>
            <a:ext cx="298450" cy="196850"/>
          </a:xfrm>
          <a:custGeom>
            <a:avLst/>
            <a:gdLst>
              <a:gd name="T0" fmla="*/ 0 w 188"/>
              <a:gd name="T1" fmla="*/ 0 h 124"/>
              <a:gd name="T2" fmla="*/ 2147483646 w 188"/>
              <a:gd name="T3" fmla="*/ 2147483646 h 124"/>
              <a:gd name="T4" fmla="*/ 0 w 188"/>
              <a:gd name="T5" fmla="*/ 2147483646 h 124"/>
              <a:gd name="T6" fmla="*/ 0 w 188"/>
              <a:gd name="T7" fmla="*/ 0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8"/>
              <a:gd name="T13" fmla="*/ 0 h 124"/>
              <a:gd name="T14" fmla="*/ 188 w 188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8" h="124">
                <a:moveTo>
                  <a:pt x="0" y="0"/>
                </a:moveTo>
                <a:lnTo>
                  <a:pt x="188" y="60"/>
                </a:lnTo>
                <a:lnTo>
                  <a:pt x="0" y="124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2868262" y="3842819"/>
            <a:ext cx="1430338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Request</a:t>
            </a:r>
            <a:endParaRPr kumimoji="0" lang="en-US" altLang="en-US" sz="1800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 flipH="1">
            <a:off x="2709512" y="4750869"/>
            <a:ext cx="2124075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>
            <a:spLocks/>
          </p:cNvSpPr>
          <p:nvPr/>
        </p:nvSpPr>
        <p:spPr bwMode="auto">
          <a:xfrm>
            <a:off x="2441225" y="4655619"/>
            <a:ext cx="293687" cy="196850"/>
          </a:xfrm>
          <a:custGeom>
            <a:avLst/>
            <a:gdLst>
              <a:gd name="T0" fmla="*/ 2147483646 w 185"/>
              <a:gd name="T1" fmla="*/ 2147483646 h 124"/>
              <a:gd name="T2" fmla="*/ 0 w 185"/>
              <a:gd name="T3" fmla="*/ 2147483646 h 124"/>
              <a:gd name="T4" fmla="*/ 2147483646 w 185"/>
              <a:gd name="T5" fmla="*/ 0 h 124"/>
              <a:gd name="T6" fmla="*/ 2147483646 w 185"/>
              <a:gd name="T7" fmla="*/ 2147483646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5"/>
              <a:gd name="T13" fmla="*/ 0 h 124"/>
              <a:gd name="T14" fmla="*/ 185 w 185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5" h="124">
                <a:moveTo>
                  <a:pt x="185" y="124"/>
                </a:moveTo>
                <a:lnTo>
                  <a:pt x="0" y="60"/>
                </a:lnTo>
                <a:lnTo>
                  <a:pt x="185" y="0"/>
                </a:lnTo>
                <a:lnTo>
                  <a:pt x="185" y="12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" name="Rectangle 40"/>
          <p:cNvSpPr>
            <a:spLocks noChangeArrowheads="1"/>
          </p:cNvSpPr>
          <p:nvPr/>
        </p:nvSpPr>
        <p:spPr bwMode="auto">
          <a:xfrm>
            <a:off x="2982562" y="4417494"/>
            <a:ext cx="1598613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Response</a:t>
            </a:r>
            <a:endParaRPr kumimoji="0" lang="en-US" altLang="en-US" sz="1800"/>
          </a:p>
        </p:txBody>
      </p:sp>
      <p:sp>
        <p:nvSpPr>
          <p:cNvPr id="41" name="TextBox 40"/>
          <p:cNvSpPr txBox="1"/>
          <p:nvPr/>
        </p:nvSpPr>
        <p:spPr>
          <a:xfrm>
            <a:off x="4476744" y="1920708"/>
            <a:ext cx="2950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Yes, JavaScript running as a server-side language instead of PHP, C# or Java</a:t>
            </a:r>
          </a:p>
        </p:txBody>
      </p:sp>
      <p:sp>
        <p:nvSpPr>
          <p:cNvPr id="42" name="Rounded Rectangle 41"/>
          <p:cNvSpPr/>
          <p:nvPr/>
        </p:nvSpPr>
        <p:spPr bwMode="auto">
          <a:xfrm>
            <a:off x="4880113" y="3852344"/>
            <a:ext cx="1808922" cy="1072495"/>
          </a:xfrm>
          <a:prstGeom prst="round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JavaScript</a:t>
            </a:r>
          </a:p>
        </p:txBody>
      </p:sp>
    </p:spTree>
    <p:extLst>
      <p:ext uri="{BB962C8B-B14F-4D97-AF65-F5344CB8AC3E}">
        <p14:creationId xmlns:p14="http://schemas.microsoft.com/office/powerpoint/2010/main" val="2894468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Node.js, was aiming to create </a:t>
            </a:r>
            <a:r>
              <a:rPr lang="en-GB" b="1" dirty="0"/>
              <a:t>real-time websites with push capability</a:t>
            </a:r>
          </a:p>
          <a:p>
            <a:pPr lvl="1"/>
            <a:r>
              <a:rPr lang="en-GB" dirty="0"/>
              <a:t>real-time, two-way connections, where both the client and server can initiate communication, allowing them to exchange data freely</a:t>
            </a:r>
          </a:p>
          <a:p>
            <a:r>
              <a:rPr lang="en-GB" dirty="0"/>
              <a:t>Shines in building fast, scalable network applications, as it’s capable of handling a huge number of simultaneous connections with high throughput</a:t>
            </a:r>
          </a:p>
          <a:p>
            <a:r>
              <a:rPr lang="en-GB" dirty="0"/>
              <a:t>Pretty much industry standard support across all Cloud providers….essentially everybody is using it!!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8016" y="6167993"/>
            <a:ext cx="8443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https://medium.com/the-node-js-collection/why-the-hell-would-you-use-node-js-4b053b94ab8e</a:t>
            </a:r>
          </a:p>
        </p:txBody>
      </p:sp>
    </p:spTree>
    <p:extLst>
      <p:ext uri="{BB962C8B-B14F-4D97-AF65-F5344CB8AC3E}">
        <p14:creationId xmlns:p14="http://schemas.microsoft.com/office/powerpoint/2010/main" val="2007679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3966"/>
            <a:ext cx="7029450" cy="620831"/>
          </a:xfrm>
        </p:spPr>
        <p:txBody>
          <a:bodyPr/>
          <a:lstStyle/>
          <a:p>
            <a:r>
              <a:rPr lang="en-GB" dirty="0"/>
              <a:t>Node.js is asynchronous</a:t>
            </a:r>
          </a:p>
          <a:p>
            <a:r>
              <a:rPr lang="en-GB" dirty="0"/>
              <a:t>It is much easier to use than normal </a:t>
            </a:r>
            <a:r>
              <a:rPr lang="en-GB" dirty="0" err="1"/>
              <a:t>async</a:t>
            </a:r>
            <a:r>
              <a:rPr lang="en-GB" dirty="0"/>
              <a:t> programming because node.js uses a </a:t>
            </a:r>
            <a:r>
              <a:rPr lang="en-GB" dirty="0" err="1"/>
              <a:t>callback</a:t>
            </a:r>
            <a:r>
              <a:rPr lang="en-GB" dirty="0"/>
              <a:t> approach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Nested </a:t>
            </a:r>
            <a:r>
              <a:rPr lang="en-GB" dirty="0" err="1"/>
              <a:t>callbacks</a:t>
            </a:r>
            <a:r>
              <a:rPr lang="en-GB" dirty="0"/>
              <a:t> are get confusing </a:t>
            </a:r>
            <a:r>
              <a:rPr lang="en-GB" dirty="0">
                <a:sym typeface="Wingdings" panose="05000000000000000000" pitchFamily="2" charset="2"/>
              </a:rPr>
              <a:t> “</a:t>
            </a:r>
            <a:r>
              <a:rPr lang="en-GB" dirty="0" err="1">
                <a:sym typeface="Wingdings" panose="05000000000000000000" pitchFamily="2" charset="2"/>
              </a:rPr>
              <a:t>Callback</a:t>
            </a:r>
            <a:r>
              <a:rPr lang="en-GB" dirty="0">
                <a:sym typeface="Wingdings" panose="05000000000000000000" pitchFamily="2" charset="2"/>
              </a:rPr>
              <a:t> Hell”. Instead, </a:t>
            </a:r>
            <a:r>
              <a:rPr lang="en-GB" dirty="0" err="1"/>
              <a:t>Javascript</a:t>
            </a:r>
            <a:r>
              <a:rPr lang="en-GB" dirty="0"/>
              <a:t> provides “</a:t>
            </a:r>
            <a:r>
              <a:rPr lang="en-GB" b="1" dirty="0"/>
              <a:t>promises</a:t>
            </a:r>
            <a:r>
              <a:rPr lang="en-GB" dirty="0"/>
              <a:t>” and “</a:t>
            </a:r>
            <a:r>
              <a:rPr lang="en-GB" b="1" dirty="0" err="1"/>
              <a:t>async</a:t>
            </a:r>
            <a:r>
              <a:rPr lang="en-GB" b="1" dirty="0"/>
              <a:t> functions</a:t>
            </a:r>
            <a:r>
              <a:rPr lang="en-GB" dirty="0"/>
              <a:t>” that can be used.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87140" y="2271561"/>
            <a:ext cx="3966105" cy="9175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lIns="180000" tIns="180000" rIns="180000" bIns="180000" rtlCol="0">
            <a:spAutoFit/>
          </a:bodyPr>
          <a:lstStyle/>
          <a:p>
            <a:r>
              <a:rPr lang="en-GB" dirty="0"/>
              <a:t>result = 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);</a:t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the result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3020" y="3635944"/>
            <a:ext cx="5240955" cy="174851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/>
              <a:t>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, function (err, result) </a:t>
            </a:r>
            <a:br>
              <a:rPr lang="en-GB" dirty="0"/>
            </a:br>
            <a:r>
              <a:rPr lang="en-GB" dirty="0"/>
              <a:t>{ </a:t>
            </a:r>
          </a:p>
          <a:p>
            <a:r>
              <a:rPr lang="en-GB" dirty="0"/>
              <a:t>    if (err) throw err;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handle errors 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result </a:t>
            </a:r>
          </a:p>
          <a:p>
            <a:r>
              <a:rPr lang="en-GB" dirty="0"/>
              <a:t>}); </a:t>
            </a:r>
          </a:p>
        </p:txBody>
      </p:sp>
      <p:sp>
        <p:nvSpPr>
          <p:cNvPr id="9" name="Bent Arrow 8"/>
          <p:cNvSpPr/>
          <p:nvPr/>
        </p:nvSpPr>
        <p:spPr bwMode="auto">
          <a:xfrm flipV="1">
            <a:off x="2175217" y="3354115"/>
            <a:ext cx="1269677" cy="1677371"/>
          </a:xfrm>
          <a:prstGeom prst="ben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Async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03020" y="3266612"/>
            <a:ext cx="3070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node.js </a:t>
            </a:r>
            <a:r>
              <a:rPr lang="en-GB" b="1" dirty="0" err="1"/>
              <a:t>callback</a:t>
            </a:r>
            <a:r>
              <a:rPr lang="en-GB" b="1" dirty="0"/>
              <a:t> approach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09804" y="2436365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   </a:t>
            </a:r>
            <a:r>
              <a:rPr lang="en-GB" dirty="0"/>
              <a:t>Blocks on call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02379" y="2332205"/>
            <a:ext cx="1676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Anonymous function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214136" y="3018892"/>
            <a:ext cx="457199" cy="7830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52615" y="3225769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Blocking IO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27566" y="5384454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Non-Blocking IO</a:t>
            </a:r>
          </a:p>
        </p:txBody>
      </p:sp>
    </p:spTree>
    <p:extLst>
      <p:ext uri="{BB962C8B-B14F-4D97-AF65-F5344CB8AC3E}">
        <p14:creationId xmlns:p14="http://schemas.microsoft.com/office/powerpoint/2010/main" val="181722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if Node.js is installed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/>
              <a:t>Check the version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Ask Node.js for help information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--completion-bash …… etc., etc.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/>
              <a:t>Just typing “node” puts you into interactive </a:t>
            </a:r>
            <a:r>
              <a:rPr lang="en-GB" dirty="0" err="1"/>
              <a:t>Javascript</a:t>
            </a:r>
            <a:r>
              <a:rPr lang="en-GB" dirty="0"/>
              <a:t> mode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Executing a JavaScript file</a:t>
            </a:r>
          </a:p>
          <a:p>
            <a:r>
              <a:rPr lang="en-GB" dirty="0"/>
              <a:t>Example: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hello5times.js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057792-7D8E-A18A-B041-C1CD3211B7F7}"/>
              </a:ext>
            </a:extLst>
          </p:cNvPr>
          <p:cNvSpPr txBox="1"/>
          <p:nvPr/>
        </p:nvSpPr>
        <p:spPr>
          <a:xfrm>
            <a:off x="6593983" y="3724753"/>
            <a:ext cx="2349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ls /</a:t>
            </a:r>
            <a:r>
              <a:rPr lang="en-GB" dirty="0" err="1"/>
              <a:t>mnt</a:t>
            </a:r>
            <a:r>
              <a:rPr lang="en-GB" dirty="0"/>
              <a:t>/c</a:t>
            </a:r>
          </a:p>
          <a:p>
            <a:r>
              <a:rPr lang="en-GB" dirty="0"/>
              <a:t>cd /</a:t>
            </a:r>
            <a:r>
              <a:rPr lang="en-GB" dirty="0" err="1"/>
              <a:t>mnt</a:t>
            </a:r>
            <a:r>
              <a:rPr lang="en-GB" dirty="0"/>
              <a:t>/c</a:t>
            </a:r>
          </a:p>
          <a:p>
            <a:r>
              <a:rPr lang="en-GB" dirty="0"/>
              <a:t>cd /</a:t>
            </a:r>
            <a:r>
              <a:rPr lang="en-GB" dirty="0" err="1"/>
              <a:t>mnt</a:t>
            </a:r>
            <a:r>
              <a:rPr lang="en-GB" dirty="0"/>
              <a:t>/c/</a:t>
            </a:r>
            <a:r>
              <a:rPr lang="en-GB" dirty="0" err="1"/>
              <a:t>myfolder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/>
              <a:t>Check the </a:t>
            </a:r>
            <a:br>
              <a:rPr lang="en-GB" dirty="0"/>
            </a:br>
            <a:r>
              <a:rPr lang="en-GB" dirty="0"/>
              <a:t>Node Package Manager (</a:t>
            </a:r>
            <a:r>
              <a:rPr lang="en-GB" dirty="0" err="1"/>
              <a:t>npm</a:t>
            </a:r>
            <a:r>
              <a:rPr lang="en-GB" dirty="0"/>
              <a:t>) </a:t>
            </a:r>
            <a:br>
              <a:rPr lang="en-GB" dirty="0"/>
            </a:br>
            <a:r>
              <a:rPr lang="en-GB" dirty="0"/>
              <a:t>is installed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/>
              <a:t>Check version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Get help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Check where Node.js was installed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C:\.....\AppData\Roaming\npm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72DA24-31B8-C665-0FA3-39302EDFE03D}"/>
              </a:ext>
            </a:extLst>
          </p:cNvPr>
          <p:cNvSpPr txBox="1"/>
          <p:nvPr/>
        </p:nvSpPr>
        <p:spPr>
          <a:xfrm>
            <a:off x="6224874" y="1746007"/>
            <a:ext cx="2542137" cy="1615827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i="1" dirty="0">
                <a:solidFill>
                  <a:srgbClr val="FF0000"/>
                </a:solidFill>
              </a:rPr>
              <a:t>Typically in my notes I will write the flags long hand to make them easier to understand such as “--</a:t>
            </a:r>
            <a:r>
              <a:rPr lang="en-GB" sz="1100" b="1" i="1" dirty="0">
                <a:solidFill>
                  <a:srgbClr val="FF0000"/>
                </a:solidFill>
              </a:rPr>
              <a:t>version”</a:t>
            </a:r>
            <a:r>
              <a:rPr lang="en-GB" sz="1100" i="1" dirty="0">
                <a:solidFill>
                  <a:srgbClr val="FF0000"/>
                </a:solidFill>
              </a:rPr>
              <a:t>, but remember many </a:t>
            </a:r>
            <a:r>
              <a:rPr lang="en-GB" sz="1100" i="1" dirty="0" err="1">
                <a:solidFill>
                  <a:srgbClr val="FF0000"/>
                </a:solidFill>
              </a:rPr>
              <a:t>unix</a:t>
            </a:r>
            <a:r>
              <a:rPr lang="en-GB" sz="1100" i="1" dirty="0">
                <a:solidFill>
                  <a:srgbClr val="FF0000"/>
                </a:solidFill>
              </a:rPr>
              <a:t> commands have a shorthand version such as “-v”</a:t>
            </a:r>
          </a:p>
          <a:p>
            <a:r>
              <a:rPr lang="en-GB" sz="1100" i="1" dirty="0">
                <a:solidFill>
                  <a:srgbClr val="FF0000"/>
                </a:solidFill>
              </a:rPr>
              <a:t>For example, the following are equivalent:</a:t>
            </a:r>
          </a:p>
          <a:p>
            <a:r>
              <a:rPr lang="en-GB" sz="1100" dirty="0">
                <a:solidFill>
                  <a:schemeClr val="bg1"/>
                </a:solidFill>
                <a:highlight>
                  <a:srgbClr val="000000"/>
                </a:highlight>
              </a:rPr>
              <a:t> $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npm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 --version   </a:t>
            </a:r>
          </a:p>
          <a:p>
            <a:r>
              <a:rPr lang="en-GB" sz="1100" dirty="0">
                <a:solidFill>
                  <a:schemeClr val="bg1"/>
                </a:solidFill>
                <a:highlight>
                  <a:srgbClr val="000000"/>
                </a:highlight>
              </a:rPr>
              <a:t> $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npm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 -v</a:t>
            </a:r>
            <a:endParaRPr lang="en-GB" sz="11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EF122-0600-A1F5-53B3-B8D72C278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npm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85F70-25D6-9E8D-A3D3-86ACFE76A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287" y="1013894"/>
            <a:ext cx="8362259" cy="4824931"/>
          </a:xfrm>
        </p:spPr>
        <p:txBody>
          <a:bodyPr/>
          <a:lstStyle/>
          <a:p>
            <a:r>
              <a:rPr lang="en-GB" dirty="0"/>
              <a:t>The default package manager for Node.js. </a:t>
            </a:r>
          </a:p>
          <a:p>
            <a:r>
              <a:rPr lang="en-GB" dirty="0"/>
              <a:t>It is written entirely in JavaScript, developed by  Isaac Z. Schlueter, it was initially released on January 12, 2010</a:t>
            </a:r>
          </a:p>
          <a:p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dirty="0"/>
              <a:t>manages all the packages and modules for node.js</a:t>
            </a:r>
          </a:p>
          <a:p>
            <a:r>
              <a:rPr lang="en-GB" dirty="0"/>
              <a:t>The required packages and modules in the Node project are installed using </a:t>
            </a:r>
            <a:r>
              <a:rPr lang="en-GB" b="1" dirty="0" err="1"/>
              <a:t>npm</a:t>
            </a:r>
            <a:r>
              <a:rPr lang="en-GB" dirty="0"/>
              <a:t>. </a:t>
            </a:r>
          </a:p>
          <a:p>
            <a:r>
              <a:rPr lang="en-GB" dirty="0"/>
              <a:t>A package contains all the files needed for a module and modules are the JavaScript libraries that can be included in the Node project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46E5DF-B9DA-0348-F0B7-CCB6579EB8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5E02BE-A70E-AF2D-5226-C65C179B7C99}"/>
              </a:ext>
            </a:extLst>
          </p:cNvPr>
          <p:cNvSpPr txBox="1"/>
          <p:nvPr/>
        </p:nvSpPr>
        <p:spPr>
          <a:xfrm>
            <a:off x="267787" y="4022943"/>
            <a:ext cx="8608426" cy="258532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err="1"/>
              <a:t>npm</a:t>
            </a:r>
            <a:r>
              <a:rPr lang="en-GB" dirty="0"/>
              <a:t> consists of three distinct components: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website:</a:t>
            </a:r>
            <a:br>
              <a:rPr lang="en-GB" dirty="0"/>
            </a:br>
            <a:r>
              <a:rPr lang="en-GB" dirty="0"/>
              <a:t>Use the website to discover packages, set up profiles, and manage other aspects of your </a:t>
            </a:r>
            <a:r>
              <a:rPr lang="en-GB" dirty="0" err="1"/>
              <a:t>npm</a:t>
            </a:r>
            <a:r>
              <a:rPr lang="en-GB" dirty="0"/>
              <a:t> experience. For example, you can set up organizations to manage access to public or private packages.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Command Line Interface (CLI)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registry: </a:t>
            </a:r>
            <a:br>
              <a:rPr lang="en-GB" dirty="0"/>
            </a:br>
            <a:r>
              <a:rPr lang="en-GB" dirty="0"/>
              <a:t>A large public database of JavaScript software and the meta-information surrounding it.</a:t>
            </a:r>
          </a:p>
        </p:txBody>
      </p:sp>
    </p:spTree>
    <p:extLst>
      <p:ext uri="{BB962C8B-B14F-4D97-AF65-F5344CB8AC3E}">
        <p14:creationId xmlns:p14="http://schemas.microsoft.com/office/powerpoint/2010/main" val="2800040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New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/>
              <a:t>In the working directory you are using for your project, create a new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init</a:t>
            </a:r>
            <a:r>
              <a:rPr lang="en-GB" dirty="0"/>
              <a:t> and answering a list of questions</a:t>
            </a:r>
            <a:endParaRPr lang="en-GB" b="1" dirty="0"/>
          </a:p>
          <a:p>
            <a:pPr lvl="1"/>
            <a:r>
              <a:rPr lang="en-GB" dirty="0"/>
              <a:t>Note: you can specify the flag </a:t>
            </a:r>
            <a:r>
              <a:rPr lang="en-GB" b="1" dirty="0"/>
              <a:t>--yes </a:t>
            </a:r>
            <a:r>
              <a:rPr lang="en-GB" dirty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file keeps a list of the dependencies (modules) being used by your project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C:\.....\WebServer\package.json: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……..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/>
              <a:t>Dependencies (describe the package contents) for production are saved by default</a:t>
            </a:r>
          </a:p>
          <a:p>
            <a:pPr lvl="1"/>
            <a:r>
              <a:rPr lang="en-GB" dirty="0"/>
              <a:t>Any dependencies required to run the application should be stored this way</a:t>
            </a:r>
          </a:p>
          <a:p>
            <a:endParaRPr lang="en-GB" dirty="0"/>
          </a:p>
          <a:p>
            <a:r>
              <a:rPr lang="en-GB" dirty="0"/>
              <a:t>Whereas, </a:t>
            </a:r>
            <a:r>
              <a:rPr lang="en-GB" b="1" dirty="0"/>
              <a:t>--save-dev</a:t>
            </a:r>
            <a:r>
              <a:rPr lang="en-GB" dirty="0"/>
              <a:t> is used to save the dependencies required for development in </a:t>
            </a:r>
            <a:r>
              <a:rPr lang="en-GB" i="1" dirty="0" err="1"/>
              <a:t>devDependencies</a:t>
            </a:r>
            <a:r>
              <a:rPr lang="en-GB" dirty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/>
              <a:t>In both cases, these dependencies are stored in the </a:t>
            </a:r>
            <a:r>
              <a:rPr lang="en-GB" dirty="0" err="1"/>
              <a:t>package.json</a:t>
            </a:r>
            <a:r>
              <a:rPr lang="en-GB" dirty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…..</a:t>
            </a:r>
            <a:br>
              <a:rPr lang="en-GB" dirty="0"/>
            </a:br>
            <a:r>
              <a:rPr lang="en-GB" dirty="0"/>
              <a:t>"main": “app.js",  </a:t>
            </a:r>
            <a:br>
              <a:rPr lang="en-GB" dirty="0"/>
            </a:br>
            <a:r>
              <a:rPr lang="en-GB" dirty="0"/>
              <a:t>"</a:t>
            </a:r>
            <a:r>
              <a:rPr lang="en-GB" b="1" dirty="0"/>
              <a:t>dependencies</a:t>
            </a:r>
            <a:r>
              <a:rPr lang="en-GB" dirty="0"/>
              <a:t>": {</a:t>
            </a:r>
            <a:br>
              <a:rPr lang="en-GB" dirty="0"/>
            </a:br>
            <a:r>
              <a:rPr lang="en-GB" dirty="0"/>
              <a:t>    "formidable": "^1.2.1"</a:t>
            </a:r>
            <a:br>
              <a:rPr lang="en-GB" dirty="0"/>
            </a:br>
            <a:r>
              <a:rPr lang="en-GB" dirty="0"/>
              <a:t>},  </a:t>
            </a:r>
            <a:br>
              <a:rPr lang="en-GB" dirty="0"/>
            </a:br>
            <a:r>
              <a:rPr lang="en-GB" dirty="0"/>
              <a:t>"</a:t>
            </a:r>
            <a:r>
              <a:rPr lang="en-GB" b="1" dirty="0" err="1"/>
              <a:t>devDependencies</a:t>
            </a:r>
            <a:r>
              <a:rPr lang="en-GB" dirty="0"/>
              <a:t>": {</a:t>
            </a:r>
            <a:br>
              <a:rPr lang="en-GB" dirty="0"/>
            </a:br>
            <a:r>
              <a:rPr lang="en-GB" dirty="0"/>
              <a:t>    "@types/node": "^12.12.14",</a:t>
            </a:r>
            <a:br>
              <a:rPr lang="en-GB" dirty="0"/>
            </a:br>
            <a:r>
              <a:rPr lang="en-GB" dirty="0"/>
              <a:t>    "</a:t>
            </a:r>
            <a:r>
              <a:rPr lang="en-GB" dirty="0" err="1"/>
              <a:t>ts</a:t>
            </a:r>
            <a:r>
              <a:rPr lang="en-GB" dirty="0"/>
              <a:t>-node": "^8.5.4",</a:t>
            </a:r>
            <a:br>
              <a:rPr lang="en-GB" dirty="0"/>
            </a:br>
            <a:r>
              <a:rPr lang="en-GB" dirty="0"/>
              <a:t>    "typescript": "^3.7.3“, </a:t>
            </a:r>
            <a:br>
              <a:rPr lang="en-GB" dirty="0"/>
            </a:br>
            <a:r>
              <a:rPr lang="en-GB" dirty="0"/>
              <a:t>    "@types/formidable": "^1.0.31",</a:t>
            </a:r>
            <a:br>
              <a:rPr lang="en-GB" dirty="0"/>
            </a:br>
            <a:r>
              <a:rPr lang="en-GB" dirty="0"/>
              <a:t>},</a:t>
            </a:r>
          </a:p>
          <a:p>
            <a:r>
              <a:rPr lang="en-GB" dirty="0"/>
              <a:t>…..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dirty="0" err="1"/>
              <a:t>i</a:t>
            </a:r>
            <a:r>
              <a:rPr lang="en-GB" dirty="0"/>
              <a:t>” is shorthand for install e.g.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npm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/>
              <a:t> --save-dev </a:t>
            </a:r>
            <a:r>
              <a:rPr lang="en-GB" i="1" dirty="0" err="1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169"/>
            <a:ext cx="7029450" cy="5818590"/>
          </a:xfrm>
        </p:spPr>
        <p:txBody>
          <a:bodyPr/>
          <a:lstStyle/>
          <a:p>
            <a:r>
              <a:rPr lang="en-GB" dirty="0"/>
              <a:t>You can switch a package between “production” and “development”, by just installing it again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u="sng" dirty="0"/>
              <a:t>Local vs Global packages</a:t>
            </a:r>
          </a:p>
          <a:p>
            <a:r>
              <a:rPr lang="en-GB" dirty="0"/>
              <a:t>To install a package globally using the --global (-g) flag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When executing local packages we need to use 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r>
              <a:rPr lang="en-GB" dirty="0"/>
              <a:t>But for global packages we can just use the command name…be careful these packages are shared across all your projects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1677279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b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573FBD8F-6F12-FA4A-C6DE-FA9F200630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47" y="3407372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--global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nodemon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68226624-CF1C-E5C5-B820-253AB97CBA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46" y="4241312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rgbClr val="FF0000"/>
                </a:solidFill>
              </a:rPr>
              <a:t>./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node_modules</a:t>
            </a:r>
            <a:r>
              <a:rPr kumimoji="0" lang="en-GB" altLang="en-US" sz="1800" dirty="0">
                <a:solidFill>
                  <a:srgbClr val="FF0000"/>
                </a:solidFill>
              </a:rPr>
              <a:t>/.bin/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nodemon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--watch 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dir1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6F935857-A14C-A354-0368-1367EE4573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47" y="5967373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nodemon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--watch 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dir1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/>
              <a:t>Example: Installing from a Git repository</a:t>
            </a:r>
            <a:br>
              <a:rPr lang="nb-NO" dirty="0"/>
            </a:br>
            <a:br>
              <a:rPr lang="nb-NO" dirty="0"/>
            </a:br>
            <a:r>
              <a:rPr lang="nb-NO" b="1" i="1" dirty="0"/>
              <a:t>$ npm install git+ssh://user@hostname:project.git#tag --save</a:t>
            </a:r>
            <a:br>
              <a:rPr lang="nb-NO" b="1" i="1" dirty="0"/>
            </a:br>
            <a:r>
              <a:rPr lang="nb-NO" b="1" i="1" dirty="0"/>
              <a:t>$ npm install git://github.com/Marak/colors.js#v0.6.0</a:t>
            </a:r>
          </a:p>
          <a:p>
            <a:pPr marL="0" indent="0">
              <a:buNone/>
            </a:pPr>
            <a:r>
              <a:rPr lang="nb-NO" b="1" i="1" dirty="0"/>
              <a:t> </a:t>
            </a:r>
          </a:p>
          <a:p>
            <a:r>
              <a:rPr lang="nb-NO" dirty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5591"/>
          </a:xfrm>
        </p:spPr>
        <p:txBody>
          <a:bodyPr/>
          <a:lstStyle/>
          <a:p>
            <a:r>
              <a:rPr lang="en-GB" dirty="0"/>
              <a:t>Exercise: Create “</a:t>
            </a:r>
            <a:r>
              <a:rPr lang="en-GB" dirty="0" err="1"/>
              <a:t>package.json</a:t>
            </a:r>
            <a:r>
              <a:rPr lang="en-GB" dirty="0"/>
              <a:t>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844550"/>
            <a:ext cx="3527736" cy="4994275"/>
          </a:xfrm>
        </p:spPr>
        <p:txBody>
          <a:bodyPr/>
          <a:lstStyle/>
          <a:p>
            <a:r>
              <a:rPr lang="en-GB" dirty="0"/>
              <a:t>Create a new directory</a:t>
            </a:r>
          </a:p>
          <a:p>
            <a:r>
              <a:rPr lang="en-GB" dirty="0"/>
              <a:t>Use the </a:t>
            </a:r>
            <a:r>
              <a:rPr lang="en-GB" i="1" dirty="0" err="1">
                <a:solidFill>
                  <a:srgbClr val="FF0000"/>
                </a:solidFill>
              </a:rPr>
              <a:t>npm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init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dirty="0"/>
              <a:t>command….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b="1" dirty="0"/>
              <a:t>EITHER</a:t>
            </a:r>
            <a:r>
              <a:rPr lang="en-GB" dirty="0"/>
              <a:t> specify the</a:t>
            </a:r>
            <a:r>
              <a:rPr lang="en-GB" i="1" dirty="0">
                <a:solidFill>
                  <a:srgbClr val="FF0000"/>
                </a:solidFill>
              </a:rPr>
              <a:t> --yes </a:t>
            </a:r>
            <a:r>
              <a:rPr lang="en-GB" dirty="0"/>
              <a:t>flag </a:t>
            </a:r>
            <a:br>
              <a:rPr lang="en-GB" dirty="0"/>
            </a:br>
            <a:r>
              <a:rPr lang="en-GB" sz="1600" dirty="0"/>
              <a:t>(the --yes option means we can avoid answering a set of questions)</a:t>
            </a:r>
            <a:br>
              <a:rPr lang="en-GB" sz="1600" dirty="0"/>
            </a:br>
            <a:r>
              <a:rPr lang="en-GB" b="1" dirty="0"/>
              <a:t>OR</a:t>
            </a:r>
            <a:r>
              <a:rPr lang="en-GB" dirty="0"/>
              <a:t> answer the questions as shown in previous example</a:t>
            </a:r>
          </a:p>
          <a:p>
            <a:r>
              <a:rPr lang="en-GB" dirty="0"/>
              <a:t>A </a:t>
            </a:r>
            <a:r>
              <a:rPr lang="en-GB" i="1" dirty="0" err="1"/>
              <a:t>package.json</a:t>
            </a:r>
            <a:r>
              <a:rPr lang="en-GB" dirty="0"/>
              <a:t> file should have been created</a:t>
            </a:r>
          </a:p>
          <a:p>
            <a:r>
              <a:rPr lang="en-GB" dirty="0"/>
              <a:t>Open it and see what it contains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01055" y="615591"/>
            <a:ext cx="5377560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nodetest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--yes</a:t>
            </a:r>
          </a:p>
          <a:p>
            <a:r>
              <a:rPr lang="en-GB" dirty="0">
                <a:solidFill>
                  <a:schemeClr val="bg1"/>
                </a:solidFill>
              </a:rPr>
              <a:t>Wrote to ….</a:t>
            </a:r>
            <a:r>
              <a:rPr lang="en-GB" dirty="0" err="1">
                <a:solidFill>
                  <a:schemeClr val="bg1"/>
                </a:solidFill>
              </a:rPr>
              <a:t>nodetest</a:t>
            </a:r>
            <a:r>
              <a:rPr lang="en-GB" dirty="0">
                <a:solidFill>
                  <a:schemeClr val="bg1"/>
                </a:solidFill>
              </a:rPr>
              <a:t>\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……. etc.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  "description": "",</a:t>
            </a:r>
          </a:p>
          <a:p>
            <a:r>
              <a:rPr lang="en-GB" dirty="0">
                <a:solidFill>
                  <a:schemeClr val="bg1"/>
                </a:solidFill>
              </a:rPr>
              <a:t>  "main": "index.js",</a:t>
            </a:r>
          </a:p>
          <a:p>
            <a:r>
              <a:rPr lang="en-GB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"keywords": [],</a:t>
            </a:r>
          </a:p>
          <a:p>
            <a:r>
              <a:rPr lang="en-GB" dirty="0">
                <a:solidFill>
                  <a:schemeClr val="bg1"/>
                </a:solidFill>
              </a:rPr>
              <a:t>  "author": "",</a:t>
            </a:r>
          </a:p>
          <a:p>
            <a:r>
              <a:rPr lang="en-GB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408149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Install the “print”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53415"/>
            <a:ext cx="7029450" cy="4385410"/>
          </a:xfrm>
        </p:spPr>
        <p:txBody>
          <a:bodyPr/>
          <a:lstStyle/>
          <a:p>
            <a:r>
              <a:rPr lang="en-GB" dirty="0"/>
              <a:t>Install the “print” node module using </a:t>
            </a:r>
            <a:r>
              <a:rPr lang="en-GB" dirty="0" err="1"/>
              <a:t>npm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600" dirty="0"/>
              <a:t>This is not a very interesting module, it provides a function called “print” allows us to display things to the screen</a:t>
            </a:r>
          </a:p>
          <a:p>
            <a:endParaRPr lang="en-GB" dirty="0"/>
          </a:p>
          <a:p>
            <a:r>
              <a:rPr lang="en-GB" dirty="0"/>
              <a:t>We can execute this “function” in interactive JS like this: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4538" y="203092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print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24538" y="3772495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 node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const</a:t>
            </a:r>
            <a:r>
              <a:rPr lang="en-GB" dirty="0">
                <a:solidFill>
                  <a:schemeClr val="bg1"/>
                </a:solidFill>
              </a:rPr>
              <a:t> print = require("print")</a:t>
            </a:r>
          </a:p>
          <a:p>
            <a:r>
              <a:rPr lang="en-GB" dirty="0">
                <a:solidFill>
                  <a:srgbClr val="FFC000"/>
                </a:solidFill>
              </a:rPr>
              <a:t>undefined</a:t>
            </a:r>
          </a:p>
          <a:p>
            <a:r>
              <a:rPr lang="en-GB" dirty="0">
                <a:solidFill>
                  <a:schemeClr val="bg1"/>
                </a:solidFill>
              </a:rPr>
              <a:t>&gt; print("Hello")</a:t>
            </a:r>
          </a:p>
          <a:p>
            <a:r>
              <a:rPr lang="en-GB" dirty="0">
                <a:solidFill>
                  <a:srgbClr val="FFC000"/>
                </a:solidFill>
              </a:rPr>
              <a:t>'"Hello"'</a:t>
            </a:r>
          </a:p>
          <a:p>
            <a:r>
              <a:rPr lang="en-GB" dirty="0">
                <a:solidFill>
                  <a:schemeClr val="bg1"/>
                </a:solidFill>
              </a:rPr>
              <a:t>&gt; .exit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95121" y="4327898"/>
            <a:ext cx="2694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we use “require” to load the node module we just installed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27783" y="4443521"/>
            <a:ext cx="2057400" cy="352839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22225" cap="flat" cmpd="sng" algn="ctr">
            <a:solidFill>
              <a:schemeClr val="bg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04424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Check installed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9524"/>
            <a:ext cx="7029450" cy="1929777"/>
          </a:xfrm>
        </p:spPr>
        <p:txBody>
          <a:bodyPr/>
          <a:lstStyle/>
          <a:p>
            <a:r>
              <a:rPr lang="en-GB" dirty="0"/>
              <a:t>List all the installed packages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Open </a:t>
            </a:r>
            <a:r>
              <a:rPr lang="en-GB" dirty="0" err="1"/>
              <a:t>package.json</a:t>
            </a:r>
            <a:r>
              <a:rPr lang="en-GB" dirty="0"/>
              <a:t> to see the installed packages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1683470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</a:t>
            </a: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2783" y="3168721"/>
            <a:ext cx="6332419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……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….</a:t>
            </a:r>
          </a:p>
          <a:p>
            <a:r>
              <a:rPr lang="en-GB" dirty="0">
                <a:solidFill>
                  <a:schemeClr val="bg1"/>
                </a:solidFill>
              </a:rPr>
              <a:t>  "dependencies": {</a:t>
            </a:r>
          </a:p>
          <a:p>
            <a:r>
              <a:rPr lang="en-GB" dirty="0">
                <a:solidFill>
                  <a:srgbClr val="FF0000"/>
                </a:solidFill>
              </a:rPr>
              <a:t>    "print": "^1.2.0"</a:t>
            </a:r>
          </a:p>
          <a:p>
            <a:r>
              <a:rPr lang="en-GB" dirty="0">
                <a:solidFill>
                  <a:schemeClr val="bg1"/>
                </a:solidFill>
              </a:rPr>
              <a:t>  }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9" name="Right Brace 8"/>
          <p:cNvSpPr/>
          <p:nvPr/>
        </p:nvSpPr>
        <p:spPr bwMode="auto">
          <a:xfrm>
            <a:off x="3809065" y="5104933"/>
            <a:ext cx="336589" cy="819033"/>
          </a:xfrm>
          <a:prstGeom prst="rightBrac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47607" y="5191283"/>
            <a:ext cx="2614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the “print” module is now a dependency</a:t>
            </a: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Modules from </a:t>
            </a:r>
            <a:r>
              <a:rPr lang="en-GB" dirty="0" err="1"/>
              <a:t>package.jsom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been given a </a:t>
            </a:r>
            <a:r>
              <a:rPr lang="en-GB" dirty="0" err="1"/>
              <a:t>package.json</a:t>
            </a:r>
            <a:r>
              <a:rPr lang="en-GB" dirty="0"/>
              <a:t> file, you should be able to install all the modules it contains using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48088" y="2873136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</a:t>
            </a:r>
          </a:p>
          <a:p>
            <a:r>
              <a:rPr lang="en-GB" dirty="0">
                <a:solidFill>
                  <a:schemeClr val="bg1"/>
                </a:solidFill>
              </a:rPr>
              <a:t>Installs the modules</a:t>
            </a:r>
          </a:p>
        </p:txBody>
      </p:sp>
    </p:spTree>
    <p:extLst>
      <p:ext uri="{BB962C8B-B14F-4D97-AF65-F5344CB8AC3E}">
        <p14:creationId xmlns:p14="http://schemas.microsoft.com/office/powerpoint/2010/main" val="1736346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Updating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for outdated dependencies in </a:t>
            </a:r>
            <a:r>
              <a:rPr lang="en-GB" dirty="0" err="1"/>
              <a:t>package.json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Updating modules</a:t>
            </a:r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Shorthand form</a:t>
            </a:r>
          </a:p>
          <a:p>
            <a:endParaRPr lang="en-GB" dirty="0"/>
          </a:p>
          <a:p>
            <a:r>
              <a:rPr lang="en-GB" dirty="0"/>
              <a:t>Update all dependencies in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outdated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update print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update the “print” module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print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update</a:t>
            </a: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/>
              <a:t>There are a lot of node modules, check out </a:t>
            </a:r>
            <a:r>
              <a:rPr lang="en-GB" dirty="0">
                <a:hlinkClick r:id="rId2"/>
              </a:rPr>
              <a:t>https://www.npmjs.com/</a:t>
            </a:r>
            <a:endParaRPr lang="en-GB" dirty="0"/>
          </a:p>
          <a:p>
            <a:r>
              <a:rPr lang="en-GB" dirty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path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for handling and transforming file paths</a:t>
                      </a:r>
                    </a:p>
                    <a:p>
                      <a:r>
                        <a:rPr lang="en-GB" dirty="0"/>
                        <a:t>e.g. </a:t>
                      </a:r>
                      <a:r>
                        <a:rPr lang="en-GB" dirty="0" err="1"/>
                        <a:t>path.join</a:t>
                      </a:r>
                      <a:r>
                        <a:rPr lang="en-GB" dirty="0"/>
                        <a:t>(part1, part2,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etc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File I/O using simple wrappers around standard POSIX functions</a:t>
                      </a:r>
                    </a:p>
                    <a:p>
                      <a:r>
                        <a:rPr lang="en-GB" dirty="0"/>
                        <a:t>e.g. </a:t>
                      </a:r>
                      <a:r>
                        <a:rPr lang="en-GB" dirty="0" err="1"/>
                        <a:t>fs.open</a:t>
                      </a:r>
                      <a:r>
                        <a:rPr lang="en-GB" dirty="0"/>
                        <a:t>(path, flags[, mode], </a:t>
                      </a:r>
                      <a:r>
                        <a:rPr lang="en-GB" dirty="0" err="1"/>
                        <a:t>callback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express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  <a:r>
                        <a:rPr lang="en-GB" baseline="0" dirty="0"/>
                        <a:t> web development framework, t</a:t>
                      </a:r>
                      <a:r>
                        <a:rPr lang="en-GB" dirty="0"/>
                        <a:t>he de-facto standard for the majority of Node.js 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connect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extensible HTTP server framework for Node.js, providing a collection of high performance “plugins”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socket.io</a:t>
                      </a:r>
                      <a:r>
                        <a:rPr lang="en-GB" dirty="0"/>
                        <a:t> and </a:t>
                      </a:r>
                      <a:r>
                        <a:rPr lang="en-GB" b="1" dirty="0" err="1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Websockets</a:t>
                      </a:r>
                      <a:r>
                        <a:rPr lang="en-GB" dirty="0"/>
                        <a:t> components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forever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Most common utility for ensuring that a given node script runs continuously. Keeps your Node.js process up in production in the face of any unexpected failures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moment</a:t>
                      </a:r>
                      <a:r>
                        <a:rPr lang="en-GB" dirty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date library for parsing, validating, manipulating, and formatting 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Network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/>
              <a:t>A network service can be created in Node.js using the “server” class and then executed as a standard .</a:t>
            </a:r>
            <a:r>
              <a:rPr lang="en-GB" dirty="0" err="1"/>
              <a:t>js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Example: display “Hello World” on webpage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Youffffffffff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/>
              <a:t>http.createServer</a:t>
            </a:r>
            <a:r>
              <a:rPr lang="en-GB" dirty="0"/>
              <a:t>(function 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(8124, '127.0.0.1‘,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console.log(‘Server running‘);</a:t>
            </a:r>
          </a:p>
          <a:p>
            <a:r>
              <a:rPr lang="en-GB" dirty="0"/>
              <a:t>});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server.js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</a:t>
            </a:r>
            <a:r>
              <a:rPr lang="en-GB" i="1" dirty="0">
                <a:solidFill>
                  <a:srgbClr val="00B0F0"/>
                </a:solidFill>
              </a:rPr>
              <a:t>'request'</a:t>
            </a:r>
            <a:r>
              <a:rPr lang="en-GB" i="1" dirty="0"/>
              <a:t>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running');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see the event handling more clearly in </a:t>
            </a:r>
            <a:r>
              <a:rPr lang="en-GB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6108"/>
            <a:ext cx="7029450" cy="4862717"/>
          </a:xfrm>
        </p:spPr>
        <p:txBody>
          <a:bodyPr/>
          <a:lstStyle/>
          <a:p>
            <a:r>
              <a:rPr lang="en-GB" dirty="0"/>
              <a:t>Create a “server.js” file in your “</a:t>
            </a:r>
            <a:r>
              <a:rPr lang="en-GB" dirty="0" err="1"/>
              <a:t>nodetest</a:t>
            </a:r>
            <a:r>
              <a:rPr lang="en-GB" dirty="0"/>
              <a:t>” directory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Execute the server.js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9637" y="1453582"/>
            <a:ext cx="5872640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>
                <a:solidFill>
                  <a:srgbClr val="FF0000"/>
                </a:solidFill>
              </a:rPr>
              <a:t>http.createServer</a:t>
            </a:r>
            <a:r>
              <a:rPr lang="en-GB" dirty="0"/>
              <a:t>( (</a:t>
            </a:r>
            <a:r>
              <a:rPr lang="en-GB" dirty="0" err="1"/>
              <a:t>req</a:t>
            </a:r>
            <a:r>
              <a:rPr lang="en-GB" dirty="0"/>
              <a:t>, res) 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server.listen</a:t>
            </a:r>
            <a:r>
              <a:rPr lang="en-GB" dirty="0"/>
              <a:t>(8124, '127.0.0.1', () =&gt; {</a:t>
            </a:r>
          </a:p>
          <a:p>
            <a:r>
              <a:rPr lang="en-GB" dirty="0"/>
              <a:t>    console.log('Server running http://127.0.0.1:8124');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1919648" y="5091035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81066" y="5854661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&lt;Ctrl&gt;+&lt;C&gt; to exit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105E00-C92F-EA3C-9707-22AE9259BF18}"/>
              </a:ext>
            </a:extLst>
          </p:cNvPr>
          <p:cNvSpPr txBox="1"/>
          <p:nvPr/>
        </p:nvSpPr>
        <p:spPr>
          <a:xfrm>
            <a:off x="7792929" y="1019175"/>
            <a:ext cx="1351071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i="1" dirty="0"/>
              <a:t>Notice how I have replace the anonymous function with a lambda function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A5725B59-6475-C79F-A532-85C14A7EECBC}"/>
              </a:ext>
            </a:extLst>
          </p:cNvPr>
          <p:cNvCxnSpPr>
            <a:stCxn id="8" idx="1"/>
          </p:cNvCxnSpPr>
          <p:nvPr/>
        </p:nvCxnSpPr>
        <p:spPr bwMode="auto">
          <a:xfrm rot="10800000" flipV="1">
            <a:off x="5822303" y="1527007"/>
            <a:ext cx="1970627" cy="252030"/>
          </a:xfrm>
          <a:prstGeom prst="bentConnector3">
            <a:avLst>
              <a:gd name="adj1" fmla="val 9987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174529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D9188-B8A2-3172-D895-7A9381BA7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 Package Execute (</a:t>
            </a:r>
            <a:r>
              <a:rPr lang="en-GB" dirty="0" err="1"/>
              <a:t>npx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C1BEE-DEBC-7F9D-A405-05CFC7AD1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747132"/>
            <a:ext cx="8629650" cy="1853203"/>
          </a:xfrm>
        </p:spPr>
        <p:txBody>
          <a:bodyPr/>
          <a:lstStyle/>
          <a:p>
            <a:r>
              <a:rPr lang="en-GB" b="1" dirty="0" err="1"/>
              <a:t>npx</a:t>
            </a:r>
            <a:r>
              <a:rPr lang="en-GB" dirty="0"/>
              <a:t> comes with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dirty="0"/>
              <a:t>version 5.2.0 and above</a:t>
            </a:r>
          </a:p>
          <a:p>
            <a:r>
              <a:rPr lang="en-GB" b="1" dirty="0" err="1"/>
              <a:t>npx</a:t>
            </a:r>
            <a:r>
              <a:rPr lang="en-GB" dirty="0"/>
              <a:t> can execute any package that from the </a:t>
            </a:r>
            <a:r>
              <a:rPr lang="en-GB" dirty="0" err="1"/>
              <a:t>npm</a:t>
            </a:r>
            <a:r>
              <a:rPr lang="en-GB" dirty="0"/>
              <a:t> registry without even installing that package. </a:t>
            </a:r>
          </a:p>
          <a:p>
            <a:r>
              <a:rPr lang="en-GB" dirty="0"/>
              <a:t>The </a:t>
            </a:r>
            <a:r>
              <a:rPr lang="en-GB" b="1" dirty="0" err="1"/>
              <a:t>npx</a:t>
            </a:r>
            <a:r>
              <a:rPr lang="en-GB" dirty="0"/>
              <a:t> is useful during for a single time use package. </a:t>
            </a:r>
            <a:br>
              <a:rPr lang="en-GB" dirty="0"/>
            </a:br>
            <a:r>
              <a:rPr lang="en-GB" dirty="0"/>
              <a:t>Packages used by </a:t>
            </a:r>
            <a:r>
              <a:rPr lang="en-GB" dirty="0" err="1"/>
              <a:t>npx</a:t>
            </a:r>
            <a:r>
              <a:rPr lang="en-GB" dirty="0"/>
              <a:t> are not installed globally but local </a:t>
            </a:r>
            <a:r>
              <a:rPr lang="en-GB" dirty="0" err="1"/>
              <a:t>devDependencies</a:t>
            </a:r>
            <a:r>
              <a:rPr lang="en-GB" dirty="0"/>
              <a:t> instead.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55EC09-4B78-A4BB-A884-C657C386A2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AFF1B0F-BFCD-30B7-8673-236D89F6B8EC}"/>
              </a:ext>
            </a:extLst>
          </p:cNvPr>
          <p:cNvGrpSpPr/>
          <p:nvPr/>
        </p:nvGrpSpPr>
        <p:grpSpPr>
          <a:xfrm>
            <a:off x="672771" y="5958998"/>
            <a:ext cx="7031255" cy="738664"/>
            <a:chOff x="1222359" y="4006829"/>
            <a:chExt cx="7031255" cy="73866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D8FB61C-6241-A8C3-CE0B-BF0F40E8DC35}"/>
                </a:ext>
              </a:extLst>
            </p:cNvPr>
            <p:cNvSpPr txBox="1"/>
            <p:nvPr/>
          </p:nvSpPr>
          <p:spPr>
            <a:xfrm>
              <a:off x="1222359" y="4006829"/>
              <a:ext cx="555793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dirty="0"/>
                <a:t>Note: If </a:t>
              </a:r>
              <a:r>
                <a:rPr lang="en-GB" dirty="0" err="1"/>
                <a:t>npx</a:t>
              </a:r>
              <a:r>
                <a:rPr lang="en-GB" dirty="0"/>
                <a:t> is not installed, you can install it like this: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FEB7282-6B88-7BE8-9650-C99953A04389}"/>
                </a:ext>
              </a:extLst>
            </p:cNvPr>
            <p:cNvSpPr txBox="1"/>
            <p:nvPr/>
          </p:nvSpPr>
          <p:spPr>
            <a:xfrm>
              <a:off x="1222359" y="4376161"/>
              <a:ext cx="7031255" cy="36933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$ 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install -g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npx</a:t>
              </a:r>
              <a:endParaRPr lang="en-GB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E398F2D-B96E-EB51-9E8F-E5EB1036F6CC}"/>
              </a:ext>
            </a:extLst>
          </p:cNvPr>
          <p:cNvSpPr txBox="1">
            <a:spLocks/>
          </p:cNvSpPr>
          <p:nvPr/>
        </p:nvSpPr>
        <p:spPr bwMode="auto">
          <a:xfrm>
            <a:off x="516423" y="2771412"/>
            <a:ext cx="8077989" cy="3112966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u="sng" dirty="0"/>
              <a:t>Example:</a:t>
            </a:r>
            <a:r>
              <a:rPr lang="en-GB" sz="1600" dirty="0"/>
              <a:t> </a:t>
            </a:r>
            <a:r>
              <a:rPr lang="en-GB" sz="1600" i="1" dirty="0"/>
              <a:t>Create React App is a comfortable environment for learning React, and is the best way to start building a new single-page application in React.</a:t>
            </a:r>
          </a:p>
          <a:p>
            <a:r>
              <a:rPr lang="en-GB" sz="1600" b="1" dirty="0"/>
              <a:t>Either: </a:t>
            </a:r>
            <a:r>
              <a:rPr lang="en-GB" sz="1600" dirty="0"/>
              <a:t>use </a:t>
            </a:r>
            <a:r>
              <a:rPr lang="en-GB" sz="1600" b="1" dirty="0" err="1"/>
              <a:t>npm</a:t>
            </a:r>
            <a:r>
              <a:rPr lang="en-GB" sz="1600" dirty="0"/>
              <a:t> to install the create-react-app package </a:t>
            </a:r>
            <a:br>
              <a:rPr lang="en-GB" sz="1600" dirty="0"/>
            </a:br>
            <a:r>
              <a:rPr lang="en-GB" sz="1600" dirty="0"/>
              <a:t>Then create the react app by executing this package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b="1" dirty="0"/>
              <a:t>OR: </a:t>
            </a:r>
            <a:r>
              <a:rPr lang="en-GB" sz="1600" dirty="0"/>
              <a:t>use </a:t>
            </a:r>
            <a:r>
              <a:rPr lang="en-GB" sz="1600" b="1" dirty="0" err="1"/>
              <a:t>npx</a:t>
            </a:r>
            <a:r>
              <a:rPr lang="en-GB" sz="1600" dirty="0"/>
              <a:t> to create the react app by executing the create-react-app package </a:t>
            </a:r>
            <a:r>
              <a:rPr lang="en-GB" sz="1600" i="1" dirty="0"/>
              <a:t>but temporarily installing it</a:t>
            </a:r>
            <a:r>
              <a:rPr lang="en-GB" sz="1600" dirty="0"/>
              <a:t> because we hardly ever use this package</a:t>
            </a:r>
            <a:endParaRPr lang="en-GB" sz="1600" i="1" dirty="0"/>
          </a:p>
          <a:p>
            <a:endParaRPr lang="en-GB" sz="1600" dirty="0"/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4D1A8F56-A847-44E9-8FEF-6F2D92CD4C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6056" y="3982623"/>
            <a:ext cx="5020059" cy="646331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install create-react-app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create-react-app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myApp</a:t>
            </a:r>
            <a:endParaRPr kumimoji="0" lang="en-GB" altLang="en-US" sz="1800" b="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610CDB90-E6D2-EF8F-D6A5-9C52A1C7F2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5366365"/>
            <a:ext cx="5020059" cy="369332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create-react-app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myApp</a:t>
            </a:r>
            <a:endParaRPr kumimoji="0" lang="en-GB" altLang="en-US" sz="1800" b="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9A027F-1EE8-58C1-DA39-8587413D2AB3}"/>
              </a:ext>
            </a:extLst>
          </p:cNvPr>
          <p:cNvSpPr txBox="1"/>
          <p:nvPr/>
        </p:nvSpPr>
        <p:spPr>
          <a:xfrm>
            <a:off x="6457654" y="5853600"/>
            <a:ext cx="2486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/>
              <a:t>https://www.geeksforgeeks.org/what-are-the-differences-between-npm-and-npx/</a:t>
            </a:r>
          </a:p>
        </p:txBody>
      </p:sp>
    </p:spTree>
    <p:extLst>
      <p:ext uri="{BB962C8B-B14F-4D97-AF65-F5344CB8AC3E}">
        <p14:creationId xmlns:p14="http://schemas.microsoft.com/office/powerpoint/2010/main" val="39885009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0D1EA-70C0-7731-B7D4-A8934E390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npx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B9B9A-9F82-7AB3-9622-095427E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196" y="2325486"/>
            <a:ext cx="4202779" cy="1069646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ALTERNATIVE</a:t>
            </a:r>
          </a:p>
          <a:p>
            <a:r>
              <a:rPr lang="en-GB" dirty="0"/>
              <a:t>Using </a:t>
            </a:r>
            <a:r>
              <a:rPr lang="en-GB" b="1" dirty="0" err="1"/>
              <a:t>npx</a:t>
            </a:r>
            <a:r>
              <a:rPr lang="en-GB" dirty="0"/>
              <a:t> to execute a local install of </a:t>
            </a:r>
            <a:r>
              <a:rPr lang="en-GB" dirty="0" err="1"/>
              <a:t>cowsay</a:t>
            </a:r>
            <a:r>
              <a:rPr lang="en-GB" dirty="0"/>
              <a:t> package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A1DE32-39FD-DC51-4C02-BB05EBBACB4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EDA0E1-46C7-8DEC-C2C7-AFED0FAE4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973" y="39333"/>
            <a:ext cx="2867605" cy="199771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B386AC90-7CD9-576C-792A-AF35A20D0439}"/>
              </a:ext>
            </a:extLst>
          </p:cNvPr>
          <p:cNvGrpSpPr/>
          <p:nvPr/>
        </p:nvGrpSpPr>
        <p:grpSpPr>
          <a:xfrm>
            <a:off x="0" y="844550"/>
            <a:ext cx="4314676" cy="4674597"/>
            <a:chOff x="0" y="844550"/>
            <a:chExt cx="4314676" cy="4674597"/>
          </a:xfrm>
        </p:grpSpPr>
        <p:sp>
          <p:nvSpPr>
            <p:cNvPr id="5" name="Content Placeholder 2">
              <a:extLst>
                <a:ext uri="{FF2B5EF4-FFF2-40B4-BE49-F238E27FC236}">
                  <a16:creationId xmlns:a16="http://schemas.microsoft.com/office/drawing/2014/main" id="{52BE5D7B-BA42-5E5E-F958-4BE948F8096F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0" y="844550"/>
              <a:ext cx="4314676" cy="411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Char char="–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b="1" dirty="0" err="1"/>
                <a:t>cowsay</a:t>
              </a:r>
              <a:r>
                <a:rPr lang="en-GB" dirty="0"/>
                <a:t> is a configurable talking cow</a:t>
              </a:r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id="{9A5C3D99-239E-778F-E0A5-A34BB28925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6520" y="1634977"/>
              <a:ext cx="3082726" cy="369332"/>
            </a:xfrm>
            <a:prstGeom prst="rect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bg1"/>
                  </a:solidFill>
                </a:rPr>
                <a:t>$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kumimoji="0" lang="en-GB" altLang="en-US" sz="1800" dirty="0">
                  <a:solidFill>
                    <a:schemeClr val="accent1">
                      <a:lumMod val="50000"/>
                    </a:schemeClr>
                  </a:solidFill>
                </a:rPr>
                <a:t> install -g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cowsay</a:t>
              </a:r>
              <a:endParaRPr kumimoji="0" lang="en-GB" altLang="en-US" sz="1800" b="0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1E853D0-E639-5F8B-5F4A-8CE050BDA047}"/>
                </a:ext>
              </a:extLst>
            </p:cNvPr>
            <p:cNvSpPr txBox="1"/>
            <p:nvPr/>
          </p:nvSpPr>
          <p:spPr>
            <a:xfrm>
              <a:off x="107397" y="2583474"/>
              <a:ext cx="3834704" cy="2246769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var </a:t>
              </a:r>
              <a:r>
                <a:rPr lang="en-GB" sz="2000" dirty="0" err="1"/>
                <a:t>cowsay</a:t>
              </a:r>
              <a:r>
                <a:rPr lang="en-GB" sz="2000" dirty="0"/>
                <a:t> = require("</a:t>
              </a:r>
              <a:r>
                <a:rPr lang="en-GB" sz="2000" dirty="0" err="1"/>
                <a:t>cowsay</a:t>
              </a:r>
              <a:r>
                <a:rPr lang="en-GB" sz="2000" dirty="0"/>
                <a:t>");</a:t>
              </a:r>
            </a:p>
            <a:p>
              <a:endParaRPr lang="en-GB" sz="2000" dirty="0"/>
            </a:p>
            <a:p>
              <a:r>
                <a:rPr lang="en-GB" sz="2000" dirty="0"/>
                <a:t>console.log(</a:t>
              </a:r>
              <a:r>
                <a:rPr lang="en-GB" sz="2000" dirty="0" err="1"/>
                <a:t>cowsay.say</a:t>
              </a:r>
              <a:r>
                <a:rPr lang="en-GB" sz="2000" dirty="0"/>
                <a:t>({</a:t>
              </a:r>
            </a:p>
            <a:p>
              <a:r>
                <a:rPr lang="en-GB" sz="2000" dirty="0"/>
                <a:t>    text : "I'm a </a:t>
              </a:r>
              <a:r>
                <a:rPr lang="en-GB" sz="2000" dirty="0" err="1"/>
                <a:t>moooodule</a:t>
              </a:r>
              <a:r>
                <a:rPr lang="en-GB" sz="2000" dirty="0"/>
                <a:t>",</a:t>
              </a:r>
            </a:p>
            <a:p>
              <a:r>
                <a:rPr lang="en-GB" sz="2000" dirty="0"/>
                <a:t>    e : "</a:t>
              </a:r>
              <a:r>
                <a:rPr lang="en-GB" sz="2000" dirty="0" err="1"/>
                <a:t>oO</a:t>
              </a:r>
              <a:r>
                <a:rPr lang="en-GB" sz="2000" dirty="0"/>
                <a:t>",</a:t>
              </a:r>
            </a:p>
            <a:p>
              <a:r>
                <a:rPr lang="en-GB" sz="2000" dirty="0"/>
                <a:t>    T : "U "</a:t>
              </a:r>
            </a:p>
            <a:p>
              <a:r>
                <a:rPr lang="en-GB" sz="2000" dirty="0"/>
                <a:t>}));</a:t>
              </a:r>
            </a:p>
          </p:txBody>
        </p:sp>
        <p:sp>
          <p:nvSpPr>
            <p:cNvPr id="13" name="TextBox 6">
              <a:extLst>
                <a:ext uri="{FF2B5EF4-FFF2-40B4-BE49-F238E27FC236}">
                  <a16:creationId xmlns:a16="http://schemas.microsoft.com/office/drawing/2014/main" id="{525EDF84-5732-71E3-77C7-EF9785CC61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7397" y="5149815"/>
              <a:ext cx="3082726" cy="369332"/>
            </a:xfrm>
            <a:prstGeom prst="rect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bg1"/>
                  </a:solidFill>
                </a:rPr>
                <a:t>$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cowsay</a:t>
              </a:r>
              <a:r>
                <a:rPr kumimoji="0" lang="en-GB" altLang="en-US" sz="1800" dirty="0">
                  <a:solidFill>
                    <a:schemeClr val="accent1">
                      <a:lumMod val="50000"/>
                    </a:schemeClr>
                  </a:solidFill>
                </a:rPr>
                <a:t> </a:t>
              </a:r>
              <a:r>
                <a:rPr kumimoji="0" lang="en-GB" altLang="en-US" sz="1800" b="0" dirty="0">
                  <a:solidFill>
                    <a:schemeClr val="accent1">
                      <a:lumMod val="50000"/>
                    </a:schemeClr>
                  </a:solidFill>
                </a:rPr>
                <a:t>"</a:t>
              </a:r>
              <a:r>
                <a:rPr kumimoji="0" lang="en-GB" altLang="en-US" sz="1800" dirty="0">
                  <a:solidFill>
                    <a:schemeClr val="accent1">
                      <a:lumMod val="50000"/>
                    </a:schemeClr>
                  </a:solidFill>
                </a:rPr>
                <a:t>I'm a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moooodule</a:t>
              </a:r>
              <a:r>
                <a:rPr kumimoji="0" lang="en-GB" altLang="en-US" sz="1800" b="0" dirty="0">
                  <a:solidFill>
                    <a:schemeClr val="accent1">
                      <a:lumMod val="50000"/>
                    </a:schemeClr>
                  </a:solidFill>
                </a:rPr>
                <a:t>"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9900EE8-EFCE-6701-600F-059C5A9D8A53}"/>
                </a:ext>
              </a:extLst>
            </p:cNvPr>
            <p:cNvSpPr txBox="1"/>
            <p:nvPr/>
          </p:nvSpPr>
          <p:spPr>
            <a:xfrm>
              <a:off x="53945" y="2244429"/>
              <a:ext cx="15824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As a package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CE2FE83-3CDA-94EE-920B-8CA5E3E5CC72}"/>
                </a:ext>
              </a:extLst>
            </p:cNvPr>
            <p:cNvSpPr txBox="1"/>
            <p:nvPr/>
          </p:nvSpPr>
          <p:spPr>
            <a:xfrm>
              <a:off x="66276" y="4839238"/>
              <a:ext cx="30059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Execute package in the CLI</a:t>
              </a:r>
            </a:p>
          </p:txBody>
        </p:sp>
      </p:grpSp>
      <p:sp>
        <p:nvSpPr>
          <p:cNvPr id="19" name="TextBox 6">
            <a:extLst>
              <a:ext uri="{FF2B5EF4-FFF2-40B4-BE49-F238E27FC236}">
                <a16:creationId xmlns:a16="http://schemas.microsoft.com/office/drawing/2014/main" id="{A6F21A3B-2890-0836-7D02-155D44A285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4209" y="3395132"/>
            <a:ext cx="4156751" cy="369332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I'm a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moooodule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53EC794-593F-FCAF-124E-C4904A1EFB91}"/>
              </a:ext>
            </a:extLst>
          </p:cNvPr>
          <p:cNvSpPr txBox="1">
            <a:spLocks/>
          </p:cNvSpPr>
          <p:nvPr/>
        </p:nvSpPr>
        <p:spPr bwMode="auto">
          <a:xfrm>
            <a:off x="4687744" y="3857370"/>
            <a:ext cx="4202779" cy="2273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You can install multiple packages to execute the command. </a:t>
            </a:r>
            <a:br>
              <a:rPr lang="en-GB" dirty="0"/>
            </a:br>
            <a:r>
              <a:rPr lang="en-GB" sz="1600" dirty="0"/>
              <a:t>Use the -c flag to execute a string inside an </a:t>
            </a:r>
            <a:r>
              <a:rPr lang="en-GB" sz="1600" dirty="0" err="1"/>
              <a:t>npm</a:t>
            </a:r>
            <a:r>
              <a:rPr lang="en-GB" sz="1600" dirty="0"/>
              <a:t> run-script-like shell environment. The first item in the string is the command.  </a:t>
            </a:r>
            <a:endParaRPr lang="en-GB" dirty="0"/>
          </a:p>
        </p:txBody>
      </p:sp>
      <p:sp>
        <p:nvSpPr>
          <p:cNvPr id="22" name="TextBox 6">
            <a:extLst>
              <a:ext uri="{FF2B5EF4-FFF2-40B4-BE49-F238E27FC236}">
                <a16:creationId xmlns:a16="http://schemas.microsoft.com/office/drawing/2014/main" id="{44A44628-2BE5-466D-A644-86759411A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3772" y="5849878"/>
            <a:ext cx="4156751" cy="923330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lolcatjs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-c 'echo "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Im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moooodule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 |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 |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lolcatjs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'</a:t>
            </a:r>
          </a:p>
        </p:txBody>
      </p: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FB02B60E-6A75-D4F1-47A4-7A2D51873F8E}"/>
              </a:ext>
            </a:extLst>
          </p:cNvPr>
          <p:cNvCxnSpPr>
            <a:stCxn id="22" idx="1"/>
            <a:endCxn id="19" idx="1"/>
          </p:cNvCxnSpPr>
          <p:nvPr/>
        </p:nvCxnSpPr>
        <p:spPr bwMode="auto">
          <a:xfrm rot="10800000" flipH="1">
            <a:off x="4733771" y="3579799"/>
            <a:ext cx="30437" cy="2731745"/>
          </a:xfrm>
          <a:prstGeom prst="bentConnector3">
            <a:avLst>
              <a:gd name="adj1" fmla="val -75106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06257E71-1F36-10F8-EC2A-8DE172FBFAEE}"/>
              </a:ext>
            </a:extLst>
          </p:cNvPr>
          <p:cNvSpPr txBox="1"/>
          <p:nvPr/>
        </p:nvSpPr>
        <p:spPr>
          <a:xfrm rot="16200000">
            <a:off x="2995790" y="4815756"/>
            <a:ext cx="2683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i="1" dirty="0"/>
              <a:t>Note: you do not have to specify the --package (-p) if the binary name matches the package name as in the </a:t>
            </a:r>
            <a:r>
              <a:rPr lang="en-GB" sz="700" i="1" dirty="0" err="1"/>
              <a:t>cowsay</a:t>
            </a:r>
            <a:r>
              <a:rPr lang="en-GB" sz="700" i="1" dirty="0"/>
              <a:t> package </a:t>
            </a:r>
          </a:p>
        </p:txBody>
      </p:sp>
    </p:spTree>
    <p:extLst>
      <p:ext uri="{BB962C8B-B14F-4D97-AF65-F5344CB8AC3E}">
        <p14:creationId xmlns:p14="http://schemas.microsoft.com/office/powerpoint/2010/main" val="35429853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CF352-A224-F6BF-E894-7BBA079D3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Version Manager</a:t>
            </a:r>
            <a:br>
              <a:rPr lang="en-GB" b="1" dirty="0"/>
            </a:br>
            <a:r>
              <a:rPr lang="en-GB" b="1" dirty="0"/>
              <a:t>(NVM)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70580-EF30-51A9-50C0-346E989E9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a good idea to install </a:t>
            </a:r>
            <a:r>
              <a:rPr lang="en-GB" b="1" dirty="0" err="1"/>
              <a:t>nvm</a:t>
            </a:r>
            <a:r>
              <a:rPr lang="en-GB" dirty="0"/>
              <a:t> since this can be used to upgrade node.js and to switch between different versions of node.js for testing and supporting old </a:t>
            </a:r>
            <a:r>
              <a:rPr lang="en-GB"/>
              <a:t>code releases.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CD4DC1-4038-A278-EF8F-9CB9C3EFBB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C21EC-AE61-603B-6D71-0AA08C81078D}"/>
              </a:ext>
            </a:extLst>
          </p:cNvPr>
          <p:cNvSpPr txBox="1"/>
          <p:nvPr/>
        </p:nvSpPr>
        <p:spPr>
          <a:xfrm>
            <a:off x="178929" y="3247600"/>
            <a:ext cx="8843291" cy="2308324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ls-remote                           </a:t>
            </a:r>
            <a:r>
              <a:rPr lang="en-GB" dirty="0">
                <a:solidFill>
                  <a:schemeClr val="bg1"/>
                </a:solidFill>
              </a:rPr>
              <a:t>Check for new versions of node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node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>
                <a:solidFill>
                  <a:schemeClr val="bg1"/>
                </a:solidFill>
              </a:rPr>
              <a:t>                 Install the latest available version of node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16.17.0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>
                <a:solidFill>
                  <a:schemeClr val="bg1"/>
                </a:solidFill>
              </a:rPr>
              <a:t>             Install a new version of node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                                       </a:t>
            </a:r>
            <a:r>
              <a:rPr lang="en-GB" dirty="0">
                <a:solidFill>
                  <a:schemeClr val="bg1"/>
                </a:solidFill>
              </a:rPr>
              <a:t>Check versions of node installed locally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current                               </a:t>
            </a:r>
            <a:r>
              <a:rPr lang="en-GB" dirty="0">
                <a:solidFill>
                  <a:schemeClr val="bg1"/>
                </a:solidFill>
              </a:rPr>
              <a:t>Check the version of node currently being used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use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someversion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</a:t>
            </a:r>
            <a:r>
              <a:rPr lang="en-GB" dirty="0">
                <a:solidFill>
                  <a:schemeClr val="bg1"/>
                </a:solidFill>
              </a:rPr>
              <a:t>Switch version of </a:t>
            </a:r>
            <a:r>
              <a:rPr lang="en-GB" dirty="0" err="1">
                <a:solidFill>
                  <a:schemeClr val="bg1"/>
                </a:solidFill>
              </a:rPr>
              <a:t>node+npm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use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node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            </a:t>
            </a:r>
            <a:r>
              <a:rPr lang="en-GB" dirty="0">
                <a:solidFill>
                  <a:schemeClr val="bg1"/>
                </a:solidFill>
              </a:rPr>
              <a:t>Switch to the latest installed version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uninstall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16.17.0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>
                <a:solidFill>
                  <a:schemeClr val="bg1"/>
                </a:solidFill>
              </a:rPr>
              <a:t>         Uninstall a version of node</a:t>
            </a:r>
          </a:p>
        </p:txBody>
      </p:sp>
    </p:spTree>
    <p:extLst>
      <p:ext uri="{BB962C8B-B14F-4D97-AF65-F5344CB8AC3E}">
        <p14:creationId xmlns:p14="http://schemas.microsoft.com/office/powerpoint/2010/main" val="3960836464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86005</TotalTime>
  <Words>3423</Words>
  <Application>Microsoft Office PowerPoint</Application>
  <PresentationFormat>On-screen Show (4:3)</PresentationFormat>
  <Paragraphs>482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Node.js Quick Guide</vt:lpstr>
      <vt:lpstr>Install Node.js</vt:lpstr>
      <vt:lpstr>Windows Users</vt:lpstr>
      <vt:lpstr>Install WSL (Ubuntu)</vt:lpstr>
      <vt:lpstr>Opening WSL (Ubuntu)</vt:lpstr>
      <vt:lpstr>Where does it run?</vt:lpstr>
      <vt:lpstr>Why use it?</vt:lpstr>
      <vt:lpstr>Asynchronous</vt:lpstr>
      <vt:lpstr>Checking if Node.js is installed</vt:lpstr>
      <vt:lpstr>PowerPoint Presentation</vt:lpstr>
      <vt:lpstr>Check the  Node Package Manager (npm)  is installed </vt:lpstr>
      <vt:lpstr>What is npm?</vt:lpstr>
      <vt:lpstr>Create New package.json</vt:lpstr>
      <vt:lpstr>Example</vt:lpstr>
      <vt:lpstr>Installing Modules</vt:lpstr>
      <vt:lpstr>Note</vt:lpstr>
      <vt:lpstr>GIT</vt:lpstr>
      <vt:lpstr>Exercise: Create “package.json”</vt:lpstr>
      <vt:lpstr>Exercise: Install the “print” module</vt:lpstr>
      <vt:lpstr>Exercise: Check installed packages</vt:lpstr>
      <vt:lpstr>Install Modules from package.jsom</vt:lpstr>
      <vt:lpstr>Updating Modules</vt:lpstr>
      <vt:lpstr>Node Modules</vt:lpstr>
      <vt:lpstr>Creating a Network Service</vt:lpstr>
      <vt:lpstr>Exercise</vt:lpstr>
      <vt:lpstr>Node Package Execute (npx)</vt:lpstr>
      <vt:lpstr>npx Example</vt:lpstr>
      <vt:lpstr>Node Version Manager (NVM)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1262</cp:revision>
  <cp:lastPrinted>2001-06-14T13:58:17Z</cp:lastPrinted>
  <dcterms:created xsi:type="dcterms:W3CDTF">1999-06-25T18:38:26Z</dcterms:created>
  <dcterms:modified xsi:type="dcterms:W3CDTF">2022-11-21T10:17:57Z</dcterms:modified>
</cp:coreProperties>
</file>