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 id="2147483660" r:id="rId2"/>
  </p:sldMasterIdLst>
  <p:notesMasterIdLst>
    <p:notesMasterId r:id="rId14"/>
  </p:notesMasterIdLst>
  <p:sldIdLst>
    <p:sldId id="256" r:id="rId3"/>
    <p:sldId id="268" r:id="rId4"/>
    <p:sldId id="262" r:id="rId5"/>
    <p:sldId id="264" r:id="rId6"/>
    <p:sldId id="265" r:id="rId7"/>
    <p:sldId id="266" r:id="rId8"/>
    <p:sldId id="263" r:id="rId9"/>
    <p:sldId id="267" r:id="rId10"/>
    <p:sldId id="270" r:id="rId11"/>
    <p:sldId id="271"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541DAB-EE6A-4FC2-B22C-0E63D91027D4}" v="4" dt="2022-02-16T20:23:51.8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p:scale>
          <a:sx n="85" d="100"/>
          <a:sy n="85" d="100"/>
        </p:scale>
        <p:origin x="48" y="19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19"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0E541DAB-EE6A-4FC2-B22C-0E63D91027D4}"/>
    <pc:docChg chg="custSel addSld delSld modSld">
      <pc:chgData name="Laura Knight" userId="fcc6b1b8-7f69-4c06-9fd3-1a1553b3cd99" providerId="ADAL" clId="{0E541DAB-EE6A-4FC2-B22C-0E63D91027D4}" dt="2022-02-16T20:58:53.799" v="818" actId="115"/>
      <pc:docMkLst>
        <pc:docMk/>
      </pc:docMkLst>
      <pc:sldChg chg="addSp delSp modSp mod">
        <pc:chgData name="Laura Knight" userId="fcc6b1b8-7f69-4c06-9fd3-1a1553b3cd99" providerId="ADAL" clId="{0E541DAB-EE6A-4FC2-B22C-0E63D91027D4}" dt="2022-02-16T20:58:53.799" v="818" actId="115"/>
        <pc:sldMkLst>
          <pc:docMk/>
          <pc:sldMk cId="3082364542" sldId="268"/>
        </pc:sldMkLst>
        <pc:spChg chg="mod">
          <ac:chgData name="Laura Knight" userId="fcc6b1b8-7f69-4c06-9fd3-1a1553b3cd99" providerId="ADAL" clId="{0E541DAB-EE6A-4FC2-B22C-0E63D91027D4}" dt="2022-02-16T20:58:53.799" v="818" actId="115"/>
          <ac:spMkLst>
            <pc:docMk/>
            <pc:sldMk cId="3082364542" sldId="268"/>
            <ac:spMk id="2" creationId="{E718A90C-6DE5-46AB-B189-FD0FC14E02DF}"/>
          </ac:spMkLst>
        </pc:spChg>
        <pc:spChg chg="del">
          <ac:chgData name="Laura Knight" userId="fcc6b1b8-7f69-4c06-9fd3-1a1553b3cd99" providerId="ADAL" clId="{0E541DAB-EE6A-4FC2-B22C-0E63D91027D4}" dt="2022-02-16T20:23:51.880" v="635"/>
          <ac:spMkLst>
            <pc:docMk/>
            <pc:sldMk cId="3082364542" sldId="268"/>
            <ac:spMk id="3" creationId="{5F47D2C0-ABAD-4363-A497-E89B2855EF65}"/>
          </ac:spMkLst>
        </pc:spChg>
        <pc:spChg chg="del">
          <ac:chgData name="Laura Knight" userId="fcc6b1b8-7f69-4c06-9fd3-1a1553b3cd99" providerId="ADAL" clId="{0E541DAB-EE6A-4FC2-B22C-0E63D91027D4}" dt="2022-02-16T20:24:02.444" v="636" actId="26606"/>
          <ac:spMkLst>
            <pc:docMk/>
            <pc:sldMk cId="3082364542" sldId="268"/>
            <ac:spMk id="8" creationId="{8651CFA9-6065-4243-AC48-858E359780B1}"/>
          </ac:spMkLst>
        </pc:spChg>
        <pc:spChg chg="del">
          <ac:chgData name="Laura Knight" userId="fcc6b1b8-7f69-4c06-9fd3-1a1553b3cd99" providerId="ADAL" clId="{0E541DAB-EE6A-4FC2-B22C-0E63D91027D4}" dt="2022-02-16T20:24:02.444" v="636" actId="26606"/>
          <ac:spMkLst>
            <pc:docMk/>
            <pc:sldMk cId="3082364542" sldId="268"/>
            <ac:spMk id="10" creationId="{1DA57B7B-30D9-4515-9542-FFA699A3C8E8}"/>
          </ac:spMkLst>
        </pc:spChg>
        <pc:spChg chg="add mod">
          <ac:chgData name="Laura Knight" userId="fcc6b1b8-7f69-4c06-9fd3-1a1553b3cd99" providerId="ADAL" clId="{0E541DAB-EE6A-4FC2-B22C-0E63D91027D4}" dt="2022-02-16T20:58:41.426" v="815" actId="27636"/>
          <ac:spMkLst>
            <pc:docMk/>
            <pc:sldMk cId="3082364542" sldId="268"/>
            <ac:spMk id="18" creationId="{CCFA0139-AFEA-4253-8BC4-A385BDC9E480}"/>
          </ac:spMkLst>
        </pc:spChg>
        <pc:spChg chg="add">
          <ac:chgData name="Laura Knight" userId="fcc6b1b8-7f69-4c06-9fd3-1a1553b3cd99" providerId="ADAL" clId="{0E541DAB-EE6A-4FC2-B22C-0E63D91027D4}" dt="2022-02-16T20:24:02.444" v="636" actId="26606"/>
          <ac:spMkLst>
            <pc:docMk/>
            <pc:sldMk cId="3082364542" sldId="268"/>
            <ac:spMk id="21" creationId="{8651CFA9-6065-4243-AC48-858E359780B1}"/>
          </ac:spMkLst>
        </pc:spChg>
        <pc:spChg chg="add">
          <ac:chgData name="Laura Knight" userId="fcc6b1b8-7f69-4c06-9fd3-1a1553b3cd99" providerId="ADAL" clId="{0E541DAB-EE6A-4FC2-B22C-0E63D91027D4}" dt="2022-02-16T20:24:02.444" v="636" actId="26606"/>
          <ac:spMkLst>
            <pc:docMk/>
            <pc:sldMk cId="3082364542" sldId="268"/>
            <ac:spMk id="23" creationId="{8B7CC9ED-57A2-429E-8FD9-D55F47275908}"/>
          </ac:spMkLst>
        </pc:spChg>
        <pc:spChg chg="add">
          <ac:chgData name="Laura Knight" userId="fcc6b1b8-7f69-4c06-9fd3-1a1553b3cd99" providerId="ADAL" clId="{0E541DAB-EE6A-4FC2-B22C-0E63D91027D4}" dt="2022-02-16T20:24:02.444" v="636" actId="26606"/>
          <ac:spMkLst>
            <pc:docMk/>
            <pc:sldMk cId="3082364542" sldId="268"/>
            <ac:spMk id="25" creationId="{A3EF0E40-AEB8-4DF7-A67A-7317B3BF94CA}"/>
          </ac:spMkLst>
        </pc:spChg>
        <pc:grpChg chg="del">
          <ac:chgData name="Laura Knight" userId="fcc6b1b8-7f69-4c06-9fd3-1a1553b3cd99" providerId="ADAL" clId="{0E541DAB-EE6A-4FC2-B22C-0E63D91027D4}" dt="2022-02-16T20:24:02.444" v="636" actId="26606"/>
          <ac:grpSpMkLst>
            <pc:docMk/>
            <pc:sldMk cId="3082364542" sldId="268"/>
            <ac:grpSpMk id="12" creationId="{DB2F975E-DA49-4702-8C47-1C492A7A848E}"/>
          </ac:grpSpMkLst>
        </pc:grpChg>
        <pc:grpChg chg="add">
          <ac:chgData name="Laura Knight" userId="fcc6b1b8-7f69-4c06-9fd3-1a1553b3cd99" providerId="ADAL" clId="{0E541DAB-EE6A-4FC2-B22C-0E63D91027D4}" dt="2022-02-16T20:24:02.444" v="636" actId="26606"/>
          <ac:grpSpMkLst>
            <pc:docMk/>
            <pc:sldMk cId="3082364542" sldId="268"/>
            <ac:grpSpMk id="27" creationId="{739BAE37-B96C-4F71-BC0F-C5F3C7DFDE2A}"/>
          </ac:grpSpMkLst>
        </pc:grpChg>
        <pc:picChg chg="add mod">
          <ac:chgData name="Laura Knight" userId="fcc6b1b8-7f69-4c06-9fd3-1a1553b3cd99" providerId="ADAL" clId="{0E541DAB-EE6A-4FC2-B22C-0E63D91027D4}" dt="2022-02-16T20:24:14.673" v="640" actId="1076"/>
          <ac:picMkLst>
            <pc:docMk/>
            <pc:sldMk cId="3082364542" sldId="268"/>
            <ac:picMk id="9" creationId="{CF14D7D1-3A99-43D9-A89A-3F344C1CBCCF}"/>
          </ac:picMkLst>
        </pc:picChg>
      </pc:sldChg>
      <pc:sldChg chg="addSp modSp mod">
        <pc:chgData name="Laura Knight" userId="fcc6b1b8-7f69-4c06-9fd3-1a1553b3cd99" providerId="ADAL" clId="{0E541DAB-EE6A-4FC2-B22C-0E63D91027D4}" dt="2022-02-16T14:25:25.827" v="32" actId="27636"/>
        <pc:sldMkLst>
          <pc:docMk/>
          <pc:sldMk cId="3525260857" sldId="269"/>
        </pc:sldMkLst>
        <pc:spChg chg="mod">
          <ac:chgData name="Laura Knight" userId="fcc6b1b8-7f69-4c06-9fd3-1a1553b3cd99" providerId="ADAL" clId="{0E541DAB-EE6A-4FC2-B22C-0E63D91027D4}" dt="2022-02-16T14:23:18.603" v="8" actId="20577"/>
          <ac:spMkLst>
            <pc:docMk/>
            <pc:sldMk cId="3525260857" sldId="269"/>
            <ac:spMk id="2" creationId="{B6F7DFA8-98E0-420B-B825-515FC0C1D73B}"/>
          </ac:spMkLst>
        </pc:spChg>
        <pc:spChg chg="mod">
          <ac:chgData name="Laura Knight" userId="fcc6b1b8-7f69-4c06-9fd3-1a1553b3cd99" providerId="ADAL" clId="{0E541DAB-EE6A-4FC2-B22C-0E63D91027D4}" dt="2022-02-16T14:25:25.827" v="32" actId="27636"/>
          <ac:spMkLst>
            <pc:docMk/>
            <pc:sldMk cId="3525260857" sldId="269"/>
            <ac:spMk id="3" creationId="{D1748612-0F95-4182-9E9A-A49D095F3A13}"/>
          </ac:spMkLst>
        </pc:spChg>
        <pc:picChg chg="add mod modCrop">
          <ac:chgData name="Laura Knight" userId="fcc6b1b8-7f69-4c06-9fd3-1a1553b3cd99" providerId="ADAL" clId="{0E541DAB-EE6A-4FC2-B22C-0E63D91027D4}" dt="2022-02-16T14:25:11.892" v="28" actId="1076"/>
          <ac:picMkLst>
            <pc:docMk/>
            <pc:sldMk cId="3525260857" sldId="269"/>
            <ac:picMk id="5" creationId="{A31EB2AE-1669-4A3D-BB5C-52E515787B69}"/>
          </ac:picMkLst>
        </pc:picChg>
      </pc:sldChg>
      <pc:sldChg chg="addSp modSp new mod setBg modNotesTx">
        <pc:chgData name="Laura Knight" userId="fcc6b1b8-7f69-4c06-9fd3-1a1553b3cd99" providerId="ADAL" clId="{0E541DAB-EE6A-4FC2-B22C-0E63D91027D4}" dt="2022-02-16T20:14:18.997" v="330" actId="26606"/>
        <pc:sldMkLst>
          <pc:docMk/>
          <pc:sldMk cId="1242790739" sldId="270"/>
        </pc:sldMkLst>
        <pc:spChg chg="mod">
          <ac:chgData name="Laura Knight" userId="fcc6b1b8-7f69-4c06-9fd3-1a1553b3cd99" providerId="ADAL" clId="{0E541DAB-EE6A-4FC2-B22C-0E63D91027D4}" dt="2022-02-16T20:14:18.997" v="330" actId="26606"/>
          <ac:spMkLst>
            <pc:docMk/>
            <pc:sldMk cId="1242790739" sldId="270"/>
            <ac:spMk id="2" creationId="{C07873CF-1C0A-4855-BCE4-3DB259E1CD77}"/>
          </ac:spMkLst>
        </pc:spChg>
        <pc:spChg chg="mod">
          <ac:chgData name="Laura Knight" userId="fcc6b1b8-7f69-4c06-9fd3-1a1553b3cd99" providerId="ADAL" clId="{0E541DAB-EE6A-4FC2-B22C-0E63D91027D4}" dt="2022-02-16T20:14:18.997" v="330" actId="26606"/>
          <ac:spMkLst>
            <pc:docMk/>
            <pc:sldMk cId="1242790739" sldId="270"/>
            <ac:spMk id="3" creationId="{FFAD5089-BEC4-41C8-8635-F8CED3FC8250}"/>
          </ac:spMkLst>
        </pc:spChg>
        <pc:spChg chg="add">
          <ac:chgData name="Laura Knight" userId="fcc6b1b8-7f69-4c06-9fd3-1a1553b3cd99" providerId="ADAL" clId="{0E541DAB-EE6A-4FC2-B22C-0E63D91027D4}" dt="2022-02-16T20:14:18.997" v="330" actId="26606"/>
          <ac:spMkLst>
            <pc:docMk/>
            <pc:sldMk cId="1242790739" sldId="270"/>
            <ac:spMk id="71" creationId="{F13C74B1-5B17-4795-BED0-7140497B445A}"/>
          </ac:spMkLst>
        </pc:spChg>
        <pc:spChg chg="add">
          <ac:chgData name="Laura Knight" userId="fcc6b1b8-7f69-4c06-9fd3-1a1553b3cd99" providerId="ADAL" clId="{0E541DAB-EE6A-4FC2-B22C-0E63D91027D4}" dt="2022-02-16T20:14:18.997" v="330" actId="26606"/>
          <ac:spMkLst>
            <pc:docMk/>
            <pc:sldMk cId="1242790739" sldId="270"/>
            <ac:spMk id="73" creationId="{D4974D33-8DC5-464E-8C6D-BE58F0669C17}"/>
          </ac:spMkLst>
        </pc:spChg>
        <pc:picChg chg="add mod">
          <ac:chgData name="Laura Knight" userId="fcc6b1b8-7f69-4c06-9fd3-1a1553b3cd99" providerId="ADAL" clId="{0E541DAB-EE6A-4FC2-B22C-0E63D91027D4}" dt="2022-02-16T20:14:18.997" v="330" actId="26606"/>
          <ac:picMkLst>
            <pc:docMk/>
            <pc:sldMk cId="1242790739" sldId="270"/>
            <ac:picMk id="1026" creationId="{50CF49C9-B661-4B37-B938-00539AE9D2A5}"/>
          </ac:picMkLst>
        </pc:picChg>
      </pc:sldChg>
      <pc:sldChg chg="new del">
        <pc:chgData name="Laura Knight" userId="fcc6b1b8-7f69-4c06-9fd3-1a1553b3cd99" providerId="ADAL" clId="{0E541DAB-EE6A-4FC2-B22C-0E63D91027D4}" dt="2022-02-16T14:25:18.447" v="29" actId="47"/>
        <pc:sldMkLst>
          <pc:docMk/>
          <pc:sldMk cId="3817261727" sldId="270"/>
        </pc:sldMkLst>
      </pc:sldChg>
      <pc:sldChg chg="addSp modSp new mod setBg modNotesTx">
        <pc:chgData name="Laura Knight" userId="fcc6b1b8-7f69-4c06-9fd3-1a1553b3cd99" providerId="ADAL" clId="{0E541DAB-EE6A-4FC2-B22C-0E63D91027D4}" dt="2022-02-16T20:16:42.794" v="634" actId="962"/>
        <pc:sldMkLst>
          <pc:docMk/>
          <pc:sldMk cId="500349593" sldId="271"/>
        </pc:sldMkLst>
        <pc:spChg chg="mod">
          <ac:chgData name="Laura Knight" userId="fcc6b1b8-7f69-4c06-9fd3-1a1553b3cd99" providerId="ADAL" clId="{0E541DAB-EE6A-4FC2-B22C-0E63D91027D4}" dt="2022-02-16T20:16:38.412" v="632" actId="26606"/>
          <ac:spMkLst>
            <pc:docMk/>
            <pc:sldMk cId="500349593" sldId="271"/>
            <ac:spMk id="2" creationId="{8060BE26-3362-4485-B6E2-79038BABC0A5}"/>
          </ac:spMkLst>
        </pc:spChg>
        <pc:spChg chg="mod">
          <ac:chgData name="Laura Knight" userId="fcc6b1b8-7f69-4c06-9fd3-1a1553b3cd99" providerId="ADAL" clId="{0E541DAB-EE6A-4FC2-B22C-0E63D91027D4}" dt="2022-02-16T20:16:38.412" v="632" actId="26606"/>
          <ac:spMkLst>
            <pc:docMk/>
            <pc:sldMk cId="500349593" sldId="271"/>
            <ac:spMk id="3" creationId="{02B77EFA-8AC0-4267-9F76-A6803C714C6D}"/>
          </ac:spMkLst>
        </pc:spChg>
        <pc:spChg chg="add">
          <ac:chgData name="Laura Knight" userId="fcc6b1b8-7f69-4c06-9fd3-1a1553b3cd99" providerId="ADAL" clId="{0E541DAB-EE6A-4FC2-B22C-0E63D91027D4}" dt="2022-02-16T20:16:38.412" v="632" actId="26606"/>
          <ac:spMkLst>
            <pc:docMk/>
            <pc:sldMk cId="500349593" sldId="271"/>
            <ac:spMk id="9" creationId="{F13C74B1-5B17-4795-BED0-7140497B445A}"/>
          </ac:spMkLst>
        </pc:spChg>
        <pc:spChg chg="add">
          <ac:chgData name="Laura Knight" userId="fcc6b1b8-7f69-4c06-9fd3-1a1553b3cd99" providerId="ADAL" clId="{0E541DAB-EE6A-4FC2-B22C-0E63D91027D4}" dt="2022-02-16T20:16:38.412" v="632" actId="26606"/>
          <ac:spMkLst>
            <pc:docMk/>
            <pc:sldMk cId="500349593" sldId="271"/>
            <ac:spMk id="11" creationId="{D4974D33-8DC5-464E-8C6D-BE58F0669C17}"/>
          </ac:spMkLst>
        </pc:spChg>
        <pc:picChg chg="add mod">
          <ac:chgData name="Laura Knight" userId="fcc6b1b8-7f69-4c06-9fd3-1a1553b3cd99" providerId="ADAL" clId="{0E541DAB-EE6A-4FC2-B22C-0E63D91027D4}" dt="2022-02-16T20:16:42.794" v="634" actId="962"/>
          <ac:picMkLst>
            <pc:docMk/>
            <pc:sldMk cId="500349593" sldId="271"/>
            <ac:picMk id="4" creationId="{1C6DB5FC-4603-4ECB-B6AA-DB2E6D1D8A55}"/>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E95662-33C8-45BC-B095-96EBB1AC55D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4CECE54-E25E-4549-9368-BE3BDA937AB0}">
      <dgm:prSet/>
      <dgm:spPr/>
      <dgm:t>
        <a:bodyPr/>
        <a:lstStyle/>
        <a:p>
          <a:r>
            <a:rPr lang="en-GB" b="1"/>
            <a:t>Using the NCA website, consider one of the ‘A day in the life’ profiles</a:t>
          </a:r>
          <a:r>
            <a:rPr lang="en-GB"/>
            <a:t>:</a:t>
          </a:r>
          <a:endParaRPr lang="en-US"/>
        </a:p>
      </dgm:t>
    </dgm:pt>
    <dgm:pt modelId="{C34CA05F-4468-4B56-B5A4-945B7A68071D}" type="parTrans" cxnId="{B09CCFBF-D9EF-43BD-89B8-7C65D9BB6195}">
      <dgm:prSet/>
      <dgm:spPr/>
      <dgm:t>
        <a:bodyPr/>
        <a:lstStyle/>
        <a:p>
          <a:endParaRPr lang="en-US"/>
        </a:p>
      </dgm:t>
    </dgm:pt>
    <dgm:pt modelId="{B6792D72-F46B-41EC-B239-5C116F41738A}" type="sibTrans" cxnId="{B09CCFBF-D9EF-43BD-89B8-7C65D9BB6195}">
      <dgm:prSet/>
      <dgm:spPr/>
      <dgm:t>
        <a:bodyPr/>
        <a:lstStyle/>
        <a:p>
          <a:endParaRPr lang="en-US"/>
        </a:p>
      </dgm:t>
    </dgm:pt>
    <dgm:pt modelId="{732543AC-AB74-4319-95D9-28A58DF32414}">
      <dgm:prSet/>
      <dgm:spPr/>
      <dgm:t>
        <a:bodyPr/>
        <a:lstStyle/>
        <a:p>
          <a:r>
            <a:rPr lang="en-GB"/>
            <a:t>NCA Investigator</a:t>
          </a:r>
          <a:endParaRPr lang="en-US"/>
        </a:p>
      </dgm:t>
    </dgm:pt>
    <dgm:pt modelId="{C4A65B4B-58D2-4BFB-A97F-AE9D60101300}" type="parTrans" cxnId="{9B648433-2F0F-4F46-BC18-570C6B5651ED}">
      <dgm:prSet/>
      <dgm:spPr/>
      <dgm:t>
        <a:bodyPr/>
        <a:lstStyle/>
        <a:p>
          <a:endParaRPr lang="en-US"/>
        </a:p>
      </dgm:t>
    </dgm:pt>
    <dgm:pt modelId="{FCA7B359-A01E-44AB-8588-2DB0559FABEA}" type="sibTrans" cxnId="{9B648433-2F0F-4F46-BC18-570C6B5651ED}">
      <dgm:prSet/>
      <dgm:spPr/>
      <dgm:t>
        <a:bodyPr/>
        <a:lstStyle/>
        <a:p>
          <a:endParaRPr lang="en-US"/>
        </a:p>
      </dgm:t>
    </dgm:pt>
    <dgm:pt modelId="{42296FC8-D021-4B7F-9EF7-AD3F3D32E76F}">
      <dgm:prSet/>
      <dgm:spPr/>
      <dgm:t>
        <a:bodyPr/>
        <a:lstStyle/>
        <a:p>
          <a:r>
            <a:rPr lang="en-GB"/>
            <a:t>NCA Intelligence officer</a:t>
          </a:r>
          <a:endParaRPr lang="en-US"/>
        </a:p>
      </dgm:t>
    </dgm:pt>
    <dgm:pt modelId="{9C0811DF-4550-4B15-A9FC-D2250EE8F1CB}" type="parTrans" cxnId="{EA92AD21-F034-4293-A50F-0D30A307C7E9}">
      <dgm:prSet/>
      <dgm:spPr/>
      <dgm:t>
        <a:bodyPr/>
        <a:lstStyle/>
        <a:p>
          <a:endParaRPr lang="en-US"/>
        </a:p>
      </dgm:t>
    </dgm:pt>
    <dgm:pt modelId="{EEF5E206-ED9B-4550-ABA7-39E01D457F30}" type="sibTrans" cxnId="{EA92AD21-F034-4293-A50F-0D30A307C7E9}">
      <dgm:prSet/>
      <dgm:spPr/>
      <dgm:t>
        <a:bodyPr/>
        <a:lstStyle/>
        <a:p>
          <a:endParaRPr lang="en-US"/>
        </a:p>
      </dgm:t>
    </dgm:pt>
    <dgm:pt modelId="{2214F9BD-E9C3-46DC-AECB-DEEEFC94551D}">
      <dgm:prSet/>
      <dgm:spPr/>
      <dgm:t>
        <a:bodyPr/>
        <a:lstStyle/>
        <a:p>
          <a:r>
            <a:rPr lang="en-GB"/>
            <a:t>NCA Technology roles</a:t>
          </a:r>
          <a:endParaRPr lang="en-US"/>
        </a:p>
      </dgm:t>
    </dgm:pt>
    <dgm:pt modelId="{A967765A-7EA8-4B8D-98F0-DF51037401F1}" type="parTrans" cxnId="{44B02D94-5AE6-4C48-8483-118218456690}">
      <dgm:prSet/>
      <dgm:spPr/>
      <dgm:t>
        <a:bodyPr/>
        <a:lstStyle/>
        <a:p>
          <a:endParaRPr lang="en-US"/>
        </a:p>
      </dgm:t>
    </dgm:pt>
    <dgm:pt modelId="{F149E037-E258-4D5D-BC3D-4DA16608D2CD}" type="sibTrans" cxnId="{44B02D94-5AE6-4C48-8483-118218456690}">
      <dgm:prSet/>
      <dgm:spPr/>
      <dgm:t>
        <a:bodyPr/>
        <a:lstStyle/>
        <a:p>
          <a:endParaRPr lang="en-US"/>
        </a:p>
      </dgm:t>
    </dgm:pt>
    <dgm:pt modelId="{BD57A4F6-1136-416A-816A-8E2B4441BF38}">
      <dgm:prSet/>
      <dgm:spPr/>
      <dgm:t>
        <a:bodyPr/>
        <a:lstStyle/>
        <a:p>
          <a:r>
            <a:rPr lang="en-GB"/>
            <a:t>Anti-kidnap and Extortion Unit</a:t>
          </a:r>
          <a:endParaRPr lang="en-US"/>
        </a:p>
      </dgm:t>
    </dgm:pt>
    <dgm:pt modelId="{A2DDB982-6CD8-4BFE-81B5-A2E866B58429}" type="parTrans" cxnId="{6995AEC4-9374-43AE-BB6C-226BD4C0BFB0}">
      <dgm:prSet/>
      <dgm:spPr/>
      <dgm:t>
        <a:bodyPr/>
        <a:lstStyle/>
        <a:p>
          <a:endParaRPr lang="en-US"/>
        </a:p>
      </dgm:t>
    </dgm:pt>
    <dgm:pt modelId="{CC9291E1-EBA6-4EC8-A1B3-85234D941868}" type="sibTrans" cxnId="{6995AEC4-9374-43AE-BB6C-226BD4C0BFB0}">
      <dgm:prSet/>
      <dgm:spPr/>
      <dgm:t>
        <a:bodyPr/>
        <a:lstStyle/>
        <a:p>
          <a:endParaRPr lang="en-US"/>
        </a:p>
      </dgm:t>
    </dgm:pt>
    <dgm:pt modelId="{97F951D5-EB9E-4F74-BE51-6522B088A2DC}">
      <dgm:prSet/>
      <dgm:spPr/>
      <dgm:t>
        <a:bodyPr/>
        <a:lstStyle/>
        <a:p>
          <a:r>
            <a:rPr lang="en-GB"/>
            <a:t>National Cyber crime unit</a:t>
          </a:r>
          <a:endParaRPr lang="en-US"/>
        </a:p>
      </dgm:t>
    </dgm:pt>
    <dgm:pt modelId="{3E5899F0-9C18-44D1-B610-D5AA8486A650}" type="parTrans" cxnId="{511FA682-4FE4-4F72-A1EB-A320384CB6AC}">
      <dgm:prSet/>
      <dgm:spPr/>
      <dgm:t>
        <a:bodyPr/>
        <a:lstStyle/>
        <a:p>
          <a:endParaRPr lang="en-US"/>
        </a:p>
      </dgm:t>
    </dgm:pt>
    <dgm:pt modelId="{F74B5F35-08C2-467A-A367-0BA618CA1A79}" type="sibTrans" cxnId="{511FA682-4FE4-4F72-A1EB-A320384CB6AC}">
      <dgm:prSet/>
      <dgm:spPr/>
      <dgm:t>
        <a:bodyPr/>
        <a:lstStyle/>
        <a:p>
          <a:endParaRPr lang="en-US"/>
        </a:p>
      </dgm:t>
    </dgm:pt>
    <dgm:pt modelId="{5DDD277F-4C36-42BD-8C73-435FF17DF725}">
      <dgm:prSet/>
      <dgm:spPr/>
      <dgm:t>
        <a:bodyPr/>
        <a:lstStyle/>
        <a:p>
          <a:r>
            <a:rPr lang="en-GB"/>
            <a:t>Modern slavery and Human trafficking unit</a:t>
          </a:r>
          <a:endParaRPr lang="en-US"/>
        </a:p>
      </dgm:t>
    </dgm:pt>
    <dgm:pt modelId="{FA706338-2CD9-4D9B-AD6C-7601C2FE5639}" type="parTrans" cxnId="{4C2D372B-5C50-4621-AE37-E13EB3B3B4DE}">
      <dgm:prSet/>
      <dgm:spPr/>
      <dgm:t>
        <a:bodyPr/>
        <a:lstStyle/>
        <a:p>
          <a:endParaRPr lang="en-US"/>
        </a:p>
      </dgm:t>
    </dgm:pt>
    <dgm:pt modelId="{1757A6CB-6BAE-4557-908C-798612829006}" type="sibTrans" cxnId="{4C2D372B-5C50-4621-AE37-E13EB3B3B4DE}">
      <dgm:prSet/>
      <dgm:spPr/>
      <dgm:t>
        <a:bodyPr/>
        <a:lstStyle/>
        <a:p>
          <a:endParaRPr lang="en-US"/>
        </a:p>
      </dgm:t>
    </dgm:pt>
    <dgm:pt modelId="{0B04B82C-EE28-4204-8E08-338D9F9F5914}">
      <dgm:prSet/>
      <dgm:spPr/>
      <dgm:t>
        <a:bodyPr/>
        <a:lstStyle/>
        <a:p>
          <a:r>
            <a:rPr lang="en-GB"/>
            <a:t>Serious crime analysis section</a:t>
          </a:r>
          <a:endParaRPr lang="en-US"/>
        </a:p>
      </dgm:t>
    </dgm:pt>
    <dgm:pt modelId="{BEDEE7BA-0E68-4A83-8BA1-643558007D77}" type="parTrans" cxnId="{D166D25E-6C61-407E-8AE1-C90639E68D64}">
      <dgm:prSet/>
      <dgm:spPr/>
      <dgm:t>
        <a:bodyPr/>
        <a:lstStyle/>
        <a:p>
          <a:endParaRPr lang="en-US"/>
        </a:p>
      </dgm:t>
    </dgm:pt>
    <dgm:pt modelId="{C26FFBAE-78CB-407D-B5D7-5A6FE294D6CB}" type="sibTrans" cxnId="{D166D25E-6C61-407E-8AE1-C90639E68D64}">
      <dgm:prSet/>
      <dgm:spPr/>
      <dgm:t>
        <a:bodyPr/>
        <a:lstStyle/>
        <a:p>
          <a:endParaRPr lang="en-US"/>
        </a:p>
      </dgm:t>
    </dgm:pt>
    <dgm:pt modelId="{85A2F403-58E7-43D3-8883-3BBBF1F0FAEA}" type="pres">
      <dgm:prSet presAssocID="{37E95662-33C8-45BC-B095-96EBB1AC55DF}" presName="diagram" presStyleCnt="0">
        <dgm:presLayoutVars>
          <dgm:dir/>
          <dgm:resizeHandles val="exact"/>
        </dgm:presLayoutVars>
      </dgm:prSet>
      <dgm:spPr/>
    </dgm:pt>
    <dgm:pt modelId="{23BC2E2C-14F1-4693-93A7-0FA0884B24BD}" type="pres">
      <dgm:prSet presAssocID="{24CECE54-E25E-4549-9368-BE3BDA937AB0}" presName="node" presStyleLbl="node1" presStyleIdx="0" presStyleCnt="8">
        <dgm:presLayoutVars>
          <dgm:bulletEnabled val="1"/>
        </dgm:presLayoutVars>
      </dgm:prSet>
      <dgm:spPr/>
    </dgm:pt>
    <dgm:pt modelId="{7BBD9EAB-A6BA-43D6-8B6B-1F83B0D01FD1}" type="pres">
      <dgm:prSet presAssocID="{B6792D72-F46B-41EC-B239-5C116F41738A}" presName="sibTrans" presStyleCnt="0"/>
      <dgm:spPr/>
    </dgm:pt>
    <dgm:pt modelId="{0689DDA1-4C8B-4E48-906B-A3F1BEE36F40}" type="pres">
      <dgm:prSet presAssocID="{732543AC-AB74-4319-95D9-28A58DF32414}" presName="node" presStyleLbl="node1" presStyleIdx="1" presStyleCnt="8">
        <dgm:presLayoutVars>
          <dgm:bulletEnabled val="1"/>
        </dgm:presLayoutVars>
      </dgm:prSet>
      <dgm:spPr/>
    </dgm:pt>
    <dgm:pt modelId="{5119AE4E-94E2-4E25-9D10-5315F5A72AF7}" type="pres">
      <dgm:prSet presAssocID="{FCA7B359-A01E-44AB-8588-2DB0559FABEA}" presName="sibTrans" presStyleCnt="0"/>
      <dgm:spPr/>
    </dgm:pt>
    <dgm:pt modelId="{03BC7D7D-0B9D-4590-BDBA-7130BDCA52C4}" type="pres">
      <dgm:prSet presAssocID="{42296FC8-D021-4B7F-9EF7-AD3F3D32E76F}" presName="node" presStyleLbl="node1" presStyleIdx="2" presStyleCnt="8">
        <dgm:presLayoutVars>
          <dgm:bulletEnabled val="1"/>
        </dgm:presLayoutVars>
      </dgm:prSet>
      <dgm:spPr/>
    </dgm:pt>
    <dgm:pt modelId="{35160D3E-6F98-4CD8-AF04-01BB3F86B5EC}" type="pres">
      <dgm:prSet presAssocID="{EEF5E206-ED9B-4550-ABA7-39E01D457F30}" presName="sibTrans" presStyleCnt="0"/>
      <dgm:spPr/>
    </dgm:pt>
    <dgm:pt modelId="{C1DBFA67-7D18-4192-A36E-A3930A32DA00}" type="pres">
      <dgm:prSet presAssocID="{2214F9BD-E9C3-46DC-AECB-DEEEFC94551D}" presName="node" presStyleLbl="node1" presStyleIdx="3" presStyleCnt="8">
        <dgm:presLayoutVars>
          <dgm:bulletEnabled val="1"/>
        </dgm:presLayoutVars>
      </dgm:prSet>
      <dgm:spPr/>
    </dgm:pt>
    <dgm:pt modelId="{45A6F698-A691-4860-AE59-AF804D7A1D0A}" type="pres">
      <dgm:prSet presAssocID="{F149E037-E258-4D5D-BC3D-4DA16608D2CD}" presName="sibTrans" presStyleCnt="0"/>
      <dgm:spPr/>
    </dgm:pt>
    <dgm:pt modelId="{371A62CF-D828-4C21-875E-A9C7A3065BA2}" type="pres">
      <dgm:prSet presAssocID="{BD57A4F6-1136-416A-816A-8E2B4441BF38}" presName="node" presStyleLbl="node1" presStyleIdx="4" presStyleCnt="8">
        <dgm:presLayoutVars>
          <dgm:bulletEnabled val="1"/>
        </dgm:presLayoutVars>
      </dgm:prSet>
      <dgm:spPr/>
    </dgm:pt>
    <dgm:pt modelId="{5D9E0110-CB73-4945-B275-0746C61AA3B5}" type="pres">
      <dgm:prSet presAssocID="{CC9291E1-EBA6-4EC8-A1B3-85234D941868}" presName="sibTrans" presStyleCnt="0"/>
      <dgm:spPr/>
    </dgm:pt>
    <dgm:pt modelId="{543276A3-B330-4026-AB29-257B96F4030A}" type="pres">
      <dgm:prSet presAssocID="{97F951D5-EB9E-4F74-BE51-6522B088A2DC}" presName="node" presStyleLbl="node1" presStyleIdx="5" presStyleCnt="8">
        <dgm:presLayoutVars>
          <dgm:bulletEnabled val="1"/>
        </dgm:presLayoutVars>
      </dgm:prSet>
      <dgm:spPr/>
    </dgm:pt>
    <dgm:pt modelId="{CC62E34D-7281-4F3D-989B-CFC60C7BAC39}" type="pres">
      <dgm:prSet presAssocID="{F74B5F35-08C2-467A-A367-0BA618CA1A79}" presName="sibTrans" presStyleCnt="0"/>
      <dgm:spPr/>
    </dgm:pt>
    <dgm:pt modelId="{D7FEE72D-F361-4754-8555-F158CCE6BB0B}" type="pres">
      <dgm:prSet presAssocID="{5DDD277F-4C36-42BD-8C73-435FF17DF725}" presName="node" presStyleLbl="node1" presStyleIdx="6" presStyleCnt="8">
        <dgm:presLayoutVars>
          <dgm:bulletEnabled val="1"/>
        </dgm:presLayoutVars>
      </dgm:prSet>
      <dgm:spPr/>
    </dgm:pt>
    <dgm:pt modelId="{A8C3BA80-6772-4F5F-ACF9-4F7385C18BDB}" type="pres">
      <dgm:prSet presAssocID="{1757A6CB-6BAE-4557-908C-798612829006}" presName="sibTrans" presStyleCnt="0"/>
      <dgm:spPr/>
    </dgm:pt>
    <dgm:pt modelId="{BCECC7FE-8738-47FC-A484-114D624D3EE5}" type="pres">
      <dgm:prSet presAssocID="{0B04B82C-EE28-4204-8E08-338D9F9F5914}" presName="node" presStyleLbl="node1" presStyleIdx="7" presStyleCnt="8">
        <dgm:presLayoutVars>
          <dgm:bulletEnabled val="1"/>
        </dgm:presLayoutVars>
      </dgm:prSet>
      <dgm:spPr/>
    </dgm:pt>
  </dgm:ptLst>
  <dgm:cxnLst>
    <dgm:cxn modelId="{CBDAD802-1802-43A5-BBFF-7553D27A2AAD}" type="presOf" srcId="{97F951D5-EB9E-4F74-BE51-6522B088A2DC}" destId="{543276A3-B330-4026-AB29-257B96F4030A}" srcOrd="0" destOrd="0" presId="urn:microsoft.com/office/officeart/2005/8/layout/default"/>
    <dgm:cxn modelId="{6846220D-D0C1-44C6-8BD2-591191F9915A}" type="presOf" srcId="{BD57A4F6-1136-416A-816A-8E2B4441BF38}" destId="{371A62CF-D828-4C21-875E-A9C7A3065BA2}" srcOrd="0" destOrd="0" presId="urn:microsoft.com/office/officeart/2005/8/layout/default"/>
    <dgm:cxn modelId="{EA92AD21-F034-4293-A50F-0D30A307C7E9}" srcId="{37E95662-33C8-45BC-B095-96EBB1AC55DF}" destId="{42296FC8-D021-4B7F-9EF7-AD3F3D32E76F}" srcOrd="2" destOrd="0" parTransId="{9C0811DF-4550-4B15-A9FC-D2250EE8F1CB}" sibTransId="{EEF5E206-ED9B-4550-ABA7-39E01D457F30}"/>
    <dgm:cxn modelId="{4C2D372B-5C50-4621-AE37-E13EB3B3B4DE}" srcId="{37E95662-33C8-45BC-B095-96EBB1AC55DF}" destId="{5DDD277F-4C36-42BD-8C73-435FF17DF725}" srcOrd="6" destOrd="0" parTransId="{FA706338-2CD9-4D9B-AD6C-7601C2FE5639}" sibTransId="{1757A6CB-6BAE-4557-908C-798612829006}"/>
    <dgm:cxn modelId="{9B648433-2F0F-4F46-BC18-570C6B5651ED}" srcId="{37E95662-33C8-45BC-B095-96EBB1AC55DF}" destId="{732543AC-AB74-4319-95D9-28A58DF32414}" srcOrd="1" destOrd="0" parTransId="{C4A65B4B-58D2-4BFB-A97F-AE9D60101300}" sibTransId="{FCA7B359-A01E-44AB-8588-2DB0559FABEA}"/>
    <dgm:cxn modelId="{D166D25E-6C61-407E-8AE1-C90639E68D64}" srcId="{37E95662-33C8-45BC-B095-96EBB1AC55DF}" destId="{0B04B82C-EE28-4204-8E08-338D9F9F5914}" srcOrd="7" destOrd="0" parTransId="{BEDEE7BA-0E68-4A83-8BA1-643558007D77}" sibTransId="{C26FFBAE-78CB-407D-B5D7-5A6FE294D6CB}"/>
    <dgm:cxn modelId="{511FA682-4FE4-4F72-A1EB-A320384CB6AC}" srcId="{37E95662-33C8-45BC-B095-96EBB1AC55DF}" destId="{97F951D5-EB9E-4F74-BE51-6522B088A2DC}" srcOrd="5" destOrd="0" parTransId="{3E5899F0-9C18-44D1-B610-D5AA8486A650}" sibTransId="{F74B5F35-08C2-467A-A367-0BA618CA1A79}"/>
    <dgm:cxn modelId="{44B02D94-5AE6-4C48-8483-118218456690}" srcId="{37E95662-33C8-45BC-B095-96EBB1AC55DF}" destId="{2214F9BD-E9C3-46DC-AECB-DEEEFC94551D}" srcOrd="3" destOrd="0" parTransId="{A967765A-7EA8-4B8D-98F0-DF51037401F1}" sibTransId="{F149E037-E258-4D5D-BC3D-4DA16608D2CD}"/>
    <dgm:cxn modelId="{F2C9DD99-6AC9-4907-AD5B-6CA94B818D2D}" type="presOf" srcId="{5DDD277F-4C36-42BD-8C73-435FF17DF725}" destId="{D7FEE72D-F361-4754-8555-F158CCE6BB0B}" srcOrd="0" destOrd="0" presId="urn:microsoft.com/office/officeart/2005/8/layout/default"/>
    <dgm:cxn modelId="{489B94AD-31C0-4EEE-AB1A-CF747B0EBA28}" type="presOf" srcId="{37E95662-33C8-45BC-B095-96EBB1AC55DF}" destId="{85A2F403-58E7-43D3-8883-3BBBF1F0FAEA}" srcOrd="0" destOrd="0" presId="urn:microsoft.com/office/officeart/2005/8/layout/default"/>
    <dgm:cxn modelId="{D3E7ADAE-9442-4B58-89F1-653AA187DA95}" type="presOf" srcId="{24CECE54-E25E-4549-9368-BE3BDA937AB0}" destId="{23BC2E2C-14F1-4693-93A7-0FA0884B24BD}" srcOrd="0" destOrd="0" presId="urn:microsoft.com/office/officeart/2005/8/layout/default"/>
    <dgm:cxn modelId="{70DC7BBB-E8FA-4F58-9A9D-72AD19619A73}" type="presOf" srcId="{0B04B82C-EE28-4204-8E08-338D9F9F5914}" destId="{BCECC7FE-8738-47FC-A484-114D624D3EE5}" srcOrd="0" destOrd="0" presId="urn:microsoft.com/office/officeart/2005/8/layout/default"/>
    <dgm:cxn modelId="{61349CBC-6A50-446F-99D4-094B604757E4}" type="presOf" srcId="{2214F9BD-E9C3-46DC-AECB-DEEEFC94551D}" destId="{C1DBFA67-7D18-4192-A36E-A3930A32DA00}" srcOrd="0" destOrd="0" presId="urn:microsoft.com/office/officeart/2005/8/layout/default"/>
    <dgm:cxn modelId="{B09CCFBF-D9EF-43BD-89B8-7C65D9BB6195}" srcId="{37E95662-33C8-45BC-B095-96EBB1AC55DF}" destId="{24CECE54-E25E-4549-9368-BE3BDA937AB0}" srcOrd="0" destOrd="0" parTransId="{C34CA05F-4468-4B56-B5A4-945B7A68071D}" sibTransId="{B6792D72-F46B-41EC-B239-5C116F41738A}"/>
    <dgm:cxn modelId="{6995AEC4-9374-43AE-BB6C-226BD4C0BFB0}" srcId="{37E95662-33C8-45BC-B095-96EBB1AC55DF}" destId="{BD57A4F6-1136-416A-816A-8E2B4441BF38}" srcOrd="4" destOrd="0" parTransId="{A2DDB982-6CD8-4BFE-81B5-A2E866B58429}" sibTransId="{CC9291E1-EBA6-4EC8-A1B3-85234D941868}"/>
    <dgm:cxn modelId="{73C84FFC-8E96-4474-891E-1A68B0722078}" type="presOf" srcId="{42296FC8-D021-4B7F-9EF7-AD3F3D32E76F}" destId="{03BC7D7D-0B9D-4590-BDBA-7130BDCA52C4}" srcOrd="0" destOrd="0" presId="urn:microsoft.com/office/officeart/2005/8/layout/default"/>
    <dgm:cxn modelId="{A1DFA9FF-3ECB-4715-BC32-283DBE39071C}" type="presOf" srcId="{732543AC-AB74-4319-95D9-28A58DF32414}" destId="{0689DDA1-4C8B-4E48-906B-A3F1BEE36F40}" srcOrd="0" destOrd="0" presId="urn:microsoft.com/office/officeart/2005/8/layout/default"/>
    <dgm:cxn modelId="{D30080D0-4ED3-487C-A4F3-B51BE2C7C29F}" type="presParOf" srcId="{85A2F403-58E7-43D3-8883-3BBBF1F0FAEA}" destId="{23BC2E2C-14F1-4693-93A7-0FA0884B24BD}" srcOrd="0" destOrd="0" presId="urn:microsoft.com/office/officeart/2005/8/layout/default"/>
    <dgm:cxn modelId="{A235E501-37F6-4B3F-8BEA-6A2BF1545CA2}" type="presParOf" srcId="{85A2F403-58E7-43D3-8883-3BBBF1F0FAEA}" destId="{7BBD9EAB-A6BA-43D6-8B6B-1F83B0D01FD1}" srcOrd="1" destOrd="0" presId="urn:microsoft.com/office/officeart/2005/8/layout/default"/>
    <dgm:cxn modelId="{CFBCDC16-7AF9-455C-AB63-AFBA9D5D0EF2}" type="presParOf" srcId="{85A2F403-58E7-43D3-8883-3BBBF1F0FAEA}" destId="{0689DDA1-4C8B-4E48-906B-A3F1BEE36F40}" srcOrd="2" destOrd="0" presId="urn:microsoft.com/office/officeart/2005/8/layout/default"/>
    <dgm:cxn modelId="{A60FDB88-44B7-438C-93DE-52EEA60FC88E}" type="presParOf" srcId="{85A2F403-58E7-43D3-8883-3BBBF1F0FAEA}" destId="{5119AE4E-94E2-4E25-9D10-5315F5A72AF7}" srcOrd="3" destOrd="0" presId="urn:microsoft.com/office/officeart/2005/8/layout/default"/>
    <dgm:cxn modelId="{68604F61-2161-4F51-9D00-5676DDC88B14}" type="presParOf" srcId="{85A2F403-58E7-43D3-8883-3BBBF1F0FAEA}" destId="{03BC7D7D-0B9D-4590-BDBA-7130BDCA52C4}" srcOrd="4" destOrd="0" presId="urn:microsoft.com/office/officeart/2005/8/layout/default"/>
    <dgm:cxn modelId="{CB3F5719-0127-4090-9E88-4A3207AD3EB2}" type="presParOf" srcId="{85A2F403-58E7-43D3-8883-3BBBF1F0FAEA}" destId="{35160D3E-6F98-4CD8-AF04-01BB3F86B5EC}" srcOrd="5" destOrd="0" presId="urn:microsoft.com/office/officeart/2005/8/layout/default"/>
    <dgm:cxn modelId="{9BBF555A-88EA-49D0-AB4C-F89CC079D5E0}" type="presParOf" srcId="{85A2F403-58E7-43D3-8883-3BBBF1F0FAEA}" destId="{C1DBFA67-7D18-4192-A36E-A3930A32DA00}" srcOrd="6" destOrd="0" presId="urn:microsoft.com/office/officeart/2005/8/layout/default"/>
    <dgm:cxn modelId="{568CB29F-1AD6-4D10-B930-48A72B007524}" type="presParOf" srcId="{85A2F403-58E7-43D3-8883-3BBBF1F0FAEA}" destId="{45A6F698-A691-4860-AE59-AF804D7A1D0A}" srcOrd="7" destOrd="0" presId="urn:microsoft.com/office/officeart/2005/8/layout/default"/>
    <dgm:cxn modelId="{20A879CB-DE41-4EA3-8BB8-A5588F955AA2}" type="presParOf" srcId="{85A2F403-58E7-43D3-8883-3BBBF1F0FAEA}" destId="{371A62CF-D828-4C21-875E-A9C7A3065BA2}" srcOrd="8" destOrd="0" presId="urn:microsoft.com/office/officeart/2005/8/layout/default"/>
    <dgm:cxn modelId="{E1B2032F-05D6-4BEF-89B8-22E6FCCD77F4}" type="presParOf" srcId="{85A2F403-58E7-43D3-8883-3BBBF1F0FAEA}" destId="{5D9E0110-CB73-4945-B275-0746C61AA3B5}" srcOrd="9" destOrd="0" presId="urn:microsoft.com/office/officeart/2005/8/layout/default"/>
    <dgm:cxn modelId="{3C5EFDEC-7970-4207-9A18-64676274A892}" type="presParOf" srcId="{85A2F403-58E7-43D3-8883-3BBBF1F0FAEA}" destId="{543276A3-B330-4026-AB29-257B96F4030A}" srcOrd="10" destOrd="0" presId="urn:microsoft.com/office/officeart/2005/8/layout/default"/>
    <dgm:cxn modelId="{ED4DB5F6-114B-4E8B-BFF0-F822EBDC7638}" type="presParOf" srcId="{85A2F403-58E7-43D3-8883-3BBBF1F0FAEA}" destId="{CC62E34D-7281-4F3D-989B-CFC60C7BAC39}" srcOrd="11" destOrd="0" presId="urn:microsoft.com/office/officeart/2005/8/layout/default"/>
    <dgm:cxn modelId="{E6F87AC9-2826-44C3-B92B-5AB7F2500B80}" type="presParOf" srcId="{85A2F403-58E7-43D3-8883-3BBBF1F0FAEA}" destId="{D7FEE72D-F361-4754-8555-F158CCE6BB0B}" srcOrd="12" destOrd="0" presId="urn:microsoft.com/office/officeart/2005/8/layout/default"/>
    <dgm:cxn modelId="{68B6B07D-E248-49D2-B6DB-53F3CB4C77F3}" type="presParOf" srcId="{85A2F403-58E7-43D3-8883-3BBBF1F0FAEA}" destId="{A8C3BA80-6772-4F5F-ACF9-4F7385C18BDB}" srcOrd="13" destOrd="0" presId="urn:microsoft.com/office/officeart/2005/8/layout/default"/>
    <dgm:cxn modelId="{330364F7-FBBF-43FA-8231-FB366696F353}" type="presParOf" srcId="{85A2F403-58E7-43D3-8883-3BBBF1F0FAEA}" destId="{BCECC7FE-8738-47FC-A484-114D624D3EE5}"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BC2E2C-14F1-4693-93A7-0FA0884B24BD}">
      <dsp:nvSpPr>
        <dsp:cNvPr id="0" name=""/>
        <dsp:cNvSpPr/>
      </dsp:nvSpPr>
      <dsp:spPr>
        <a:xfrm>
          <a:off x="3080" y="242545"/>
          <a:ext cx="2444055" cy="146643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Using the NCA website, consider one of the ‘A day in the life’ profiles</a:t>
          </a:r>
          <a:r>
            <a:rPr lang="en-GB" sz="1900" kern="1200"/>
            <a:t>:</a:t>
          </a:r>
          <a:endParaRPr lang="en-US" sz="1900" kern="1200"/>
        </a:p>
      </dsp:txBody>
      <dsp:txXfrm>
        <a:off x="3080" y="242545"/>
        <a:ext cx="2444055" cy="1466433"/>
      </dsp:txXfrm>
    </dsp:sp>
    <dsp:sp modelId="{0689DDA1-4C8B-4E48-906B-A3F1BEE36F40}">
      <dsp:nvSpPr>
        <dsp:cNvPr id="0" name=""/>
        <dsp:cNvSpPr/>
      </dsp:nvSpPr>
      <dsp:spPr>
        <a:xfrm>
          <a:off x="2691541" y="242545"/>
          <a:ext cx="2444055" cy="146643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NCA Investigator</a:t>
          </a:r>
          <a:endParaRPr lang="en-US" sz="1900" kern="1200"/>
        </a:p>
      </dsp:txBody>
      <dsp:txXfrm>
        <a:off x="2691541" y="242545"/>
        <a:ext cx="2444055" cy="1466433"/>
      </dsp:txXfrm>
    </dsp:sp>
    <dsp:sp modelId="{03BC7D7D-0B9D-4590-BDBA-7130BDCA52C4}">
      <dsp:nvSpPr>
        <dsp:cNvPr id="0" name=""/>
        <dsp:cNvSpPr/>
      </dsp:nvSpPr>
      <dsp:spPr>
        <a:xfrm>
          <a:off x="5380002" y="242545"/>
          <a:ext cx="2444055" cy="146643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NCA Intelligence officer</a:t>
          </a:r>
          <a:endParaRPr lang="en-US" sz="1900" kern="1200"/>
        </a:p>
      </dsp:txBody>
      <dsp:txXfrm>
        <a:off x="5380002" y="242545"/>
        <a:ext cx="2444055" cy="1466433"/>
      </dsp:txXfrm>
    </dsp:sp>
    <dsp:sp modelId="{C1DBFA67-7D18-4192-A36E-A3930A32DA00}">
      <dsp:nvSpPr>
        <dsp:cNvPr id="0" name=""/>
        <dsp:cNvSpPr/>
      </dsp:nvSpPr>
      <dsp:spPr>
        <a:xfrm>
          <a:off x="8068463" y="242545"/>
          <a:ext cx="2444055" cy="146643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NCA Technology roles</a:t>
          </a:r>
          <a:endParaRPr lang="en-US" sz="1900" kern="1200"/>
        </a:p>
      </dsp:txBody>
      <dsp:txXfrm>
        <a:off x="8068463" y="242545"/>
        <a:ext cx="2444055" cy="1466433"/>
      </dsp:txXfrm>
    </dsp:sp>
    <dsp:sp modelId="{371A62CF-D828-4C21-875E-A9C7A3065BA2}">
      <dsp:nvSpPr>
        <dsp:cNvPr id="0" name=""/>
        <dsp:cNvSpPr/>
      </dsp:nvSpPr>
      <dsp:spPr>
        <a:xfrm>
          <a:off x="3080" y="1953384"/>
          <a:ext cx="2444055" cy="146643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Anti-kidnap and Extortion Unit</a:t>
          </a:r>
          <a:endParaRPr lang="en-US" sz="1900" kern="1200"/>
        </a:p>
      </dsp:txBody>
      <dsp:txXfrm>
        <a:off x="3080" y="1953384"/>
        <a:ext cx="2444055" cy="1466433"/>
      </dsp:txXfrm>
    </dsp:sp>
    <dsp:sp modelId="{543276A3-B330-4026-AB29-257B96F4030A}">
      <dsp:nvSpPr>
        <dsp:cNvPr id="0" name=""/>
        <dsp:cNvSpPr/>
      </dsp:nvSpPr>
      <dsp:spPr>
        <a:xfrm>
          <a:off x="2691541" y="1953384"/>
          <a:ext cx="2444055" cy="146643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National Cyber crime unit</a:t>
          </a:r>
          <a:endParaRPr lang="en-US" sz="1900" kern="1200"/>
        </a:p>
      </dsp:txBody>
      <dsp:txXfrm>
        <a:off x="2691541" y="1953384"/>
        <a:ext cx="2444055" cy="1466433"/>
      </dsp:txXfrm>
    </dsp:sp>
    <dsp:sp modelId="{D7FEE72D-F361-4754-8555-F158CCE6BB0B}">
      <dsp:nvSpPr>
        <dsp:cNvPr id="0" name=""/>
        <dsp:cNvSpPr/>
      </dsp:nvSpPr>
      <dsp:spPr>
        <a:xfrm>
          <a:off x="5380002" y="1953384"/>
          <a:ext cx="2444055" cy="146643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Modern slavery and Human trafficking unit</a:t>
          </a:r>
          <a:endParaRPr lang="en-US" sz="1900" kern="1200"/>
        </a:p>
      </dsp:txBody>
      <dsp:txXfrm>
        <a:off x="5380002" y="1953384"/>
        <a:ext cx="2444055" cy="1466433"/>
      </dsp:txXfrm>
    </dsp:sp>
    <dsp:sp modelId="{BCECC7FE-8738-47FC-A484-114D624D3EE5}">
      <dsp:nvSpPr>
        <dsp:cNvPr id="0" name=""/>
        <dsp:cNvSpPr/>
      </dsp:nvSpPr>
      <dsp:spPr>
        <a:xfrm>
          <a:off x="8068463" y="1953384"/>
          <a:ext cx="2444055" cy="146643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Serious crime analysis section</a:t>
          </a:r>
          <a:endParaRPr lang="en-US" sz="1900" kern="1200"/>
        </a:p>
      </dsp:txBody>
      <dsp:txXfrm>
        <a:off x="8068463" y="1953384"/>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EE2FDB-8BD6-4902-8C43-6F91652390AA}" type="datetimeFigureOut">
              <a:rPr lang="en-GB" smtClean="0"/>
              <a:t>16/02/2022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71C106-9089-4165-9D71-7203D2117E42}" type="slidenum">
              <a:rPr lang="en-GB" smtClean="0"/>
              <a:t>‹#›</a:t>
            </a:fld>
            <a:endParaRPr lang="en-GB"/>
          </a:p>
        </p:txBody>
      </p:sp>
    </p:spTree>
    <p:extLst>
      <p:ext uri="{BB962C8B-B14F-4D97-AF65-F5344CB8AC3E}">
        <p14:creationId xmlns:p14="http://schemas.microsoft.com/office/powerpoint/2010/main" val="2219702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eur01.safelinks.protection.outlook.com/?url=https%3A%2F%2Fjigsaw.vitalsource.com%2Fbooks%2F978-1-914573-01-9%2Fepub%2Fops%2Fxhtml%2Fch03.xhtml%23rsec3_5&amp;data=04%7C01%7Claura.knight%40uwtsd.ac.uk%7C93a8c63b7908451dff2e08d9f1580cc4%7C4e0f11f9046e45059cb8db2152311e21%7C0%7C0%7C637806182734777900%7CUnknown%7CTWFpbGZsb3d8eyJWIjoiMC4wLjAwMDAiLCJQIjoiV2luMzIiLCJBTiI6Ik1haWwiLCJXVCI6Mn0%3D%7C3000&amp;sdata=iuk1zxOMQCUIL5y%2B%2BqYOzLOtDx3rpYN8WlFcdHiF%2BDo%3D&amp;reserved=0"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eur01.safelinks.protection.outlook.com/?url=https%3A%2F%2Fjigsaw.vitalsource.com%2Fbooks%2F978-1-914573-01-9%2Fepub%2Fops%2Fxhtml%2Fch02.xhtml%23sec2_2_5&amp;data=04%7C01%7Claura.knight%40uwtsd.ac.uk%7C93a8c63b7908451dff2e08d9f1580cc4%7C4e0f11f9046e45059cb8db2152311e21%7C0%7C0%7C637806182734777900%7CUnknown%7CTWFpbGZsb3d8eyJWIjoiMC4wLjAwMDAiLCJQIjoiV2luMzIiLCJBTiI6Ik1haWwiLCJXVCI6Mn0%3D%7C3000&amp;sdata=s0txbod2TRtbPZjgFBAu%2FAyyo%2BlHWBuP5XpLM3LL1j8%3D&amp;reserved=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DF0BFB94-E4AB-4F77-AE7E-E3567387C276}" type="slidenum">
              <a:rPr lang="en-GB" smtClean="0"/>
              <a:t>3</a:t>
            </a:fld>
            <a:endParaRPr lang="en-GB"/>
          </a:p>
        </p:txBody>
      </p:sp>
    </p:spTree>
    <p:extLst>
      <p:ext uri="{BB962C8B-B14F-4D97-AF65-F5344CB8AC3E}">
        <p14:creationId xmlns:p14="http://schemas.microsoft.com/office/powerpoint/2010/main" val="24667183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Q1:  43 – College of Policing</a:t>
            </a:r>
            <a:endParaRPr lang="en-US" dirty="0"/>
          </a:p>
          <a:p>
            <a:endParaRPr lang="en-US" dirty="0"/>
          </a:p>
          <a:p>
            <a:endParaRPr lang="en-US" dirty="0"/>
          </a:p>
          <a:p>
            <a:r>
              <a:rPr lang="en-US"/>
              <a:t>Q2: Police workforce as at 31 March 2020 • 129,110 full-time equivalent (FTE) officers were in post as at 31 March 2020 in the 43 territorial police forces in England and Wales. • This was an increase of 4.8% on March 2019 (up 5,921 FTEs from 123,189 officers) and the largest year on year change since 2003/04. • Excluding transfers, 12,883 police officers (FTE) joined the 43 territorial police forces in England and Wales in 2019/20, the highest number since comparable data collection began in 2002/03.</a:t>
            </a:r>
            <a:endParaRPr lang="en-US" dirty="0"/>
          </a:p>
          <a:p>
            <a:endParaRPr lang="en-US" dirty="0"/>
          </a:p>
          <a:p>
            <a:endParaRPr lang="en-US" dirty="0"/>
          </a:p>
          <a:p>
            <a:pPr marL="171450" indent="-171450">
              <a:buFont typeface="Arial"/>
              <a:buChar char="•"/>
            </a:pPr>
            <a:r>
              <a:rPr lang="en-US"/>
              <a:t>Q3: at the end of March 2019, 93.1% of police officers were from the White ethnic group and 6.9% were from other ethnic groups</a:t>
            </a:r>
            <a:endParaRPr lang="en-GB"/>
          </a:p>
          <a:p>
            <a:pPr marL="171450" indent="-171450">
              <a:buFont typeface="Arial"/>
              <a:buChar char="•"/>
            </a:pPr>
            <a:r>
              <a:rPr lang="en-US"/>
              <a:t>4.0% of senior officers were from the Asian, Black, Mixed and Other ethnic groups combined, compared with 2.8% in 2007</a:t>
            </a:r>
          </a:p>
          <a:p>
            <a:pPr marL="171450" indent="-171450">
              <a:buFont typeface="Arial"/>
              <a:buChar char="•"/>
            </a:pPr>
            <a:r>
              <a:rPr lang="en-US"/>
              <a:t>between 2007 and 2019, the total percentage of police officers from the Asian, Black, Mixed and Other ethnic groups went up from 3.9% to 6.9%</a:t>
            </a:r>
          </a:p>
          <a:p>
            <a:pPr marL="171450" indent="-171450">
              <a:buFont typeface="Arial"/>
              <a:buChar char="•"/>
            </a:pPr>
            <a:r>
              <a:rPr lang="en-US"/>
              <a:t>according to the 2011 Census, 86% of people in England and Wales were White and 14% were from other ethnic groups</a:t>
            </a:r>
          </a:p>
          <a:p>
            <a:endParaRPr lang="en-US" dirty="0">
              <a:cs typeface="Calibri"/>
            </a:endParaRPr>
          </a:p>
        </p:txBody>
      </p:sp>
      <p:sp>
        <p:nvSpPr>
          <p:cNvPr id="4" name="Slide Number Placeholder 3"/>
          <p:cNvSpPr>
            <a:spLocks noGrp="1"/>
          </p:cNvSpPr>
          <p:nvPr>
            <p:ph type="sldNum" sz="quarter" idx="5"/>
          </p:nvPr>
        </p:nvSpPr>
        <p:spPr/>
        <p:txBody>
          <a:bodyPr/>
          <a:lstStyle/>
          <a:p>
            <a:fld id="{C33CEE14-7B02-4C96-8E83-C4FA1020473E}" type="slidenum">
              <a:rPr lang="en-GB"/>
              <a:t>4</a:t>
            </a:fld>
            <a:endParaRPr lang="en-GB"/>
          </a:p>
        </p:txBody>
      </p:sp>
    </p:spTree>
    <p:extLst>
      <p:ext uri="{BB962C8B-B14F-4D97-AF65-F5344CB8AC3E}">
        <p14:creationId xmlns:p14="http://schemas.microsoft.com/office/powerpoint/2010/main" val="1899334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33CEE14-7B02-4C96-8E83-C4FA1020473E}" type="slidenum">
              <a:rPr lang="en-GB" smtClean="0"/>
              <a:t>5</a:t>
            </a:fld>
            <a:endParaRPr lang="en-GB"/>
          </a:p>
        </p:txBody>
      </p:sp>
    </p:spTree>
    <p:extLst>
      <p:ext uri="{BB962C8B-B14F-4D97-AF65-F5344CB8AC3E}">
        <p14:creationId xmlns:p14="http://schemas.microsoft.com/office/powerpoint/2010/main" val="2643994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33CEE14-7B02-4C96-8E83-C4FA1020473E}" type="slidenum">
              <a:rPr lang="en-GB" smtClean="0"/>
              <a:t>6</a:t>
            </a:fld>
            <a:endParaRPr lang="en-GB"/>
          </a:p>
        </p:txBody>
      </p:sp>
    </p:spTree>
    <p:extLst>
      <p:ext uri="{BB962C8B-B14F-4D97-AF65-F5344CB8AC3E}">
        <p14:creationId xmlns:p14="http://schemas.microsoft.com/office/powerpoint/2010/main" val="4143798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solidFill>
                  <a:srgbClr val="000000"/>
                </a:solidFill>
                <a:effectLst/>
                <a:latin typeface="Times New Roman" panose="02020603050405020304" pitchFamily="18" charset="0"/>
                <a:ea typeface="Times New Roman" panose="02020603050405020304" pitchFamily="18" charset="0"/>
              </a:rPr>
              <a:t>One of the more unusual features of the legal system of England and Wales is the prominent role which is given to non-legally qualified (lay) magistrates (though they do receive some training). There are approximately 15,000 magistrates who are also known as </a:t>
            </a:r>
            <a:r>
              <a:rPr lang="en-GB" sz="1800" b="1" dirty="0">
                <a:solidFill>
                  <a:srgbClr val="000000"/>
                </a:solidFill>
                <a:effectLst/>
                <a:latin typeface="inherit"/>
                <a:ea typeface="Times New Roman" panose="02020603050405020304" pitchFamily="18" charset="0"/>
                <a:cs typeface="Segoe UI" panose="020B0502040204020203" pitchFamily="34" charset="0"/>
              </a:rPr>
              <a:t>Justices of the Peace</a:t>
            </a:r>
            <a:r>
              <a:rPr lang="en-GB" sz="1800" dirty="0">
                <a:solidFill>
                  <a:srgbClr val="000000"/>
                </a:solidFill>
                <a:effectLst/>
                <a:latin typeface="Times New Roman" panose="02020603050405020304" pitchFamily="18" charset="0"/>
                <a:ea typeface="Times New Roman" panose="02020603050405020304" pitchFamily="18" charset="0"/>
              </a:rPr>
              <a:t> (</a:t>
            </a:r>
            <a:r>
              <a:rPr lang="en-GB" sz="1800" b="1" dirty="0">
                <a:solidFill>
                  <a:srgbClr val="000000"/>
                </a:solidFill>
                <a:effectLst/>
                <a:latin typeface="inherit"/>
                <a:ea typeface="Times New Roman" panose="02020603050405020304" pitchFamily="18" charset="0"/>
                <a:cs typeface="Segoe UI" panose="020B0502040204020203" pitchFamily="34" charset="0"/>
              </a:rPr>
              <a:t>JPs</a:t>
            </a:r>
            <a:r>
              <a:rPr lang="en-GB" sz="1800" dirty="0">
                <a:solidFill>
                  <a:srgbClr val="000000"/>
                </a:solidFill>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Times New Roman" panose="02020603050405020304" pitchFamily="18" charset="0"/>
                <a:ea typeface="Times New Roman" panose="02020603050405020304" pitchFamily="18" charset="0"/>
              </a:rPr>
              <a:t>People who wish to become magistrates must have the following qualities:</a:t>
            </a:r>
            <a:endParaRPr lang="en-GB" sz="1800" dirty="0">
              <a:effectLst/>
              <a:latin typeface="Times New Roman" panose="02020603050405020304" pitchFamily="18" charset="0"/>
              <a:ea typeface="Times New Roman" panose="02020603050405020304" pitchFamily="18" charset="0"/>
            </a:endParaRPr>
          </a:p>
          <a:p>
            <a:pPr marL="548640" algn="just"/>
            <a:r>
              <a:rPr lang="en-GB" sz="1800" dirty="0">
                <a:solidFill>
                  <a:srgbClr val="000000"/>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good character;</a:t>
            </a:r>
          </a:p>
          <a:p>
            <a:pPr marL="548640" algn="just"/>
            <a:r>
              <a:rPr lang="en-GB" sz="1800" dirty="0">
                <a:solidFill>
                  <a:srgbClr val="000000"/>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understanding and communication skills;</a:t>
            </a:r>
          </a:p>
          <a:p>
            <a:pPr marL="548640" algn="just"/>
            <a:r>
              <a:rPr lang="en-GB" sz="1800" dirty="0">
                <a:solidFill>
                  <a:srgbClr val="000000"/>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social awareness;</a:t>
            </a:r>
          </a:p>
          <a:p>
            <a:pPr marL="548640" algn="just"/>
            <a:r>
              <a:rPr lang="en-GB" sz="1800" dirty="0">
                <a:solidFill>
                  <a:srgbClr val="000000"/>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maturity and sound judgment; and</a:t>
            </a:r>
          </a:p>
          <a:p>
            <a:pPr marL="548640" algn="just"/>
            <a:r>
              <a:rPr lang="en-GB" sz="1800" dirty="0">
                <a:solidFill>
                  <a:srgbClr val="000000"/>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commitment and reliability.</a:t>
            </a:r>
          </a:p>
          <a:p>
            <a:pPr algn="just"/>
            <a:r>
              <a:rPr lang="en-GB" sz="1800" dirty="0">
                <a:solidFill>
                  <a:srgbClr val="000000"/>
                </a:solidFill>
                <a:effectLst/>
                <a:latin typeface="Times New Roman" panose="02020603050405020304" pitchFamily="18" charset="0"/>
                <a:ea typeface="Times New Roman" panose="02020603050405020304" pitchFamily="18" charset="0"/>
              </a:rPr>
              <a:t>Members of certain occupations are excluded, including police officers and CPS lawyers.</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Times New Roman" panose="02020603050405020304" pitchFamily="18" charset="0"/>
                <a:ea typeface="Times New Roman" panose="02020603050405020304" pitchFamily="18" charset="0"/>
              </a:rPr>
              <a:t>Magistrates are aged between 18 and 70 years (no applications are permitted by candidates aged over 65 years). Applications are made to the </a:t>
            </a:r>
            <a:r>
              <a:rPr lang="en-GB" sz="1800" b="1" dirty="0">
                <a:solidFill>
                  <a:srgbClr val="000000"/>
                </a:solidFill>
                <a:effectLst/>
                <a:latin typeface="inherit"/>
                <a:ea typeface="Times New Roman" panose="02020603050405020304" pitchFamily="18" charset="0"/>
                <a:cs typeface="Segoe UI" panose="020B0502040204020203" pitchFamily="34" charset="0"/>
              </a:rPr>
              <a:t>local advisory committee</a:t>
            </a:r>
            <a:r>
              <a:rPr lang="en-GB" sz="1800" dirty="0">
                <a:solidFill>
                  <a:srgbClr val="000000"/>
                </a:solidFill>
                <a:effectLst/>
                <a:latin typeface="Times New Roman" panose="02020603050405020304" pitchFamily="18" charset="0"/>
                <a:ea typeface="Times New Roman" panose="02020603050405020304" pitchFamily="18" charset="0"/>
              </a:rPr>
              <a:t> which assesses and interviews candidates. Candidates who are approved are formally appointed by the Lord Chief Justice who delegates the task to the Senior Presiding Judge of England and Wales.</a:t>
            </a:r>
            <a:endParaRPr lang="en-GB" sz="1800" dirty="0">
              <a:effectLst/>
              <a:latin typeface="Times New Roman" panose="02020603050405020304" pitchFamily="18" charset="0"/>
              <a:ea typeface="Times New Roman" panose="02020603050405020304" pitchFamily="18" charset="0"/>
            </a:endParaRPr>
          </a:p>
          <a:p>
            <a:pPr algn="l"/>
            <a:r>
              <a:rPr lang="en-GB" sz="1800" dirty="0">
                <a:solidFill>
                  <a:srgbClr val="201F1E"/>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l"/>
            <a:r>
              <a:rPr lang="en-GB" sz="1800" dirty="0">
                <a:solidFill>
                  <a:srgbClr val="201F1E"/>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l">
              <a:spcBef>
                <a:spcPts val="1440"/>
              </a:spcBef>
            </a:pPr>
            <a:r>
              <a:rPr lang="en-GB" sz="1800" dirty="0">
                <a:solidFill>
                  <a:srgbClr val="201F1E"/>
                </a:solidFill>
                <a:effectLst/>
                <a:latin typeface="Calibri" panose="020F0502020204030204" pitchFamily="34" charset="0"/>
                <a:ea typeface="Times New Roman" panose="02020603050405020304" pitchFamily="18" charset="0"/>
              </a:rPr>
              <a:t>Most of a magistrate’s work takes place in the Magistrates’ Courts where they hear lower level criminal cases – approximately 95 per cent. Magistrates normally work in groups of three, known as a </a:t>
            </a:r>
            <a:r>
              <a:rPr lang="en-GB" sz="1800" b="1" dirty="0">
                <a:solidFill>
                  <a:srgbClr val="201F1E"/>
                </a:solidFill>
                <a:effectLst/>
                <a:latin typeface="Calibri" panose="020F0502020204030204" pitchFamily="34" charset="0"/>
                <a:ea typeface="Times New Roman" panose="02020603050405020304" pitchFamily="18" charset="0"/>
              </a:rPr>
              <a:t>bench</a:t>
            </a:r>
            <a:r>
              <a:rPr lang="en-GB" sz="1800" dirty="0">
                <a:solidFill>
                  <a:srgbClr val="201F1E"/>
                </a:solidFill>
                <a:effectLst/>
                <a:latin typeface="Calibri" panose="020F0502020204030204" pitchFamily="34" charset="0"/>
                <a:ea typeface="Times New Roman" panose="02020603050405020304" pitchFamily="18" charset="0"/>
              </a:rPr>
              <a:t>, and are given impartial legal advice on the law and sentencing options by a </a:t>
            </a:r>
            <a:r>
              <a:rPr lang="en-GB" sz="1800" b="1" dirty="0">
                <a:solidFill>
                  <a:srgbClr val="201F1E"/>
                </a:solidFill>
                <a:effectLst/>
                <a:latin typeface="Calibri" panose="020F0502020204030204" pitchFamily="34" charset="0"/>
                <a:ea typeface="Times New Roman" panose="02020603050405020304" pitchFamily="18" charset="0"/>
              </a:rPr>
              <a:t>legal advisor</a:t>
            </a:r>
            <a:r>
              <a:rPr lang="en-GB" sz="1800" dirty="0">
                <a:solidFill>
                  <a:srgbClr val="201F1E"/>
                </a:solidFill>
                <a:effectLst/>
                <a:latin typeface="Calibri" panose="020F0502020204030204" pitchFamily="34" charset="0"/>
                <a:ea typeface="Times New Roman" panose="02020603050405020304" pitchFamily="18" charset="0"/>
              </a:rPr>
              <a:t> who will record the decisions in each case and ensure that the court administration works smoothly. Legal advisors may sometimes advise the magistrates in private in the </a:t>
            </a:r>
            <a:r>
              <a:rPr lang="en-GB" sz="1800" b="1" dirty="0">
                <a:solidFill>
                  <a:srgbClr val="201F1E"/>
                </a:solidFill>
                <a:effectLst/>
                <a:latin typeface="Calibri" panose="020F0502020204030204" pitchFamily="34" charset="0"/>
                <a:ea typeface="Times New Roman" panose="02020603050405020304" pitchFamily="18" charset="0"/>
              </a:rPr>
              <a:t>retiring</a:t>
            </a:r>
            <a:r>
              <a:rPr lang="en-GB" sz="1800" dirty="0">
                <a:solidFill>
                  <a:srgbClr val="201F1E"/>
                </a:solidFill>
                <a:effectLst/>
                <a:latin typeface="Calibri" panose="020F0502020204030204" pitchFamily="34" charset="0"/>
                <a:ea typeface="Times New Roman" panose="02020603050405020304" pitchFamily="18" charset="0"/>
              </a:rPr>
              <a:t> room.</a:t>
            </a:r>
            <a:endParaRPr lang="en-GB" sz="1800" dirty="0">
              <a:effectLst/>
              <a:latin typeface="Times New Roman" panose="02020603050405020304" pitchFamily="18" charset="0"/>
              <a:ea typeface="Times New Roman" panose="02020603050405020304" pitchFamily="18" charset="0"/>
            </a:endParaRPr>
          </a:p>
          <a:p>
            <a:pPr algn="l">
              <a:spcAft>
                <a:spcPts val="120"/>
              </a:spcAft>
            </a:pPr>
            <a:r>
              <a:rPr lang="en-GB" sz="1800" dirty="0">
                <a:solidFill>
                  <a:srgbClr val="201F1E"/>
                </a:solidFill>
                <a:effectLst/>
                <a:latin typeface="Calibri" panose="020F0502020204030204" pitchFamily="34" charset="0"/>
                <a:ea typeface="Times New Roman" panose="02020603050405020304" pitchFamily="18" charset="0"/>
              </a:rPr>
              <a:t>Legally qualified </a:t>
            </a:r>
            <a:r>
              <a:rPr lang="en-GB" sz="1800" b="1" dirty="0">
                <a:solidFill>
                  <a:srgbClr val="201F1E"/>
                </a:solidFill>
                <a:effectLst/>
                <a:latin typeface="Calibri" panose="020F0502020204030204" pitchFamily="34" charset="0"/>
                <a:ea typeface="Times New Roman" panose="02020603050405020304" pitchFamily="18" charset="0"/>
              </a:rPr>
              <a:t>justices’ clerks</a:t>
            </a:r>
            <a:r>
              <a:rPr lang="en-GB" sz="1800" dirty="0">
                <a:solidFill>
                  <a:srgbClr val="201F1E"/>
                </a:solidFill>
                <a:effectLst/>
                <a:latin typeface="Calibri" panose="020F0502020204030204" pitchFamily="34" charset="0"/>
                <a:ea typeface="Times New Roman" panose="02020603050405020304" pitchFamily="18" charset="0"/>
              </a:rPr>
              <a:t> (also known as court legal advisors) carry out various management functions within the Magistrates’ Court but will also advise magistrates more generally on changes to the law and sentencing etc.</a:t>
            </a:r>
            <a:endParaRPr lang="en-GB" sz="1800" dirty="0">
              <a:effectLst/>
              <a:latin typeface="Times New Roman" panose="02020603050405020304" pitchFamily="18" charset="0"/>
              <a:ea typeface="Times New Roman" panose="02020603050405020304" pitchFamily="18" charset="0"/>
            </a:endParaRPr>
          </a:p>
          <a:p>
            <a:pPr algn="l">
              <a:spcAft>
                <a:spcPts val="120"/>
              </a:spcAft>
            </a:pPr>
            <a:r>
              <a:rPr lang="en-GB" sz="1800" dirty="0">
                <a:solidFill>
                  <a:srgbClr val="201F1E"/>
                </a:solidFill>
                <a:effectLst/>
                <a:latin typeface="Calibri" panose="020F0502020204030204" pitchFamily="34" charset="0"/>
                <a:ea typeface="Times New Roman" panose="02020603050405020304" pitchFamily="18" charset="0"/>
              </a:rPr>
              <a:t>Magistrates are expected to take part in </a:t>
            </a:r>
            <a:r>
              <a:rPr lang="en-GB" sz="1800" b="1" dirty="0">
                <a:solidFill>
                  <a:srgbClr val="201F1E"/>
                </a:solidFill>
                <a:effectLst/>
                <a:latin typeface="Calibri" panose="020F0502020204030204" pitchFamily="34" charset="0"/>
                <a:ea typeface="Times New Roman" panose="02020603050405020304" pitchFamily="18" charset="0"/>
              </a:rPr>
              <a:t>26 half-day sittings</a:t>
            </a:r>
            <a:r>
              <a:rPr lang="en-GB" sz="1800" dirty="0">
                <a:solidFill>
                  <a:srgbClr val="201F1E"/>
                </a:solidFill>
                <a:effectLst/>
                <a:latin typeface="Calibri" panose="020F0502020204030204" pitchFamily="34" charset="0"/>
                <a:ea typeface="Times New Roman" panose="02020603050405020304" pitchFamily="18" charset="0"/>
              </a:rPr>
              <a:t> each year. They are unpaid but receive expenses.</a:t>
            </a:r>
            <a:endParaRPr lang="en-GB" sz="1800" dirty="0">
              <a:effectLst/>
              <a:latin typeface="Times New Roman" panose="02020603050405020304" pitchFamily="18" charset="0"/>
              <a:ea typeface="Times New Roman" panose="02020603050405020304" pitchFamily="18" charset="0"/>
            </a:endParaRPr>
          </a:p>
          <a:p>
            <a:pPr algn="l">
              <a:spcAft>
                <a:spcPts val="120"/>
              </a:spcAft>
            </a:pPr>
            <a:r>
              <a:rPr lang="en-GB" sz="1800" b="1" dirty="0">
                <a:solidFill>
                  <a:srgbClr val="201F1E"/>
                </a:solidFill>
                <a:effectLst/>
                <a:latin typeface="Calibri" panose="020F0502020204030204" pitchFamily="34" charset="0"/>
                <a:ea typeface="Times New Roman" panose="02020603050405020304" pitchFamily="18" charset="0"/>
              </a:rPr>
              <a:t>NB</a:t>
            </a:r>
            <a:r>
              <a:rPr lang="en-GB" sz="1800" dirty="0">
                <a:solidFill>
                  <a:srgbClr val="201F1E"/>
                </a:solidFill>
                <a:effectLst/>
                <a:latin typeface="Calibri" panose="020F0502020204030204" pitchFamily="34" charset="0"/>
                <a:ea typeface="Times New Roman" panose="02020603050405020304" pitchFamily="18" charset="0"/>
              </a:rPr>
              <a:t> Magistrates will also deal with some civil matters in the Magistrates’ Court, for example, council tax arrears.</a:t>
            </a:r>
            <a:endParaRPr lang="en-GB" sz="1800" dirty="0">
              <a:effectLst/>
              <a:latin typeface="Times New Roman" panose="02020603050405020304" pitchFamily="18" charset="0"/>
              <a:ea typeface="Times New Roman" panose="02020603050405020304" pitchFamily="18" charset="0"/>
            </a:endParaRPr>
          </a:p>
          <a:p>
            <a:pPr marL="533400" indent="-533400" algn="l"/>
            <a:r>
              <a:rPr lang="en-GB" sz="1800" b="1" dirty="0">
                <a:solidFill>
                  <a:srgbClr val="F0552B"/>
                </a:solidFill>
                <a:effectLst/>
                <a:latin typeface="inherit"/>
                <a:ea typeface="Times New Roman" panose="02020603050405020304" pitchFamily="18" charset="0"/>
                <a:cs typeface="Calibri" panose="020F0502020204030204" pitchFamily="34" charset="0"/>
              </a:rPr>
              <a:t>3.4.4.2   Magistrates in the Family Court</a:t>
            </a:r>
            <a:endParaRPr lang="en-GB" sz="1800" dirty="0">
              <a:effectLst/>
              <a:latin typeface="Times New Roman" panose="02020603050405020304" pitchFamily="18" charset="0"/>
              <a:ea typeface="Times New Roman" panose="02020603050405020304" pitchFamily="18" charset="0"/>
            </a:endParaRPr>
          </a:p>
          <a:p>
            <a:pPr algn="l">
              <a:spcBef>
                <a:spcPts val="1440"/>
              </a:spcBef>
            </a:pPr>
            <a:r>
              <a:rPr lang="en-GB" sz="1800" dirty="0">
                <a:solidFill>
                  <a:srgbClr val="201F1E"/>
                </a:solidFill>
                <a:effectLst/>
                <a:latin typeface="Calibri" panose="020F0502020204030204" pitchFamily="34" charset="0"/>
                <a:ea typeface="Times New Roman" panose="02020603050405020304" pitchFamily="18" charset="0"/>
              </a:rPr>
              <a:t>Magistrates with specialist training carry out some limited functions in the Family Court.</a:t>
            </a:r>
            <a:endParaRPr lang="en-GB" sz="1800" dirty="0">
              <a:effectLst/>
              <a:latin typeface="Times New Roman" panose="02020603050405020304" pitchFamily="18" charset="0"/>
              <a:ea typeface="Times New Roman" panose="02020603050405020304" pitchFamily="18" charset="0"/>
            </a:endParaRPr>
          </a:p>
          <a:p>
            <a:pPr marL="533400" indent="-533400" algn="l"/>
            <a:r>
              <a:rPr lang="en-GB" sz="1800" b="1" dirty="0">
                <a:solidFill>
                  <a:srgbClr val="F0552B"/>
                </a:solidFill>
                <a:effectLst/>
                <a:latin typeface="inherit"/>
                <a:ea typeface="Times New Roman" panose="02020603050405020304" pitchFamily="18" charset="0"/>
                <a:cs typeface="Calibri" panose="020F0502020204030204" pitchFamily="34" charset="0"/>
              </a:rPr>
              <a:t>3.4.4.3   Advantages and disadvantages of magistrates</a:t>
            </a:r>
            <a:endParaRPr lang="en-GB" sz="1800" dirty="0">
              <a:effectLst/>
              <a:latin typeface="Times New Roman" panose="02020603050405020304" pitchFamily="18" charset="0"/>
              <a:ea typeface="Times New Roman" panose="02020603050405020304" pitchFamily="18" charset="0"/>
            </a:endParaRPr>
          </a:p>
          <a:p>
            <a:pPr algn="l">
              <a:spcBef>
                <a:spcPts val="1440"/>
              </a:spcBef>
            </a:pPr>
            <a:r>
              <a:rPr lang="en-GB" sz="1800" dirty="0">
                <a:solidFill>
                  <a:srgbClr val="201F1E"/>
                </a:solidFill>
                <a:effectLst/>
                <a:latin typeface="Calibri" panose="020F0502020204030204" pitchFamily="34" charset="0"/>
                <a:ea typeface="Times New Roman" panose="02020603050405020304" pitchFamily="18" charset="0"/>
              </a:rPr>
              <a:t>The advantages include:</a:t>
            </a:r>
            <a:endParaRPr lang="en-GB" sz="1800" dirty="0">
              <a:effectLst/>
              <a:latin typeface="Times New Roman" panose="02020603050405020304" pitchFamily="18" charset="0"/>
              <a:ea typeface="Times New Roman" panose="02020603050405020304" pitchFamily="18" charset="0"/>
            </a:endParaRPr>
          </a:p>
          <a:p>
            <a:pPr marL="548640" algn="l"/>
            <a:r>
              <a:rPr lang="en-GB" sz="1800" dirty="0">
                <a:solidFill>
                  <a:srgbClr val="201F1E"/>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cost – they are considerably cheaper, even including the costs of legal advisors, than an equivalent number of paid judges;</a:t>
            </a:r>
          </a:p>
          <a:p>
            <a:pPr marL="548640" algn="l"/>
            <a:r>
              <a:rPr lang="en-GB" sz="1800" dirty="0">
                <a:solidFill>
                  <a:srgbClr val="201F1E"/>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community justice – they are drawn from their local communities and their local knowledge gives them greater credibility;</a:t>
            </a:r>
          </a:p>
          <a:p>
            <a:pPr marL="548640" algn="l"/>
            <a:r>
              <a:rPr lang="en-GB" sz="1800" dirty="0">
                <a:solidFill>
                  <a:srgbClr val="201F1E"/>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local knowledge – they are expected to live within 15 miles of their courts; and</a:t>
            </a:r>
          </a:p>
          <a:p>
            <a:pPr marL="548640" algn="l"/>
            <a:r>
              <a:rPr lang="en-GB" sz="1800" dirty="0">
                <a:solidFill>
                  <a:srgbClr val="201F1E"/>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greater diversity – there are far more women and members of ethnic communities than among the professional judges, particularly in the higher courts.</a:t>
            </a:r>
          </a:p>
          <a:p>
            <a:pPr algn="l">
              <a:spcBef>
                <a:spcPts val="1440"/>
              </a:spcBef>
            </a:pPr>
            <a:r>
              <a:rPr lang="en-GB" sz="1800" dirty="0">
                <a:solidFill>
                  <a:srgbClr val="201F1E"/>
                </a:solidFill>
                <a:effectLst/>
                <a:latin typeface="Calibri" panose="020F0502020204030204" pitchFamily="34" charset="0"/>
                <a:ea typeface="Times New Roman" panose="02020603050405020304" pitchFamily="18" charset="0"/>
              </a:rPr>
              <a:t>Disadvantages include:</a:t>
            </a:r>
            <a:endParaRPr lang="en-GB" sz="1800" dirty="0">
              <a:effectLst/>
              <a:latin typeface="Times New Roman" panose="02020603050405020304" pitchFamily="18" charset="0"/>
              <a:ea typeface="Times New Roman" panose="02020603050405020304" pitchFamily="18" charset="0"/>
            </a:endParaRPr>
          </a:p>
          <a:p>
            <a:pPr marL="548640" indent="-228600" algn="l"/>
            <a:r>
              <a:rPr lang="en-GB" sz="1800" dirty="0">
                <a:solidFill>
                  <a:srgbClr val="201F1E"/>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poor and inadequate legal training can lead to bad decisions;</a:t>
            </a:r>
          </a:p>
          <a:p>
            <a:pPr marL="548640" indent="-228600" algn="l"/>
            <a:r>
              <a:rPr lang="en-GB" sz="1800" dirty="0">
                <a:solidFill>
                  <a:srgbClr val="201F1E"/>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lack of legal knowledge can lead to inappropriate reliance on legal advisors;</a:t>
            </a:r>
          </a:p>
          <a:p>
            <a:pPr marL="548640" indent="-228600" algn="l"/>
            <a:r>
              <a:rPr lang="en-GB" sz="1800" dirty="0">
                <a:solidFill>
                  <a:srgbClr val="201F1E"/>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there is still a middle-class bias with few young magistrates;</a:t>
            </a:r>
          </a:p>
          <a:p>
            <a:pPr marL="548640" indent="-228600" algn="l"/>
            <a:r>
              <a:rPr lang="en-GB" sz="1800" dirty="0">
                <a:solidFill>
                  <a:srgbClr val="201F1E"/>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they are too ready to believe the police and convict defendants; and</a:t>
            </a:r>
          </a:p>
          <a:p>
            <a:pPr marL="548640" indent="-228600" algn="l"/>
            <a:r>
              <a:rPr lang="en-GB" sz="1800" dirty="0">
                <a:solidFill>
                  <a:srgbClr val="201F1E"/>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they become case-hardened.</a:t>
            </a:r>
          </a:p>
          <a:p>
            <a:endParaRPr lang="en-GB" dirty="0"/>
          </a:p>
        </p:txBody>
      </p:sp>
      <p:sp>
        <p:nvSpPr>
          <p:cNvPr id="4" name="Slide Number Placeholder 3"/>
          <p:cNvSpPr>
            <a:spLocks noGrp="1"/>
          </p:cNvSpPr>
          <p:nvPr>
            <p:ph type="sldNum" sz="quarter" idx="5"/>
          </p:nvPr>
        </p:nvSpPr>
        <p:spPr/>
        <p:txBody>
          <a:bodyPr/>
          <a:lstStyle/>
          <a:p>
            <a:fld id="{D571C106-9089-4165-9D71-7203D2117E42}" type="slidenum">
              <a:rPr lang="en-GB" smtClean="0"/>
              <a:t>9</a:t>
            </a:fld>
            <a:endParaRPr lang="en-GB"/>
          </a:p>
        </p:txBody>
      </p:sp>
    </p:spTree>
    <p:extLst>
      <p:ext uri="{BB962C8B-B14F-4D97-AF65-F5344CB8AC3E}">
        <p14:creationId xmlns:p14="http://schemas.microsoft.com/office/powerpoint/2010/main" val="23242778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04800" indent="-304800"/>
            <a:r>
              <a:rPr lang="en-GB" sz="1800" b="1" u="sng" dirty="0">
                <a:solidFill>
                  <a:srgbClr val="F0552B"/>
                </a:solidFill>
                <a:effectLst/>
                <a:latin typeface="inherit"/>
                <a:ea typeface="Times New Roman" panose="02020603050405020304" pitchFamily="18" charset="0"/>
                <a:cs typeface="Calibri" panose="020F0502020204030204" pitchFamily="34" charset="0"/>
                <a:hlinkClick r:id="rId3" tooltip="Original URL: https://jigsaw.vitalsource.com/books/978-1-914573-01-9/epub/ops/xhtml/ch03.xhtml#rsec3_5. Click or tap if you trust this link."/>
              </a:rPr>
              <a:t>3.5   Juries</a:t>
            </a:r>
            <a:endParaRPr lang="en-GB" sz="1800" dirty="0">
              <a:effectLst/>
              <a:latin typeface="Times New Roman" panose="02020603050405020304" pitchFamily="18" charset="0"/>
              <a:ea typeface="Times New Roman" panose="02020603050405020304" pitchFamily="18" charset="0"/>
            </a:endParaRPr>
          </a:p>
          <a:p>
            <a:pPr algn="l"/>
            <a:r>
              <a:rPr lang="en-GB" sz="1800" dirty="0">
                <a:solidFill>
                  <a:srgbClr val="201F1E"/>
                </a:solidFill>
                <a:effectLst/>
                <a:latin typeface="Calibri" panose="020F0502020204030204" pitchFamily="34" charset="0"/>
                <a:ea typeface="Times New Roman" panose="02020603050405020304" pitchFamily="18" charset="0"/>
              </a:rPr>
              <a:t>You have probably seen in TV dramas and films criminal trials with juries. You may even have served as a member of a jury (a </a:t>
            </a:r>
            <a:r>
              <a:rPr lang="en-GB" sz="1800" b="1" dirty="0">
                <a:solidFill>
                  <a:srgbClr val="201F1E"/>
                </a:solidFill>
                <a:effectLst/>
                <a:latin typeface="Calibri" panose="020F0502020204030204" pitchFamily="34" charset="0"/>
                <a:ea typeface="Times New Roman" panose="02020603050405020304" pitchFamily="18" charset="0"/>
              </a:rPr>
              <a:t>juror</a:t>
            </a:r>
            <a:r>
              <a:rPr lang="en-GB" sz="1800" dirty="0">
                <a:solidFill>
                  <a:srgbClr val="201F1E"/>
                </a:solidFill>
                <a:effectLst/>
                <a:latin typeface="Calibri" panose="020F0502020204030204" pitchFamily="34" charset="0"/>
                <a:ea typeface="Times New Roman" panose="02020603050405020304" pitchFamily="18" charset="0"/>
              </a:rPr>
              <a:t>). In England and Wales, juries are used primarily in criminal trials in the Crown Court for indictable-only offences (see </a:t>
            </a:r>
            <a:r>
              <a:rPr lang="en-GB" sz="1800" b="1" u="sng" dirty="0">
                <a:solidFill>
                  <a:srgbClr val="201F1E"/>
                </a:solidFill>
                <a:effectLst/>
                <a:latin typeface="Calibri" panose="020F0502020204030204" pitchFamily="34" charset="0"/>
                <a:ea typeface="Times New Roman" panose="02020603050405020304" pitchFamily="18" charset="0"/>
                <a:hlinkClick r:id="rId4" tooltip="Original URL: https://jigsaw.vitalsource.com/books/978-1-914573-01-9/epub/ops/xhtml/ch02.xhtml#sec2_2_5. Click or tap if you trust this link."/>
              </a:rPr>
              <a:t>2.2.5</a:t>
            </a:r>
            <a:r>
              <a:rPr lang="en-GB" sz="1800" dirty="0">
                <a:solidFill>
                  <a:srgbClr val="201F1E"/>
                </a:solidFill>
                <a:effectLst/>
                <a:latin typeface="Calibri" panose="020F0502020204030204" pitchFamily="34" charset="0"/>
                <a:ea typeface="Times New Roman" panose="02020603050405020304" pitchFamily="18" charset="0"/>
              </a:rPr>
              <a:t>). Occasionally, juries are used in civil cases where </a:t>
            </a:r>
            <a:r>
              <a:rPr lang="en-GB" sz="1800" b="1" dirty="0">
                <a:solidFill>
                  <a:srgbClr val="201F1E"/>
                </a:solidFill>
                <a:effectLst/>
                <a:latin typeface="Calibri" panose="020F0502020204030204" pitchFamily="34" charset="0"/>
                <a:ea typeface="Times New Roman" panose="02020603050405020304" pitchFamily="18" charset="0"/>
              </a:rPr>
              <a:t>defamation</a:t>
            </a:r>
            <a:r>
              <a:rPr lang="en-GB" sz="1800" dirty="0">
                <a:solidFill>
                  <a:srgbClr val="201F1E"/>
                </a:solidFill>
                <a:effectLst/>
                <a:latin typeface="Calibri" panose="020F0502020204030204" pitchFamily="34" charset="0"/>
                <a:ea typeface="Times New Roman" panose="02020603050405020304" pitchFamily="18" charset="0"/>
              </a:rPr>
              <a:t> (libel or slander) is alleged.</a:t>
            </a:r>
            <a:endParaRPr lang="en-GB" sz="1800" dirty="0">
              <a:effectLst/>
              <a:latin typeface="Times New Roman" panose="02020603050405020304" pitchFamily="18" charset="0"/>
              <a:ea typeface="Times New Roman" panose="02020603050405020304" pitchFamily="18" charset="0"/>
            </a:endParaRPr>
          </a:p>
          <a:p>
            <a:pPr algn="l">
              <a:spcAft>
                <a:spcPts val="120"/>
              </a:spcAft>
            </a:pPr>
            <a:r>
              <a:rPr lang="en-GB" sz="1800" dirty="0">
                <a:solidFill>
                  <a:srgbClr val="201F1E"/>
                </a:solidFill>
                <a:effectLst/>
                <a:latin typeface="Calibri" panose="020F0502020204030204" pitchFamily="34" charset="0"/>
                <a:ea typeface="Times New Roman" panose="02020603050405020304" pitchFamily="18" charset="0"/>
              </a:rPr>
              <a:t>In Crown Court trials, the key decisions affecting the defendant are split. Decisions as to </a:t>
            </a:r>
            <a:r>
              <a:rPr lang="en-GB" sz="1800" b="1" dirty="0">
                <a:solidFill>
                  <a:srgbClr val="201F1E"/>
                </a:solidFill>
                <a:effectLst/>
                <a:latin typeface="Calibri" panose="020F0502020204030204" pitchFamily="34" charset="0"/>
                <a:ea typeface="Times New Roman" panose="02020603050405020304" pitchFamily="18" charset="0"/>
              </a:rPr>
              <a:t>facts</a:t>
            </a:r>
            <a:r>
              <a:rPr lang="en-GB" sz="1800" dirty="0">
                <a:solidFill>
                  <a:srgbClr val="201F1E"/>
                </a:solidFill>
                <a:effectLst/>
                <a:latin typeface="Calibri" panose="020F0502020204030204" pitchFamily="34" charset="0"/>
                <a:ea typeface="Times New Roman" panose="02020603050405020304" pitchFamily="18" charset="0"/>
              </a:rPr>
              <a:t>, primarily whether or not the defendant </a:t>
            </a:r>
            <a:r>
              <a:rPr lang="en-GB" sz="1800" b="1" dirty="0">
                <a:solidFill>
                  <a:srgbClr val="201F1E"/>
                </a:solidFill>
                <a:effectLst/>
                <a:latin typeface="Calibri" panose="020F0502020204030204" pitchFamily="34" charset="0"/>
                <a:ea typeface="Times New Roman" panose="02020603050405020304" pitchFamily="18" charset="0"/>
              </a:rPr>
              <a:t>did</a:t>
            </a:r>
            <a:r>
              <a:rPr lang="en-GB" sz="1800" dirty="0">
                <a:solidFill>
                  <a:srgbClr val="201F1E"/>
                </a:solidFill>
                <a:effectLst/>
                <a:latin typeface="Calibri" panose="020F0502020204030204" pitchFamily="34" charset="0"/>
                <a:ea typeface="Times New Roman" panose="02020603050405020304" pitchFamily="18" charset="0"/>
              </a:rPr>
              <a:t> commit the crime(s) (the </a:t>
            </a:r>
            <a:r>
              <a:rPr lang="en-GB" sz="1800" b="1" dirty="0">
                <a:solidFill>
                  <a:srgbClr val="201F1E"/>
                </a:solidFill>
                <a:effectLst/>
                <a:latin typeface="Calibri" panose="020F0502020204030204" pitchFamily="34" charset="0"/>
                <a:ea typeface="Times New Roman" panose="02020603050405020304" pitchFamily="18" charset="0"/>
              </a:rPr>
              <a:t>verdict</a:t>
            </a:r>
            <a:r>
              <a:rPr lang="en-GB" sz="1800" dirty="0">
                <a:solidFill>
                  <a:srgbClr val="201F1E"/>
                </a:solidFill>
                <a:effectLst/>
                <a:latin typeface="Calibri" panose="020F0502020204030204" pitchFamily="34" charset="0"/>
                <a:ea typeface="Times New Roman" panose="02020603050405020304" pitchFamily="18" charset="0"/>
              </a:rPr>
              <a:t>), are dealt with by a jury of 12 </a:t>
            </a:r>
            <a:r>
              <a:rPr lang="en-GB" sz="1800" b="1" dirty="0">
                <a:solidFill>
                  <a:srgbClr val="201F1E"/>
                </a:solidFill>
                <a:effectLst/>
                <a:latin typeface="Calibri" panose="020F0502020204030204" pitchFamily="34" charset="0"/>
                <a:ea typeface="Times New Roman" panose="02020603050405020304" pitchFamily="18" charset="0"/>
              </a:rPr>
              <a:t>lay</a:t>
            </a:r>
            <a:r>
              <a:rPr lang="en-GB" sz="1800" dirty="0">
                <a:solidFill>
                  <a:srgbClr val="201F1E"/>
                </a:solidFill>
                <a:effectLst/>
                <a:latin typeface="Calibri" panose="020F0502020204030204" pitchFamily="34" charset="0"/>
                <a:ea typeface="Times New Roman" panose="02020603050405020304" pitchFamily="18" charset="0"/>
              </a:rPr>
              <a:t> people, whilst the professionally trained judge decides on all questions relating to the </a:t>
            </a:r>
            <a:r>
              <a:rPr lang="en-GB" sz="1800" b="1" dirty="0">
                <a:solidFill>
                  <a:srgbClr val="201F1E"/>
                </a:solidFill>
                <a:effectLst/>
                <a:latin typeface="Calibri" panose="020F0502020204030204" pitchFamily="34" charset="0"/>
                <a:ea typeface="Times New Roman" panose="02020603050405020304" pitchFamily="18" charset="0"/>
              </a:rPr>
              <a:t>law</a:t>
            </a:r>
            <a:r>
              <a:rPr lang="en-GB" sz="1800" dirty="0">
                <a:solidFill>
                  <a:srgbClr val="201F1E"/>
                </a:solidFill>
                <a:effectLst/>
                <a:latin typeface="Calibri" panose="020F0502020204030204" pitchFamily="34" charset="0"/>
                <a:ea typeface="Times New Roman" panose="02020603050405020304" pitchFamily="18" charset="0"/>
              </a:rPr>
              <a:t>. The most important role of the judge is sentencing defendants who have been found guilty by the jury.</a:t>
            </a:r>
            <a:endParaRPr lang="en-GB" sz="1800" dirty="0">
              <a:effectLst/>
              <a:latin typeface="Times New Roman" panose="02020603050405020304" pitchFamily="18" charset="0"/>
              <a:ea typeface="Times New Roman" panose="02020603050405020304" pitchFamily="18" charset="0"/>
            </a:endParaRPr>
          </a:p>
          <a:p>
            <a:pPr algn="l">
              <a:spcAft>
                <a:spcPts val="120"/>
              </a:spcAft>
            </a:pPr>
            <a:r>
              <a:rPr lang="en-GB" sz="1800" b="1" dirty="0">
                <a:solidFill>
                  <a:srgbClr val="201F1E"/>
                </a:solidFill>
                <a:effectLst/>
                <a:latin typeface="Calibri" panose="020F0502020204030204" pitchFamily="34" charset="0"/>
                <a:ea typeface="Times New Roman" panose="02020603050405020304" pitchFamily="18" charset="0"/>
              </a:rPr>
              <a:t>s44 Criminal Justice Act 2003</a:t>
            </a:r>
            <a:r>
              <a:rPr lang="en-GB" sz="1800" dirty="0">
                <a:solidFill>
                  <a:srgbClr val="201F1E"/>
                </a:solidFill>
                <a:effectLst/>
                <a:latin typeface="Calibri" panose="020F0502020204030204" pitchFamily="34" charset="0"/>
                <a:ea typeface="Times New Roman" panose="02020603050405020304" pitchFamily="18" charset="0"/>
              </a:rPr>
              <a:t> provides that a Crown Court trial may be ordered without a jury, if a judge is satisfied that there is a serious danger of </a:t>
            </a:r>
            <a:r>
              <a:rPr lang="en-GB" sz="1800" b="1" dirty="0">
                <a:solidFill>
                  <a:srgbClr val="201F1E"/>
                </a:solidFill>
                <a:effectLst/>
                <a:latin typeface="Calibri" panose="020F0502020204030204" pitchFamily="34" charset="0"/>
                <a:ea typeface="Times New Roman" panose="02020603050405020304" pitchFamily="18" charset="0"/>
              </a:rPr>
              <a:t>jury-tampering</a:t>
            </a:r>
            <a:r>
              <a:rPr lang="en-GB" sz="1800" dirty="0">
                <a:solidFill>
                  <a:srgbClr val="201F1E"/>
                </a:solidFill>
                <a:effectLst/>
                <a:latin typeface="Calibri" panose="020F0502020204030204" pitchFamily="34" charset="0"/>
                <a:ea typeface="Times New Roman" panose="02020603050405020304" pitchFamily="18" charset="0"/>
              </a:rPr>
              <a:t> – threatening and/or bribing of jurors.</a:t>
            </a:r>
            <a:endParaRPr lang="en-GB" sz="1800" dirty="0">
              <a:effectLst/>
              <a:latin typeface="Times New Roman" panose="02020603050405020304" pitchFamily="18" charset="0"/>
              <a:ea typeface="Times New Roman" panose="02020603050405020304" pitchFamily="18" charset="0"/>
            </a:endParaRPr>
          </a:p>
          <a:p>
            <a:pPr marL="426720" indent="-426720" algn="l"/>
            <a:r>
              <a:rPr lang="en-GB" sz="1800" b="1" dirty="0">
                <a:solidFill>
                  <a:srgbClr val="F0552B"/>
                </a:solidFill>
                <a:effectLst/>
                <a:latin typeface="inherit"/>
                <a:ea typeface="Times New Roman" panose="02020603050405020304" pitchFamily="18" charset="0"/>
                <a:cs typeface="Calibri" panose="020F0502020204030204" pitchFamily="34" charset="0"/>
              </a:rPr>
              <a:t>3.5.1   Selection of jurors</a:t>
            </a:r>
            <a:endParaRPr lang="en-GB" sz="1800" dirty="0">
              <a:effectLst/>
              <a:latin typeface="Times New Roman" panose="02020603050405020304" pitchFamily="18" charset="0"/>
              <a:ea typeface="Times New Roman" panose="02020603050405020304" pitchFamily="18" charset="0"/>
            </a:endParaRPr>
          </a:p>
          <a:p>
            <a:pPr algn="l">
              <a:spcBef>
                <a:spcPts val="1440"/>
              </a:spcBef>
            </a:pPr>
            <a:r>
              <a:rPr lang="en-GB" sz="1800" b="1" dirty="0">
                <a:solidFill>
                  <a:srgbClr val="201F1E"/>
                </a:solidFill>
                <a:effectLst/>
                <a:latin typeface="Calibri" panose="020F0502020204030204" pitchFamily="34" charset="0"/>
                <a:ea typeface="Times New Roman" panose="02020603050405020304" pitchFamily="18" charset="0"/>
              </a:rPr>
              <a:t>s1 Juries Act 1974</a:t>
            </a:r>
            <a:r>
              <a:rPr lang="en-GB" sz="1800" dirty="0">
                <a:solidFill>
                  <a:srgbClr val="201F1E"/>
                </a:solidFill>
                <a:effectLst/>
                <a:latin typeface="Calibri" panose="020F0502020204030204" pitchFamily="34" charset="0"/>
                <a:ea typeface="Times New Roman" panose="02020603050405020304" pitchFamily="18" charset="0"/>
              </a:rPr>
              <a:t> states that a person may be selected as a juror who:</a:t>
            </a:r>
            <a:endParaRPr lang="en-GB" sz="1800" dirty="0">
              <a:effectLst/>
              <a:latin typeface="Times New Roman" panose="02020603050405020304" pitchFamily="18" charset="0"/>
              <a:ea typeface="Times New Roman" panose="02020603050405020304" pitchFamily="18" charset="0"/>
            </a:endParaRPr>
          </a:p>
          <a:p>
            <a:pPr marL="548640" indent="-228600" algn="l"/>
            <a:r>
              <a:rPr lang="en-GB" sz="1800" dirty="0">
                <a:solidFill>
                  <a:srgbClr val="201F1E"/>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is aged 18–75;</a:t>
            </a:r>
          </a:p>
          <a:p>
            <a:pPr marL="548640" indent="-228600" algn="l"/>
            <a:r>
              <a:rPr lang="en-GB" sz="1800" dirty="0">
                <a:solidFill>
                  <a:srgbClr val="201F1E"/>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is on the electoral register (entitled to vote in local and parliamentary elections); and</a:t>
            </a:r>
          </a:p>
          <a:p>
            <a:pPr marL="548640" indent="-228600" algn="l"/>
            <a:r>
              <a:rPr lang="en-GB" sz="1800" dirty="0">
                <a:solidFill>
                  <a:srgbClr val="201F1E"/>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has been resident in the UK since the age of 13 for at least five years.</a:t>
            </a:r>
          </a:p>
          <a:p>
            <a:pPr algn="l">
              <a:spcBef>
                <a:spcPts val="1440"/>
              </a:spcBef>
            </a:pPr>
            <a:r>
              <a:rPr lang="en-GB" sz="1800" dirty="0">
                <a:solidFill>
                  <a:srgbClr val="201F1E"/>
                </a:solidFill>
                <a:effectLst/>
                <a:latin typeface="Calibri" panose="020F0502020204030204" pitchFamily="34" charset="0"/>
                <a:ea typeface="Times New Roman" panose="02020603050405020304" pitchFamily="18" charset="0"/>
              </a:rPr>
              <a:t>In addition, a juror will be disqualified if:</a:t>
            </a:r>
            <a:endParaRPr lang="en-GB" sz="1800" dirty="0">
              <a:effectLst/>
              <a:latin typeface="Times New Roman" panose="02020603050405020304" pitchFamily="18" charset="0"/>
              <a:ea typeface="Times New Roman" panose="02020603050405020304" pitchFamily="18" charset="0"/>
            </a:endParaRPr>
          </a:p>
          <a:p>
            <a:pPr marL="548640" indent="-228600" algn="l"/>
            <a:r>
              <a:rPr lang="en-GB" sz="1800" dirty="0">
                <a:solidFill>
                  <a:srgbClr val="201F1E"/>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he or she is detained under the </a:t>
            </a:r>
            <a:r>
              <a:rPr lang="en-GB" sz="1800" b="1" dirty="0">
                <a:effectLst/>
                <a:latin typeface="Times New Roman" panose="02020603050405020304" pitchFamily="18" charset="0"/>
                <a:ea typeface="Times New Roman" panose="02020603050405020304" pitchFamily="18" charset="0"/>
              </a:rPr>
              <a:t>Mental Health Act 1983</a:t>
            </a:r>
            <a:r>
              <a:rPr lang="en-GB" sz="1800" dirty="0">
                <a:effectLst/>
                <a:latin typeface="Times New Roman" panose="02020603050405020304" pitchFamily="18" charset="0"/>
                <a:ea typeface="Times New Roman" panose="02020603050405020304" pitchFamily="18" charset="0"/>
              </a:rPr>
              <a:t> or has lost mental capacity;</a:t>
            </a:r>
          </a:p>
          <a:p>
            <a:pPr marL="548640" indent="-228600" algn="l"/>
            <a:r>
              <a:rPr lang="en-GB" sz="1800" dirty="0">
                <a:solidFill>
                  <a:srgbClr val="201F1E"/>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he or she has </a:t>
            </a:r>
            <a:r>
              <a:rPr lang="en-GB" sz="1800" b="1" dirty="0">
                <a:effectLst/>
                <a:latin typeface="Times New Roman" panose="02020603050405020304" pitchFamily="18" charset="0"/>
                <a:ea typeface="Times New Roman" panose="02020603050405020304" pitchFamily="18" charset="0"/>
              </a:rPr>
              <a:t>ever</a:t>
            </a:r>
            <a:r>
              <a:rPr lang="en-GB" sz="1800" dirty="0">
                <a:effectLst/>
                <a:latin typeface="Times New Roman" panose="02020603050405020304" pitchFamily="18" charset="0"/>
                <a:ea typeface="Times New Roman" panose="02020603050405020304" pitchFamily="18" charset="0"/>
              </a:rPr>
              <a:t> served a prison sentence of five or more years; or</a:t>
            </a:r>
          </a:p>
          <a:p>
            <a:pPr marL="548640" indent="-228600" algn="l"/>
            <a:r>
              <a:rPr lang="en-GB" sz="1800" dirty="0">
                <a:solidFill>
                  <a:srgbClr val="201F1E"/>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in the past </a:t>
            </a:r>
            <a:r>
              <a:rPr lang="en-GB" sz="1800" b="1" dirty="0">
                <a:effectLst/>
                <a:latin typeface="Times New Roman" panose="02020603050405020304" pitchFamily="18" charset="0"/>
                <a:ea typeface="Times New Roman" panose="02020603050405020304" pitchFamily="18" charset="0"/>
              </a:rPr>
              <a:t>10 years</a:t>
            </a:r>
            <a:r>
              <a:rPr lang="en-GB" sz="1800" dirty="0">
                <a:effectLst/>
                <a:latin typeface="Times New Roman" panose="02020603050405020304" pitchFamily="18" charset="0"/>
                <a:ea typeface="Times New Roman" panose="02020603050405020304" pitchFamily="18" charset="0"/>
              </a:rPr>
              <a:t>:</a:t>
            </a:r>
          </a:p>
          <a:p>
            <a:pPr marL="1005840" indent="-228600" algn="l"/>
            <a:r>
              <a:rPr lang="en-GB" sz="1800" dirty="0">
                <a:solidFill>
                  <a:srgbClr val="201F1E"/>
                </a:solidFill>
                <a:effectLst/>
                <a:latin typeface="Courier New" panose="02070309020205020404" pitchFamily="49" charset="0"/>
                <a:ea typeface="Times New Roman" panose="02020603050405020304" pitchFamily="18" charset="0"/>
              </a:rPr>
              <a:t>o  </a:t>
            </a:r>
            <a:r>
              <a:rPr lang="en-GB" sz="1800" dirty="0">
                <a:effectLst/>
                <a:latin typeface="Times New Roman" panose="02020603050405020304" pitchFamily="18" charset="0"/>
                <a:ea typeface="Times New Roman" panose="02020603050405020304" pitchFamily="18" charset="0"/>
              </a:rPr>
              <a:t>has been imprisoned (for any length of time);</a:t>
            </a:r>
          </a:p>
          <a:p>
            <a:pPr marL="1005840" indent="-228600" algn="l"/>
            <a:r>
              <a:rPr lang="en-GB" sz="1800" dirty="0">
                <a:solidFill>
                  <a:srgbClr val="201F1E"/>
                </a:solidFill>
                <a:effectLst/>
                <a:latin typeface="Courier New" panose="02070309020205020404" pitchFamily="49" charset="0"/>
                <a:ea typeface="Times New Roman" panose="02020603050405020304" pitchFamily="18" charset="0"/>
              </a:rPr>
              <a:t>o  </a:t>
            </a:r>
            <a:r>
              <a:rPr lang="en-GB" sz="1800" dirty="0">
                <a:effectLst/>
                <a:latin typeface="Times New Roman" panose="02020603050405020304" pitchFamily="18" charset="0"/>
                <a:ea typeface="Times New Roman" panose="02020603050405020304" pitchFamily="18" charset="0"/>
              </a:rPr>
              <a:t>has served a suspended prison sentence (a form of punishment in the community where failure to comply with certain conditions means a prison sentence will apply); or</a:t>
            </a:r>
          </a:p>
          <a:p>
            <a:pPr marL="1005840" indent="-228600" algn="l"/>
            <a:r>
              <a:rPr lang="en-GB" sz="1800" dirty="0">
                <a:solidFill>
                  <a:srgbClr val="201F1E"/>
                </a:solidFill>
                <a:effectLst/>
                <a:latin typeface="Courier New" panose="02070309020205020404" pitchFamily="49" charset="0"/>
                <a:ea typeface="Times New Roman" panose="02020603050405020304" pitchFamily="18" charset="0"/>
              </a:rPr>
              <a:t>o  </a:t>
            </a:r>
            <a:r>
              <a:rPr lang="en-GB" sz="1800" dirty="0">
                <a:effectLst/>
                <a:latin typeface="Times New Roman" panose="02020603050405020304" pitchFamily="18" charset="0"/>
                <a:ea typeface="Times New Roman" panose="02020603050405020304" pitchFamily="18" charset="0"/>
              </a:rPr>
              <a:t>has received a community punishment order.</a:t>
            </a:r>
          </a:p>
          <a:p>
            <a:pPr algn="l">
              <a:spcBef>
                <a:spcPts val="1440"/>
              </a:spcBef>
            </a:pPr>
            <a:r>
              <a:rPr lang="en-GB" sz="1800" b="1" dirty="0">
                <a:solidFill>
                  <a:srgbClr val="201F1E"/>
                </a:solidFill>
                <a:effectLst/>
                <a:latin typeface="Calibri" panose="020F0502020204030204" pitchFamily="34" charset="0"/>
                <a:ea typeface="Times New Roman" panose="02020603050405020304" pitchFamily="18" charset="0"/>
              </a:rPr>
              <a:t>NB</a:t>
            </a:r>
            <a:r>
              <a:rPr lang="en-GB" sz="1800" dirty="0">
                <a:solidFill>
                  <a:srgbClr val="201F1E"/>
                </a:solidFill>
                <a:effectLst/>
                <a:latin typeface="Calibri" panose="020F0502020204030204" pitchFamily="34" charset="0"/>
                <a:ea typeface="Times New Roman" panose="02020603050405020304" pitchFamily="18" charset="0"/>
              </a:rPr>
              <a:t> Jury service is a compulsory civic duty but it can be </a:t>
            </a:r>
            <a:r>
              <a:rPr lang="en-GB" sz="1800" b="1" dirty="0">
                <a:solidFill>
                  <a:srgbClr val="201F1E"/>
                </a:solidFill>
                <a:effectLst/>
                <a:latin typeface="Calibri" panose="020F0502020204030204" pitchFamily="34" charset="0"/>
                <a:ea typeface="Times New Roman" panose="02020603050405020304" pitchFamily="18" charset="0"/>
              </a:rPr>
              <a:t>deferred</a:t>
            </a:r>
            <a:r>
              <a:rPr lang="en-GB" sz="1800" dirty="0">
                <a:solidFill>
                  <a:srgbClr val="201F1E"/>
                </a:solidFill>
                <a:effectLst/>
                <a:latin typeface="Calibri" panose="020F0502020204030204" pitchFamily="34" charset="0"/>
                <a:ea typeface="Times New Roman" panose="02020603050405020304" pitchFamily="18" charset="0"/>
              </a:rPr>
              <a:t> (postponed) once if the juror has a good reason (e.g. a hospital operation or an important work commitment). Jurors are not paid but receive expenses, including for loss of earnings.</a:t>
            </a:r>
            <a:endParaRPr lang="en-GB" sz="1800" dirty="0">
              <a:effectLst/>
              <a:latin typeface="Times New Roman" panose="02020603050405020304" pitchFamily="18" charset="0"/>
              <a:ea typeface="Times New Roman" panose="02020603050405020304" pitchFamily="18" charset="0"/>
            </a:endParaRPr>
          </a:p>
          <a:p>
            <a:pPr algn="l">
              <a:spcAft>
                <a:spcPts val="120"/>
              </a:spcAft>
            </a:pPr>
            <a:r>
              <a:rPr lang="en-GB" sz="1800" dirty="0">
                <a:solidFill>
                  <a:srgbClr val="201F1E"/>
                </a:solidFill>
                <a:effectLst/>
                <a:latin typeface="Calibri" panose="020F0502020204030204" pitchFamily="34" charset="0"/>
                <a:ea typeface="Times New Roman" panose="02020603050405020304" pitchFamily="18" charset="0"/>
              </a:rPr>
              <a:t>Before a case starts a </a:t>
            </a:r>
            <a:r>
              <a:rPr lang="en-GB" sz="1800" b="1" dirty="0">
                <a:solidFill>
                  <a:srgbClr val="201F1E"/>
                </a:solidFill>
                <a:effectLst/>
                <a:latin typeface="Calibri" panose="020F0502020204030204" pitchFamily="34" charset="0"/>
                <a:ea typeface="Times New Roman" panose="02020603050405020304" pitchFamily="18" charset="0"/>
              </a:rPr>
              <a:t>panel</a:t>
            </a:r>
            <a:r>
              <a:rPr lang="en-GB" sz="1800" dirty="0">
                <a:solidFill>
                  <a:srgbClr val="201F1E"/>
                </a:solidFill>
                <a:effectLst/>
                <a:latin typeface="Calibri" panose="020F0502020204030204" pitchFamily="34" charset="0"/>
                <a:ea typeface="Times New Roman" panose="02020603050405020304" pitchFamily="18" charset="0"/>
              </a:rPr>
              <a:t> of potential jurors is formed. It consists of eligible people randomly selected by computer from the electoral register.</a:t>
            </a:r>
            <a:endParaRPr lang="en-GB" sz="1800" dirty="0">
              <a:effectLst/>
              <a:latin typeface="Times New Roman" panose="02020603050405020304" pitchFamily="18" charset="0"/>
              <a:ea typeface="Times New Roman" panose="02020603050405020304" pitchFamily="18" charset="0"/>
            </a:endParaRPr>
          </a:p>
          <a:p>
            <a:pPr algn="l">
              <a:spcAft>
                <a:spcPts val="120"/>
              </a:spcAft>
            </a:pPr>
            <a:r>
              <a:rPr lang="en-GB" sz="1800" dirty="0">
                <a:solidFill>
                  <a:srgbClr val="201F1E"/>
                </a:solidFill>
                <a:effectLst/>
                <a:latin typeface="Calibri" panose="020F0502020204030204" pitchFamily="34" charset="0"/>
                <a:ea typeface="Times New Roman" panose="02020603050405020304" pitchFamily="18" charset="0"/>
              </a:rPr>
              <a:t>On the day of the trial, the Crown Court clerk will select, by ballot, 12 people to form the jury for that trial. Before each juror is formally sworn in, the prosecution </a:t>
            </a:r>
            <a:r>
              <a:rPr lang="en-GB" sz="1800" b="1" dirty="0">
                <a:solidFill>
                  <a:srgbClr val="201F1E"/>
                </a:solidFill>
                <a:effectLst/>
                <a:latin typeface="Calibri" panose="020F0502020204030204" pitchFamily="34" charset="0"/>
                <a:ea typeface="Times New Roman" panose="02020603050405020304" pitchFamily="18" charset="0"/>
              </a:rPr>
              <a:t>and</a:t>
            </a:r>
            <a:r>
              <a:rPr lang="en-GB" sz="1800" dirty="0">
                <a:solidFill>
                  <a:srgbClr val="201F1E"/>
                </a:solidFill>
                <a:effectLst/>
                <a:latin typeface="Calibri" panose="020F0502020204030204" pitchFamily="34" charset="0"/>
                <a:ea typeface="Times New Roman" panose="02020603050405020304" pitchFamily="18" charset="0"/>
              </a:rPr>
              <a:t> the defence have the opportunity to make a </a:t>
            </a:r>
            <a:r>
              <a:rPr lang="en-GB" sz="1800" b="1" dirty="0">
                <a:solidFill>
                  <a:srgbClr val="201F1E"/>
                </a:solidFill>
                <a:effectLst/>
                <a:latin typeface="Calibri" panose="020F0502020204030204" pitchFamily="34" charset="0"/>
                <a:ea typeface="Times New Roman" panose="02020603050405020304" pitchFamily="18" charset="0"/>
              </a:rPr>
              <a:t>challenge for cause</a:t>
            </a:r>
            <a:r>
              <a:rPr lang="en-GB" sz="1800" dirty="0">
                <a:solidFill>
                  <a:srgbClr val="201F1E"/>
                </a:solidFill>
                <a:effectLst/>
                <a:latin typeface="Calibri" panose="020F0502020204030204" pitchFamily="34" charset="0"/>
                <a:ea typeface="Times New Roman" panose="02020603050405020304" pitchFamily="18" charset="0"/>
              </a:rPr>
              <a:t>. This means that the juror has been disqualified or there is a risk of </a:t>
            </a:r>
            <a:r>
              <a:rPr lang="en-GB" sz="1800" b="1" dirty="0">
                <a:solidFill>
                  <a:srgbClr val="201F1E"/>
                </a:solidFill>
                <a:effectLst/>
                <a:latin typeface="Calibri" panose="020F0502020204030204" pitchFamily="34" charset="0"/>
                <a:ea typeface="Times New Roman" panose="02020603050405020304" pitchFamily="18" charset="0"/>
              </a:rPr>
              <a:t>bias</a:t>
            </a:r>
            <a:r>
              <a:rPr lang="en-GB" sz="1800" dirty="0">
                <a:solidFill>
                  <a:srgbClr val="201F1E"/>
                </a:solidFill>
                <a:effectLst/>
                <a:latin typeface="Calibri" panose="020F0502020204030204" pitchFamily="34" charset="0"/>
                <a:ea typeface="Times New Roman" panose="02020603050405020304" pitchFamily="18" charset="0"/>
              </a:rPr>
              <a:t> in this particular case.</a:t>
            </a:r>
            <a:endParaRPr lang="en-GB" sz="1800" dirty="0">
              <a:effectLst/>
              <a:latin typeface="Times New Roman" panose="02020603050405020304" pitchFamily="18" charset="0"/>
              <a:ea typeface="Times New Roman" panose="02020603050405020304" pitchFamily="18" charset="0"/>
            </a:endParaRPr>
          </a:p>
          <a:p>
            <a:pPr algn="l">
              <a:spcAft>
                <a:spcPts val="120"/>
              </a:spcAft>
            </a:pPr>
            <a:r>
              <a:rPr lang="en-GB" sz="1800" dirty="0">
                <a:solidFill>
                  <a:srgbClr val="201F1E"/>
                </a:solidFill>
                <a:effectLst/>
                <a:latin typeface="Calibri" panose="020F0502020204030204" pitchFamily="34" charset="0"/>
                <a:ea typeface="Times New Roman" panose="02020603050405020304" pitchFamily="18" charset="0"/>
              </a:rPr>
              <a:t>The prosecution also has the opportunity at this stage to ask a juror to </a:t>
            </a:r>
            <a:r>
              <a:rPr lang="en-GB" sz="1800" b="1" dirty="0">
                <a:solidFill>
                  <a:srgbClr val="201F1E"/>
                </a:solidFill>
                <a:effectLst/>
                <a:latin typeface="Calibri" panose="020F0502020204030204" pitchFamily="34" charset="0"/>
                <a:ea typeface="Times New Roman" panose="02020603050405020304" pitchFamily="18" charset="0"/>
              </a:rPr>
              <a:t>stand by</a:t>
            </a:r>
            <a:r>
              <a:rPr lang="en-GB" sz="1800" dirty="0">
                <a:solidFill>
                  <a:srgbClr val="201F1E"/>
                </a:solidFill>
                <a:effectLst/>
                <a:latin typeface="Calibri" panose="020F0502020204030204" pitchFamily="34" charset="0"/>
                <a:ea typeface="Times New Roman" panose="02020603050405020304" pitchFamily="18" charset="0"/>
              </a:rPr>
              <a:t>, which results in the juror returning to the panel.</a:t>
            </a:r>
            <a:endParaRPr lang="en-GB" sz="1800" dirty="0">
              <a:effectLst/>
              <a:latin typeface="Times New Roman" panose="02020603050405020304" pitchFamily="18" charset="0"/>
              <a:ea typeface="Times New Roman" panose="02020603050405020304" pitchFamily="18" charset="0"/>
            </a:endParaRPr>
          </a:p>
          <a:p>
            <a:pPr algn="l">
              <a:spcAft>
                <a:spcPts val="120"/>
              </a:spcAft>
            </a:pPr>
            <a:r>
              <a:rPr lang="en-GB" sz="1800" dirty="0">
                <a:solidFill>
                  <a:srgbClr val="201F1E"/>
                </a:solidFill>
                <a:effectLst/>
                <a:latin typeface="Calibri" panose="020F0502020204030204" pitchFamily="34" charset="0"/>
                <a:ea typeface="Times New Roman" panose="02020603050405020304" pitchFamily="18" charset="0"/>
              </a:rPr>
              <a:t>The prosecution or the defence can challenge the </a:t>
            </a:r>
            <a:r>
              <a:rPr lang="en-GB" sz="1800" b="1" dirty="0">
                <a:solidFill>
                  <a:srgbClr val="201F1E"/>
                </a:solidFill>
                <a:effectLst/>
                <a:latin typeface="Calibri" panose="020F0502020204030204" pitchFamily="34" charset="0"/>
                <a:ea typeface="Times New Roman" panose="02020603050405020304" pitchFamily="18" charset="0"/>
              </a:rPr>
              <a:t>whole</a:t>
            </a:r>
            <a:r>
              <a:rPr lang="en-GB" sz="1800" dirty="0">
                <a:solidFill>
                  <a:srgbClr val="201F1E"/>
                </a:solidFill>
                <a:effectLst/>
                <a:latin typeface="Calibri" panose="020F0502020204030204" pitchFamily="34" charset="0"/>
                <a:ea typeface="Times New Roman" panose="02020603050405020304" pitchFamily="18" charset="0"/>
              </a:rPr>
              <a:t> jury panel if it believes that there is a reasonable suspicion of bias by the court official summoning it.</a:t>
            </a:r>
            <a:endParaRPr lang="en-GB" sz="1800" dirty="0">
              <a:effectLst/>
              <a:latin typeface="Times New Roman" panose="02020603050405020304" pitchFamily="18" charset="0"/>
              <a:ea typeface="Times New Roman" panose="02020603050405020304" pitchFamily="18" charset="0"/>
            </a:endParaRPr>
          </a:p>
          <a:p>
            <a:pPr algn="l">
              <a:spcAft>
                <a:spcPts val="120"/>
              </a:spcAft>
            </a:pPr>
            <a:r>
              <a:rPr lang="en-GB" sz="1800" dirty="0">
                <a:solidFill>
                  <a:srgbClr val="201F1E"/>
                </a:solidFill>
                <a:effectLst/>
                <a:latin typeface="Calibri" panose="020F0502020204030204" pitchFamily="34" charset="0"/>
                <a:ea typeface="Times New Roman" panose="02020603050405020304" pitchFamily="18" charset="0"/>
              </a:rPr>
              <a:t>A judge has the additional power to remove a juror who may not be able to act effectively because of </a:t>
            </a:r>
            <a:r>
              <a:rPr lang="en-GB" sz="1800" b="1" dirty="0">
                <a:solidFill>
                  <a:srgbClr val="201F1E"/>
                </a:solidFill>
                <a:effectLst/>
                <a:latin typeface="Calibri" panose="020F0502020204030204" pitchFamily="34" charset="0"/>
                <a:ea typeface="Times New Roman" panose="02020603050405020304" pitchFamily="18" charset="0"/>
              </a:rPr>
              <a:t>physical or mental incapacity</a:t>
            </a:r>
            <a:r>
              <a:rPr lang="en-GB" sz="1800" dirty="0">
                <a:solidFill>
                  <a:srgbClr val="201F1E"/>
                </a:solidFill>
                <a:effectLst/>
                <a:latin typeface="Calibri" panose="020F050202020403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pPr algn="l">
              <a:spcAft>
                <a:spcPts val="120"/>
              </a:spcAft>
            </a:pPr>
            <a:r>
              <a:rPr lang="en-GB" sz="1800" dirty="0">
                <a:solidFill>
                  <a:srgbClr val="201F1E"/>
                </a:solidFill>
                <a:effectLst/>
                <a:latin typeface="Calibri" panose="020F0502020204030204" pitchFamily="34" charset="0"/>
                <a:ea typeface="Times New Roman" panose="02020603050405020304" pitchFamily="18" charset="0"/>
              </a:rPr>
              <a:t>Note that there is no prohibition on a police officer or CPS lawyer serving on a jury, although in </a:t>
            </a:r>
            <a:r>
              <a:rPr lang="en-GB" sz="1800" b="1" i="1" dirty="0" err="1">
                <a:solidFill>
                  <a:srgbClr val="201F1E"/>
                </a:solidFill>
                <a:effectLst/>
                <a:latin typeface="Calibri" panose="020F0502020204030204" pitchFamily="34" charset="0"/>
                <a:ea typeface="Times New Roman" panose="02020603050405020304" pitchFamily="18" charset="0"/>
              </a:rPr>
              <a:t>Abdroikof</a:t>
            </a:r>
            <a:r>
              <a:rPr lang="en-GB" sz="1800" b="1" i="1" dirty="0">
                <a:solidFill>
                  <a:srgbClr val="201F1E"/>
                </a:solidFill>
                <a:effectLst/>
                <a:latin typeface="Calibri" panose="020F0502020204030204" pitchFamily="34" charset="0"/>
                <a:ea typeface="Times New Roman" panose="02020603050405020304" pitchFamily="18" charset="0"/>
              </a:rPr>
              <a:t>; Green; Williamson [2007]</a:t>
            </a:r>
            <a:r>
              <a:rPr lang="en-GB" sz="1800" dirty="0">
                <a:solidFill>
                  <a:srgbClr val="201F1E"/>
                </a:solidFill>
                <a:effectLst/>
                <a:latin typeface="Calibri" panose="020F0502020204030204" pitchFamily="34" charset="0"/>
                <a:ea typeface="Times New Roman" panose="02020603050405020304" pitchFamily="18" charset="0"/>
              </a:rPr>
              <a:t> the House of Lords held that </a:t>
            </a:r>
            <a:r>
              <a:rPr lang="en-GB" sz="1800" b="1" dirty="0">
                <a:solidFill>
                  <a:srgbClr val="201F1E"/>
                </a:solidFill>
                <a:effectLst/>
                <a:latin typeface="Calibri" panose="020F0502020204030204" pitchFamily="34" charset="0"/>
                <a:ea typeface="Times New Roman" panose="02020603050405020304" pitchFamily="18" charset="0"/>
              </a:rPr>
              <a:t>if</a:t>
            </a:r>
            <a:r>
              <a:rPr lang="en-GB" sz="1800" dirty="0">
                <a:solidFill>
                  <a:srgbClr val="201F1E"/>
                </a:solidFill>
                <a:effectLst/>
                <a:latin typeface="Calibri" panose="020F0502020204030204" pitchFamily="34" charset="0"/>
                <a:ea typeface="Times New Roman" panose="02020603050405020304" pitchFamily="18" charset="0"/>
              </a:rPr>
              <a:t> the presence of such a juror was </a:t>
            </a:r>
            <a:r>
              <a:rPr lang="en-GB" sz="1800" b="1" dirty="0">
                <a:solidFill>
                  <a:srgbClr val="201F1E"/>
                </a:solidFill>
                <a:effectLst/>
                <a:latin typeface="Calibri" panose="020F0502020204030204" pitchFamily="34" charset="0"/>
                <a:ea typeface="Times New Roman" panose="02020603050405020304" pitchFamily="18" charset="0"/>
              </a:rPr>
              <a:t>perceived</a:t>
            </a:r>
            <a:r>
              <a:rPr lang="en-GB" sz="1800" dirty="0">
                <a:solidFill>
                  <a:srgbClr val="201F1E"/>
                </a:solidFill>
                <a:effectLst/>
                <a:latin typeface="Calibri" panose="020F0502020204030204" pitchFamily="34" charset="0"/>
                <a:ea typeface="Times New Roman" panose="02020603050405020304" pitchFamily="18" charset="0"/>
              </a:rPr>
              <a:t> to give the appearance of bias, the defendant’s conviction would be quashed.</a:t>
            </a:r>
            <a:endParaRPr lang="en-GB" sz="1800" dirty="0">
              <a:effectLst/>
              <a:latin typeface="Times New Roman" panose="02020603050405020304" pitchFamily="18" charset="0"/>
              <a:ea typeface="Times New Roman" panose="02020603050405020304" pitchFamily="18" charset="0"/>
            </a:endParaRPr>
          </a:p>
          <a:p>
            <a:pPr marL="426720" indent="-426720" algn="l"/>
            <a:r>
              <a:rPr lang="en-GB" sz="1800" b="1" dirty="0">
                <a:solidFill>
                  <a:srgbClr val="F0552B"/>
                </a:solidFill>
                <a:effectLst/>
                <a:latin typeface="inherit"/>
                <a:ea typeface="Times New Roman" panose="02020603050405020304" pitchFamily="18" charset="0"/>
                <a:cs typeface="Calibri" panose="020F0502020204030204" pitchFamily="34" charset="0"/>
              </a:rPr>
              <a:t>3.5.2   Jury secrecy</a:t>
            </a:r>
            <a:endParaRPr lang="en-GB" sz="1800" dirty="0">
              <a:effectLst/>
              <a:latin typeface="Times New Roman" panose="02020603050405020304" pitchFamily="18" charset="0"/>
              <a:ea typeface="Times New Roman" panose="02020603050405020304" pitchFamily="18" charset="0"/>
            </a:endParaRPr>
          </a:p>
          <a:p>
            <a:pPr algn="l">
              <a:spcBef>
                <a:spcPts val="1440"/>
              </a:spcBef>
            </a:pPr>
            <a:r>
              <a:rPr lang="en-GB" sz="1800" dirty="0">
                <a:solidFill>
                  <a:srgbClr val="201F1E"/>
                </a:solidFill>
                <a:effectLst/>
                <a:latin typeface="Calibri" panose="020F0502020204030204" pitchFamily="34" charset="0"/>
                <a:ea typeface="Times New Roman" panose="02020603050405020304" pitchFamily="18" charset="0"/>
              </a:rPr>
              <a:t>In order for the discussions of juries to be fair, it has been a long-­standing rule that all discussions among jurors should be kept secret. If such discussions were subsequently revealed, individual jurors, who may have voted in favour of a guilty verdict, could be threatened by convicted defendants. More generally, the rule has helped encourage free and open discussions in juries. This rule is now set out in </a:t>
            </a:r>
            <a:r>
              <a:rPr lang="en-GB" sz="1800" b="1" dirty="0">
                <a:solidFill>
                  <a:srgbClr val="201F1E"/>
                </a:solidFill>
                <a:effectLst/>
                <a:latin typeface="Calibri" panose="020F0502020204030204" pitchFamily="34" charset="0"/>
                <a:ea typeface="Times New Roman" panose="02020603050405020304" pitchFamily="18" charset="0"/>
              </a:rPr>
              <a:t>ss20D–20G Juries Act 1974</a:t>
            </a:r>
            <a:r>
              <a:rPr lang="en-GB" sz="1800" dirty="0">
                <a:solidFill>
                  <a:srgbClr val="201F1E"/>
                </a:solidFill>
                <a:effectLst/>
                <a:latin typeface="Calibri" panose="020F0502020204030204" pitchFamily="34" charset="0"/>
                <a:ea typeface="Times New Roman" panose="02020603050405020304" pitchFamily="18" charset="0"/>
              </a:rPr>
              <a:t>. Some very limited exceptions apply. These exceptions allow jurors to disclose information to the police, the judge or a member of the court staff which relates to a possible offence or contempt of court by another juror or which may provide grounds for an appeal by the defendant.</a:t>
            </a:r>
            <a:endParaRPr lang="en-GB" sz="1800" dirty="0">
              <a:effectLst/>
              <a:latin typeface="Times New Roman" panose="02020603050405020304" pitchFamily="18" charset="0"/>
              <a:ea typeface="Times New Roman" panose="02020603050405020304" pitchFamily="18" charset="0"/>
            </a:endParaRPr>
          </a:p>
          <a:p>
            <a:pPr marL="426720" indent="-426720" algn="l"/>
            <a:r>
              <a:rPr lang="en-GB" sz="1800" b="1" dirty="0">
                <a:solidFill>
                  <a:srgbClr val="F0552B"/>
                </a:solidFill>
                <a:effectLst/>
                <a:latin typeface="inherit"/>
                <a:ea typeface="Times New Roman" panose="02020603050405020304" pitchFamily="18" charset="0"/>
                <a:cs typeface="Calibri" panose="020F0502020204030204" pitchFamily="34" charset="0"/>
              </a:rPr>
              <a:t>3.5.3   Juries and the internet</a:t>
            </a:r>
            <a:endParaRPr lang="en-GB" sz="1800" dirty="0">
              <a:effectLst/>
              <a:latin typeface="Times New Roman" panose="02020603050405020304" pitchFamily="18" charset="0"/>
              <a:ea typeface="Times New Roman" panose="02020603050405020304" pitchFamily="18" charset="0"/>
            </a:endParaRPr>
          </a:p>
          <a:p>
            <a:pPr algn="l">
              <a:spcBef>
                <a:spcPts val="1440"/>
              </a:spcBef>
            </a:pPr>
            <a:r>
              <a:rPr lang="en-GB" sz="1800" dirty="0">
                <a:solidFill>
                  <a:srgbClr val="201F1E"/>
                </a:solidFill>
                <a:effectLst/>
                <a:latin typeface="Calibri" panose="020F0502020204030204" pitchFamily="34" charset="0"/>
                <a:ea typeface="Times New Roman" panose="02020603050405020304" pitchFamily="18" charset="0"/>
              </a:rPr>
              <a:t>There is a very important principle of English criminal law requiring jurors to make their decisions using </a:t>
            </a:r>
            <a:r>
              <a:rPr lang="en-GB" sz="1800" b="1" dirty="0">
                <a:solidFill>
                  <a:srgbClr val="201F1E"/>
                </a:solidFill>
                <a:effectLst/>
                <a:latin typeface="Calibri" panose="020F0502020204030204" pitchFamily="34" charset="0"/>
                <a:ea typeface="Times New Roman" panose="02020603050405020304" pitchFamily="18" charset="0"/>
              </a:rPr>
              <a:t>only</a:t>
            </a:r>
            <a:r>
              <a:rPr lang="en-GB" sz="1800" dirty="0">
                <a:solidFill>
                  <a:srgbClr val="201F1E"/>
                </a:solidFill>
                <a:effectLst/>
                <a:latin typeface="Calibri" panose="020F0502020204030204" pitchFamily="34" charset="0"/>
                <a:ea typeface="Times New Roman" panose="02020603050405020304" pitchFamily="18" charset="0"/>
              </a:rPr>
              <a:t> evidence at the trial itself. One of the most important reasons for this rule is that juries should not be influenced by knowledge that a defendant has been convicted of other crimes. (The fact that a defendant has committed a previous crime does </a:t>
            </a:r>
            <a:r>
              <a:rPr lang="en-GB" sz="1800" b="1" dirty="0">
                <a:solidFill>
                  <a:srgbClr val="201F1E"/>
                </a:solidFill>
                <a:effectLst/>
                <a:latin typeface="Calibri" panose="020F0502020204030204" pitchFamily="34" charset="0"/>
                <a:ea typeface="Times New Roman" panose="02020603050405020304" pitchFamily="18" charset="0"/>
              </a:rPr>
              <a:t>not</a:t>
            </a:r>
            <a:r>
              <a:rPr lang="en-GB" sz="1800" dirty="0">
                <a:solidFill>
                  <a:srgbClr val="201F1E"/>
                </a:solidFill>
                <a:effectLst/>
                <a:latin typeface="Calibri" panose="020F0502020204030204" pitchFamily="34" charset="0"/>
                <a:ea typeface="Times New Roman" panose="02020603050405020304" pitchFamily="18" charset="0"/>
              </a:rPr>
              <a:t> mean that he or she has committed </a:t>
            </a:r>
            <a:r>
              <a:rPr lang="en-GB" sz="1800" b="1" dirty="0">
                <a:solidFill>
                  <a:srgbClr val="201F1E"/>
                </a:solidFill>
                <a:effectLst/>
                <a:latin typeface="Calibri" panose="020F0502020204030204" pitchFamily="34" charset="0"/>
                <a:ea typeface="Times New Roman" panose="02020603050405020304" pitchFamily="18" charset="0"/>
              </a:rPr>
              <a:t>this</a:t>
            </a:r>
            <a:r>
              <a:rPr lang="en-GB" sz="1800" dirty="0">
                <a:solidFill>
                  <a:srgbClr val="201F1E"/>
                </a:solidFill>
                <a:effectLst/>
                <a:latin typeface="Calibri" panose="020F0502020204030204" pitchFamily="34" charset="0"/>
                <a:ea typeface="Times New Roman" panose="02020603050405020304" pitchFamily="18" charset="0"/>
              </a:rPr>
              <a:t> crime.) There have been a number of recent cases where jurors have been unable to resist the temptation to seek further information about the defendant and the circumstances of the case on the internet. In </a:t>
            </a:r>
            <a:r>
              <a:rPr lang="en-GB" sz="1800" b="1" i="1" dirty="0">
                <a:solidFill>
                  <a:srgbClr val="201F1E"/>
                </a:solidFill>
                <a:effectLst/>
                <a:latin typeface="Calibri" panose="020F0502020204030204" pitchFamily="34" charset="0"/>
                <a:ea typeface="Times New Roman" panose="02020603050405020304" pitchFamily="18" charset="0"/>
              </a:rPr>
              <a:t>Attorney-General v </a:t>
            </a:r>
            <a:r>
              <a:rPr lang="en-GB" sz="1800" b="1" i="1" dirty="0" err="1">
                <a:solidFill>
                  <a:srgbClr val="201F1E"/>
                </a:solidFill>
                <a:effectLst/>
                <a:latin typeface="Calibri" panose="020F0502020204030204" pitchFamily="34" charset="0"/>
                <a:ea typeface="Times New Roman" panose="02020603050405020304" pitchFamily="18" charset="0"/>
              </a:rPr>
              <a:t>Fraill</a:t>
            </a:r>
            <a:r>
              <a:rPr lang="en-GB" sz="1800" b="1" i="1" dirty="0">
                <a:solidFill>
                  <a:srgbClr val="201F1E"/>
                </a:solidFill>
                <a:effectLst/>
                <a:latin typeface="Calibri" panose="020F0502020204030204" pitchFamily="34" charset="0"/>
                <a:ea typeface="Times New Roman" panose="02020603050405020304" pitchFamily="18" charset="0"/>
              </a:rPr>
              <a:t> and Another; Knox [2011]</a:t>
            </a:r>
            <a:r>
              <a:rPr lang="en-GB" sz="1800" dirty="0">
                <a:solidFill>
                  <a:srgbClr val="201F1E"/>
                </a:solidFill>
                <a:effectLst/>
                <a:latin typeface="Calibri" panose="020F0502020204030204" pitchFamily="34" charset="0"/>
                <a:ea typeface="Times New Roman" panose="02020603050405020304" pitchFamily="18" charset="0"/>
              </a:rPr>
              <a:t> a juror was held to be in contempt of court for communicating via Facebook with a defendant, and the trial had to be halted at vast public expense.</a:t>
            </a:r>
            <a:endParaRPr lang="en-GB" sz="1800" dirty="0">
              <a:effectLst/>
              <a:latin typeface="Times New Roman" panose="02020603050405020304" pitchFamily="18" charset="0"/>
              <a:ea typeface="Times New Roman" panose="02020603050405020304" pitchFamily="18" charset="0"/>
            </a:endParaRPr>
          </a:p>
          <a:p>
            <a:pPr algn="l"/>
            <a:r>
              <a:rPr lang="en-GB" sz="1800" dirty="0">
                <a:solidFill>
                  <a:srgbClr val="201F1E"/>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just"/>
            <a:r>
              <a:rPr lang="en-GB" sz="1800" dirty="0">
                <a:solidFill>
                  <a:srgbClr val="000000"/>
                </a:solidFill>
                <a:effectLst/>
                <a:latin typeface="Times New Roman" panose="02020603050405020304" pitchFamily="18" charset="0"/>
                <a:ea typeface="Times New Roman" panose="02020603050405020304" pitchFamily="18" charset="0"/>
              </a:rPr>
              <a:t>Advantages include:</a:t>
            </a:r>
            <a:endParaRPr lang="en-GB" sz="1800" dirty="0">
              <a:effectLst/>
              <a:latin typeface="Times New Roman" panose="02020603050405020304" pitchFamily="18" charset="0"/>
              <a:ea typeface="Times New Roman" panose="02020603050405020304" pitchFamily="18" charset="0"/>
            </a:endParaRPr>
          </a:p>
          <a:p>
            <a:pPr marL="548640" algn="just"/>
            <a:r>
              <a:rPr lang="en-GB" sz="1800" dirty="0">
                <a:solidFill>
                  <a:srgbClr val="000000"/>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independence – jurors are not employees of the state and are seen as a constitutional protection against abuse by the police and prosecution authorities;</a:t>
            </a:r>
          </a:p>
          <a:p>
            <a:pPr marL="548640" algn="just"/>
            <a:r>
              <a:rPr lang="en-GB" sz="1800" dirty="0">
                <a:solidFill>
                  <a:srgbClr val="000000"/>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trial by your </a:t>
            </a:r>
            <a:r>
              <a:rPr lang="en-GB" sz="1800" b="1" dirty="0">
                <a:effectLst/>
                <a:latin typeface="Times New Roman" panose="02020603050405020304" pitchFamily="18" charset="0"/>
                <a:ea typeface="Times New Roman" panose="02020603050405020304" pitchFamily="18" charset="0"/>
              </a:rPr>
              <a:t>peers</a:t>
            </a:r>
            <a:r>
              <a:rPr lang="en-GB" sz="1800" dirty="0">
                <a:effectLst/>
                <a:latin typeface="Times New Roman" panose="02020603050405020304" pitchFamily="18" charset="0"/>
                <a:ea typeface="Times New Roman" panose="02020603050405020304" pitchFamily="18" charset="0"/>
              </a:rPr>
              <a:t> (equals) – this is a fundamental right;</a:t>
            </a:r>
          </a:p>
          <a:p>
            <a:pPr marL="548640" algn="just"/>
            <a:r>
              <a:rPr lang="en-GB" sz="1800" dirty="0">
                <a:solidFill>
                  <a:srgbClr val="000000"/>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involvement of ordinary people in the criminal justice system – this gives ordinary people greater confidence that the law is fair and reflects the values of their local communities;</a:t>
            </a:r>
          </a:p>
          <a:p>
            <a:pPr marL="548640" algn="just"/>
            <a:r>
              <a:rPr lang="en-GB" sz="1800" dirty="0">
                <a:solidFill>
                  <a:srgbClr val="000000"/>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confidence in jury system by legal professionals – generally, judges and lawyers working in the Crown Court are still strongly in favour of retaining the jury system; and</a:t>
            </a:r>
          </a:p>
          <a:p>
            <a:pPr marL="548640" algn="just"/>
            <a:r>
              <a:rPr lang="en-GB" sz="1800" dirty="0">
                <a:solidFill>
                  <a:srgbClr val="000000"/>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occasionally, juries will acquit a person who has been charged with a crime where the law seems to be particularly harsh, despite clear evidence (and instructions from the judge) pointing to a guilty verdict. Such a verdict may sometimes lead to a change in the criminal law. In </a:t>
            </a:r>
            <a:r>
              <a:rPr lang="en-GB" sz="1800" b="1" i="1" dirty="0">
                <a:effectLst/>
                <a:latin typeface="Times New Roman" panose="02020603050405020304" pitchFamily="18" charset="0"/>
                <a:ea typeface="Times New Roman" panose="02020603050405020304" pitchFamily="18" charset="0"/>
              </a:rPr>
              <a:t>Ponting [1985]</a:t>
            </a:r>
            <a:r>
              <a:rPr lang="en-GB" sz="1800" dirty="0">
                <a:effectLst/>
                <a:latin typeface="Times New Roman" panose="02020603050405020304" pitchFamily="18" charset="0"/>
                <a:ea typeface="Times New Roman" panose="02020603050405020304" pitchFamily="18" charset="0"/>
              </a:rPr>
              <a:t> a civil servant was charged with “leaking” official secrets under the </a:t>
            </a:r>
            <a:r>
              <a:rPr lang="en-GB" sz="1800" b="1" dirty="0">
                <a:effectLst/>
                <a:latin typeface="Times New Roman" panose="02020603050405020304" pitchFamily="18" charset="0"/>
                <a:ea typeface="Times New Roman" panose="02020603050405020304" pitchFamily="18" charset="0"/>
              </a:rPr>
              <a:t>Official Secrets Act 1911</a:t>
            </a:r>
            <a:r>
              <a:rPr lang="en-GB" sz="1800" dirty="0">
                <a:effectLst/>
                <a:latin typeface="Times New Roman" panose="02020603050405020304" pitchFamily="18" charset="0"/>
                <a:ea typeface="Times New Roman" panose="02020603050405020304" pitchFamily="18" charset="0"/>
              </a:rPr>
              <a:t>. The jury acquitted him, despite strong evidence that he had, in fact, disclosed details about the controversial sinking of the Argentinian ship, </a:t>
            </a:r>
            <a:r>
              <a:rPr lang="en-GB" sz="1800" i="1" dirty="0">
                <a:effectLst/>
                <a:latin typeface="Times New Roman" panose="02020603050405020304" pitchFamily="18" charset="0"/>
                <a:ea typeface="Times New Roman" panose="02020603050405020304" pitchFamily="18" charset="0"/>
              </a:rPr>
              <a:t>General Belgrano</a:t>
            </a:r>
            <a:r>
              <a:rPr lang="en-GB" sz="1800" dirty="0">
                <a:effectLst/>
                <a:latin typeface="Times New Roman" panose="02020603050405020304" pitchFamily="18" charset="0"/>
                <a:ea typeface="Times New Roman" panose="02020603050405020304" pitchFamily="18" charset="0"/>
              </a:rPr>
              <a:t>, during the Falklands War. The jury appears to have believed that it was important that the public were aware of the true facts about the sinking. </a:t>
            </a:r>
            <a:r>
              <a:rPr lang="en-GB" sz="1800" b="1" dirty="0">
                <a:effectLst/>
                <a:latin typeface="Times New Roman" panose="02020603050405020304" pitchFamily="18" charset="0"/>
                <a:ea typeface="Times New Roman" panose="02020603050405020304" pitchFamily="18" charset="0"/>
              </a:rPr>
              <a:t>NB</a:t>
            </a:r>
            <a:r>
              <a:rPr lang="en-GB" sz="1800" dirty="0">
                <a:effectLst/>
                <a:latin typeface="Times New Roman" panose="02020603050405020304" pitchFamily="18" charset="0"/>
                <a:ea typeface="Times New Roman" panose="02020603050405020304" pitchFamily="18" charset="0"/>
              </a:rPr>
              <a:t> Of course, some people may </a:t>
            </a:r>
            <a:r>
              <a:rPr lang="en-GB" sz="1800" b="1" dirty="0">
                <a:effectLst/>
                <a:latin typeface="Times New Roman" panose="02020603050405020304" pitchFamily="18" charset="0"/>
                <a:ea typeface="Times New Roman" panose="02020603050405020304" pitchFamily="18" charset="0"/>
              </a:rPr>
              <a:t>not</a:t>
            </a:r>
            <a:r>
              <a:rPr lang="en-GB" sz="1800" dirty="0">
                <a:effectLst/>
                <a:latin typeface="Times New Roman" panose="02020603050405020304" pitchFamily="18" charset="0"/>
                <a:ea typeface="Times New Roman" panose="02020603050405020304" pitchFamily="18" charset="0"/>
              </a:rPr>
              <a:t> consider the law applying to the crime in question to be particularly harsh – in their view the willingness of a jury to acquit in these controversial circumstances would be a </a:t>
            </a:r>
            <a:r>
              <a:rPr lang="en-GB" sz="1800" b="1" dirty="0">
                <a:effectLst/>
                <a:latin typeface="Times New Roman" panose="02020603050405020304" pitchFamily="18" charset="0"/>
                <a:ea typeface="Times New Roman" panose="02020603050405020304" pitchFamily="18" charset="0"/>
              </a:rPr>
              <a:t>dis</a:t>
            </a:r>
            <a:r>
              <a:rPr lang="en-GB" sz="1800" dirty="0">
                <a:effectLst/>
                <a:latin typeface="Times New Roman" panose="02020603050405020304" pitchFamily="18" charset="0"/>
                <a:ea typeface="Times New Roman" panose="02020603050405020304" pitchFamily="18" charset="0"/>
              </a:rPr>
              <a:t>advantage of the jury system.</a:t>
            </a:r>
          </a:p>
          <a:p>
            <a:pPr algn="just"/>
            <a:r>
              <a:rPr lang="en-GB" sz="1800" dirty="0">
                <a:solidFill>
                  <a:srgbClr val="000000"/>
                </a:solidFill>
                <a:effectLst/>
                <a:latin typeface="Times New Roman" panose="02020603050405020304" pitchFamily="18" charset="0"/>
                <a:ea typeface="Times New Roman" panose="02020603050405020304" pitchFamily="18" charset="0"/>
              </a:rPr>
              <a:t>Disadvantages include:</a:t>
            </a:r>
            <a:endParaRPr lang="en-GB" sz="1800" dirty="0">
              <a:effectLst/>
              <a:latin typeface="Times New Roman" panose="02020603050405020304" pitchFamily="18" charset="0"/>
              <a:ea typeface="Times New Roman" panose="02020603050405020304" pitchFamily="18" charset="0"/>
            </a:endParaRPr>
          </a:p>
          <a:p>
            <a:pPr marL="548640" algn="just"/>
            <a:r>
              <a:rPr lang="en-GB" sz="1800" dirty="0">
                <a:solidFill>
                  <a:srgbClr val="000000"/>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cost – jury trials can be extremely expensive. Trials before a single judge may be shorter and therefore require less time spent by expensive barristers and a judge;</a:t>
            </a:r>
          </a:p>
          <a:p>
            <a:pPr marL="548640" algn="just"/>
            <a:r>
              <a:rPr lang="en-GB" sz="1800" dirty="0">
                <a:solidFill>
                  <a:srgbClr val="000000"/>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domination of jury discussions by one or two articulate (or bossy) individuals – the danger here is that they may unduly influence the decision. Permitting legal professionals to act as jurors has increased this risk as their legal knowledge may give them additional influence;</a:t>
            </a:r>
          </a:p>
          <a:p>
            <a:pPr marL="548640" algn="just"/>
            <a:r>
              <a:rPr lang="en-GB" sz="1800" dirty="0">
                <a:solidFill>
                  <a:srgbClr val="000000"/>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inappropriate waste of time of skilled professionals – although jury service is a public duty, it may not be the best use of time for a skilled surgeon who could otherwise be operating to save patients’ lives;</a:t>
            </a:r>
          </a:p>
          <a:p>
            <a:pPr marL="548640" algn="just"/>
            <a:r>
              <a:rPr lang="en-GB" sz="1800" dirty="0">
                <a:solidFill>
                  <a:srgbClr val="000000"/>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difficulties understanding complex technical facts or legal issues – this has been a particular concern in relation to major fraud trials where jurors are expected to make decisions based on large amounts of complex financial information;</a:t>
            </a:r>
          </a:p>
          <a:p>
            <a:pPr marL="548640" algn="just"/>
            <a:r>
              <a:rPr lang="en-GB" sz="1800" dirty="0">
                <a:solidFill>
                  <a:srgbClr val="000000"/>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publicity – jurors may be influenced by information in the media about a case, particularly those involving celebrities or horrific details. Some jurors have been unwilling to follow very clear instructions not to use the internet to find out further information;</a:t>
            </a:r>
          </a:p>
          <a:p>
            <a:pPr marL="548640" algn="just"/>
            <a:r>
              <a:rPr lang="en-GB" sz="1800" dirty="0">
                <a:solidFill>
                  <a:srgbClr val="000000"/>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secrecy of jury discussions – the restrictions imposed by </a:t>
            </a:r>
            <a:r>
              <a:rPr lang="en-GB" sz="1800" b="1" dirty="0">
                <a:effectLst/>
                <a:latin typeface="Times New Roman" panose="02020603050405020304" pitchFamily="18" charset="0"/>
                <a:ea typeface="Times New Roman" panose="02020603050405020304" pitchFamily="18" charset="0"/>
              </a:rPr>
              <a:t>ss20D–20G Juries Act 1974</a:t>
            </a:r>
            <a:r>
              <a:rPr lang="en-GB" sz="1800" dirty="0">
                <a:effectLst/>
                <a:latin typeface="Times New Roman" panose="02020603050405020304" pitchFamily="18" charset="0"/>
                <a:ea typeface="Times New Roman" panose="02020603050405020304" pitchFamily="18" charset="0"/>
              </a:rPr>
              <a:t> have caused difficulties for researchers investigating the competence of juries; and</a:t>
            </a:r>
          </a:p>
          <a:p>
            <a:pPr marL="548640" algn="just"/>
            <a:r>
              <a:rPr lang="en-GB" sz="1800" dirty="0">
                <a:solidFill>
                  <a:srgbClr val="000000"/>
                </a:solidFill>
                <a:effectLst/>
                <a:latin typeface="Symbol" panose="05050102010706020507" pitchFamily="18" charset="2"/>
                <a:ea typeface="Times New Roman" panose="02020603050405020304" pitchFamily="18" charset="0"/>
                <a:cs typeface="Calibri" panose="020F0502020204030204" pitchFamily="34" charset="0"/>
              </a:rPr>
              <a:t>·             </a:t>
            </a:r>
            <a:r>
              <a:rPr lang="en-GB" sz="1800" dirty="0">
                <a:effectLst/>
                <a:latin typeface="Times New Roman" panose="02020603050405020304" pitchFamily="18" charset="0"/>
                <a:ea typeface="Times New Roman" panose="02020603050405020304" pitchFamily="18" charset="0"/>
              </a:rPr>
              <a:t>risk of jury-tampering – occasionally, there have been cases where jurors or their families have been threatened or bribed. Judge-only trials were introduced in Northern Ireland in 1972 for terrorism offences to minimise this problem.</a:t>
            </a:r>
          </a:p>
          <a:p>
            <a:pPr algn="just"/>
            <a:r>
              <a:rPr lang="en-GB" sz="1800" b="1" dirty="0">
                <a:solidFill>
                  <a:srgbClr val="000000"/>
                </a:solidFill>
                <a:effectLst/>
                <a:latin typeface="inherit"/>
                <a:ea typeface="Times New Roman" panose="02020603050405020304" pitchFamily="18" charset="0"/>
                <a:cs typeface="Segoe UI" panose="020B0502040204020203" pitchFamily="34" charset="0"/>
              </a:rPr>
              <a:t>NB</a:t>
            </a:r>
            <a:r>
              <a:rPr lang="en-GB" sz="1800" dirty="0">
                <a:solidFill>
                  <a:srgbClr val="000000"/>
                </a:solidFill>
                <a:effectLst/>
                <a:latin typeface="Times New Roman" panose="02020603050405020304" pitchFamily="18" charset="0"/>
                <a:ea typeface="Times New Roman" panose="02020603050405020304" pitchFamily="18" charset="0"/>
              </a:rPr>
              <a:t> There is no clear evidence to indicate that juries are more (or less) likely than judges to </a:t>
            </a:r>
            <a:r>
              <a:rPr lang="en-GB" sz="1800" b="1" dirty="0">
                <a:solidFill>
                  <a:srgbClr val="000000"/>
                </a:solidFill>
                <a:effectLst/>
                <a:latin typeface="Times New Roman" panose="02020603050405020304" pitchFamily="18" charset="0"/>
                <a:ea typeface="Times New Roman" panose="02020603050405020304" pitchFamily="18" charset="0"/>
              </a:rPr>
              <a:t>acquit</a:t>
            </a:r>
            <a:r>
              <a:rPr lang="en-GB" sz="1800" dirty="0">
                <a:solidFill>
                  <a:srgbClr val="000000"/>
                </a:solidFill>
                <a:effectLst/>
                <a:latin typeface="Times New Roman" panose="02020603050405020304" pitchFamily="18" charset="0"/>
                <a:ea typeface="Times New Roman" panose="02020603050405020304" pitchFamily="18" charset="0"/>
              </a:rPr>
              <a:t> defendants who are, in fact, guilty, or to </a:t>
            </a:r>
            <a:r>
              <a:rPr lang="en-GB" sz="1800" b="1" dirty="0">
                <a:solidFill>
                  <a:srgbClr val="000000"/>
                </a:solidFill>
                <a:effectLst/>
                <a:latin typeface="Times New Roman" panose="02020603050405020304" pitchFamily="18" charset="0"/>
                <a:ea typeface="Times New Roman" panose="02020603050405020304" pitchFamily="18" charset="0"/>
              </a:rPr>
              <a:t>convict</a:t>
            </a:r>
            <a:r>
              <a:rPr lang="en-GB" sz="1800" dirty="0">
                <a:solidFill>
                  <a:srgbClr val="000000"/>
                </a:solidFill>
                <a:effectLst/>
                <a:latin typeface="Times New Roman" panose="02020603050405020304" pitchFamily="18" charset="0"/>
                <a:ea typeface="Times New Roman" panose="02020603050405020304" pitchFamily="18" charset="0"/>
              </a:rPr>
              <a:t> innocent defendants. All types of criminal trials can result in the “wrong” verdict, and the experience in Northern Ireland judge-only cases has shown that errors have also been made by these judges.</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571C106-9089-4165-9D71-7203D2117E42}" type="slidenum">
              <a:rPr lang="en-GB" smtClean="0"/>
              <a:t>10</a:t>
            </a:fld>
            <a:endParaRPr lang="en-GB"/>
          </a:p>
        </p:txBody>
      </p:sp>
    </p:spTree>
    <p:extLst>
      <p:ext uri="{BB962C8B-B14F-4D97-AF65-F5344CB8AC3E}">
        <p14:creationId xmlns:p14="http://schemas.microsoft.com/office/powerpoint/2010/main" val="203188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2/16/2022</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764863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2/16/2022</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20695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2/16/2022</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218517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2/16/2022</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21586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2/16/2022</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859276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2/16/2022</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490074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2/16/2022</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43513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2/16/2022</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01018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2/16/2022</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08386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2/16/2022</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42820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2/16/2022</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717095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2/16/2022</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10602717"/>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75" r:id="rId3"/>
    <p:sldLayoutId id="2147483676" r:id="rId4"/>
    <p:sldLayoutId id="2147483677" r:id="rId5"/>
    <p:sldLayoutId id="2147483678" r:id="rId6"/>
    <p:sldLayoutId id="2147483679" r:id="rId7"/>
    <p:sldLayoutId id="2147483683" r:id="rId8"/>
    <p:sldLayoutId id="2147483680" r:id="rId9"/>
    <p:sldLayoutId id="2147483681" r:id="rId10"/>
    <p:sldLayoutId id="2147483682"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7"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hyperlink" Target="https://www.ethnicity-facts-figures.service.gov.uk/workforce-and-business/workforce-diversity/police-workforce/latest" TargetMode="External"/><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hyperlink" Target="https://www.college.police.uk/Pages/Home.aspx" TargetMode="External"/><Relationship Id="rId5" Type="http://schemas.openxmlformats.org/officeDocument/2006/relationships/hyperlink" Target="https://assets.publishing.service.gov.uk/government/uploads/system/uploads/attachment_data/file/905169/police-workforce-mar20-hosb2020.pdf" TargetMode="Externa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video" Target="https://www.youtube.com/embed/0Bif7me5C7k?feature=oembed" TargetMode="External"/><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eur01.safelinks.protection.outlook.com/?url=https%3A%2F%2Fwww.bbc.co.uk%2Fnews%2Fuk-22550323&amp;data=04%7C01%7Claura.knight%40uwtsd.ac.uk%7Cf942c213e45648dccfd508d9f1579fea%7C4e0f11f9046e45059cb8db2152311e21%7C0%7C0%7C637806181050874927%7CUnknown%7CTWFpbGZsb3d8eyJWIjoiMC4wLjAwMDAiLCJQIjoiV2luMzIiLCJBTiI6Ik1haWwiLCJXVCI6Mn0%3D%7C3000&amp;sdata=ZsrtwWF2yIGbGwXSvE3xsNr9poawGhdEMbCdb2RUu38%3D&amp;reserved=0"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6A5485D-4AF6-47BA-8BB1-44D0639B9F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483861B3-77F4-42C4-B257-AF7D1EB5F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Picture 3" descr="Abstract digital design of shades of blue-green">
            <a:extLst>
              <a:ext uri="{FF2B5EF4-FFF2-40B4-BE49-F238E27FC236}">
                <a16:creationId xmlns:a16="http://schemas.microsoft.com/office/drawing/2014/main" id="{B65FD057-60EA-4686-87F2-F05D13E1D704}"/>
              </a:ext>
            </a:extLst>
          </p:cNvPr>
          <p:cNvPicPr>
            <a:picLocks noChangeAspect="1"/>
          </p:cNvPicPr>
          <p:nvPr/>
        </p:nvPicPr>
        <p:blipFill rotWithShape="1">
          <a:blip r:embed="rId2">
            <a:alphaModFix/>
          </a:blip>
          <a:srcRect t="886" b="14844"/>
          <a:stretch/>
        </p:blipFill>
        <p:spPr>
          <a:xfrm>
            <a:off x="20" y="10"/>
            <a:ext cx="12191980" cy="6856614"/>
          </a:xfrm>
          <a:prstGeom prst="rect">
            <a:avLst/>
          </a:prstGeom>
        </p:spPr>
      </p:pic>
      <p:sp>
        <p:nvSpPr>
          <p:cNvPr id="24" name="Frame 23">
            <a:extLst>
              <a:ext uri="{FF2B5EF4-FFF2-40B4-BE49-F238E27FC236}">
                <a16:creationId xmlns:a16="http://schemas.microsoft.com/office/drawing/2014/main" id="{1DF53E4F-F248-41DA-B87A-B7539C6CFE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92000" cy="6858000"/>
          </a:xfrm>
          <a:prstGeom prst="frame">
            <a:avLst>
              <a:gd name="adj1" fmla="val 9763"/>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6" name="Frame 25">
            <a:extLst>
              <a:ext uri="{FF2B5EF4-FFF2-40B4-BE49-F238E27FC236}">
                <a16:creationId xmlns:a16="http://schemas.microsoft.com/office/drawing/2014/main" id="{5724E74D-9688-4ED9-86E6-D0C3F23DDC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frame">
            <a:avLst>
              <a:gd name="adj1" fmla="val 9763"/>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Subtitle 2">
            <a:extLst>
              <a:ext uri="{FF2B5EF4-FFF2-40B4-BE49-F238E27FC236}">
                <a16:creationId xmlns:a16="http://schemas.microsoft.com/office/drawing/2014/main" id="{037EC75F-2221-4D3B-8118-F62202D75E26}"/>
              </a:ext>
            </a:extLst>
          </p:cNvPr>
          <p:cNvSpPr>
            <a:spLocks noGrp="1"/>
          </p:cNvSpPr>
          <p:nvPr>
            <p:ph type="subTitle" idx="1"/>
          </p:nvPr>
        </p:nvSpPr>
        <p:spPr>
          <a:xfrm>
            <a:off x="996276" y="3962400"/>
            <a:ext cx="10128924" cy="762000"/>
          </a:xfrm>
        </p:spPr>
        <p:txBody>
          <a:bodyPr anchor="t">
            <a:normAutofit/>
          </a:bodyPr>
          <a:lstStyle/>
          <a:p>
            <a:endParaRPr lang="en-GB" sz="2200">
              <a:solidFill>
                <a:srgbClr val="FFFFFF"/>
              </a:solidFill>
            </a:endParaRPr>
          </a:p>
        </p:txBody>
      </p:sp>
      <p:sp>
        <p:nvSpPr>
          <p:cNvPr id="2" name="Title 1">
            <a:extLst>
              <a:ext uri="{FF2B5EF4-FFF2-40B4-BE49-F238E27FC236}">
                <a16:creationId xmlns:a16="http://schemas.microsoft.com/office/drawing/2014/main" id="{47AC4B79-D317-499C-B3C4-231D23957FD0}"/>
              </a:ext>
            </a:extLst>
          </p:cNvPr>
          <p:cNvSpPr>
            <a:spLocks noGrp="1"/>
          </p:cNvSpPr>
          <p:nvPr>
            <p:ph type="ctrTitle"/>
          </p:nvPr>
        </p:nvSpPr>
        <p:spPr>
          <a:xfrm>
            <a:off x="996275" y="2362200"/>
            <a:ext cx="10128925" cy="1447800"/>
          </a:xfrm>
        </p:spPr>
        <p:txBody>
          <a:bodyPr anchor="b">
            <a:normAutofit/>
          </a:bodyPr>
          <a:lstStyle/>
          <a:p>
            <a:r>
              <a:rPr lang="en-GB">
                <a:solidFill>
                  <a:srgbClr val="FFFFFF"/>
                </a:solidFill>
              </a:rPr>
              <a:t>Workshop 4: The CJS</a:t>
            </a:r>
          </a:p>
        </p:txBody>
      </p:sp>
      <p:pic>
        <p:nvPicPr>
          <p:cNvPr id="28" name="Picture 27">
            <a:extLst>
              <a:ext uri="{FF2B5EF4-FFF2-40B4-BE49-F238E27FC236}">
                <a16:creationId xmlns:a16="http://schemas.microsoft.com/office/drawing/2014/main" id="{118F7743-9D11-4179-BEB4-EC2B1C2650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20000"/>
            <a:extLst>
              <a:ext uri="{28A0092B-C50C-407E-A947-70E740481C1C}">
                <a14:useLocalDpi xmlns:a14="http://schemas.microsoft.com/office/drawing/2010/main" val="0"/>
              </a:ext>
            </a:extLst>
          </a:blip>
          <a:srcRect l="829"/>
          <a:stretch>
            <a:fillRect/>
          </a:stretch>
        </p:blipFill>
        <p:spPr>
          <a:xfrm>
            <a:off x="0" y="692701"/>
            <a:ext cx="5193553" cy="6165298"/>
          </a:xfrm>
          <a:custGeom>
            <a:avLst/>
            <a:gdLst>
              <a:gd name="connsiteX0" fmla="*/ 0 w 5193553"/>
              <a:gd name="connsiteY0" fmla="*/ 0 h 6165298"/>
              <a:gd name="connsiteX1" fmla="*/ 669547 w 5193553"/>
              <a:gd name="connsiteY1" fmla="*/ 0 h 6165298"/>
              <a:gd name="connsiteX2" fmla="*/ 669547 w 5193553"/>
              <a:gd name="connsiteY2" fmla="*/ 5504304 h 6165298"/>
              <a:gd name="connsiteX3" fmla="*/ 5193553 w 5193553"/>
              <a:gd name="connsiteY3" fmla="*/ 5504304 h 6165298"/>
              <a:gd name="connsiteX4" fmla="*/ 5193553 w 5193553"/>
              <a:gd name="connsiteY4" fmla="*/ 6165298 h 6165298"/>
              <a:gd name="connsiteX5" fmla="*/ 0 w 5193553"/>
              <a:gd name="connsiteY5" fmla="*/ 6165298 h 6165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3553" h="6165298">
                <a:moveTo>
                  <a:pt x="0" y="0"/>
                </a:moveTo>
                <a:lnTo>
                  <a:pt x="669547" y="0"/>
                </a:lnTo>
                <a:lnTo>
                  <a:pt x="669547" y="5504304"/>
                </a:lnTo>
                <a:lnTo>
                  <a:pt x="5193553" y="5504304"/>
                </a:lnTo>
                <a:lnTo>
                  <a:pt x="5193553" y="6165298"/>
                </a:lnTo>
                <a:lnTo>
                  <a:pt x="0" y="6165298"/>
                </a:lnTo>
                <a:close/>
              </a:path>
            </a:pathLst>
          </a:custGeom>
        </p:spPr>
      </p:pic>
      <p:pic>
        <p:nvPicPr>
          <p:cNvPr id="30" name="Picture 29">
            <a:extLst>
              <a:ext uri="{FF2B5EF4-FFF2-40B4-BE49-F238E27FC236}">
                <a16:creationId xmlns:a16="http://schemas.microsoft.com/office/drawing/2014/main" id="{05D29D54-E14A-4679-95CF-25E6EC2BD5A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rcRect l="19483" b="19117"/>
          <a:stretch/>
        </p:blipFill>
        <p:spPr>
          <a:xfrm rot="5400000">
            <a:off x="381678" y="-381678"/>
            <a:ext cx="4180119" cy="4943475"/>
          </a:xfrm>
          <a:custGeom>
            <a:avLst/>
            <a:gdLst>
              <a:gd name="connsiteX0" fmla="*/ 0 w 4180119"/>
              <a:gd name="connsiteY0" fmla="*/ 4943475 h 4943475"/>
              <a:gd name="connsiteX1" fmla="*/ 0 w 4180119"/>
              <a:gd name="connsiteY1" fmla="*/ 0 h 4943475"/>
              <a:gd name="connsiteX2" fmla="*/ 669547 w 4180119"/>
              <a:gd name="connsiteY2" fmla="*/ 0 h 4943475"/>
              <a:gd name="connsiteX3" fmla="*/ 669547 w 4180119"/>
              <a:gd name="connsiteY3" fmla="*/ 4276977 h 4943475"/>
              <a:gd name="connsiteX4" fmla="*/ 4180119 w 4180119"/>
              <a:gd name="connsiteY4" fmla="*/ 4276977 h 4943475"/>
              <a:gd name="connsiteX5" fmla="*/ 4180119 w 4180119"/>
              <a:gd name="connsiteY5" fmla="*/ 4943475 h 4943475"/>
              <a:gd name="connsiteX6" fmla="*/ 0 w 4180119"/>
              <a:gd name="connsiteY6" fmla="*/ 4943475 h 494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119" h="4943475">
                <a:moveTo>
                  <a:pt x="0" y="4943475"/>
                </a:moveTo>
                <a:lnTo>
                  <a:pt x="0" y="0"/>
                </a:lnTo>
                <a:lnTo>
                  <a:pt x="669547" y="0"/>
                </a:lnTo>
                <a:lnTo>
                  <a:pt x="669547" y="4276977"/>
                </a:lnTo>
                <a:lnTo>
                  <a:pt x="4180119" y="4276977"/>
                </a:lnTo>
                <a:lnTo>
                  <a:pt x="4180119" y="4943475"/>
                </a:lnTo>
                <a:lnTo>
                  <a:pt x="0" y="4943475"/>
                </a:lnTo>
                <a:close/>
              </a:path>
            </a:pathLst>
          </a:custGeom>
        </p:spPr>
      </p:pic>
    </p:spTree>
    <p:extLst>
      <p:ext uri="{BB962C8B-B14F-4D97-AF65-F5344CB8AC3E}">
        <p14:creationId xmlns:p14="http://schemas.microsoft.com/office/powerpoint/2010/main" val="2124944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3" name="Rectangle 22">
            <a:extLst>
              <a:ext uri="{FF2B5EF4-FFF2-40B4-BE49-F238E27FC236}">
                <a16:creationId xmlns:a16="http://schemas.microsoft.com/office/drawing/2014/main" id="{8B7CC9ED-57A2-429E-8FD9-D55F47275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3EF0E40-AEB8-4DF7-A67A-7317B3BF9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8138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E718A90C-6DE5-46AB-B189-FD0FC14E02DF}"/>
              </a:ext>
            </a:extLst>
          </p:cNvPr>
          <p:cNvSpPr>
            <a:spLocks noGrp="1"/>
          </p:cNvSpPr>
          <p:nvPr>
            <p:ph type="title"/>
          </p:nvPr>
        </p:nvSpPr>
        <p:spPr>
          <a:xfrm>
            <a:off x="624276" y="-456434"/>
            <a:ext cx="4953000" cy="2308608"/>
          </a:xfrm>
        </p:spPr>
        <p:txBody>
          <a:bodyPr>
            <a:normAutofit/>
          </a:bodyPr>
          <a:lstStyle/>
          <a:p>
            <a:pPr algn="ctr"/>
            <a:r>
              <a:rPr lang="en-GB" u="sng" dirty="0">
                <a:solidFill>
                  <a:schemeClr val="accent2">
                    <a:lumMod val="60000"/>
                    <a:lumOff val="40000"/>
                  </a:schemeClr>
                </a:solidFill>
              </a:rPr>
              <a:t>Recap from the lecture</a:t>
            </a:r>
          </a:p>
        </p:txBody>
      </p:sp>
      <p:sp>
        <p:nvSpPr>
          <p:cNvPr id="18" name="Content Placeholder 17">
            <a:extLst>
              <a:ext uri="{FF2B5EF4-FFF2-40B4-BE49-F238E27FC236}">
                <a16:creationId xmlns:a16="http://schemas.microsoft.com/office/drawing/2014/main" id="{CCFA0139-AFEA-4253-8BC4-A385BDC9E480}"/>
              </a:ext>
            </a:extLst>
          </p:cNvPr>
          <p:cNvSpPr>
            <a:spLocks noGrp="1"/>
          </p:cNvSpPr>
          <p:nvPr>
            <p:ph idx="1"/>
          </p:nvPr>
        </p:nvSpPr>
        <p:spPr>
          <a:xfrm>
            <a:off x="411103" y="1200501"/>
            <a:ext cx="5243591" cy="5536887"/>
          </a:xfrm>
        </p:spPr>
        <p:txBody>
          <a:bodyPr anchor="ctr">
            <a:normAutofit lnSpcReduction="10000"/>
          </a:bodyPr>
          <a:lstStyle/>
          <a:p>
            <a:r>
              <a:rPr lang="en-US" sz="3200" b="1" dirty="0">
                <a:solidFill>
                  <a:srgbClr val="FFFFFF"/>
                </a:solidFill>
              </a:rPr>
              <a:t>- Government agencies</a:t>
            </a:r>
          </a:p>
          <a:p>
            <a:r>
              <a:rPr lang="en-US" sz="3200" b="1" dirty="0">
                <a:solidFill>
                  <a:srgbClr val="FFFFFF"/>
                </a:solidFill>
              </a:rPr>
              <a:t>- The Police</a:t>
            </a:r>
          </a:p>
          <a:p>
            <a:r>
              <a:rPr lang="en-US" sz="3200" b="1" dirty="0">
                <a:solidFill>
                  <a:srgbClr val="FFFFFF"/>
                </a:solidFill>
              </a:rPr>
              <a:t>- CPS</a:t>
            </a:r>
          </a:p>
          <a:p>
            <a:r>
              <a:rPr lang="en-US" sz="3200" b="1" dirty="0">
                <a:solidFill>
                  <a:srgbClr val="FFFFFF"/>
                </a:solidFill>
              </a:rPr>
              <a:t>- Criminal Courts and Appeals</a:t>
            </a:r>
          </a:p>
          <a:p>
            <a:r>
              <a:rPr lang="en-US" sz="3200" b="1" dirty="0">
                <a:solidFill>
                  <a:srgbClr val="FFFFFF"/>
                </a:solidFill>
              </a:rPr>
              <a:t>- Probation Service</a:t>
            </a:r>
          </a:p>
          <a:p>
            <a:r>
              <a:rPr lang="en-US" sz="3200" b="1" dirty="0">
                <a:solidFill>
                  <a:srgbClr val="FFFFFF"/>
                </a:solidFill>
              </a:rPr>
              <a:t>- The prison service</a:t>
            </a:r>
          </a:p>
          <a:p>
            <a:r>
              <a:rPr lang="en-US" sz="3200" b="1" dirty="0">
                <a:solidFill>
                  <a:srgbClr val="FFFFFF"/>
                </a:solidFill>
              </a:rPr>
              <a:t>- Criminal Justice inspectorates</a:t>
            </a:r>
          </a:p>
        </p:txBody>
      </p:sp>
      <p:grpSp>
        <p:nvGrpSpPr>
          <p:cNvPr id="27" name="Group 26">
            <a:extLst>
              <a:ext uri="{FF2B5EF4-FFF2-40B4-BE49-F238E27FC236}">
                <a16:creationId xmlns:a16="http://schemas.microsoft.com/office/drawing/2014/main" id="{739BAE37-B96C-4F71-BC0F-C5F3C7DFDE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6955029" y="1"/>
            <a:ext cx="5236971" cy="6858000"/>
            <a:chOff x="20829" y="1"/>
            <a:chExt cx="5236971" cy="6857999"/>
          </a:xfrm>
        </p:grpSpPr>
        <p:pic>
          <p:nvPicPr>
            <p:cNvPr id="28" name="Picture 27">
              <a:extLst>
                <a:ext uri="{FF2B5EF4-FFF2-40B4-BE49-F238E27FC236}">
                  <a16:creationId xmlns:a16="http://schemas.microsoft.com/office/drawing/2014/main" id="{F586E638-2324-405E-9DF6-E3DDA81B8D5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29" name="Picture 28">
              <a:extLst>
                <a:ext uri="{FF2B5EF4-FFF2-40B4-BE49-F238E27FC236}">
                  <a16:creationId xmlns:a16="http://schemas.microsoft.com/office/drawing/2014/main" id="{2954E671-967A-4B9A-8F60-B0834D0792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pic>
        <p:nvPicPr>
          <p:cNvPr id="9" name="Content Placeholder 8" descr="Diagram&#10;&#10;Description automatically generated">
            <a:extLst>
              <a:ext uri="{FF2B5EF4-FFF2-40B4-BE49-F238E27FC236}">
                <a16:creationId xmlns:a16="http://schemas.microsoft.com/office/drawing/2014/main" id="{CF14D7D1-3A99-43D9-A89A-3F344C1CBCCF}"/>
              </a:ext>
            </a:extLst>
          </p:cNvPr>
          <p:cNvPicPr>
            <a:picLocks noChangeAspect="1"/>
          </p:cNvPicPr>
          <p:nvPr/>
        </p:nvPicPr>
        <p:blipFill>
          <a:blip r:embed="rId3"/>
          <a:stretch>
            <a:fillRect/>
          </a:stretch>
        </p:blipFill>
        <p:spPr>
          <a:xfrm>
            <a:off x="6181389" y="196310"/>
            <a:ext cx="6028966" cy="6465379"/>
          </a:xfrm>
          <a:prstGeom prst="rect">
            <a:avLst/>
          </a:prstGeom>
        </p:spPr>
      </p:pic>
    </p:spTree>
    <p:extLst>
      <p:ext uri="{BB962C8B-B14F-4D97-AF65-F5344CB8AC3E}">
        <p14:creationId xmlns:p14="http://schemas.microsoft.com/office/powerpoint/2010/main" val="3082364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9" name="Rectangle 2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0" name="Group 23">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25" name="Picture 24">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6" name="Picture 25">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p:cNvSpPr>
            <a:spLocks noGrp="1"/>
          </p:cNvSpPr>
          <p:nvPr>
            <p:ph type="title"/>
          </p:nvPr>
        </p:nvSpPr>
        <p:spPr>
          <a:xfrm>
            <a:off x="1437505" y="-463139"/>
            <a:ext cx="5638800" cy="2461008"/>
          </a:xfrm>
        </p:spPr>
        <p:txBody>
          <a:bodyPr>
            <a:normAutofit/>
          </a:bodyPr>
          <a:lstStyle/>
          <a:p>
            <a:r>
              <a:rPr lang="en-GB" dirty="0"/>
              <a:t>2. Police</a:t>
            </a:r>
          </a:p>
        </p:txBody>
      </p:sp>
      <p:sp>
        <p:nvSpPr>
          <p:cNvPr id="3" name="Content Placeholder 2"/>
          <p:cNvSpPr>
            <a:spLocks noGrp="1"/>
          </p:cNvSpPr>
          <p:nvPr>
            <p:ph idx="1"/>
          </p:nvPr>
        </p:nvSpPr>
        <p:spPr>
          <a:xfrm>
            <a:off x="238640" y="927679"/>
            <a:ext cx="6383768" cy="5930322"/>
          </a:xfrm>
        </p:spPr>
        <p:txBody>
          <a:bodyPr vert="horz" lIns="91440" tIns="45720" rIns="91440" bIns="45720" rtlCol="0" anchor="ctr">
            <a:normAutofit/>
          </a:bodyPr>
          <a:lstStyle/>
          <a:p>
            <a:pPr marL="0" indent="0">
              <a:lnSpc>
                <a:spcPct val="100000"/>
              </a:lnSpc>
              <a:buNone/>
            </a:pPr>
            <a:r>
              <a:rPr lang="en-GB" sz="2000" b="1" dirty="0">
                <a:latin typeface="Arial" panose="020B0604020202020204" pitchFamily="34" charset="0"/>
                <a:cs typeface="Arial" panose="020B0604020202020204" pitchFamily="34" charset="0"/>
              </a:rPr>
              <a:t>Q: </a:t>
            </a:r>
            <a:r>
              <a:rPr lang="en-GB" sz="2000" dirty="0">
                <a:latin typeface="Arial" panose="020B0604020202020204" pitchFamily="34" charset="0"/>
                <a:cs typeface="Arial" panose="020B0604020202020204" pitchFamily="34" charset="0"/>
              </a:rPr>
              <a:t>How many police constabularies are there in England and Wales?</a:t>
            </a:r>
          </a:p>
          <a:p>
            <a:pPr marL="0" indent="0">
              <a:lnSpc>
                <a:spcPct val="100000"/>
              </a:lnSpc>
              <a:buNone/>
            </a:pPr>
            <a:endParaRPr lang="en-GB" sz="2000" dirty="0">
              <a:latin typeface="Arial" panose="020B0604020202020204" pitchFamily="34" charset="0"/>
              <a:cs typeface="Arial" panose="020B0604020202020204" pitchFamily="34" charset="0"/>
            </a:endParaRPr>
          </a:p>
          <a:p>
            <a:pPr marL="0" indent="0">
              <a:lnSpc>
                <a:spcPct val="100000"/>
              </a:lnSpc>
              <a:buNone/>
            </a:pPr>
            <a:r>
              <a:rPr lang="en-GB" sz="2000" b="1" dirty="0">
                <a:latin typeface="Arial" panose="020B0604020202020204" pitchFamily="34" charset="0"/>
                <a:cs typeface="Arial" panose="020B0604020202020204" pitchFamily="34" charset="0"/>
              </a:rPr>
              <a:t>Q</a:t>
            </a:r>
            <a:r>
              <a:rPr lang="en-GB" sz="2000" dirty="0">
                <a:latin typeface="Arial" panose="020B0604020202020204" pitchFamily="34" charset="0"/>
                <a:cs typeface="Arial" panose="020B0604020202020204" pitchFamily="34" charset="0"/>
              </a:rPr>
              <a:t>: Has the number of police officers increased or decreased between 2017-21</a:t>
            </a:r>
          </a:p>
          <a:p>
            <a:pPr marL="0" indent="0">
              <a:lnSpc>
                <a:spcPct val="100000"/>
              </a:lnSpc>
              <a:buNone/>
            </a:pPr>
            <a:r>
              <a:rPr lang="en-GB" sz="2000" b="1" dirty="0">
                <a:latin typeface="Arial" panose="020B0604020202020204" pitchFamily="34" charset="0"/>
                <a:cs typeface="Arial" panose="020B0604020202020204" pitchFamily="34" charset="0"/>
              </a:rPr>
              <a:t>Q</a:t>
            </a:r>
            <a:r>
              <a:rPr lang="en-GB" sz="2000" dirty="0">
                <a:latin typeface="Arial" panose="020B0604020202020204" pitchFamily="34" charset="0"/>
                <a:cs typeface="Arial" panose="020B0604020202020204" pitchFamily="34" charset="0"/>
              </a:rPr>
              <a:t>: What percentage of officers were from a BAME?</a:t>
            </a:r>
          </a:p>
          <a:p>
            <a:pPr marL="0" indent="0">
              <a:lnSpc>
                <a:spcPct val="100000"/>
              </a:lnSpc>
              <a:buNone/>
            </a:pPr>
            <a:endParaRPr lang="en-GB" sz="2000" dirty="0"/>
          </a:p>
          <a:p>
            <a:pPr marL="0" indent="0">
              <a:lnSpc>
                <a:spcPct val="100000"/>
              </a:lnSpc>
              <a:buNone/>
            </a:pPr>
            <a:r>
              <a:rPr lang="en-GB" sz="2000" dirty="0"/>
              <a:t>Be prepared to discuss your answer with the class and to tell us the source from which you found the information.</a:t>
            </a:r>
          </a:p>
          <a:p>
            <a:pPr marL="0" indent="0">
              <a:lnSpc>
                <a:spcPct val="100000"/>
              </a:lnSpc>
              <a:buNone/>
            </a:pPr>
            <a:endParaRPr lang="en-GB" sz="1500" dirty="0"/>
          </a:p>
        </p:txBody>
      </p:sp>
      <p:pic>
        <p:nvPicPr>
          <p:cNvPr id="4" name="Picture 3"/>
          <p:cNvPicPr>
            <a:picLocks noChangeAspect="1"/>
          </p:cNvPicPr>
          <p:nvPr/>
        </p:nvPicPr>
        <p:blipFill rotWithShape="1">
          <a:blip r:embed="rId6"/>
          <a:srcRect l="16940" r="30590"/>
          <a:stretch/>
        </p:blipFill>
        <p:spPr>
          <a:xfrm>
            <a:off x="6861048" y="1"/>
            <a:ext cx="5330952" cy="6858000"/>
          </a:xfrm>
          <a:prstGeom prst="rect">
            <a:avLst/>
          </a:prstGeom>
        </p:spPr>
      </p:pic>
    </p:spTree>
    <p:custDataLst>
      <p:tags r:id="rId1"/>
    </p:custDataLst>
    <p:extLst>
      <p:ext uri="{BB962C8B-B14F-4D97-AF65-F5344CB8AC3E}">
        <p14:creationId xmlns:p14="http://schemas.microsoft.com/office/powerpoint/2010/main" val="3578859589"/>
      </p:ext>
    </p:extLst>
  </p:cSld>
  <p:clrMapOvr>
    <a:masterClrMapping/>
  </p:clrMapOvr>
  <mc:AlternateContent xmlns:mc="http://schemas.openxmlformats.org/markup-compatibility/2006" xmlns:p14="http://schemas.microsoft.com/office/powerpoint/2010/main">
    <mc:Choice Requires="p14">
      <p:transition spd="med" p14:dur="700" advTm="116993">
        <p:fade/>
      </p:transition>
    </mc:Choice>
    <mc:Fallback xmlns="">
      <p:transition spd="med" advTm="116993">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
                                            <p:bg/>
                                          </p:spTgt>
                                        </p:tgtEl>
                                        <p:attrNameLst>
                                          <p:attrName>style.visibility</p:attrName>
                                        </p:attrNameLst>
                                      </p:cBhvr>
                                      <p:to>
                                        <p:strVal val="visible"/>
                                      </p:to>
                                    </p:set>
                                    <p:animEffect transition="in" filter="wipe(down)">
                                      <p:cBhvr>
                                        <p:cTn id="18" dur="500"/>
                                        <p:tgtEl>
                                          <p:spTgt spid="3">
                                            <p:bg/>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Effect transition="in" filter="wipe(down)">
                                      <p:cBhvr>
                                        <p:cTn id="23" dur="500"/>
                                        <p:tgtEl>
                                          <p:spTgt spid="3">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wipe(down)">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wipe(down)">
                                      <p:cBhvr>
                                        <p:cTn id="33" dur="500"/>
                                        <p:tgtEl>
                                          <p:spTgt spid="3">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grpId="0"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wipe(down)">
                                      <p:cBhvr>
                                        <p:cTn id="3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Graphical user interface, text, application, email&#10;&#10;Description automatically generated">
            <a:extLst>
              <a:ext uri="{FF2B5EF4-FFF2-40B4-BE49-F238E27FC236}">
                <a16:creationId xmlns:a16="http://schemas.microsoft.com/office/drawing/2014/main" id="{78138D10-548E-4C93-80E8-7533703041FE}"/>
              </a:ext>
            </a:extLst>
          </p:cNvPr>
          <p:cNvPicPr>
            <a:picLocks noChangeAspect="1"/>
          </p:cNvPicPr>
          <p:nvPr/>
        </p:nvPicPr>
        <p:blipFill rotWithShape="1">
          <a:blip r:embed="rId3"/>
          <a:srcRect l="24375" t="8061" r="41375" b="66231"/>
          <a:stretch/>
        </p:blipFill>
        <p:spPr>
          <a:xfrm>
            <a:off x="382438" y="213323"/>
            <a:ext cx="3938613" cy="1699661"/>
          </a:xfrm>
          <a:prstGeom prst="rect">
            <a:avLst/>
          </a:prstGeom>
        </p:spPr>
      </p:pic>
      <p:pic>
        <p:nvPicPr>
          <p:cNvPr id="8" name="Picture 8" descr="A screenshot of a computer screen&#10;&#10;Description automatically generated">
            <a:extLst>
              <a:ext uri="{FF2B5EF4-FFF2-40B4-BE49-F238E27FC236}">
                <a16:creationId xmlns:a16="http://schemas.microsoft.com/office/drawing/2014/main" id="{F2384FAA-FECC-4B3E-89AD-C06196883938}"/>
              </a:ext>
            </a:extLst>
          </p:cNvPr>
          <p:cNvPicPr>
            <a:picLocks noChangeAspect="1"/>
          </p:cNvPicPr>
          <p:nvPr/>
        </p:nvPicPr>
        <p:blipFill rotWithShape="1">
          <a:blip r:embed="rId4"/>
          <a:srcRect l="29103" t="12015" r="28665" b="387"/>
          <a:stretch/>
        </p:blipFill>
        <p:spPr>
          <a:xfrm>
            <a:off x="7456099" y="400229"/>
            <a:ext cx="4010072" cy="4692899"/>
          </a:xfrm>
          <a:prstGeom prst="rect">
            <a:avLst/>
          </a:prstGeom>
        </p:spPr>
      </p:pic>
      <p:sp>
        <p:nvSpPr>
          <p:cNvPr id="9" name="TextBox 8">
            <a:extLst>
              <a:ext uri="{FF2B5EF4-FFF2-40B4-BE49-F238E27FC236}">
                <a16:creationId xmlns:a16="http://schemas.microsoft.com/office/drawing/2014/main" id="{8AFE2451-B6A3-4E9B-9C27-6D6CD32F8948}"/>
              </a:ext>
            </a:extLst>
          </p:cNvPr>
          <p:cNvSpPr txBox="1"/>
          <p:nvPr/>
        </p:nvSpPr>
        <p:spPr>
          <a:xfrm>
            <a:off x="6305910" y="5184475"/>
            <a:ext cx="534550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5"/>
              </a:rPr>
              <a:t>https://assets.publishing.service.gov.uk/government/uploads/system/uploads/attachment_data/file/905169/police-workforce-mar20-hosb2020.pdf</a:t>
            </a:r>
            <a:endParaRPr lang="en-US"/>
          </a:p>
          <a:p>
            <a:endParaRPr lang="en-US" dirty="0">
              <a:cs typeface="Calibri"/>
            </a:endParaRPr>
          </a:p>
        </p:txBody>
      </p:sp>
      <p:sp>
        <p:nvSpPr>
          <p:cNvPr id="10" name="TextBox 9">
            <a:extLst>
              <a:ext uri="{FF2B5EF4-FFF2-40B4-BE49-F238E27FC236}">
                <a16:creationId xmlns:a16="http://schemas.microsoft.com/office/drawing/2014/main" id="{3D28E244-D094-4ADA-A926-0381265C9DAA}"/>
              </a:ext>
            </a:extLst>
          </p:cNvPr>
          <p:cNvSpPr txBox="1"/>
          <p:nvPr/>
        </p:nvSpPr>
        <p:spPr>
          <a:xfrm>
            <a:off x="281797" y="1863306"/>
            <a:ext cx="468414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6"/>
              </a:rPr>
              <a:t>https://www.college.police.uk/Pages/Home.aspx</a:t>
            </a:r>
            <a:endParaRPr lang="en-US"/>
          </a:p>
          <a:p>
            <a:endParaRPr lang="en-US" dirty="0">
              <a:cs typeface="Calibri"/>
            </a:endParaRPr>
          </a:p>
        </p:txBody>
      </p:sp>
      <p:pic>
        <p:nvPicPr>
          <p:cNvPr id="12" name="Picture 12" descr="Graphical user interface, text, application&#10;&#10;Description automatically generated">
            <a:extLst>
              <a:ext uri="{FF2B5EF4-FFF2-40B4-BE49-F238E27FC236}">
                <a16:creationId xmlns:a16="http://schemas.microsoft.com/office/drawing/2014/main" id="{1AB8C762-80AF-497F-A813-826992158869}"/>
              </a:ext>
            </a:extLst>
          </p:cNvPr>
          <p:cNvPicPr>
            <a:picLocks noChangeAspect="1"/>
          </p:cNvPicPr>
          <p:nvPr/>
        </p:nvPicPr>
        <p:blipFill rotWithShape="1">
          <a:blip r:embed="rId7"/>
          <a:srcRect l="22500" t="33582" r="40972" b="22139"/>
          <a:stretch/>
        </p:blipFill>
        <p:spPr>
          <a:xfrm>
            <a:off x="382438" y="2528079"/>
            <a:ext cx="4799323" cy="3253978"/>
          </a:xfrm>
          <a:prstGeom prst="rect">
            <a:avLst/>
          </a:prstGeom>
        </p:spPr>
      </p:pic>
      <p:sp>
        <p:nvSpPr>
          <p:cNvPr id="13" name="TextBox 12">
            <a:extLst>
              <a:ext uri="{FF2B5EF4-FFF2-40B4-BE49-F238E27FC236}">
                <a16:creationId xmlns:a16="http://schemas.microsoft.com/office/drawing/2014/main" id="{1FE2E066-7958-4AD2-9876-1FDE752591E7}"/>
              </a:ext>
            </a:extLst>
          </p:cNvPr>
          <p:cNvSpPr txBox="1"/>
          <p:nvPr/>
        </p:nvSpPr>
        <p:spPr>
          <a:xfrm>
            <a:off x="425571" y="5285117"/>
            <a:ext cx="557553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linkClick r:id="rId8"/>
              </a:rPr>
              <a:t>https://www.ethnicity-facts-figures.service.gov.uk/workforce-and-business/workforce-diversity/police-workforce/latest</a:t>
            </a:r>
            <a:endParaRPr lang="en-US"/>
          </a:p>
          <a:p>
            <a:endParaRPr lang="en-US" dirty="0">
              <a:cs typeface="Calibri"/>
            </a:endParaRPr>
          </a:p>
        </p:txBody>
      </p:sp>
    </p:spTree>
    <p:extLst>
      <p:ext uri="{BB962C8B-B14F-4D97-AF65-F5344CB8AC3E}">
        <p14:creationId xmlns:p14="http://schemas.microsoft.com/office/powerpoint/2010/main" val="2154501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A2759D-613B-4D59-B861-97E80107B878}"/>
              </a:ext>
            </a:extLst>
          </p:cNvPr>
          <p:cNvSpPr txBox="1"/>
          <p:nvPr/>
        </p:nvSpPr>
        <p:spPr>
          <a:xfrm>
            <a:off x="1417739" y="763398"/>
            <a:ext cx="8500383"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solidFill>
                  <a:srgbClr val="404040"/>
                </a:solidFill>
                <a:latin typeface="Arial"/>
                <a:cs typeface="Segoe UI"/>
              </a:rPr>
              <a:t> Research how volunteers work within the criminal justice system.</a:t>
            </a:r>
            <a:r>
              <a:rPr lang="en-US" sz="3200" dirty="0">
                <a:latin typeface="Arial"/>
                <a:cs typeface="Segoe UI"/>
              </a:rPr>
              <a:t>​</a:t>
            </a:r>
          </a:p>
          <a:p>
            <a:pPr algn="ctr"/>
            <a:r>
              <a:rPr lang="en-GB" sz="3200" dirty="0">
                <a:latin typeface="Arial"/>
                <a:cs typeface="Segoe UI"/>
              </a:rPr>
              <a:t>​</a:t>
            </a:r>
          </a:p>
          <a:p>
            <a:pPr algn="ctr">
              <a:buChar char="•"/>
            </a:pPr>
            <a:r>
              <a:rPr lang="en-GB" sz="3200" dirty="0">
                <a:solidFill>
                  <a:srgbClr val="404040"/>
                </a:solidFill>
                <a:latin typeface="Arial"/>
                <a:cs typeface="Arial"/>
              </a:rPr>
              <a:t>POLICE</a:t>
            </a:r>
            <a:r>
              <a:rPr lang="en-US" sz="3200" dirty="0">
                <a:latin typeface="Arial"/>
                <a:cs typeface="Arial"/>
              </a:rPr>
              <a:t>​</a:t>
            </a:r>
          </a:p>
          <a:p>
            <a:pPr algn="ctr">
              <a:buChar char="•"/>
            </a:pPr>
            <a:r>
              <a:rPr lang="en-GB" sz="3200" dirty="0">
                <a:solidFill>
                  <a:srgbClr val="404040"/>
                </a:solidFill>
                <a:latin typeface="Arial"/>
                <a:cs typeface="Arial"/>
              </a:rPr>
              <a:t>PROBATION</a:t>
            </a:r>
            <a:r>
              <a:rPr lang="en-US" sz="3200" dirty="0">
                <a:latin typeface="Arial"/>
                <a:cs typeface="Arial"/>
              </a:rPr>
              <a:t>​</a:t>
            </a:r>
          </a:p>
          <a:p>
            <a:pPr algn="ctr">
              <a:buChar char="•"/>
            </a:pPr>
            <a:r>
              <a:rPr lang="en-GB" sz="3200" dirty="0">
                <a:solidFill>
                  <a:srgbClr val="404040"/>
                </a:solidFill>
                <a:latin typeface="Arial"/>
                <a:cs typeface="Arial"/>
              </a:rPr>
              <a:t>PRISONS</a:t>
            </a:r>
            <a:r>
              <a:rPr lang="en-US" sz="3200" dirty="0">
                <a:latin typeface="Arial"/>
                <a:cs typeface="Arial"/>
              </a:rPr>
              <a:t>​</a:t>
            </a:r>
          </a:p>
          <a:p>
            <a:pPr algn="ctr">
              <a:buChar char="•"/>
            </a:pPr>
            <a:r>
              <a:rPr lang="en-GB" sz="3200" dirty="0">
                <a:solidFill>
                  <a:srgbClr val="404040"/>
                </a:solidFill>
                <a:latin typeface="Arial"/>
                <a:cs typeface="Arial"/>
              </a:rPr>
              <a:t>YOUTH JUSTICE</a:t>
            </a:r>
            <a:r>
              <a:rPr lang="en-US" sz="3200" dirty="0">
                <a:latin typeface="Arial"/>
                <a:cs typeface="Arial"/>
              </a:rPr>
              <a:t>​</a:t>
            </a:r>
          </a:p>
          <a:p>
            <a:pPr algn="ctr">
              <a:buChar char="•"/>
            </a:pPr>
            <a:r>
              <a:rPr lang="en-GB" sz="3200" dirty="0">
                <a:solidFill>
                  <a:srgbClr val="404040"/>
                </a:solidFill>
                <a:latin typeface="Arial"/>
                <a:cs typeface="Arial"/>
              </a:rPr>
              <a:t>VICTIMS</a:t>
            </a:r>
          </a:p>
        </p:txBody>
      </p:sp>
    </p:spTree>
    <p:extLst>
      <p:ext uri="{BB962C8B-B14F-4D97-AF65-F5344CB8AC3E}">
        <p14:creationId xmlns:p14="http://schemas.microsoft.com/office/powerpoint/2010/main" val="2166216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drawing of a person&#10;&#10;Description automatically generated">
            <a:extLst>
              <a:ext uri="{FF2B5EF4-FFF2-40B4-BE49-F238E27FC236}">
                <a16:creationId xmlns:a16="http://schemas.microsoft.com/office/drawing/2014/main" id="{EE5E455F-2213-4270-9A5F-551E40A1E131}"/>
              </a:ext>
            </a:extLst>
          </p:cNvPr>
          <p:cNvPicPr>
            <a:picLocks noChangeAspect="1"/>
          </p:cNvPicPr>
          <p:nvPr/>
        </p:nvPicPr>
        <p:blipFill>
          <a:blip r:embed="rId3"/>
          <a:stretch>
            <a:fillRect/>
          </a:stretch>
        </p:blipFill>
        <p:spPr>
          <a:xfrm>
            <a:off x="3451514" y="935119"/>
            <a:ext cx="4050722" cy="1203738"/>
          </a:xfrm>
          <a:prstGeom prst="rect">
            <a:avLst/>
          </a:prstGeom>
        </p:spPr>
      </p:pic>
      <p:sp>
        <p:nvSpPr>
          <p:cNvPr id="3" name="TextBox 2">
            <a:extLst>
              <a:ext uri="{FF2B5EF4-FFF2-40B4-BE49-F238E27FC236}">
                <a16:creationId xmlns:a16="http://schemas.microsoft.com/office/drawing/2014/main" id="{5CA8D144-D268-4710-AA7C-1FB28748FE78}"/>
              </a:ext>
            </a:extLst>
          </p:cNvPr>
          <p:cNvSpPr txBox="1"/>
          <p:nvPr/>
        </p:nvSpPr>
        <p:spPr>
          <a:xfrm>
            <a:off x="2239241" y="290945"/>
            <a:ext cx="64752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cs typeface="Calibri"/>
              </a:rPr>
              <a:t>VOLUNTEERS WITHIN THE CJS</a:t>
            </a:r>
          </a:p>
        </p:txBody>
      </p:sp>
      <p:sp>
        <p:nvSpPr>
          <p:cNvPr id="4" name="TextBox 3">
            <a:extLst>
              <a:ext uri="{FF2B5EF4-FFF2-40B4-BE49-F238E27FC236}">
                <a16:creationId xmlns:a16="http://schemas.microsoft.com/office/drawing/2014/main" id="{CF011371-15D8-4EF2-A738-45F51ED3978E}"/>
              </a:ext>
            </a:extLst>
          </p:cNvPr>
          <p:cNvSpPr txBox="1"/>
          <p:nvPr/>
        </p:nvSpPr>
        <p:spPr>
          <a:xfrm>
            <a:off x="819150" y="2568286"/>
            <a:ext cx="429317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00B050"/>
                </a:solidFill>
                <a:latin typeface="Trebuchet MS"/>
                <a:cs typeface="Segoe UI"/>
              </a:rPr>
              <a:t>POLICING</a:t>
            </a:r>
            <a:r>
              <a:rPr lang="en-US" dirty="0">
                <a:latin typeface="Trebuchet MS"/>
                <a:cs typeface="Segoe UI"/>
              </a:rPr>
              <a:t>​</a:t>
            </a:r>
          </a:p>
          <a:p>
            <a:pPr>
              <a:buChar char="•"/>
            </a:pPr>
            <a:r>
              <a:rPr lang="en-GB" dirty="0">
                <a:solidFill>
                  <a:srgbClr val="404040"/>
                </a:solidFill>
                <a:latin typeface="Trebuchet MS"/>
                <a:cs typeface="Arial"/>
              </a:rPr>
              <a:t>Independent custody visitors</a:t>
            </a:r>
            <a:r>
              <a:rPr lang="en-US" dirty="0">
                <a:latin typeface="Trebuchet MS"/>
                <a:cs typeface="Arial"/>
              </a:rPr>
              <a:t>​</a:t>
            </a:r>
          </a:p>
          <a:p>
            <a:pPr>
              <a:buChar char="•"/>
            </a:pPr>
            <a:r>
              <a:rPr lang="en-GB" dirty="0">
                <a:solidFill>
                  <a:srgbClr val="404040"/>
                </a:solidFill>
                <a:latin typeface="Trebuchet MS"/>
                <a:cs typeface="Arial"/>
              </a:rPr>
              <a:t>Special constables</a:t>
            </a:r>
            <a:r>
              <a:rPr lang="en-US" dirty="0">
                <a:latin typeface="Trebuchet MS"/>
                <a:cs typeface="Arial"/>
              </a:rPr>
              <a:t>​</a:t>
            </a:r>
          </a:p>
          <a:p>
            <a:pPr>
              <a:buChar char="•"/>
            </a:pPr>
            <a:r>
              <a:rPr lang="en-GB" dirty="0">
                <a:solidFill>
                  <a:srgbClr val="404040"/>
                </a:solidFill>
                <a:latin typeface="Trebuchet MS"/>
                <a:cs typeface="Arial"/>
              </a:rPr>
              <a:t>Neighbourhood watch schemes</a:t>
            </a:r>
            <a:r>
              <a:rPr lang="en-US" dirty="0">
                <a:latin typeface="Trebuchet MS"/>
                <a:cs typeface="Arial"/>
              </a:rPr>
              <a:t>​</a:t>
            </a:r>
          </a:p>
          <a:p>
            <a:endParaRPr lang="en-GB" dirty="0">
              <a:latin typeface="Trebuchet MS"/>
              <a:cs typeface="Arial"/>
            </a:endParaRPr>
          </a:p>
          <a:p>
            <a:endParaRPr lang="en-GB" dirty="0">
              <a:solidFill>
                <a:srgbClr val="000000"/>
              </a:solidFill>
              <a:latin typeface="Trebuchet MS"/>
              <a:cs typeface="Arial"/>
            </a:endParaRPr>
          </a:p>
          <a:p>
            <a:r>
              <a:rPr lang="en-GB" dirty="0">
                <a:solidFill>
                  <a:srgbClr val="00B050"/>
                </a:solidFill>
                <a:latin typeface="Trebuchet MS"/>
                <a:cs typeface="Segoe UI"/>
              </a:rPr>
              <a:t>PROBATION</a:t>
            </a:r>
            <a:r>
              <a:rPr lang="en-US" dirty="0">
                <a:latin typeface="Trebuchet MS"/>
                <a:cs typeface="Segoe UI"/>
              </a:rPr>
              <a:t>​</a:t>
            </a:r>
          </a:p>
          <a:p>
            <a:pPr>
              <a:buChar char="•"/>
            </a:pPr>
            <a:r>
              <a:rPr lang="en-GB" dirty="0">
                <a:solidFill>
                  <a:srgbClr val="404040"/>
                </a:solidFill>
                <a:latin typeface="Trebuchet MS"/>
                <a:cs typeface="Arial"/>
              </a:rPr>
              <a:t>Mentors in educational departments</a:t>
            </a:r>
            <a:r>
              <a:rPr lang="en-US" dirty="0">
                <a:latin typeface="Trebuchet MS"/>
                <a:cs typeface="Arial"/>
              </a:rPr>
              <a:t>​</a:t>
            </a:r>
          </a:p>
          <a:p>
            <a:pPr>
              <a:buChar char="•"/>
            </a:pPr>
            <a:r>
              <a:rPr lang="en-GB" dirty="0">
                <a:solidFill>
                  <a:srgbClr val="404040"/>
                </a:solidFill>
                <a:latin typeface="Trebuchet MS"/>
                <a:cs typeface="Arial"/>
              </a:rPr>
              <a:t>Community-based supervision </a:t>
            </a:r>
          </a:p>
        </p:txBody>
      </p:sp>
      <p:sp>
        <p:nvSpPr>
          <p:cNvPr id="5" name="TextBox 4">
            <a:extLst>
              <a:ext uri="{FF2B5EF4-FFF2-40B4-BE49-F238E27FC236}">
                <a16:creationId xmlns:a16="http://schemas.microsoft.com/office/drawing/2014/main" id="{0E22B956-2757-43DC-A4F3-1A8856AD96DA}"/>
              </a:ext>
            </a:extLst>
          </p:cNvPr>
          <p:cNvSpPr txBox="1"/>
          <p:nvPr/>
        </p:nvSpPr>
        <p:spPr>
          <a:xfrm>
            <a:off x="5832764" y="2204605"/>
            <a:ext cx="5202381"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B050"/>
                </a:solidFill>
                <a:latin typeface="Trebuchet MS"/>
                <a:cs typeface="Segoe UI"/>
              </a:rPr>
              <a:t>PRISONS</a:t>
            </a:r>
            <a:r>
              <a:rPr lang="en-US">
                <a:latin typeface="Trebuchet MS"/>
                <a:cs typeface="Segoe UI"/>
              </a:rPr>
              <a:t>​</a:t>
            </a:r>
          </a:p>
          <a:p>
            <a:r>
              <a:rPr lang="en-GB">
                <a:latin typeface="Trebuchet MS"/>
                <a:cs typeface="Segoe UI"/>
              </a:rPr>
              <a:t>Member of an independent prison monitoring board – overseeing the work of YOIs</a:t>
            </a:r>
            <a:r>
              <a:rPr lang="en-US">
                <a:latin typeface="Trebuchet MS"/>
                <a:cs typeface="Segoe UI"/>
              </a:rPr>
              <a:t>​</a:t>
            </a:r>
          </a:p>
          <a:p>
            <a:r>
              <a:rPr lang="en-GB">
                <a:latin typeface="Trebuchet MS"/>
                <a:cs typeface="Segoe UI"/>
              </a:rPr>
              <a:t>Prison visitors who offer friendship and advice to prisoners</a:t>
            </a:r>
            <a:r>
              <a:rPr lang="en-US">
                <a:latin typeface="Trebuchet MS"/>
                <a:cs typeface="Segoe UI"/>
              </a:rPr>
              <a:t>​</a:t>
            </a:r>
          </a:p>
          <a:p>
            <a:r>
              <a:rPr lang="en-GB">
                <a:latin typeface="Trebuchet MS"/>
                <a:cs typeface="Segoe UI"/>
              </a:rPr>
              <a:t>​</a:t>
            </a:r>
          </a:p>
          <a:p>
            <a:r>
              <a:rPr lang="en-GB">
                <a:solidFill>
                  <a:srgbClr val="00B050"/>
                </a:solidFill>
                <a:latin typeface="Trebuchet MS"/>
                <a:cs typeface="Segoe UI"/>
              </a:rPr>
              <a:t>YOUTH JUSTICE</a:t>
            </a:r>
            <a:r>
              <a:rPr lang="en-GB">
                <a:latin typeface="Trebuchet MS"/>
                <a:cs typeface="Segoe UI"/>
              </a:rPr>
              <a:t>​</a:t>
            </a:r>
          </a:p>
          <a:p>
            <a:r>
              <a:rPr lang="en-GB">
                <a:latin typeface="Trebuchet MS"/>
                <a:cs typeface="Segoe UI"/>
              </a:rPr>
              <a:t>Youth offender panel members​</a:t>
            </a:r>
          </a:p>
          <a:p>
            <a:r>
              <a:rPr lang="en-GB">
                <a:latin typeface="Trebuchet MS"/>
                <a:cs typeface="Segoe UI"/>
              </a:rPr>
              <a:t>Mentors- provide advice to young people in trouble</a:t>
            </a:r>
            <a:r>
              <a:rPr lang="en-US">
                <a:latin typeface="Trebuchet MS"/>
                <a:cs typeface="Segoe UI"/>
              </a:rPr>
              <a:t>​</a:t>
            </a:r>
          </a:p>
          <a:p>
            <a:r>
              <a:rPr lang="en-GB">
                <a:latin typeface="Trebuchet MS"/>
                <a:cs typeface="Segoe UI"/>
              </a:rPr>
              <a:t>Appropriate adults​</a:t>
            </a:r>
          </a:p>
          <a:p>
            <a:r>
              <a:rPr lang="en-GB">
                <a:latin typeface="Trebuchet MS"/>
                <a:cs typeface="Segoe UI"/>
              </a:rPr>
              <a:t>​</a:t>
            </a:r>
          </a:p>
          <a:p>
            <a:r>
              <a:rPr lang="en-GB">
                <a:solidFill>
                  <a:srgbClr val="00B050"/>
                </a:solidFill>
                <a:latin typeface="Trebuchet MS"/>
                <a:cs typeface="Segoe UI"/>
              </a:rPr>
              <a:t>VICTIMS</a:t>
            </a:r>
            <a:r>
              <a:rPr lang="en-US">
                <a:latin typeface="Trebuchet MS"/>
                <a:cs typeface="Segoe UI"/>
              </a:rPr>
              <a:t>​</a:t>
            </a:r>
          </a:p>
          <a:p>
            <a:r>
              <a:rPr lang="en-GB">
                <a:latin typeface="Trebuchet MS"/>
                <a:cs typeface="Segoe UI"/>
              </a:rPr>
              <a:t>- Victim support volunteers – offering support to crime victims</a:t>
            </a:r>
          </a:p>
        </p:txBody>
      </p:sp>
    </p:spTree>
    <p:extLst>
      <p:ext uri="{BB962C8B-B14F-4D97-AF65-F5344CB8AC3E}">
        <p14:creationId xmlns:p14="http://schemas.microsoft.com/office/powerpoint/2010/main" val="22347555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2" name="Rectangle 21">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4" name="Group 23">
            <a:extLst>
              <a:ext uri="{FF2B5EF4-FFF2-40B4-BE49-F238E27FC236}">
                <a16:creationId xmlns:a16="http://schemas.microsoft.com/office/drawing/2014/main" id="{12B335A1-0110-4D6F-BC0E-DCDCB43203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5" name="Picture 24">
              <a:extLst>
                <a:ext uri="{FF2B5EF4-FFF2-40B4-BE49-F238E27FC236}">
                  <a16:creationId xmlns:a16="http://schemas.microsoft.com/office/drawing/2014/main" id="{3B05D9A1-5C36-49D4-8D83-8782DE1E1BC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6" name="Picture 25">
              <a:extLst>
                <a:ext uri="{FF2B5EF4-FFF2-40B4-BE49-F238E27FC236}">
                  <a16:creationId xmlns:a16="http://schemas.microsoft.com/office/drawing/2014/main" id="{3D2C8D16-C3E9-4377-B192-9F3B9A8673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3241DB10-8040-4B03-A7C6-8DE8EE728491}"/>
              </a:ext>
            </a:extLst>
          </p:cNvPr>
          <p:cNvSpPr>
            <a:spLocks noGrp="1"/>
          </p:cNvSpPr>
          <p:nvPr>
            <p:ph type="title"/>
          </p:nvPr>
        </p:nvSpPr>
        <p:spPr>
          <a:xfrm>
            <a:off x="1094391" y="381000"/>
            <a:ext cx="10003218" cy="2057400"/>
          </a:xfrm>
        </p:spPr>
        <p:txBody>
          <a:bodyPr>
            <a:normAutofit/>
          </a:bodyPr>
          <a:lstStyle/>
          <a:p>
            <a:pPr algn="ctr">
              <a:lnSpc>
                <a:spcPct val="90000"/>
              </a:lnSpc>
            </a:pPr>
            <a:r>
              <a:rPr lang="en-GB" dirty="0"/>
              <a:t>TASK: NCA Roles</a:t>
            </a:r>
            <a:br>
              <a:rPr lang="en-GB" dirty="0"/>
            </a:br>
            <a:br>
              <a:rPr lang="en-GB" dirty="0"/>
            </a:br>
            <a:r>
              <a:rPr lang="en-GB" dirty="0"/>
              <a:t>What do these roles encompass?</a:t>
            </a:r>
            <a:endParaRPr lang="en-GB"/>
          </a:p>
        </p:txBody>
      </p:sp>
      <p:graphicFrame>
        <p:nvGraphicFramePr>
          <p:cNvPr id="5" name="Content Placeholder 2">
            <a:extLst>
              <a:ext uri="{FF2B5EF4-FFF2-40B4-BE49-F238E27FC236}">
                <a16:creationId xmlns:a16="http://schemas.microsoft.com/office/drawing/2014/main" id="{245BE927-C0F7-4C84-BFA8-F9C417D464ED}"/>
              </a:ext>
            </a:extLst>
          </p:cNvPr>
          <p:cNvGraphicFramePr>
            <a:graphicFrameLocks noGrp="1"/>
          </p:cNvGraphicFramePr>
          <p:nvPr>
            <p:ph idx="1"/>
            <p:extLst>
              <p:ext uri="{D42A27DB-BD31-4B8C-83A1-F6EECF244321}">
                <p14:modId xmlns:p14="http://schemas.microsoft.com/office/powerpoint/2010/main" val="3908804806"/>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05419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73" name="Rectangle 72">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75" name="Group 74">
            <a:extLst>
              <a:ext uri="{FF2B5EF4-FFF2-40B4-BE49-F238E27FC236}">
                <a16:creationId xmlns:a16="http://schemas.microsoft.com/office/drawing/2014/main" id="{545001F7-3F8F-4035-8348-1B9798C77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76" name="Picture 75">
              <a:extLst>
                <a:ext uri="{FF2B5EF4-FFF2-40B4-BE49-F238E27FC236}">
                  <a16:creationId xmlns:a16="http://schemas.microsoft.com/office/drawing/2014/main" id="{0A49B481-5581-4AF6-AFFC-BB62F86A3B0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77" name="Picture 76">
              <a:extLst>
                <a:ext uri="{FF2B5EF4-FFF2-40B4-BE49-F238E27FC236}">
                  <a16:creationId xmlns:a16="http://schemas.microsoft.com/office/drawing/2014/main" id="{CA289CF0-18E2-49F0-8C1F-511C4BA4809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79" name="Rectangle 78">
            <a:extLst>
              <a:ext uri="{FF2B5EF4-FFF2-40B4-BE49-F238E27FC236}">
                <a16:creationId xmlns:a16="http://schemas.microsoft.com/office/drawing/2014/main" id="{0DADC141-2CF4-4D22-BFEF-05FB358E4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F43A66C0-8F79-4D55-8A61-9E980D5FE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4D1CEB-E0B8-4816-86BA-32046090618C}"/>
              </a:ext>
            </a:extLst>
          </p:cNvPr>
          <p:cNvSpPr>
            <a:spLocks noGrp="1"/>
          </p:cNvSpPr>
          <p:nvPr>
            <p:ph idx="1"/>
          </p:nvPr>
        </p:nvSpPr>
        <p:spPr>
          <a:xfrm>
            <a:off x="2130899" y="5277255"/>
            <a:ext cx="8050793" cy="1396333"/>
          </a:xfrm>
        </p:spPr>
        <p:txBody>
          <a:bodyPr>
            <a:normAutofit/>
          </a:bodyPr>
          <a:lstStyle/>
          <a:p>
            <a:r>
              <a:rPr lang="en-GB" sz="1800" dirty="0"/>
              <a:t>TASK: Using the ‘News’ section of the CPS website, find a recent case example which the CPS was involved.</a:t>
            </a:r>
          </a:p>
        </p:txBody>
      </p:sp>
      <p:pic>
        <p:nvPicPr>
          <p:cNvPr id="1026" name="Picture 2" descr="Image result for cps ">
            <a:extLst>
              <a:ext uri="{FF2B5EF4-FFF2-40B4-BE49-F238E27FC236}">
                <a16:creationId xmlns:a16="http://schemas.microsoft.com/office/drawing/2014/main" id="{8DD33B3C-8138-43CB-A5F4-BAFED7A4920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115212" y="1187188"/>
            <a:ext cx="2104813" cy="2241812"/>
          </a:xfrm>
          <a:prstGeom prst="rect">
            <a:avLst/>
          </a:prstGeom>
          <a:noFill/>
          <a:extLst>
            <a:ext uri="{909E8E84-426E-40DD-AFC4-6F175D3DCCD1}">
              <a14:hiddenFill xmlns:a14="http://schemas.microsoft.com/office/drawing/2010/main">
                <a:solidFill>
                  <a:srgbClr val="FFFFFF"/>
                </a:solidFill>
              </a14:hiddenFill>
            </a:ext>
          </a:extLst>
        </p:spPr>
      </p:pic>
      <p:pic>
        <p:nvPicPr>
          <p:cNvPr id="4" name="Online Media 3" title="Carolyn Oakley, CPS prosecuting lawyer, on prosecuting the Sarah Everard case">
            <a:hlinkClick r:id="" action="ppaction://media"/>
            <a:extLst>
              <a:ext uri="{FF2B5EF4-FFF2-40B4-BE49-F238E27FC236}">
                <a16:creationId xmlns:a16="http://schemas.microsoft.com/office/drawing/2014/main" id="{3352C3DA-F1F2-40FB-9591-E0A0BBB75D71}"/>
              </a:ext>
            </a:extLst>
          </p:cNvPr>
          <p:cNvPicPr>
            <a:picLocks noRot="1" noChangeAspect="1"/>
          </p:cNvPicPr>
          <p:nvPr>
            <a:videoFile r:link="rId1"/>
          </p:nvPr>
        </p:nvPicPr>
        <p:blipFill>
          <a:blip r:embed="rId5"/>
          <a:stretch>
            <a:fillRect/>
          </a:stretch>
        </p:blipFill>
        <p:spPr>
          <a:xfrm>
            <a:off x="690372" y="692703"/>
            <a:ext cx="7682103" cy="4340388"/>
          </a:xfrm>
          <a:prstGeom prst="rect">
            <a:avLst/>
          </a:prstGeom>
        </p:spPr>
      </p:pic>
    </p:spTree>
    <p:extLst>
      <p:ext uri="{BB962C8B-B14F-4D97-AF65-F5344CB8AC3E}">
        <p14:creationId xmlns:p14="http://schemas.microsoft.com/office/powerpoint/2010/main" val="588182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7873CF-1C0A-4855-BCE4-3DB259E1CD77}"/>
              </a:ext>
            </a:extLst>
          </p:cNvPr>
          <p:cNvSpPr>
            <a:spLocks noGrp="1"/>
          </p:cNvSpPr>
          <p:nvPr>
            <p:ph type="title"/>
          </p:nvPr>
        </p:nvSpPr>
        <p:spPr>
          <a:xfrm>
            <a:off x="640080" y="325369"/>
            <a:ext cx="4368602" cy="1956841"/>
          </a:xfrm>
        </p:spPr>
        <p:txBody>
          <a:bodyPr anchor="b">
            <a:normAutofit/>
          </a:bodyPr>
          <a:lstStyle/>
          <a:p>
            <a:r>
              <a:rPr lang="en-GB" sz="4600"/>
              <a:t>RESEARCH TASK: Lay magistrates</a:t>
            </a:r>
          </a:p>
        </p:txBody>
      </p:sp>
      <p:sp>
        <p:nvSpPr>
          <p:cNvPr id="7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AD5089-BEC4-41C8-8635-F8CED3FC8250}"/>
              </a:ext>
            </a:extLst>
          </p:cNvPr>
          <p:cNvSpPr>
            <a:spLocks noGrp="1"/>
          </p:cNvSpPr>
          <p:nvPr>
            <p:ph idx="1"/>
          </p:nvPr>
        </p:nvSpPr>
        <p:spPr>
          <a:xfrm>
            <a:off x="640080" y="2872899"/>
            <a:ext cx="4243589" cy="3320668"/>
          </a:xfrm>
        </p:spPr>
        <p:txBody>
          <a:bodyPr>
            <a:normAutofit/>
          </a:bodyPr>
          <a:lstStyle/>
          <a:p>
            <a:r>
              <a:rPr lang="en-GB" sz="2200"/>
              <a:t>What role does a lay magistrate play within the CJS?</a:t>
            </a:r>
          </a:p>
          <a:p>
            <a:r>
              <a:rPr lang="en-GB" sz="2200"/>
              <a:t>What qualities must they possess?</a:t>
            </a:r>
          </a:p>
          <a:p>
            <a:r>
              <a:rPr lang="en-GB" sz="2200"/>
              <a:t>Are any occupations excluded from becoming a magistrate?</a:t>
            </a:r>
          </a:p>
          <a:p>
            <a:r>
              <a:rPr lang="en-GB" sz="2200"/>
              <a:t>Age?</a:t>
            </a:r>
          </a:p>
          <a:p>
            <a:r>
              <a:rPr lang="en-GB" sz="2200"/>
              <a:t>Advantages/Disadvantages?</a:t>
            </a:r>
          </a:p>
        </p:txBody>
      </p:sp>
      <p:pic>
        <p:nvPicPr>
          <p:cNvPr id="1026" name="Picture 2" descr="Image result for lay magistrates">
            <a:extLst>
              <a:ext uri="{FF2B5EF4-FFF2-40B4-BE49-F238E27FC236}">
                <a16:creationId xmlns:a16="http://schemas.microsoft.com/office/drawing/2014/main" id="{50CF49C9-B661-4B37-B938-00539AE9D2A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982" r="22320" b="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27907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60BE26-3362-4485-B6E2-79038BABC0A5}"/>
              </a:ext>
            </a:extLst>
          </p:cNvPr>
          <p:cNvSpPr>
            <a:spLocks noGrp="1"/>
          </p:cNvSpPr>
          <p:nvPr>
            <p:ph type="title"/>
          </p:nvPr>
        </p:nvSpPr>
        <p:spPr>
          <a:xfrm>
            <a:off x="640080" y="325369"/>
            <a:ext cx="4368602" cy="1956841"/>
          </a:xfrm>
        </p:spPr>
        <p:txBody>
          <a:bodyPr anchor="b">
            <a:normAutofit/>
          </a:bodyPr>
          <a:lstStyle/>
          <a:p>
            <a:r>
              <a:rPr lang="en-GB" sz="5400"/>
              <a:t>Research task: Juries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B77EFA-8AC0-4267-9F76-A6803C714C6D}"/>
              </a:ext>
            </a:extLst>
          </p:cNvPr>
          <p:cNvSpPr>
            <a:spLocks noGrp="1"/>
          </p:cNvSpPr>
          <p:nvPr>
            <p:ph idx="1"/>
          </p:nvPr>
        </p:nvSpPr>
        <p:spPr>
          <a:xfrm>
            <a:off x="640080" y="2872899"/>
            <a:ext cx="4243589" cy="3320668"/>
          </a:xfrm>
        </p:spPr>
        <p:txBody>
          <a:bodyPr>
            <a:normAutofit/>
          </a:bodyPr>
          <a:lstStyle/>
          <a:p>
            <a:r>
              <a:rPr lang="en-GB" sz="1900"/>
              <a:t>What role does a juror play in the CJS?</a:t>
            </a:r>
          </a:p>
          <a:p>
            <a:r>
              <a:rPr lang="en-GB" sz="1900"/>
              <a:t>S.44 Criminal Justice Act 2003 provides that a Crown Court trial may be ordered without a jury if there is serious danger of what?</a:t>
            </a:r>
          </a:p>
          <a:p>
            <a:r>
              <a:rPr lang="en-GB" sz="1900"/>
              <a:t>How are jurors selected?</a:t>
            </a:r>
          </a:p>
          <a:p>
            <a:r>
              <a:rPr lang="en-GB" sz="1900"/>
              <a:t>When might a juror be disqualified?</a:t>
            </a:r>
          </a:p>
          <a:p>
            <a:r>
              <a:rPr lang="en-GB" sz="1900"/>
              <a:t>What is jury secrecy?</a:t>
            </a:r>
          </a:p>
          <a:p>
            <a:r>
              <a:rPr lang="en-GB" sz="1900"/>
              <a:t>Advantages/Disadvantages?</a:t>
            </a:r>
          </a:p>
        </p:txBody>
      </p:sp>
      <p:pic>
        <p:nvPicPr>
          <p:cNvPr id="4" name="Picture 3" descr="A group of people standing behind a podium&#10;&#10;Description automatically generated with medium confidence">
            <a:extLst>
              <a:ext uri="{FF2B5EF4-FFF2-40B4-BE49-F238E27FC236}">
                <a16:creationId xmlns:a16="http://schemas.microsoft.com/office/drawing/2014/main" id="{1C6DB5FC-4603-4ECB-B6AA-DB2E6D1D8A55}"/>
              </a:ext>
            </a:extLst>
          </p:cNvPr>
          <p:cNvPicPr>
            <a:picLocks noChangeAspect="1"/>
          </p:cNvPicPr>
          <p:nvPr/>
        </p:nvPicPr>
        <p:blipFill rotWithShape="1">
          <a:blip r:embed="rId3"/>
          <a:srcRect l="13650" r="2265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500349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7DFA8-98E0-420B-B825-515FC0C1D73B}"/>
              </a:ext>
            </a:extLst>
          </p:cNvPr>
          <p:cNvSpPr>
            <a:spLocks noGrp="1"/>
          </p:cNvSpPr>
          <p:nvPr>
            <p:ph type="title"/>
          </p:nvPr>
        </p:nvSpPr>
        <p:spPr/>
        <p:txBody>
          <a:bodyPr/>
          <a:lstStyle/>
          <a:p>
            <a:r>
              <a:rPr lang="en-GB" dirty="0"/>
              <a:t>Lay magistrates and Juries</a:t>
            </a:r>
          </a:p>
        </p:txBody>
      </p:sp>
      <p:sp>
        <p:nvSpPr>
          <p:cNvPr id="3" name="Content Placeholder 2">
            <a:extLst>
              <a:ext uri="{FF2B5EF4-FFF2-40B4-BE49-F238E27FC236}">
                <a16:creationId xmlns:a16="http://schemas.microsoft.com/office/drawing/2014/main" id="{D1748612-0F95-4182-9E9A-A49D095F3A13}"/>
              </a:ext>
            </a:extLst>
          </p:cNvPr>
          <p:cNvSpPr>
            <a:spLocks noGrp="1"/>
          </p:cNvSpPr>
          <p:nvPr>
            <p:ph idx="1"/>
          </p:nvPr>
        </p:nvSpPr>
        <p:spPr>
          <a:xfrm>
            <a:off x="838200" y="1825625"/>
            <a:ext cx="5865530" cy="4351338"/>
          </a:xfrm>
        </p:spPr>
        <p:txBody>
          <a:bodyPr>
            <a:normAutofit fontScale="92500" lnSpcReduction="10000"/>
          </a:bodyPr>
          <a:lstStyle/>
          <a:p>
            <a:pPr algn="just">
              <a:spcAft>
                <a:spcPts val="120"/>
              </a:spcAft>
            </a:pPr>
            <a:r>
              <a:rPr lang="en-GB" sz="3600" b="0" i="0" dirty="0">
                <a:solidFill>
                  <a:srgbClr val="000000"/>
                </a:solidFill>
                <a:effectLst/>
                <a:latin typeface="Times New Roman" panose="02020603050405020304" pitchFamily="18" charset="0"/>
              </a:rPr>
              <a:t>Read the following BBC report on jurors using the internet for research </a:t>
            </a:r>
            <a:r>
              <a:rPr lang="en-GB" sz="3600" b="0" i="0" dirty="0">
                <a:solidFill>
                  <a:srgbClr val="0000FF"/>
                </a:solidFill>
                <a:effectLst/>
                <a:latin typeface="Times New Roman" panose="02020603050405020304" pitchFamily="18" charset="0"/>
                <a:hlinkClick r:id="rId2" tooltip="Original URL: https://www.bbc.co.uk/news/uk-22550323. Click or tap if you trust this link."/>
              </a:rPr>
              <a:t>https://www.bbc.co.uk/news/uk-22550323</a:t>
            </a:r>
            <a:r>
              <a:rPr lang="en-GB" sz="3600" b="0" i="0" dirty="0">
                <a:solidFill>
                  <a:srgbClr val="000000"/>
                </a:solidFill>
                <a:effectLst/>
                <a:latin typeface="Times New Roman" panose="02020603050405020304" pitchFamily="18" charset="0"/>
              </a:rPr>
              <a:t>-BBC News.</a:t>
            </a:r>
          </a:p>
          <a:p>
            <a:pPr marL="0" indent="0" algn="just">
              <a:spcAft>
                <a:spcPts val="120"/>
              </a:spcAft>
              <a:buNone/>
            </a:pPr>
            <a:endParaRPr lang="en-GB" sz="3600" b="0" i="0" dirty="0">
              <a:solidFill>
                <a:srgbClr val="201F1E"/>
              </a:solidFill>
              <a:effectLst/>
              <a:latin typeface="Calibri" panose="020F0502020204030204" pitchFamily="34" charset="0"/>
            </a:endParaRPr>
          </a:p>
          <a:p>
            <a:pPr algn="just">
              <a:spcAft>
                <a:spcPts val="120"/>
              </a:spcAft>
            </a:pPr>
            <a:r>
              <a:rPr lang="en-GB" sz="3600" b="0" i="0" dirty="0">
                <a:solidFill>
                  <a:srgbClr val="000000"/>
                </a:solidFill>
                <a:effectLst/>
                <a:latin typeface="Times New Roman" panose="02020603050405020304" pitchFamily="18" charset="0"/>
              </a:rPr>
              <a:t>How realistic is it to expect jurors not to use the internet? What dangers do you think could arise if they do?</a:t>
            </a:r>
            <a:endParaRPr lang="en-GB" sz="3600" b="0" i="0" dirty="0">
              <a:solidFill>
                <a:srgbClr val="201F1E"/>
              </a:solidFill>
              <a:effectLst/>
              <a:latin typeface="Calibri" panose="020F0502020204030204" pitchFamily="34" charset="0"/>
            </a:endParaRPr>
          </a:p>
          <a:p>
            <a:pPr marL="0" indent="0">
              <a:buNone/>
            </a:pPr>
            <a:endParaRPr lang="en-GB" dirty="0"/>
          </a:p>
        </p:txBody>
      </p:sp>
      <p:pic>
        <p:nvPicPr>
          <p:cNvPr id="5" name="Picture 4">
            <a:extLst>
              <a:ext uri="{FF2B5EF4-FFF2-40B4-BE49-F238E27FC236}">
                <a16:creationId xmlns:a16="http://schemas.microsoft.com/office/drawing/2014/main" id="{A31EB2AE-1669-4A3D-BB5C-52E515787B69}"/>
              </a:ext>
            </a:extLst>
          </p:cNvPr>
          <p:cNvPicPr>
            <a:picLocks noChangeAspect="1"/>
          </p:cNvPicPr>
          <p:nvPr/>
        </p:nvPicPr>
        <p:blipFill rotWithShape="1">
          <a:blip r:embed="rId3"/>
          <a:srcRect l="2465" t="43190" r="33949" b="5324"/>
          <a:stretch/>
        </p:blipFill>
        <p:spPr>
          <a:xfrm>
            <a:off x="7337639" y="1295867"/>
            <a:ext cx="4072726" cy="3530893"/>
          </a:xfrm>
          <a:prstGeom prst="rect">
            <a:avLst/>
          </a:prstGeom>
        </p:spPr>
      </p:pic>
    </p:spTree>
    <p:extLst>
      <p:ext uri="{BB962C8B-B14F-4D97-AF65-F5344CB8AC3E}">
        <p14:creationId xmlns:p14="http://schemas.microsoft.com/office/powerpoint/2010/main" val="352526085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8|2.5|0.9|1.1|1.6|1.2|1.5"/>
</p:tagLst>
</file>

<file path=ppt/theme/theme1.xml><?xml version="1.0" encoding="utf-8"?>
<a:theme xmlns:a="http://schemas.openxmlformats.org/drawingml/2006/main" name="DappledVTI">
  <a:themeElements>
    <a:clrScheme name="AnalogousFromRegularSeedLeftStep">
      <a:dk1>
        <a:srgbClr val="000000"/>
      </a:dk1>
      <a:lt1>
        <a:srgbClr val="FFFFFF"/>
      </a:lt1>
      <a:dk2>
        <a:srgbClr val="213B38"/>
      </a:dk2>
      <a:lt2>
        <a:srgbClr val="E8E6E2"/>
      </a:lt2>
      <a:accent1>
        <a:srgbClr val="3861D8"/>
      </a:accent1>
      <a:accent2>
        <a:srgbClr val="2692C6"/>
      </a:accent2>
      <a:accent3>
        <a:srgbClr val="2FB6AA"/>
      </a:accent3>
      <a:accent4>
        <a:srgbClr val="23B96D"/>
      </a:accent4>
      <a:accent5>
        <a:srgbClr val="30BA3A"/>
      </a:accent5>
      <a:accent6>
        <a:srgbClr val="56B823"/>
      </a:accent6>
      <a:hlink>
        <a:srgbClr val="997F33"/>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2796</Words>
  <Application>Microsoft Office PowerPoint</Application>
  <PresentationFormat>Widescreen</PresentationFormat>
  <Paragraphs>162</Paragraphs>
  <Slides>11</Slides>
  <Notes>6</Notes>
  <HiddenSlides>0</HiddenSlides>
  <MMClips>1</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11</vt:i4>
      </vt:variant>
    </vt:vector>
  </HeadingPairs>
  <TitlesOfParts>
    <vt:vector size="24" baseType="lpstr">
      <vt:lpstr>AvenirNext LT Pro Medium</vt:lpstr>
      <vt:lpstr>inherit</vt:lpstr>
      <vt:lpstr>Arial</vt:lpstr>
      <vt:lpstr>Avenir Next LT Pro</vt:lpstr>
      <vt:lpstr>Calibri</vt:lpstr>
      <vt:lpstr>Calibri Light</vt:lpstr>
      <vt:lpstr>Courier New</vt:lpstr>
      <vt:lpstr>Sabon Next LT</vt:lpstr>
      <vt:lpstr>Symbol</vt:lpstr>
      <vt:lpstr>Times New Roman</vt:lpstr>
      <vt:lpstr>Trebuchet MS</vt:lpstr>
      <vt:lpstr>DappledVTI</vt:lpstr>
      <vt:lpstr>office theme</vt:lpstr>
      <vt:lpstr>Workshop 4: The CJS</vt:lpstr>
      <vt:lpstr>Recap from the lecture</vt:lpstr>
      <vt:lpstr>2. Police</vt:lpstr>
      <vt:lpstr>PowerPoint Presentation</vt:lpstr>
      <vt:lpstr>PowerPoint Presentation</vt:lpstr>
      <vt:lpstr>PowerPoint Presentation</vt:lpstr>
      <vt:lpstr>TASK: NCA Roles  What do these roles encompass?</vt:lpstr>
      <vt:lpstr>PowerPoint Presentation</vt:lpstr>
      <vt:lpstr>RESEARCH TASK: Lay magistrates</vt:lpstr>
      <vt:lpstr>Research task: Juries</vt:lpstr>
      <vt:lpstr>Lay magistrates and Juries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Workshop 4: The CJS</dc:title>
  <dc:creator>Laura Knight</dc:creator>
  <cp:lastModifiedBy>Laura Knight</cp:lastModifiedBy>
  <cp:revision>1</cp:revision>
  <dcterms:created xsi:type="dcterms:W3CDTF">2022-02-09T11:15:51Z</dcterms:created>
  <dcterms:modified xsi:type="dcterms:W3CDTF">2022-02-16T20:59:01Z</dcterms:modified>
</cp:coreProperties>
</file>