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0" d="100"/>
          <a:sy n="60" d="100"/>
        </p:scale>
        <p:origin x="90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2.xml.rels><?xml version="1.0" encoding="UTF-8" standalone="yes"?>
<Relationships xmlns="http://schemas.openxmlformats.org/package/2006/relationships"><Relationship Id="rId3" Type="http://schemas.openxmlformats.org/officeDocument/2006/relationships/hyperlink" Target="https://papers.ssrn.com/sol3/Delivery.cfm?abstractid=4545832" TargetMode="External"/><Relationship Id="rId2" Type="http://schemas.openxmlformats.org/officeDocument/2006/relationships/hyperlink" Target="https://ajmesc.com/index.php/ajmesc/article/download/907/643" TargetMode="External"/><Relationship Id="rId1" Type="http://schemas.openxmlformats.org/officeDocument/2006/relationships/hyperlink" Target="https://api.taylorfrancis.com/content/books/mono/download?identifierName=doi&amp;identifierValue=10.4324/9781003501701&amp;type=googlepdf" TargetMode="External"/><Relationship Id="rId4" Type="http://schemas.openxmlformats.org/officeDocument/2006/relationships/hyperlink" Target="https://papers.ssrn.com/sol3/Delivery.cfm?abstractid=4584643" TargetMode="External"/></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2.xml.rels><?xml version="1.0" encoding="UTF-8" standalone="yes"?>
<Relationships xmlns="http://schemas.openxmlformats.org/package/2006/relationships"><Relationship Id="rId3" Type="http://schemas.openxmlformats.org/officeDocument/2006/relationships/hyperlink" Target="https://papers.ssrn.com/sol3/Delivery.cfm?abstractid=4545832" TargetMode="External"/><Relationship Id="rId2" Type="http://schemas.openxmlformats.org/officeDocument/2006/relationships/hyperlink" Target="https://ajmesc.com/index.php/ajmesc/article/download/907/643" TargetMode="External"/><Relationship Id="rId1" Type="http://schemas.openxmlformats.org/officeDocument/2006/relationships/hyperlink" Target="https://api.taylorfrancis.com/content/books/mono/download?identifierName=doi&amp;identifierValue=10.4324/9781003501701&amp;type=googlepdf" TargetMode="External"/><Relationship Id="rId4" Type="http://schemas.openxmlformats.org/officeDocument/2006/relationships/hyperlink" Target="https://papers.ssrn.com/sol3/Delivery.cfm?abstractid=4584643"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58FA88-DC4F-4863-88E9-407179AA6C2F}" type="doc">
      <dgm:prSet loTypeId="urn:microsoft.com/office/officeart/2018/5/layout/IconCircle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5DB2BC4E-FD25-49E2-8DD4-790641499216}">
      <dgm:prSet custT="1"/>
      <dgm:spPr/>
      <dgm:t>
        <a:bodyPr/>
        <a:lstStyle/>
        <a:p>
          <a:pPr>
            <a:defRPr cap="all"/>
          </a:pPr>
          <a:r>
            <a:rPr lang="en-GB" sz="1600"/>
            <a:t>Organisational structure defines roles and communication.</a:t>
          </a:r>
          <a:endParaRPr lang="en-US" sz="1600"/>
        </a:p>
      </dgm:t>
    </dgm:pt>
    <dgm:pt modelId="{7C5CE1A1-ED8B-4F96-8B3A-59EBB68964C0}" type="parTrans" cxnId="{73B7E782-D5B9-4A32-B058-7587776BF423}">
      <dgm:prSet/>
      <dgm:spPr/>
      <dgm:t>
        <a:bodyPr/>
        <a:lstStyle/>
        <a:p>
          <a:endParaRPr lang="en-US" sz="2400"/>
        </a:p>
      </dgm:t>
    </dgm:pt>
    <dgm:pt modelId="{156C79A0-2411-40CC-A0AF-E1B1543F18BA}" type="sibTrans" cxnId="{73B7E782-D5B9-4A32-B058-7587776BF423}">
      <dgm:prSet/>
      <dgm:spPr/>
      <dgm:t>
        <a:bodyPr/>
        <a:lstStyle/>
        <a:p>
          <a:endParaRPr lang="en-US" sz="2400"/>
        </a:p>
      </dgm:t>
    </dgm:pt>
    <dgm:pt modelId="{E8A3B9E5-F8EF-4791-8C0C-84B5B2409E23}">
      <dgm:prSet custT="1"/>
      <dgm:spPr/>
      <dgm:t>
        <a:bodyPr/>
        <a:lstStyle/>
        <a:p>
          <a:pPr>
            <a:defRPr cap="all"/>
          </a:pPr>
          <a:r>
            <a:rPr lang="en-GB" sz="1600"/>
            <a:t>Each structure has unique benefits.</a:t>
          </a:r>
          <a:endParaRPr lang="en-US" sz="1600"/>
        </a:p>
      </dgm:t>
    </dgm:pt>
    <dgm:pt modelId="{B41AB552-7AA7-405C-BFB0-9A4ACEE620CF}" type="parTrans" cxnId="{FEE095DB-03A9-45D7-9FA7-B147C93D4C7D}">
      <dgm:prSet/>
      <dgm:spPr/>
      <dgm:t>
        <a:bodyPr/>
        <a:lstStyle/>
        <a:p>
          <a:endParaRPr lang="en-US" sz="2400"/>
        </a:p>
      </dgm:t>
    </dgm:pt>
    <dgm:pt modelId="{C8B4ED0B-84F8-4A18-B63B-227355E53DDA}" type="sibTrans" cxnId="{FEE095DB-03A9-45D7-9FA7-B147C93D4C7D}">
      <dgm:prSet/>
      <dgm:spPr/>
      <dgm:t>
        <a:bodyPr/>
        <a:lstStyle/>
        <a:p>
          <a:endParaRPr lang="en-US" sz="2400"/>
        </a:p>
      </dgm:t>
    </dgm:pt>
    <dgm:pt modelId="{CC5AB711-E0B3-4D12-BEAA-46B8B7C75C23}">
      <dgm:prSet custT="1"/>
      <dgm:spPr/>
      <dgm:t>
        <a:bodyPr/>
        <a:lstStyle/>
        <a:p>
          <a:pPr>
            <a:defRPr cap="all"/>
          </a:pPr>
          <a:r>
            <a:rPr lang="en-GB" sz="1600"/>
            <a:t>The right structure depends on goals.</a:t>
          </a:r>
          <a:endParaRPr lang="en-US" sz="1600"/>
        </a:p>
      </dgm:t>
    </dgm:pt>
    <dgm:pt modelId="{690678D2-5851-4364-A178-51BC11849BFE}" type="parTrans" cxnId="{92AF2BC8-9C2E-4676-875E-5CD4D5F6C0AE}">
      <dgm:prSet/>
      <dgm:spPr/>
      <dgm:t>
        <a:bodyPr/>
        <a:lstStyle/>
        <a:p>
          <a:endParaRPr lang="en-US" sz="2400"/>
        </a:p>
      </dgm:t>
    </dgm:pt>
    <dgm:pt modelId="{9593CDCC-FE0B-4C88-A5C5-200AEF8443B6}" type="sibTrans" cxnId="{92AF2BC8-9C2E-4676-875E-5CD4D5F6C0AE}">
      <dgm:prSet/>
      <dgm:spPr/>
      <dgm:t>
        <a:bodyPr/>
        <a:lstStyle/>
        <a:p>
          <a:endParaRPr lang="en-US" sz="2400"/>
        </a:p>
      </dgm:t>
    </dgm:pt>
    <dgm:pt modelId="{D7F5B1B4-2A4C-4196-84BA-3055FEDBDD80}">
      <dgm:prSet custT="1"/>
      <dgm:spPr/>
      <dgm:t>
        <a:bodyPr/>
        <a:lstStyle/>
        <a:p>
          <a:pPr>
            <a:defRPr cap="all"/>
          </a:pPr>
          <a:r>
            <a:rPr lang="en-GB" sz="1600"/>
            <a:t>Hybrid structures balance design advantages in M&amp;S.</a:t>
          </a:r>
          <a:endParaRPr lang="en-US" sz="1600"/>
        </a:p>
      </dgm:t>
    </dgm:pt>
    <dgm:pt modelId="{AAC99658-A0B2-46F6-BEEA-09A5A77F3D97}" type="parTrans" cxnId="{B75FAA36-CF6C-42B0-8A3E-70F84757CBE0}">
      <dgm:prSet/>
      <dgm:spPr/>
      <dgm:t>
        <a:bodyPr/>
        <a:lstStyle/>
        <a:p>
          <a:endParaRPr lang="en-US" sz="2400"/>
        </a:p>
      </dgm:t>
    </dgm:pt>
    <dgm:pt modelId="{1BA8C7FB-794B-4036-A48F-AC69570393C0}" type="sibTrans" cxnId="{B75FAA36-CF6C-42B0-8A3E-70F84757CBE0}">
      <dgm:prSet/>
      <dgm:spPr/>
      <dgm:t>
        <a:bodyPr/>
        <a:lstStyle/>
        <a:p>
          <a:endParaRPr lang="en-US" sz="2400"/>
        </a:p>
      </dgm:t>
    </dgm:pt>
    <dgm:pt modelId="{91C9CBBE-C112-456D-B254-A54B47FAE89B}">
      <dgm:prSet custT="1"/>
      <dgm:spPr/>
      <dgm:t>
        <a:bodyPr/>
        <a:lstStyle/>
        <a:p>
          <a:pPr>
            <a:defRPr cap="all"/>
          </a:pPr>
          <a:r>
            <a:rPr lang="en-GB" sz="1600"/>
            <a:t>Flexibility and efficiency are optimised.</a:t>
          </a:r>
          <a:endParaRPr lang="en-US" sz="1600"/>
        </a:p>
      </dgm:t>
    </dgm:pt>
    <dgm:pt modelId="{9B9F097E-3E98-4AF3-BAA2-75A3A5302290}" type="parTrans" cxnId="{4B22C337-2112-4719-B6D8-1A4B4019D13B}">
      <dgm:prSet/>
      <dgm:spPr/>
      <dgm:t>
        <a:bodyPr/>
        <a:lstStyle/>
        <a:p>
          <a:endParaRPr lang="en-US" sz="2400"/>
        </a:p>
      </dgm:t>
    </dgm:pt>
    <dgm:pt modelId="{9ECDD723-2BFF-415E-943B-4A2031ED5764}" type="sibTrans" cxnId="{4B22C337-2112-4719-B6D8-1A4B4019D13B}">
      <dgm:prSet/>
      <dgm:spPr/>
      <dgm:t>
        <a:bodyPr/>
        <a:lstStyle/>
        <a:p>
          <a:endParaRPr lang="en-US" sz="2400"/>
        </a:p>
      </dgm:t>
    </dgm:pt>
    <dgm:pt modelId="{09905457-0600-48BD-972A-3221BBF8B592}" type="pres">
      <dgm:prSet presAssocID="{C658FA88-DC4F-4863-88E9-407179AA6C2F}" presName="root" presStyleCnt="0">
        <dgm:presLayoutVars>
          <dgm:dir/>
          <dgm:resizeHandles val="exact"/>
        </dgm:presLayoutVars>
      </dgm:prSet>
      <dgm:spPr/>
    </dgm:pt>
    <dgm:pt modelId="{AF6E2657-A23A-44AC-8F3F-8DE7D0430C0E}" type="pres">
      <dgm:prSet presAssocID="{5DB2BC4E-FD25-49E2-8DD4-790641499216}" presName="compNode" presStyleCnt="0"/>
      <dgm:spPr/>
    </dgm:pt>
    <dgm:pt modelId="{023BED87-FBAF-4F7F-8B24-0F21E8AABC01}" type="pres">
      <dgm:prSet presAssocID="{5DB2BC4E-FD25-49E2-8DD4-790641499216}" presName="iconBgRect" presStyleLbl="bgShp" presStyleIdx="0" presStyleCnt="5"/>
      <dgm:spPr/>
    </dgm:pt>
    <dgm:pt modelId="{B2B7D719-92DE-4AFC-BC88-9A92890D42C9}" type="pres">
      <dgm:prSet presAssocID="{5DB2BC4E-FD25-49E2-8DD4-79064149921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3690D56A-31C5-40D3-9818-C8AFA4B7C9DE}" type="pres">
      <dgm:prSet presAssocID="{5DB2BC4E-FD25-49E2-8DD4-790641499216}" presName="spaceRect" presStyleCnt="0"/>
      <dgm:spPr/>
    </dgm:pt>
    <dgm:pt modelId="{AD7027AF-1604-4E1F-A06A-B2666651E056}" type="pres">
      <dgm:prSet presAssocID="{5DB2BC4E-FD25-49E2-8DD4-790641499216}" presName="textRect" presStyleLbl="revTx" presStyleIdx="0" presStyleCnt="5">
        <dgm:presLayoutVars>
          <dgm:chMax val="1"/>
          <dgm:chPref val="1"/>
        </dgm:presLayoutVars>
      </dgm:prSet>
      <dgm:spPr/>
    </dgm:pt>
    <dgm:pt modelId="{56130D35-4435-4BDE-B25C-58F7714AF6FD}" type="pres">
      <dgm:prSet presAssocID="{156C79A0-2411-40CC-A0AF-E1B1543F18BA}" presName="sibTrans" presStyleCnt="0"/>
      <dgm:spPr/>
    </dgm:pt>
    <dgm:pt modelId="{5EF819D2-8FBC-46A3-B994-A441F2B5DC88}" type="pres">
      <dgm:prSet presAssocID="{E8A3B9E5-F8EF-4791-8C0C-84B5B2409E23}" presName="compNode" presStyleCnt="0"/>
      <dgm:spPr/>
    </dgm:pt>
    <dgm:pt modelId="{BA9C8A57-BB45-46F4-88CC-F92B5E352F65}" type="pres">
      <dgm:prSet presAssocID="{E8A3B9E5-F8EF-4791-8C0C-84B5B2409E23}" presName="iconBgRect" presStyleLbl="bgShp" presStyleIdx="1" presStyleCnt="5"/>
      <dgm:spPr/>
    </dgm:pt>
    <dgm:pt modelId="{7FA9AB50-3D88-4434-AEAD-455B6A5DB24F}" type="pres">
      <dgm:prSet presAssocID="{E8A3B9E5-F8EF-4791-8C0C-84B5B2409E2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13B420CF-76CB-403F-918E-AC36EF9B0550}" type="pres">
      <dgm:prSet presAssocID="{E8A3B9E5-F8EF-4791-8C0C-84B5B2409E23}" presName="spaceRect" presStyleCnt="0"/>
      <dgm:spPr/>
    </dgm:pt>
    <dgm:pt modelId="{D1D0CE0C-1F6E-4FE5-A754-9C798E8F35D7}" type="pres">
      <dgm:prSet presAssocID="{E8A3B9E5-F8EF-4791-8C0C-84B5B2409E23}" presName="textRect" presStyleLbl="revTx" presStyleIdx="1" presStyleCnt="5">
        <dgm:presLayoutVars>
          <dgm:chMax val="1"/>
          <dgm:chPref val="1"/>
        </dgm:presLayoutVars>
      </dgm:prSet>
      <dgm:spPr/>
    </dgm:pt>
    <dgm:pt modelId="{4EB0ED2E-25BA-456E-B7B3-DE65FCC87503}" type="pres">
      <dgm:prSet presAssocID="{C8B4ED0B-84F8-4A18-B63B-227355E53DDA}" presName="sibTrans" presStyleCnt="0"/>
      <dgm:spPr/>
    </dgm:pt>
    <dgm:pt modelId="{8EC51F03-8A50-4633-AA13-3A45B2289221}" type="pres">
      <dgm:prSet presAssocID="{CC5AB711-E0B3-4D12-BEAA-46B8B7C75C23}" presName="compNode" presStyleCnt="0"/>
      <dgm:spPr/>
    </dgm:pt>
    <dgm:pt modelId="{ED53D8CD-B4A9-46F3-B6E6-7B4386E2507C}" type="pres">
      <dgm:prSet presAssocID="{CC5AB711-E0B3-4D12-BEAA-46B8B7C75C23}" presName="iconBgRect" presStyleLbl="bgShp" presStyleIdx="2" presStyleCnt="5"/>
      <dgm:spPr/>
    </dgm:pt>
    <dgm:pt modelId="{F77A75EC-D4C1-4231-910A-8BB4ECF1C8EA}" type="pres">
      <dgm:prSet presAssocID="{CC5AB711-E0B3-4D12-BEAA-46B8B7C75C2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B7D8E489-B0B7-41DB-837F-C2522993FED3}" type="pres">
      <dgm:prSet presAssocID="{CC5AB711-E0B3-4D12-BEAA-46B8B7C75C23}" presName="spaceRect" presStyleCnt="0"/>
      <dgm:spPr/>
    </dgm:pt>
    <dgm:pt modelId="{3A751ADD-3C11-458D-8D8C-8D0D6907AE2C}" type="pres">
      <dgm:prSet presAssocID="{CC5AB711-E0B3-4D12-BEAA-46B8B7C75C23}" presName="textRect" presStyleLbl="revTx" presStyleIdx="2" presStyleCnt="5">
        <dgm:presLayoutVars>
          <dgm:chMax val="1"/>
          <dgm:chPref val="1"/>
        </dgm:presLayoutVars>
      </dgm:prSet>
      <dgm:spPr/>
    </dgm:pt>
    <dgm:pt modelId="{0822B8A2-8997-4EE4-8632-FBF0128849E2}" type="pres">
      <dgm:prSet presAssocID="{9593CDCC-FE0B-4C88-A5C5-200AEF8443B6}" presName="sibTrans" presStyleCnt="0"/>
      <dgm:spPr/>
    </dgm:pt>
    <dgm:pt modelId="{1B51DA81-1482-4274-8613-F37326586004}" type="pres">
      <dgm:prSet presAssocID="{D7F5B1B4-2A4C-4196-84BA-3055FEDBDD80}" presName="compNode" presStyleCnt="0"/>
      <dgm:spPr/>
    </dgm:pt>
    <dgm:pt modelId="{335F41E5-C67F-49A2-8488-B799B8C9B103}" type="pres">
      <dgm:prSet presAssocID="{D7F5B1B4-2A4C-4196-84BA-3055FEDBDD80}" presName="iconBgRect" presStyleLbl="bgShp" presStyleIdx="3" presStyleCnt="5"/>
      <dgm:spPr/>
    </dgm:pt>
    <dgm:pt modelId="{730CB4C1-01D5-43B7-994D-2537048B9D09}" type="pres">
      <dgm:prSet presAssocID="{D7F5B1B4-2A4C-4196-84BA-3055FEDBDD8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714974D6-D4F7-4220-970B-7BDC3DAEBFC2}" type="pres">
      <dgm:prSet presAssocID="{D7F5B1B4-2A4C-4196-84BA-3055FEDBDD80}" presName="spaceRect" presStyleCnt="0"/>
      <dgm:spPr/>
    </dgm:pt>
    <dgm:pt modelId="{4D75FEA7-421D-485E-9E47-57B7674F19BF}" type="pres">
      <dgm:prSet presAssocID="{D7F5B1B4-2A4C-4196-84BA-3055FEDBDD80}" presName="textRect" presStyleLbl="revTx" presStyleIdx="3" presStyleCnt="5">
        <dgm:presLayoutVars>
          <dgm:chMax val="1"/>
          <dgm:chPref val="1"/>
        </dgm:presLayoutVars>
      </dgm:prSet>
      <dgm:spPr/>
    </dgm:pt>
    <dgm:pt modelId="{2C610574-480E-45DF-A877-69EB2A78FF6A}" type="pres">
      <dgm:prSet presAssocID="{1BA8C7FB-794B-4036-A48F-AC69570393C0}" presName="sibTrans" presStyleCnt="0"/>
      <dgm:spPr/>
    </dgm:pt>
    <dgm:pt modelId="{96E7DC94-9318-4DD1-B2EF-19368C443D2A}" type="pres">
      <dgm:prSet presAssocID="{91C9CBBE-C112-456D-B254-A54B47FAE89B}" presName="compNode" presStyleCnt="0"/>
      <dgm:spPr/>
    </dgm:pt>
    <dgm:pt modelId="{2DF391F7-62EE-46E9-AF22-A90A02567E3D}" type="pres">
      <dgm:prSet presAssocID="{91C9CBBE-C112-456D-B254-A54B47FAE89B}" presName="iconBgRect" presStyleLbl="bgShp" presStyleIdx="4" presStyleCnt="5"/>
      <dgm:spPr/>
    </dgm:pt>
    <dgm:pt modelId="{DFD45266-C9A9-45DF-9317-5C0472EACEE2}" type="pres">
      <dgm:prSet presAssocID="{91C9CBBE-C112-456D-B254-A54B47FAE89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uge"/>
        </a:ext>
      </dgm:extLst>
    </dgm:pt>
    <dgm:pt modelId="{F74397C2-9FC8-4052-A81E-EC5CE07B6FFE}" type="pres">
      <dgm:prSet presAssocID="{91C9CBBE-C112-456D-B254-A54B47FAE89B}" presName="spaceRect" presStyleCnt="0"/>
      <dgm:spPr/>
    </dgm:pt>
    <dgm:pt modelId="{C6AE896D-F535-43F2-A3E5-52EF8BC4DC8F}" type="pres">
      <dgm:prSet presAssocID="{91C9CBBE-C112-456D-B254-A54B47FAE89B}" presName="textRect" presStyleLbl="revTx" presStyleIdx="4" presStyleCnt="5">
        <dgm:presLayoutVars>
          <dgm:chMax val="1"/>
          <dgm:chPref val="1"/>
        </dgm:presLayoutVars>
      </dgm:prSet>
      <dgm:spPr/>
    </dgm:pt>
  </dgm:ptLst>
  <dgm:cxnLst>
    <dgm:cxn modelId="{B75FAA36-CF6C-42B0-8A3E-70F84757CBE0}" srcId="{C658FA88-DC4F-4863-88E9-407179AA6C2F}" destId="{D7F5B1B4-2A4C-4196-84BA-3055FEDBDD80}" srcOrd="3" destOrd="0" parTransId="{AAC99658-A0B2-46F6-BEEA-09A5A77F3D97}" sibTransId="{1BA8C7FB-794B-4036-A48F-AC69570393C0}"/>
    <dgm:cxn modelId="{4B22C337-2112-4719-B6D8-1A4B4019D13B}" srcId="{C658FA88-DC4F-4863-88E9-407179AA6C2F}" destId="{91C9CBBE-C112-456D-B254-A54B47FAE89B}" srcOrd="4" destOrd="0" parTransId="{9B9F097E-3E98-4AF3-BAA2-75A3A5302290}" sibTransId="{9ECDD723-2BFF-415E-943B-4A2031ED5764}"/>
    <dgm:cxn modelId="{EF833140-0CAE-4A3D-978D-BA4751607CEF}" type="presOf" srcId="{D7F5B1B4-2A4C-4196-84BA-3055FEDBDD80}" destId="{4D75FEA7-421D-485E-9E47-57B7674F19BF}" srcOrd="0" destOrd="0" presId="urn:microsoft.com/office/officeart/2018/5/layout/IconCircleLabelList"/>
    <dgm:cxn modelId="{798CA873-DEE1-4634-8DAB-CBCEAECBA1FE}" type="presOf" srcId="{C658FA88-DC4F-4863-88E9-407179AA6C2F}" destId="{09905457-0600-48BD-972A-3221BBF8B592}" srcOrd="0" destOrd="0" presId="urn:microsoft.com/office/officeart/2018/5/layout/IconCircleLabelList"/>
    <dgm:cxn modelId="{1211C67F-F3E5-495F-A374-5FA21710CB94}" type="presOf" srcId="{5DB2BC4E-FD25-49E2-8DD4-790641499216}" destId="{AD7027AF-1604-4E1F-A06A-B2666651E056}" srcOrd="0" destOrd="0" presId="urn:microsoft.com/office/officeart/2018/5/layout/IconCircleLabelList"/>
    <dgm:cxn modelId="{73B7E782-D5B9-4A32-B058-7587776BF423}" srcId="{C658FA88-DC4F-4863-88E9-407179AA6C2F}" destId="{5DB2BC4E-FD25-49E2-8DD4-790641499216}" srcOrd="0" destOrd="0" parTransId="{7C5CE1A1-ED8B-4F96-8B3A-59EBB68964C0}" sibTransId="{156C79A0-2411-40CC-A0AF-E1B1543F18BA}"/>
    <dgm:cxn modelId="{3BCEC8C7-E844-451D-BC93-75B3BDB21BD8}" type="presOf" srcId="{CC5AB711-E0B3-4D12-BEAA-46B8B7C75C23}" destId="{3A751ADD-3C11-458D-8D8C-8D0D6907AE2C}" srcOrd="0" destOrd="0" presId="urn:microsoft.com/office/officeart/2018/5/layout/IconCircleLabelList"/>
    <dgm:cxn modelId="{92AF2BC8-9C2E-4676-875E-5CD4D5F6C0AE}" srcId="{C658FA88-DC4F-4863-88E9-407179AA6C2F}" destId="{CC5AB711-E0B3-4D12-BEAA-46B8B7C75C23}" srcOrd="2" destOrd="0" parTransId="{690678D2-5851-4364-A178-51BC11849BFE}" sibTransId="{9593CDCC-FE0B-4C88-A5C5-200AEF8443B6}"/>
    <dgm:cxn modelId="{FEE095DB-03A9-45D7-9FA7-B147C93D4C7D}" srcId="{C658FA88-DC4F-4863-88E9-407179AA6C2F}" destId="{E8A3B9E5-F8EF-4791-8C0C-84B5B2409E23}" srcOrd="1" destOrd="0" parTransId="{B41AB552-7AA7-405C-BFB0-9A4ACEE620CF}" sibTransId="{C8B4ED0B-84F8-4A18-B63B-227355E53DDA}"/>
    <dgm:cxn modelId="{37195EDC-22D0-49D6-84EC-07D8241A3927}" type="presOf" srcId="{E8A3B9E5-F8EF-4791-8C0C-84B5B2409E23}" destId="{D1D0CE0C-1F6E-4FE5-A754-9C798E8F35D7}" srcOrd="0" destOrd="0" presId="urn:microsoft.com/office/officeart/2018/5/layout/IconCircleLabelList"/>
    <dgm:cxn modelId="{E25AE0E7-636F-428A-8954-6CA7925C5049}" type="presOf" srcId="{91C9CBBE-C112-456D-B254-A54B47FAE89B}" destId="{C6AE896D-F535-43F2-A3E5-52EF8BC4DC8F}" srcOrd="0" destOrd="0" presId="urn:microsoft.com/office/officeart/2018/5/layout/IconCircleLabelList"/>
    <dgm:cxn modelId="{C5DCBA8D-1688-4582-95CB-8CD558012E1D}" type="presParOf" srcId="{09905457-0600-48BD-972A-3221BBF8B592}" destId="{AF6E2657-A23A-44AC-8F3F-8DE7D0430C0E}" srcOrd="0" destOrd="0" presId="urn:microsoft.com/office/officeart/2018/5/layout/IconCircleLabelList"/>
    <dgm:cxn modelId="{98017B29-08E8-4FD3-8C2F-197789E028B3}" type="presParOf" srcId="{AF6E2657-A23A-44AC-8F3F-8DE7D0430C0E}" destId="{023BED87-FBAF-4F7F-8B24-0F21E8AABC01}" srcOrd="0" destOrd="0" presId="urn:microsoft.com/office/officeart/2018/5/layout/IconCircleLabelList"/>
    <dgm:cxn modelId="{279DFC9B-7E34-4630-985D-2FD26E8C39B4}" type="presParOf" srcId="{AF6E2657-A23A-44AC-8F3F-8DE7D0430C0E}" destId="{B2B7D719-92DE-4AFC-BC88-9A92890D42C9}" srcOrd="1" destOrd="0" presId="urn:microsoft.com/office/officeart/2018/5/layout/IconCircleLabelList"/>
    <dgm:cxn modelId="{9007BCBD-AEA6-486B-9761-F96CC85DCF6B}" type="presParOf" srcId="{AF6E2657-A23A-44AC-8F3F-8DE7D0430C0E}" destId="{3690D56A-31C5-40D3-9818-C8AFA4B7C9DE}" srcOrd="2" destOrd="0" presId="urn:microsoft.com/office/officeart/2018/5/layout/IconCircleLabelList"/>
    <dgm:cxn modelId="{009C447D-7FD8-48E0-A797-CFE1E772C1CF}" type="presParOf" srcId="{AF6E2657-A23A-44AC-8F3F-8DE7D0430C0E}" destId="{AD7027AF-1604-4E1F-A06A-B2666651E056}" srcOrd="3" destOrd="0" presId="urn:microsoft.com/office/officeart/2018/5/layout/IconCircleLabelList"/>
    <dgm:cxn modelId="{827FF537-297C-4E17-8CD7-F31E66106E26}" type="presParOf" srcId="{09905457-0600-48BD-972A-3221BBF8B592}" destId="{56130D35-4435-4BDE-B25C-58F7714AF6FD}" srcOrd="1" destOrd="0" presId="urn:microsoft.com/office/officeart/2018/5/layout/IconCircleLabelList"/>
    <dgm:cxn modelId="{B954531A-6530-45DA-9835-017139A17EFE}" type="presParOf" srcId="{09905457-0600-48BD-972A-3221BBF8B592}" destId="{5EF819D2-8FBC-46A3-B994-A441F2B5DC88}" srcOrd="2" destOrd="0" presId="urn:microsoft.com/office/officeart/2018/5/layout/IconCircleLabelList"/>
    <dgm:cxn modelId="{A6B8E161-6D79-425C-978A-020C2EEB8F30}" type="presParOf" srcId="{5EF819D2-8FBC-46A3-B994-A441F2B5DC88}" destId="{BA9C8A57-BB45-46F4-88CC-F92B5E352F65}" srcOrd="0" destOrd="0" presId="urn:microsoft.com/office/officeart/2018/5/layout/IconCircleLabelList"/>
    <dgm:cxn modelId="{B9869C0B-E8E7-40D0-8379-BCC0749D18E3}" type="presParOf" srcId="{5EF819D2-8FBC-46A3-B994-A441F2B5DC88}" destId="{7FA9AB50-3D88-4434-AEAD-455B6A5DB24F}" srcOrd="1" destOrd="0" presId="urn:microsoft.com/office/officeart/2018/5/layout/IconCircleLabelList"/>
    <dgm:cxn modelId="{C2CA3C37-E8B5-4133-8A3A-2BEE50F2E540}" type="presParOf" srcId="{5EF819D2-8FBC-46A3-B994-A441F2B5DC88}" destId="{13B420CF-76CB-403F-918E-AC36EF9B0550}" srcOrd="2" destOrd="0" presId="urn:microsoft.com/office/officeart/2018/5/layout/IconCircleLabelList"/>
    <dgm:cxn modelId="{CBA0F0E3-A57C-4D6E-B0C7-82EBB4556A9F}" type="presParOf" srcId="{5EF819D2-8FBC-46A3-B994-A441F2B5DC88}" destId="{D1D0CE0C-1F6E-4FE5-A754-9C798E8F35D7}" srcOrd="3" destOrd="0" presId="urn:microsoft.com/office/officeart/2018/5/layout/IconCircleLabelList"/>
    <dgm:cxn modelId="{7C295C3C-A1A5-47AD-B77E-EE353A76DDD3}" type="presParOf" srcId="{09905457-0600-48BD-972A-3221BBF8B592}" destId="{4EB0ED2E-25BA-456E-B7B3-DE65FCC87503}" srcOrd="3" destOrd="0" presId="urn:microsoft.com/office/officeart/2018/5/layout/IconCircleLabelList"/>
    <dgm:cxn modelId="{38BD2949-54CE-481F-8694-C8356B57E2BF}" type="presParOf" srcId="{09905457-0600-48BD-972A-3221BBF8B592}" destId="{8EC51F03-8A50-4633-AA13-3A45B2289221}" srcOrd="4" destOrd="0" presId="urn:microsoft.com/office/officeart/2018/5/layout/IconCircleLabelList"/>
    <dgm:cxn modelId="{D3039D3D-9273-4940-A6AC-FCCD75FE5D7D}" type="presParOf" srcId="{8EC51F03-8A50-4633-AA13-3A45B2289221}" destId="{ED53D8CD-B4A9-46F3-B6E6-7B4386E2507C}" srcOrd="0" destOrd="0" presId="urn:microsoft.com/office/officeart/2018/5/layout/IconCircleLabelList"/>
    <dgm:cxn modelId="{CBC85418-C7FA-4F4C-99CC-8491D46E03AF}" type="presParOf" srcId="{8EC51F03-8A50-4633-AA13-3A45B2289221}" destId="{F77A75EC-D4C1-4231-910A-8BB4ECF1C8EA}" srcOrd="1" destOrd="0" presId="urn:microsoft.com/office/officeart/2018/5/layout/IconCircleLabelList"/>
    <dgm:cxn modelId="{A5C3512F-301B-4A57-9AB4-5948B557CF09}" type="presParOf" srcId="{8EC51F03-8A50-4633-AA13-3A45B2289221}" destId="{B7D8E489-B0B7-41DB-837F-C2522993FED3}" srcOrd="2" destOrd="0" presId="urn:microsoft.com/office/officeart/2018/5/layout/IconCircleLabelList"/>
    <dgm:cxn modelId="{C5970D1D-BF91-4D76-90EC-5D72D33215B6}" type="presParOf" srcId="{8EC51F03-8A50-4633-AA13-3A45B2289221}" destId="{3A751ADD-3C11-458D-8D8C-8D0D6907AE2C}" srcOrd="3" destOrd="0" presId="urn:microsoft.com/office/officeart/2018/5/layout/IconCircleLabelList"/>
    <dgm:cxn modelId="{2D0458FA-8DF3-4BF1-AE33-E251E6B819E5}" type="presParOf" srcId="{09905457-0600-48BD-972A-3221BBF8B592}" destId="{0822B8A2-8997-4EE4-8632-FBF0128849E2}" srcOrd="5" destOrd="0" presId="urn:microsoft.com/office/officeart/2018/5/layout/IconCircleLabelList"/>
    <dgm:cxn modelId="{3109647E-AF5B-4529-88DA-49BA78A6D513}" type="presParOf" srcId="{09905457-0600-48BD-972A-3221BBF8B592}" destId="{1B51DA81-1482-4274-8613-F37326586004}" srcOrd="6" destOrd="0" presId="urn:microsoft.com/office/officeart/2018/5/layout/IconCircleLabelList"/>
    <dgm:cxn modelId="{FB16A41F-0FEF-4C67-9D54-A84934E5CAB9}" type="presParOf" srcId="{1B51DA81-1482-4274-8613-F37326586004}" destId="{335F41E5-C67F-49A2-8488-B799B8C9B103}" srcOrd="0" destOrd="0" presId="urn:microsoft.com/office/officeart/2018/5/layout/IconCircleLabelList"/>
    <dgm:cxn modelId="{AA0AE904-A69B-412D-9C73-970197E87845}" type="presParOf" srcId="{1B51DA81-1482-4274-8613-F37326586004}" destId="{730CB4C1-01D5-43B7-994D-2537048B9D09}" srcOrd="1" destOrd="0" presId="urn:microsoft.com/office/officeart/2018/5/layout/IconCircleLabelList"/>
    <dgm:cxn modelId="{08322EED-3788-4923-8229-FA7E24A7C874}" type="presParOf" srcId="{1B51DA81-1482-4274-8613-F37326586004}" destId="{714974D6-D4F7-4220-970B-7BDC3DAEBFC2}" srcOrd="2" destOrd="0" presId="urn:microsoft.com/office/officeart/2018/5/layout/IconCircleLabelList"/>
    <dgm:cxn modelId="{A6F33449-D2BC-4790-8309-3D8C7648C503}" type="presParOf" srcId="{1B51DA81-1482-4274-8613-F37326586004}" destId="{4D75FEA7-421D-485E-9E47-57B7674F19BF}" srcOrd="3" destOrd="0" presId="urn:microsoft.com/office/officeart/2018/5/layout/IconCircleLabelList"/>
    <dgm:cxn modelId="{8E12AC8B-66E3-4B89-B026-77C57C3918AD}" type="presParOf" srcId="{09905457-0600-48BD-972A-3221BBF8B592}" destId="{2C610574-480E-45DF-A877-69EB2A78FF6A}" srcOrd="7" destOrd="0" presId="urn:microsoft.com/office/officeart/2018/5/layout/IconCircleLabelList"/>
    <dgm:cxn modelId="{D8508D29-9544-4A47-958C-9F71F9297234}" type="presParOf" srcId="{09905457-0600-48BD-972A-3221BBF8B592}" destId="{96E7DC94-9318-4DD1-B2EF-19368C443D2A}" srcOrd="8" destOrd="0" presId="urn:microsoft.com/office/officeart/2018/5/layout/IconCircleLabelList"/>
    <dgm:cxn modelId="{AE9BD9D7-9542-4B0A-BBA3-A75832584037}" type="presParOf" srcId="{96E7DC94-9318-4DD1-B2EF-19368C443D2A}" destId="{2DF391F7-62EE-46E9-AF22-A90A02567E3D}" srcOrd="0" destOrd="0" presId="urn:microsoft.com/office/officeart/2018/5/layout/IconCircleLabelList"/>
    <dgm:cxn modelId="{FB2FD569-7967-41A9-A163-2458B6B79C88}" type="presParOf" srcId="{96E7DC94-9318-4DD1-B2EF-19368C443D2A}" destId="{DFD45266-C9A9-45DF-9317-5C0472EACEE2}" srcOrd="1" destOrd="0" presId="urn:microsoft.com/office/officeart/2018/5/layout/IconCircleLabelList"/>
    <dgm:cxn modelId="{9283C329-DCB1-4F74-A89E-B7FD94D00F85}" type="presParOf" srcId="{96E7DC94-9318-4DD1-B2EF-19368C443D2A}" destId="{F74397C2-9FC8-4052-A81E-EC5CE07B6FFE}" srcOrd="2" destOrd="0" presId="urn:microsoft.com/office/officeart/2018/5/layout/IconCircleLabelList"/>
    <dgm:cxn modelId="{5407908B-6BB1-4B32-98E0-382456296EB5}" type="presParOf" srcId="{96E7DC94-9318-4DD1-B2EF-19368C443D2A}" destId="{C6AE896D-F535-43F2-A3E5-52EF8BC4DC8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41680A-98FC-4C9F-8228-57196123FBF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6AC94E3-350B-4843-AF41-6915C9EBBEA2}">
      <dgm:prSet custT="1"/>
      <dgm:spPr/>
      <dgm:t>
        <a:bodyPr/>
        <a:lstStyle/>
        <a:p>
          <a:pPr algn="just"/>
          <a:r>
            <a:rPr lang="en-GB" sz="1800"/>
            <a:t>Bhattacharyya, D.K., (2024). </a:t>
          </a:r>
          <a:r>
            <a:rPr lang="en-GB" sz="1800" i="1"/>
            <a:t>Organisational structure and design: text and cases</a:t>
          </a:r>
          <a:r>
            <a:rPr lang="en-GB" sz="1800"/>
            <a:t>. Routledge India. Available at: </a:t>
          </a:r>
          <a:r>
            <a:rPr lang="en-GB" sz="1800">
              <a:hlinkClick xmlns:r="http://schemas.openxmlformats.org/officeDocument/2006/relationships" r:id="rId1"/>
            </a:rPr>
            <a:t>https://api.taylorfrancis.com/content/books/mono/download?identifierName=doi&amp;identifierValue=10.4324/9781003501701&amp;type=googlepdf</a:t>
          </a:r>
          <a:r>
            <a:rPr lang="en-GB" sz="1800"/>
            <a:t> [Accessed 6 November. 2025].</a:t>
          </a:r>
          <a:endParaRPr lang="en-US" sz="1800"/>
        </a:p>
      </dgm:t>
    </dgm:pt>
    <dgm:pt modelId="{D43F76F7-1FA7-4933-9210-84CA1C5C4677}" type="parTrans" cxnId="{E0D888D4-2217-4E33-B628-615B9DA89221}">
      <dgm:prSet/>
      <dgm:spPr/>
      <dgm:t>
        <a:bodyPr/>
        <a:lstStyle/>
        <a:p>
          <a:pPr algn="just"/>
          <a:endParaRPr lang="en-US" sz="2800"/>
        </a:p>
      </dgm:t>
    </dgm:pt>
    <dgm:pt modelId="{C3216480-0898-43BC-9F01-A6FF2287C128}" type="sibTrans" cxnId="{E0D888D4-2217-4E33-B628-615B9DA89221}">
      <dgm:prSet/>
      <dgm:spPr/>
      <dgm:t>
        <a:bodyPr/>
        <a:lstStyle/>
        <a:p>
          <a:pPr algn="just"/>
          <a:endParaRPr lang="en-US" sz="2800"/>
        </a:p>
      </dgm:t>
    </dgm:pt>
    <dgm:pt modelId="{C9A55176-B9EA-4B1E-89B9-54C0ABB6B7CC}">
      <dgm:prSet custT="1"/>
      <dgm:spPr/>
      <dgm:t>
        <a:bodyPr/>
        <a:lstStyle/>
        <a:p>
          <a:pPr algn="just"/>
          <a:r>
            <a:rPr lang="en-GB" sz="1800"/>
            <a:t>Caniago, A., (2024). Analysis of Organizational Structure and Integrated Coordination on Organizational Growth. </a:t>
          </a:r>
          <a:r>
            <a:rPr lang="en-GB" sz="1800" i="1"/>
            <a:t>Asian Journal of Management, Entrepreneurship and Social Science</a:t>
          </a:r>
          <a:r>
            <a:rPr lang="en-GB" sz="1800"/>
            <a:t>, </a:t>
          </a:r>
          <a:r>
            <a:rPr lang="en-GB" sz="1800" i="1"/>
            <a:t>4</a:t>
          </a:r>
          <a:r>
            <a:rPr lang="en-GB" sz="1800"/>
            <a:t>(03), pp.1387-1400. Available at: </a:t>
          </a:r>
          <a:r>
            <a:rPr lang="en-GB" sz="1800">
              <a:hlinkClick xmlns:r="http://schemas.openxmlformats.org/officeDocument/2006/relationships" r:id="rId2"/>
            </a:rPr>
            <a:t>https://ajmesc.com/index.php/ajmesc/article/download/907/643</a:t>
          </a:r>
          <a:r>
            <a:rPr lang="en-GB" sz="1800"/>
            <a:t> [Accessed 6 November. 2025].</a:t>
          </a:r>
          <a:endParaRPr lang="en-US" sz="1800"/>
        </a:p>
      </dgm:t>
    </dgm:pt>
    <dgm:pt modelId="{5F2BBDAD-0427-4B48-92D6-7596C9BA0C3F}" type="parTrans" cxnId="{D2B9F43E-6184-4172-8414-DA6FACE26B77}">
      <dgm:prSet/>
      <dgm:spPr/>
      <dgm:t>
        <a:bodyPr/>
        <a:lstStyle/>
        <a:p>
          <a:pPr algn="just"/>
          <a:endParaRPr lang="en-US" sz="2800"/>
        </a:p>
      </dgm:t>
    </dgm:pt>
    <dgm:pt modelId="{597408BF-B5CE-4F5B-83F9-E086DA983382}" type="sibTrans" cxnId="{D2B9F43E-6184-4172-8414-DA6FACE26B77}">
      <dgm:prSet/>
      <dgm:spPr/>
      <dgm:t>
        <a:bodyPr/>
        <a:lstStyle/>
        <a:p>
          <a:pPr algn="just"/>
          <a:endParaRPr lang="en-US" sz="2800"/>
        </a:p>
      </dgm:t>
    </dgm:pt>
    <dgm:pt modelId="{897A8298-26F1-493A-83BF-10E69D9B5D1F}">
      <dgm:prSet custT="1"/>
      <dgm:spPr/>
      <dgm:t>
        <a:bodyPr/>
        <a:lstStyle/>
        <a:p>
          <a:pPr algn="just"/>
          <a:r>
            <a:rPr lang="en-GB" sz="1800"/>
            <a:t>Gutterman, A.S. (2023). Organisational Structure. </a:t>
          </a:r>
          <a:r>
            <a:rPr lang="en-GB" sz="1800" i="1"/>
            <a:t>Available at SSRN 4545832</a:t>
          </a:r>
          <a:r>
            <a:rPr lang="en-GB" sz="1800"/>
            <a:t>. Available at: </a:t>
          </a:r>
          <a:r>
            <a:rPr lang="en-GB" sz="1800">
              <a:hlinkClick xmlns:r="http://schemas.openxmlformats.org/officeDocument/2006/relationships" r:id="rId3"/>
            </a:rPr>
            <a:t>https://papers.ssrn.com/sol3/Delivery.cfm?abstractid=4545832</a:t>
          </a:r>
          <a:r>
            <a:rPr lang="en-GB" sz="1800"/>
            <a:t> [Accessed 6 November. 2025].</a:t>
          </a:r>
          <a:endParaRPr lang="en-US" sz="1800"/>
        </a:p>
      </dgm:t>
    </dgm:pt>
    <dgm:pt modelId="{4EC40BB2-4D29-4A5F-B732-1720086E7ECF}" type="parTrans" cxnId="{14D0B61B-1B4E-4BFA-82D9-CBD5E3CF547A}">
      <dgm:prSet/>
      <dgm:spPr/>
      <dgm:t>
        <a:bodyPr/>
        <a:lstStyle/>
        <a:p>
          <a:pPr algn="just"/>
          <a:endParaRPr lang="en-US" sz="2800"/>
        </a:p>
      </dgm:t>
    </dgm:pt>
    <dgm:pt modelId="{B4D0FD80-94FA-432A-AA78-21573B9FE18C}" type="sibTrans" cxnId="{14D0B61B-1B4E-4BFA-82D9-CBD5E3CF547A}">
      <dgm:prSet/>
      <dgm:spPr/>
      <dgm:t>
        <a:bodyPr/>
        <a:lstStyle/>
        <a:p>
          <a:pPr algn="just"/>
          <a:endParaRPr lang="en-US" sz="2800"/>
        </a:p>
      </dgm:t>
    </dgm:pt>
    <dgm:pt modelId="{EC6A156D-7EC4-4F6F-938C-F70617210D2E}">
      <dgm:prSet custT="1"/>
      <dgm:spPr/>
      <dgm:t>
        <a:bodyPr/>
        <a:lstStyle/>
        <a:p>
          <a:pPr algn="just"/>
          <a:r>
            <a:rPr lang="en-GB" sz="1800"/>
            <a:t>Jerab, D. and Mabrouk, T. (2023). The evolving landscape of organisational structures: A contemporary analysis. </a:t>
          </a:r>
          <a:r>
            <a:rPr lang="en-GB" sz="1800" i="1"/>
            <a:t>Available at SSRN 4584643</a:t>
          </a:r>
          <a:r>
            <a:rPr lang="en-GB" sz="1800"/>
            <a:t>. Available at: </a:t>
          </a:r>
          <a:r>
            <a:rPr lang="en-GB" sz="1800">
              <a:hlinkClick xmlns:r="http://schemas.openxmlformats.org/officeDocument/2006/relationships" r:id="rId4"/>
            </a:rPr>
            <a:t>https://papers.ssrn.com/sol3/Delivery.cfm?abstractid=4584643</a:t>
          </a:r>
          <a:r>
            <a:rPr lang="en-GB" sz="1800"/>
            <a:t> [Accessed 6 November. 2025].</a:t>
          </a:r>
          <a:endParaRPr lang="en-US" sz="1800"/>
        </a:p>
      </dgm:t>
    </dgm:pt>
    <dgm:pt modelId="{D509CA82-8AC9-42E7-B3E8-A243D7C67262}" type="parTrans" cxnId="{7841EE58-F9D8-4616-B6EA-79E0369518A8}">
      <dgm:prSet/>
      <dgm:spPr/>
      <dgm:t>
        <a:bodyPr/>
        <a:lstStyle/>
        <a:p>
          <a:pPr algn="just"/>
          <a:endParaRPr lang="en-US" sz="2800"/>
        </a:p>
      </dgm:t>
    </dgm:pt>
    <dgm:pt modelId="{C1D8B62E-824B-4D4F-8B4E-EE04FB42E516}" type="sibTrans" cxnId="{7841EE58-F9D8-4616-B6EA-79E0369518A8}">
      <dgm:prSet/>
      <dgm:spPr/>
      <dgm:t>
        <a:bodyPr/>
        <a:lstStyle/>
        <a:p>
          <a:pPr algn="just"/>
          <a:endParaRPr lang="en-US" sz="2800"/>
        </a:p>
      </dgm:t>
    </dgm:pt>
    <dgm:pt modelId="{BCC662D0-21A6-4AA4-81E7-7D0DD2301768}" type="pres">
      <dgm:prSet presAssocID="{3341680A-98FC-4C9F-8228-57196123FBFA}" presName="vert0" presStyleCnt="0">
        <dgm:presLayoutVars>
          <dgm:dir/>
          <dgm:animOne val="branch"/>
          <dgm:animLvl val="lvl"/>
        </dgm:presLayoutVars>
      </dgm:prSet>
      <dgm:spPr/>
    </dgm:pt>
    <dgm:pt modelId="{71A967D1-BFB0-41F7-AEB5-8909C59B57BD}" type="pres">
      <dgm:prSet presAssocID="{76AC94E3-350B-4843-AF41-6915C9EBBEA2}" presName="thickLine" presStyleLbl="alignNode1" presStyleIdx="0" presStyleCnt="4"/>
      <dgm:spPr/>
    </dgm:pt>
    <dgm:pt modelId="{6A64EB49-6155-4C4B-85C3-72C4D2223E9A}" type="pres">
      <dgm:prSet presAssocID="{76AC94E3-350B-4843-AF41-6915C9EBBEA2}" presName="horz1" presStyleCnt="0"/>
      <dgm:spPr/>
    </dgm:pt>
    <dgm:pt modelId="{CA2BC94A-0E7A-4D1D-8153-61BCE1F030F2}" type="pres">
      <dgm:prSet presAssocID="{76AC94E3-350B-4843-AF41-6915C9EBBEA2}" presName="tx1" presStyleLbl="revTx" presStyleIdx="0" presStyleCnt="4"/>
      <dgm:spPr/>
    </dgm:pt>
    <dgm:pt modelId="{C2A9AE7A-0452-4191-8C3A-A141B0CF7B56}" type="pres">
      <dgm:prSet presAssocID="{76AC94E3-350B-4843-AF41-6915C9EBBEA2}" presName="vert1" presStyleCnt="0"/>
      <dgm:spPr/>
    </dgm:pt>
    <dgm:pt modelId="{1671D39A-6BE3-42F8-8D16-F5CAEF39EFEC}" type="pres">
      <dgm:prSet presAssocID="{C9A55176-B9EA-4B1E-89B9-54C0ABB6B7CC}" presName="thickLine" presStyleLbl="alignNode1" presStyleIdx="1" presStyleCnt="4"/>
      <dgm:spPr/>
    </dgm:pt>
    <dgm:pt modelId="{0F27F5B5-7CFA-420B-9C60-4070958921BB}" type="pres">
      <dgm:prSet presAssocID="{C9A55176-B9EA-4B1E-89B9-54C0ABB6B7CC}" presName="horz1" presStyleCnt="0"/>
      <dgm:spPr/>
    </dgm:pt>
    <dgm:pt modelId="{276243AD-1380-4482-AD93-B4D75FDE3B3E}" type="pres">
      <dgm:prSet presAssocID="{C9A55176-B9EA-4B1E-89B9-54C0ABB6B7CC}" presName="tx1" presStyleLbl="revTx" presStyleIdx="1" presStyleCnt="4"/>
      <dgm:spPr/>
    </dgm:pt>
    <dgm:pt modelId="{19A0C8A8-E253-43EE-B9DD-65F9C52B5D89}" type="pres">
      <dgm:prSet presAssocID="{C9A55176-B9EA-4B1E-89B9-54C0ABB6B7CC}" presName="vert1" presStyleCnt="0"/>
      <dgm:spPr/>
    </dgm:pt>
    <dgm:pt modelId="{4B4A922D-38BE-4D70-91A1-A6E7B3E0284C}" type="pres">
      <dgm:prSet presAssocID="{897A8298-26F1-493A-83BF-10E69D9B5D1F}" presName="thickLine" presStyleLbl="alignNode1" presStyleIdx="2" presStyleCnt="4"/>
      <dgm:spPr/>
    </dgm:pt>
    <dgm:pt modelId="{6A7DE43E-D6E1-49DA-AC47-65241352C0A2}" type="pres">
      <dgm:prSet presAssocID="{897A8298-26F1-493A-83BF-10E69D9B5D1F}" presName="horz1" presStyleCnt="0"/>
      <dgm:spPr/>
    </dgm:pt>
    <dgm:pt modelId="{3408C2F2-2EE0-4F96-944A-A6840F65095F}" type="pres">
      <dgm:prSet presAssocID="{897A8298-26F1-493A-83BF-10E69D9B5D1F}" presName="tx1" presStyleLbl="revTx" presStyleIdx="2" presStyleCnt="4"/>
      <dgm:spPr/>
    </dgm:pt>
    <dgm:pt modelId="{B42E4C44-DEB5-4057-855E-3467E4DFF42D}" type="pres">
      <dgm:prSet presAssocID="{897A8298-26F1-493A-83BF-10E69D9B5D1F}" presName="vert1" presStyleCnt="0"/>
      <dgm:spPr/>
    </dgm:pt>
    <dgm:pt modelId="{BC86797A-2CBE-4748-B24C-88680DC0CF93}" type="pres">
      <dgm:prSet presAssocID="{EC6A156D-7EC4-4F6F-938C-F70617210D2E}" presName="thickLine" presStyleLbl="alignNode1" presStyleIdx="3" presStyleCnt="4"/>
      <dgm:spPr/>
    </dgm:pt>
    <dgm:pt modelId="{C6A854DE-018E-4EF4-903D-E0F93DACF441}" type="pres">
      <dgm:prSet presAssocID="{EC6A156D-7EC4-4F6F-938C-F70617210D2E}" presName="horz1" presStyleCnt="0"/>
      <dgm:spPr/>
    </dgm:pt>
    <dgm:pt modelId="{1DD29964-AFBA-4E0D-8149-66799C2842E8}" type="pres">
      <dgm:prSet presAssocID="{EC6A156D-7EC4-4F6F-938C-F70617210D2E}" presName="tx1" presStyleLbl="revTx" presStyleIdx="3" presStyleCnt="4"/>
      <dgm:spPr/>
    </dgm:pt>
    <dgm:pt modelId="{814EBB59-1EE8-497D-A616-C059C82C3EFD}" type="pres">
      <dgm:prSet presAssocID="{EC6A156D-7EC4-4F6F-938C-F70617210D2E}" presName="vert1" presStyleCnt="0"/>
      <dgm:spPr/>
    </dgm:pt>
  </dgm:ptLst>
  <dgm:cxnLst>
    <dgm:cxn modelId="{14D0B61B-1B4E-4BFA-82D9-CBD5E3CF547A}" srcId="{3341680A-98FC-4C9F-8228-57196123FBFA}" destId="{897A8298-26F1-493A-83BF-10E69D9B5D1F}" srcOrd="2" destOrd="0" parTransId="{4EC40BB2-4D29-4A5F-B732-1720086E7ECF}" sibTransId="{B4D0FD80-94FA-432A-AA78-21573B9FE18C}"/>
    <dgm:cxn modelId="{D2B9F43E-6184-4172-8414-DA6FACE26B77}" srcId="{3341680A-98FC-4C9F-8228-57196123FBFA}" destId="{C9A55176-B9EA-4B1E-89B9-54C0ABB6B7CC}" srcOrd="1" destOrd="0" parTransId="{5F2BBDAD-0427-4B48-92D6-7596C9BA0C3F}" sibTransId="{597408BF-B5CE-4F5B-83F9-E086DA983382}"/>
    <dgm:cxn modelId="{C6412C49-56D3-4040-B299-09593065BF70}" type="presOf" srcId="{897A8298-26F1-493A-83BF-10E69D9B5D1F}" destId="{3408C2F2-2EE0-4F96-944A-A6840F65095F}" srcOrd="0" destOrd="0" presId="urn:microsoft.com/office/officeart/2008/layout/LinedList"/>
    <dgm:cxn modelId="{D5A0574C-8ACD-4387-BC23-43530F57C50D}" type="presOf" srcId="{EC6A156D-7EC4-4F6F-938C-F70617210D2E}" destId="{1DD29964-AFBA-4E0D-8149-66799C2842E8}" srcOrd="0" destOrd="0" presId="urn:microsoft.com/office/officeart/2008/layout/LinedList"/>
    <dgm:cxn modelId="{609ADD51-0352-4C00-A94B-86507302DA13}" type="presOf" srcId="{3341680A-98FC-4C9F-8228-57196123FBFA}" destId="{BCC662D0-21A6-4AA4-81E7-7D0DD2301768}" srcOrd="0" destOrd="0" presId="urn:microsoft.com/office/officeart/2008/layout/LinedList"/>
    <dgm:cxn modelId="{7841EE58-F9D8-4616-B6EA-79E0369518A8}" srcId="{3341680A-98FC-4C9F-8228-57196123FBFA}" destId="{EC6A156D-7EC4-4F6F-938C-F70617210D2E}" srcOrd="3" destOrd="0" parTransId="{D509CA82-8AC9-42E7-B3E8-A243D7C67262}" sibTransId="{C1D8B62E-824B-4D4F-8B4E-EE04FB42E516}"/>
    <dgm:cxn modelId="{32B2E29D-60B0-4C8B-9CCF-9CB7BD3E2BE3}" type="presOf" srcId="{C9A55176-B9EA-4B1E-89B9-54C0ABB6B7CC}" destId="{276243AD-1380-4482-AD93-B4D75FDE3B3E}" srcOrd="0" destOrd="0" presId="urn:microsoft.com/office/officeart/2008/layout/LinedList"/>
    <dgm:cxn modelId="{D585FABC-A613-4559-BF68-032681887D90}" type="presOf" srcId="{76AC94E3-350B-4843-AF41-6915C9EBBEA2}" destId="{CA2BC94A-0E7A-4D1D-8153-61BCE1F030F2}" srcOrd="0" destOrd="0" presId="urn:microsoft.com/office/officeart/2008/layout/LinedList"/>
    <dgm:cxn modelId="{E0D888D4-2217-4E33-B628-615B9DA89221}" srcId="{3341680A-98FC-4C9F-8228-57196123FBFA}" destId="{76AC94E3-350B-4843-AF41-6915C9EBBEA2}" srcOrd="0" destOrd="0" parTransId="{D43F76F7-1FA7-4933-9210-84CA1C5C4677}" sibTransId="{C3216480-0898-43BC-9F01-A6FF2287C128}"/>
    <dgm:cxn modelId="{5EA5A760-8217-4A58-9BD3-A48086545EC7}" type="presParOf" srcId="{BCC662D0-21A6-4AA4-81E7-7D0DD2301768}" destId="{71A967D1-BFB0-41F7-AEB5-8909C59B57BD}" srcOrd="0" destOrd="0" presId="urn:microsoft.com/office/officeart/2008/layout/LinedList"/>
    <dgm:cxn modelId="{5BF3AA28-5D8B-4822-AD32-BA126B86DBA3}" type="presParOf" srcId="{BCC662D0-21A6-4AA4-81E7-7D0DD2301768}" destId="{6A64EB49-6155-4C4B-85C3-72C4D2223E9A}" srcOrd="1" destOrd="0" presId="urn:microsoft.com/office/officeart/2008/layout/LinedList"/>
    <dgm:cxn modelId="{091F4406-4101-4170-94B2-55471AF15943}" type="presParOf" srcId="{6A64EB49-6155-4C4B-85C3-72C4D2223E9A}" destId="{CA2BC94A-0E7A-4D1D-8153-61BCE1F030F2}" srcOrd="0" destOrd="0" presId="urn:microsoft.com/office/officeart/2008/layout/LinedList"/>
    <dgm:cxn modelId="{0F501B24-D823-46EB-BCB3-4D37F838D312}" type="presParOf" srcId="{6A64EB49-6155-4C4B-85C3-72C4D2223E9A}" destId="{C2A9AE7A-0452-4191-8C3A-A141B0CF7B56}" srcOrd="1" destOrd="0" presId="urn:microsoft.com/office/officeart/2008/layout/LinedList"/>
    <dgm:cxn modelId="{4513E89C-1AAF-4A8F-B8E1-A7AD4FD3912A}" type="presParOf" srcId="{BCC662D0-21A6-4AA4-81E7-7D0DD2301768}" destId="{1671D39A-6BE3-42F8-8D16-F5CAEF39EFEC}" srcOrd="2" destOrd="0" presId="urn:microsoft.com/office/officeart/2008/layout/LinedList"/>
    <dgm:cxn modelId="{FCBF42F2-9D0F-44D4-86F3-7B8D5A8492AA}" type="presParOf" srcId="{BCC662D0-21A6-4AA4-81E7-7D0DD2301768}" destId="{0F27F5B5-7CFA-420B-9C60-4070958921BB}" srcOrd="3" destOrd="0" presId="urn:microsoft.com/office/officeart/2008/layout/LinedList"/>
    <dgm:cxn modelId="{DB1C55E5-10CD-4CC4-B338-893B677D2D18}" type="presParOf" srcId="{0F27F5B5-7CFA-420B-9C60-4070958921BB}" destId="{276243AD-1380-4482-AD93-B4D75FDE3B3E}" srcOrd="0" destOrd="0" presId="urn:microsoft.com/office/officeart/2008/layout/LinedList"/>
    <dgm:cxn modelId="{FA6B20AE-234D-4CFA-9296-301190D9FC59}" type="presParOf" srcId="{0F27F5B5-7CFA-420B-9C60-4070958921BB}" destId="{19A0C8A8-E253-43EE-B9DD-65F9C52B5D89}" srcOrd="1" destOrd="0" presId="urn:microsoft.com/office/officeart/2008/layout/LinedList"/>
    <dgm:cxn modelId="{4D10C937-6491-42BE-91E5-E6C571F09FDA}" type="presParOf" srcId="{BCC662D0-21A6-4AA4-81E7-7D0DD2301768}" destId="{4B4A922D-38BE-4D70-91A1-A6E7B3E0284C}" srcOrd="4" destOrd="0" presId="urn:microsoft.com/office/officeart/2008/layout/LinedList"/>
    <dgm:cxn modelId="{641623EF-529C-403B-9966-A65FE002EB51}" type="presParOf" srcId="{BCC662D0-21A6-4AA4-81E7-7D0DD2301768}" destId="{6A7DE43E-D6E1-49DA-AC47-65241352C0A2}" srcOrd="5" destOrd="0" presId="urn:microsoft.com/office/officeart/2008/layout/LinedList"/>
    <dgm:cxn modelId="{485ED986-AE42-48F1-A10C-D496F8013F60}" type="presParOf" srcId="{6A7DE43E-D6E1-49DA-AC47-65241352C0A2}" destId="{3408C2F2-2EE0-4F96-944A-A6840F65095F}" srcOrd="0" destOrd="0" presId="urn:microsoft.com/office/officeart/2008/layout/LinedList"/>
    <dgm:cxn modelId="{46461660-AE7A-4F32-A282-E6453FF95991}" type="presParOf" srcId="{6A7DE43E-D6E1-49DA-AC47-65241352C0A2}" destId="{B42E4C44-DEB5-4057-855E-3467E4DFF42D}" srcOrd="1" destOrd="0" presId="urn:microsoft.com/office/officeart/2008/layout/LinedList"/>
    <dgm:cxn modelId="{F22958D8-6A2F-409D-A8EB-F9D264E98BCC}" type="presParOf" srcId="{BCC662D0-21A6-4AA4-81E7-7D0DD2301768}" destId="{BC86797A-2CBE-4748-B24C-88680DC0CF93}" srcOrd="6" destOrd="0" presId="urn:microsoft.com/office/officeart/2008/layout/LinedList"/>
    <dgm:cxn modelId="{8A27DB84-C5A3-4481-A889-0CDF118DF8F2}" type="presParOf" srcId="{BCC662D0-21A6-4AA4-81E7-7D0DD2301768}" destId="{C6A854DE-018E-4EF4-903D-E0F93DACF441}" srcOrd="7" destOrd="0" presId="urn:microsoft.com/office/officeart/2008/layout/LinedList"/>
    <dgm:cxn modelId="{1F000D4B-40F0-46AA-B301-BF0B671260C9}" type="presParOf" srcId="{C6A854DE-018E-4EF4-903D-E0F93DACF441}" destId="{1DD29964-AFBA-4E0D-8149-66799C2842E8}" srcOrd="0" destOrd="0" presId="urn:microsoft.com/office/officeart/2008/layout/LinedList"/>
    <dgm:cxn modelId="{617DB5CE-7BE1-4605-BBAF-C38CBC29782C}" type="presParOf" srcId="{C6A854DE-018E-4EF4-903D-E0F93DACF441}" destId="{814EBB59-1EE8-497D-A616-C059C82C3EF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3BED87-FBAF-4F7F-8B24-0F21E8AABC01}">
      <dsp:nvSpPr>
        <dsp:cNvPr id="0" name=""/>
        <dsp:cNvSpPr/>
      </dsp:nvSpPr>
      <dsp:spPr>
        <a:xfrm>
          <a:off x="507872" y="2613"/>
          <a:ext cx="1087277" cy="108727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B7D719-92DE-4AFC-BC88-9A92890D42C9}">
      <dsp:nvSpPr>
        <dsp:cNvPr id="0" name=""/>
        <dsp:cNvSpPr/>
      </dsp:nvSpPr>
      <dsp:spPr>
        <a:xfrm>
          <a:off x="739587" y="234328"/>
          <a:ext cx="623847" cy="6238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7027AF-1604-4E1F-A06A-B2666651E056}">
      <dsp:nvSpPr>
        <dsp:cNvPr id="0" name=""/>
        <dsp:cNvSpPr/>
      </dsp:nvSpPr>
      <dsp:spPr>
        <a:xfrm>
          <a:off x="160300" y="1428551"/>
          <a:ext cx="1782421" cy="1114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Organisational structure defines roles and communication.</a:t>
          </a:r>
          <a:endParaRPr lang="en-US" sz="1600" kern="1200"/>
        </a:p>
      </dsp:txBody>
      <dsp:txXfrm>
        <a:off x="160300" y="1428551"/>
        <a:ext cx="1782421" cy="1114013"/>
      </dsp:txXfrm>
    </dsp:sp>
    <dsp:sp modelId="{BA9C8A57-BB45-46F4-88CC-F92B5E352F65}">
      <dsp:nvSpPr>
        <dsp:cNvPr id="0" name=""/>
        <dsp:cNvSpPr/>
      </dsp:nvSpPr>
      <dsp:spPr>
        <a:xfrm>
          <a:off x="2602218" y="2613"/>
          <a:ext cx="1087277" cy="108727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A9AB50-3D88-4434-AEAD-455B6A5DB24F}">
      <dsp:nvSpPr>
        <dsp:cNvPr id="0" name=""/>
        <dsp:cNvSpPr/>
      </dsp:nvSpPr>
      <dsp:spPr>
        <a:xfrm>
          <a:off x="2833933" y="234328"/>
          <a:ext cx="623847" cy="6238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D0CE0C-1F6E-4FE5-A754-9C798E8F35D7}">
      <dsp:nvSpPr>
        <dsp:cNvPr id="0" name=""/>
        <dsp:cNvSpPr/>
      </dsp:nvSpPr>
      <dsp:spPr>
        <a:xfrm>
          <a:off x="2254646" y="1428551"/>
          <a:ext cx="1782421" cy="1114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Each structure has unique benefits.</a:t>
          </a:r>
          <a:endParaRPr lang="en-US" sz="1600" kern="1200"/>
        </a:p>
      </dsp:txBody>
      <dsp:txXfrm>
        <a:off x="2254646" y="1428551"/>
        <a:ext cx="1782421" cy="1114013"/>
      </dsp:txXfrm>
    </dsp:sp>
    <dsp:sp modelId="{ED53D8CD-B4A9-46F3-B6E6-7B4386E2507C}">
      <dsp:nvSpPr>
        <dsp:cNvPr id="0" name=""/>
        <dsp:cNvSpPr/>
      </dsp:nvSpPr>
      <dsp:spPr>
        <a:xfrm>
          <a:off x="4696564" y="2613"/>
          <a:ext cx="1087277" cy="108727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7A75EC-D4C1-4231-910A-8BB4ECF1C8EA}">
      <dsp:nvSpPr>
        <dsp:cNvPr id="0" name=""/>
        <dsp:cNvSpPr/>
      </dsp:nvSpPr>
      <dsp:spPr>
        <a:xfrm>
          <a:off x="4928278" y="234328"/>
          <a:ext cx="623847" cy="6238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751ADD-3C11-458D-8D8C-8D0D6907AE2C}">
      <dsp:nvSpPr>
        <dsp:cNvPr id="0" name=""/>
        <dsp:cNvSpPr/>
      </dsp:nvSpPr>
      <dsp:spPr>
        <a:xfrm>
          <a:off x="4348991" y="1428551"/>
          <a:ext cx="1782421" cy="1114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The right structure depends on goals.</a:t>
          </a:r>
          <a:endParaRPr lang="en-US" sz="1600" kern="1200"/>
        </a:p>
      </dsp:txBody>
      <dsp:txXfrm>
        <a:off x="4348991" y="1428551"/>
        <a:ext cx="1782421" cy="1114013"/>
      </dsp:txXfrm>
    </dsp:sp>
    <dsp:sp modelId="{335F41E5-C67F-49A2-8488-B799B8C9B103}">
      <dsp:nvSpPr>
        <dsp:cNvPr id="0" name=""/>
        <dsp:cNvSpPr/>
      </dsp:nvSpPr>
      <dsp:spPr>
        <a:xfrm>
          <a:off x="1555045" y="2988170"/>
          <a:ext cx="1087277" cy="108727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0CB4C1-01D5-43B7-994D-2537048B9D09}">
      <dsp:nvSpPr>
        <dsp:cNvPr id="0" name=""/>
        <dsp:cNvSpPr/>
      </dsp:nvSpPr>
      <dsp:spPr>
        <a:xfrm>
          <a:off x="1786760" y="3219885"/>
          <a:ext cx="623847" cy="6238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75FEA7-421D-485E-9E47-57B7674F19BF}">
      <dsp:nvSpPr>
        <dsp:cNvPr id="0" name=""/>
        <dsp:cNvSpPr/>
      </dsp:nvSpPr>
      <dsp:spPr>
        <a:xfrm>
          <a:off x="1207473" y="4414107"/>
          <a:ext cx="1782421" cy="1114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Hybrid structures balance design advantages in M&amp;S.</a:t>
          </a:r>
          <a:endParaRPr lang="en-US" sz="1600" kern="1200"/>
        </a:p>
      </dsp:txBody>
      <dsp:txXfrm>
        <a:off x="1207473" y="4414107"/>
        <a:ext cx="1782421" cy="1114013"/>
      </dsp:txXfrm>
    </dsp:sp>
    <dsp:sp modelId="{2DF391F7-62EE-46E9-AF22-A90A02567E3D}">
      <dsp:nvSpPr>
        <dsp:cNvPr id="0" name=""/>
        <dsp:cNvSpPr/>
      </dsp:nvSpPr>
      <dsp:spPr>
        <a:xfrm>
          <a:off x="3649391" y="2988170"/>
          <a:ext cx="1087277" cy="108727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D45266-C9A9-45DF-9317-5C0472EACEE2}">
      <dsp:nvSpPr>
        <dsp:cNvPr id="0" name=""/>
        <dsp:cNvSpPr/>
      </dsp:nvSpPr>
      <dsp:spPr>
        <a:xfrm>
          <a:off x="3881106" y="3219885"/>
          <a:ext cx="623847" cy="62384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AE896D-F535-43F2-A3E5-52EF8BC4DC8F}">
      <dsp:nvSpPr>
        <dsp:cNvPr id="0" name=""/>
        <dsp:cNvSpPr/>
      </dsp:nvSpPr>
      <dsp:spPr>
        <a:xfrm>
          <a:off x="3301818" y="4414107"/>
          <a:ext cx="1782421" cy="1114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Flexibility and efficiency are optimised.</a:t>
          </a:r>
          <a:endParaRPr lang="en-US" sz="1600" kern="1200"/>
        </a:p>
      </dsp:txBody>
      <dsp:txXfrm>
        <a:off x="3301818" y="4414107"/>
        <a:ext cx="1782421" cy="11140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A967D1-BFB0-41F7-AEB5-8909C59B57BD}">
      <dsp:nvSpPr>
        <dsp:cNvPr id="0" name=""/>
        <dsp:cNvSpPr/>
      </dsp:nvSpPr>
      <dsp:spPr>
        <a:xfrm>
          <a:off x="0" y="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2BC94A-0E7A-4D1D-8153-61BCE1F030F2}">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just" defTabSz="800100">
            <a:lnSpc>
              <a:spcPct val="90000"/>
            </a:lnSpc>
            <a:spcBef>
              <a:spcPct val="0"/>
            </a:spcBef>
            <a:spcAft>
              <a:spcPct val="35000"/>
            </a:spcAft>
            <a:buNone/>
          </a:pPr>
          <a:r>
            <a:rPr lang="en-GB" sz="1800" kern="1200"/>
            <a:t>Bhattacharyya, D.K., (2024). </a:t>
          </a:r>
          <a:r>
            <a:rPr lang="en-GB" sz="1800" i="1" kern="1200"/>
            <a:t>Organisational structure and design: text and cases</a:t>
          </a:r>
          <a:r>
            <a:rPr lang="en-GB" sz="1800" kern="1200"/>
            <a:t>. Routledge India. Available at: </a:t>
          </a:r>
          <a:r>
            <a:rPr lang="en-GB" sz="1800" kern="1200">
              <a:hlinkClick xmlns:r="http://schemas.openxmlformats.org/officeDocument/2006/relationships" r:id="rId1"/>
            </a:rPr>
            <a:t>https://api.taylorfrancis.com/content/books/mono/download?identifierName=doi&amp;identifierValue=10.4324/9781003501701&amp;type=googlepdf</a:t>
          </a:r>
          <a:r>
            <a:rPr lang="en-GB" sz="1800" kern="1200"/>
            <a:t> [Accessed 6 November. 2025].</a:t>
          </a:r>
          <a:endParaRPr lang="en-US" sz="1800" kern="1200"/>
        </a:p>
      </dsp:txBody>
      <dsp:txXfrm>
        <a:off x="0" y="0"/>
        <a:ext cx="10515600" cy="1087834"/>
      </dsp:txXfrm>
    </dsp:sp>
    <dsp:sp modelId="{1671D39A-6BE3-42F8-8D16-F5CAEF39EFEC}">
      <dsp:nvSpPr>
        <dsp:cNvPr id="0" name=""/>
        <dsp:cNvSpPr/>
      </dsp:nvSpPr>
      <dsp:spPr>
        <a:xfrm>
          <a:off x="0" y="108783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6243AD-1380-4482-AD93-B4D75FDE3B3E}">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just" defTabSz="800100">
            <a:lnSpc>
              <a:spcPct val="90000"/>
            </a:lnSpc>
            <a:spcBef>
              <a:spcPct val="0"/>
            </a:spcBef>
            <a:spcAft>
              <a:spcPct val="35000"/>
            </a:spcAft>
            <a:buNone/>
          </a:pPr>
          <a:r>
            <a:rPr lang="en-GB" sz="1800" kern="1200"/>
            <a:t>Caniago, A., (2024). Analysis of Organizational Structure and Integrated Coordination on Organizational Growth. </a:t>
          </a:r>
          <a:r>
            <a:rPr lang="en-GB" sz="1800" i="1" kern="1200"/>
            <a:t>Asian Journal of Management, Entrepreneurship and Social Science</a:t>
          </a:r>
          <a:r>
            <a:rPr lang="en-GB" sz="1800" kern="1200"/>
            <a:t>, </a:t>
          </a:r>
          <a:r>
            <a:rPr lang="en-GB" sz="1800" i="1" kern="1200"/>
            <a:t>4</a:t>
          </a:r>
          <a:r>
            <a:rPr lang="en-GB" sz="1800" kern="1200"/>
            <a:t>(03), pp.1387-1400. Available at: </a:t>
          </a:r>
          <a:r>
            <a:rPr lang="en-GB" sz="1800" kern="1200">
              <a:hlinkClick xmlns:r="http://schemas.openxmlformats.org/officeDocument/2006/relationships" r:id="rId2"/>
            </a:rPr>
            <a:t>https://ajmesc.com/index.php/ajmesc/article/download/907/643</a:t>
          </a:r>
          <a:r>
            <a:rPr lang="en-GB" sz="1800" kern="1200"/>
            <a:t> [Accessed 6 November. 2025].</a:t>
          </a:r>
          <a:endParaRPr lang="en-US" sz="1800" kern="1200"/>
        </a:p>
      </dsp:txBody>
      <dsp:txXfrm>
        <a:off x="0" y="1087834"/>
        <a:ext cx="10515600" cy="1087834"/>
      </dsp:txXfrm>
    </dsp:sp>
    <dsp:sp modelId="{4B4A922D-38BE-4D70-91A1-A6E7B3E0284C}">
      <dsp:nvSpPr>
        <dsp:cNvPr id="0" name=""/>
        <dsp:cNvSpPr/>
      </dsp:nvSpPr>
      <dsp:spPr>
        <a:xfrm>
          <a:off x="0" y="2175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08C2F2-2EE0-4F96-944A-A6840F65095F}">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just" defTabSz="800100">
            <a:lnSpc>
              <a:spcPct val="90000"/>
            </a:lnSpc>
            <a:spcBef>
              <a:spcPct val="0"/>
            </a:spcBef>
            <a:spcAft>
              <a:spcPct val="35000"/>
            </a:spcAft>
            <a:buNone/>
          </a:pPr>
          <a:r>
            <a:rPr lang="en-GB" sz="1800" kern="1200"/>
            <a:t>Gutterman, A.S. (2023). Organisational Structure. </a:t>
          </a:r>
          <a:r>
            <a:rPr lang="en-GB" sz="1800" i="1" kern="1200"/>
            <a:t>Available at SSRN 4545832</a:t>
          </a:r>
          <a:r>
            <a:rPr lang="en-GB" sz="1800" kern="1200"/>
            <a:t>. Available at: </a:t>
          </a:r>
          <a:r>
            <a:rPr lang="en-GB" sz="1800" kern="1200">
              <a:hlinkClick xmlns:r="http://schemas.openxmlformats.org/officeDocument/2006/relationships" r:id="rId3"/>
            </a:rPr>
            <a:t>https://papers.ssrn.com/sol3/Delivery.cfm?abstractid=4545832</a:t>
          </a:r>
          <a:r>
            <a:rPr lang="en-GB" sz="1800" kern="1200"/>
            <a:t> [Accessed 6 November. 2025].</a:t>
          </a:r>
          <a:endParaRPr lang="en-US" sz="1800" kern="1200"/>
        </a:p>
      </dsp:txBody>
      <dsp:txXfrm>
        <a:off x="0" y="2175669"/>
        <a:ext cx="10515600" cy="1087834"/>
      </dsp:txXfrm>
    </dsp:sp>
    <dsp:sp modelId="{BC86797A-2CBE-4748-B24C-88680DC0CF93}">
      <dsp:nvSpPr>
        <dsp:cNvPr id="0" name=""/>
        <dsp:cNvSpPr/>
      </dsp:nvSpPr>
      <dsp:spPr>
        <a:xfrm>
          <a:off x="0" y="326350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D29964-AFBA-4E0D-8149-66799C2842E8}">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just" defTabSz="800100">
            <a:lnSpc>
              <a:spcPct val="90000"/>
            </a:lnSpc>
            <a:spcBef>
              <a:spcPct val="0"/>
            </a:spcBef>
            <a:spcAft>
              <a:spcPct val="35000"/>
            </a:spcAft>
            <a:buNone/>
          </a:pPr>
          <a:r>
            <a:rPr lang="en-GB" sz="1800" kern="1200"/>
            <a:t>Jerab, D. and Mabrouk, T. (2023). The evolving landscape of organisational structures: A contemporary analysis. </a:t>
          </a:r>
          <a:r>
            <a:rPr lang="en-GB" sz="1800" i="1" kern="1200"/>
            <a:t>Available at SSRN 4584643</a:t>
          </a:r>
          <a:r>
            <a:rPr lang="en-GB" sz="1800" kern="1200"/>
            <a:t>. Available at: </a:t>
          </a:r>
          <a:r>
            <a:rPr lang="en-GB" sz="1800" kern="1200">
              <a:hlinkClick xmlns:r="http://schemas.openxmlformats.org/officeDocument/2006/relationships" r:id="rId4"/>
            </a:rPr>
            <a:t>https://papers.ssrn.com/sol3/Delivery.cfm?abstractid=4584643</a:t>
          </a:r>
          <a:r>
            <a:rPr lang="en-GB" sz="1800" kern="1200"/>
            <a:t> [Accessed 6 November. 2025].</a:t>
          </a:r>
          <a:endParaRPr lang="en-US" sz="1800" kern="1200"/>
        </a:p>
      </dsp:txBody>
      <dsp:txXfrm>
        <a:off x="0" y="3263503"/>
        <a:ext cx="10515600" cy="1087834"/>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F7F424-5AE0-4AF5-8E8E-ACB6205D9D64}" type="datetimeFigureOut">
              <a:rPr lang="en-GB" smtClean="0"/>
              <a:t>27/11/2025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4BAFD3-1501-4334-A4C6-CBE342779D83}" type="slidenum">
              <a:rPr lang="en-GB" smtClean="0"/>
              <a:t>‹#›</a:t>
            </a:fld>
            <a:endParaRPr lang="en-GB"/>
          </a:p>
        </p:txBody>
      </p:sp>
    </p:spTree>
    <p:extLst>
      <p:ext uri="{BB962C8B-B14F-4D97-AF65-F5344CB8AC3E}">
        <p14:creationId xmlns:p14="http://schemas.microsoft.com/office/powerpoint/2010/main" val="896555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Organisational structure is the arrangement, sharing, and allocation of roles, responsibilities, authority, and communication within an organisation (Gutterman, 2023). It outlines the structure in the way jobs are separated, coordinated, and overseen. Regarding the case of </a:t>
            </a:r>
            <a:r>
              <a:rPr lang="en-GB" sz="1200" kern="1200" dirty="0" err="1">
                <a:solidFill>
                  <a:schemeClr val="tx1"/>
                </a:solidFill>
                <a:effectLst/>
                <a:latin typeface="+mn-lt"/>
                <a:ea typeface="+mn-ea"/>
                <a:cs typeface="+mn-cs"/>
              </a:rPr>
              <a:t>M&amp;S</a:t>
            </a:r>
            <a:r>
              <a:rPr lang="en-GB" sz="1200" kern="1200" dirty="0">
                <a:solidFill>
                  <a:schemeClr val="tx1"/>
                </a:solidFill>
                <a:effectLst/>
                <a:latin typeface="+mn-lt"/>
                <a:ea typeface="+mn-ea"/>
                <a:cs typeface="+mn-cs"/>
              </a:rPr>
              <a:t>, one can say that it is a structure that would have clear lines of communication and accountability, as well as efficiency.</a:t>
            </a:r>
            <a:endParaRPr lang="en-GB" dirty="0"/>
          </a:p>
        </p:txBody>
      </p:sp>
      <p:sp>
        <p:nvSpPr>
          <p:cNvPr id="4" name="Slide Number Placeholder 3"/>
          <p:cNvSpPr>
            <a:spLocks noGrp="1"/>
          </p:cNvSpPr>
          <p:nvPr>
            <p:ph type="sldNum" sz="quarter" idx="5"/>
          </p:nvPr>
        </p:nvSpPr>
        <p:spPr/>
        <p:txBody>
          <a:bodyPr/>
          <a:lstStyle/>
          <a:p>
            <a:fld id="{094BAFD3-1501-4334-A4C6-CBE342779D83}" type="slidenum">
              <a:rPr lang="en-GB" smtClean="0"/>
              <a:t>3</a:t>
            </a:fld>
            <a:endParaRPr lang="en-GB"/>
          </a:p>
        </p:txBody>
      </p:sp>
    </p:spTree>
    <p:extLst>
      <p:ext uri="{BB962C8B-B14F-4D97-AF65-F5344CB8AC3E}">
        <p14:creationId xmlns:p14="http://schemas.microsoft.com/office/powerpoint/2010/main" val="710297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functional structure is one that divides a company into departments according to specialised functions, e.g. marketing, finance, and HR. This model enables efficiency and competence in every department (</a:t>
            </a:r>
            <a:r>
              <a:rPr lang="en-GB" sz="1200" kern="1200" dirty="0" err="1">
                <a:solidFill>
                  <a:schemeClr val="tx1"/>
                </a:solidFill>
                <a:effectLst/>
                <a:latin typeface="+mn-lt"/>
                <a:ea typeface="+mn-ea"/>
                <a:cs typeface="+mn-cs"/>
              </a:rPr>
              <a:t>Jerab</a:t>
            </a:r>
            <a:r>
              <a:rPr lang="en-GB" sz="1200" kern="1200" dirty="0">
                <a:solidFill>
                  <a:schemeClr val="tx1"/>
                </a:solidFill>
                <a:effectLst/>
                <a:latin typeface="+mn-lt"/>
                <a:ea typeface="+mn-ea"/>
                <a:cs typeface="+mn-cs"/>
              </a:rPr>
              <a:t> and Mabrouk, 2023). In the case of </a:t>
            </a:r>
            <a:r>
              <a:rPr lang="en-GB" sz="1200" kern="1200" dirty="0" err="1">
                <a:solidFill>
                  <a:schemeClr val="tx1"/>
                </a:solidFill>
                <a:effectLst/>
                <a:latin typeface="+mn-lt"/>
                <a:ea typeface="+mn-ea"/>
                <a:cs typeface="+mn-cs"/>
              </a:rPr>
              <a:t>M&amp;S</a:t>
            </a:r>
            <a:r>
              <a:rPr lang="en-GB" sz="1200" kern="1200" dirty="0">
                <a:solidFill>
                  <a:schemeClr val="tx1"/>
                </a:solidFill>
                <a:effectLst/>
                <a:latin typeface="+mn-lt"/>
                <a:ea typeface="+mn-ea"/>
                <a:cs typeface="+mn-cs"/>
              </a:rPr>
              <a:t>, though, it may create silos, decrease cross-department communication, and make the decision-making process slower because of the little interaction between the functions.</a:t>
            </a:r>
            <a:endParaRPr lang="en-GB" dirty="0"/>
          </a:p>
        </p:txBody>
      </p:sp>
      <p:sp>
        <p:nvSpPr>
          <p:cNvPr id="4" name="Slide Number Placeholder 3"/>
          <p:cNvSpPr>
            <a:spLocks noGrp="1"/>
          </p:cNvSpPr>
          <p:nvPr>
            <p:ph type="sldNum" sz="quarter" idx="5"/>
          </p:nvPr>
        </p:nvSpPr>
        <p:spPr/>
        <p:txBody>
          <a:bodyPr/>
          <a:lstStyle/>
          <a:p>
            <a:fld id="{094BAFD3-1501-4334-A4C6-CBE342779D83}" type="slidenum">
              <a:rPr lang="en-GB" smtClean="0"/>
              <a:t>4</a:t>
            </a:fld>
            <a:endParaRPr lang="en-GB"/>
          </a:p>
        </p:txBody>
      </p:sp>
    </p:spTree>
    <p:extLst>
      <p:ext uri="{BB962C8B-B14F-4D97-AF65-F5344CB8AC3E}">
        <p14:creationId xmlns:p14="http://schemas.microsoft.com/office/powerpoint/2010/main" val="20213465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Bhattacharyya (2024) states that in a divisional structure, the company is divided into semi-independent units depending on the product lines, services, or geographical areas. At </a:t>
            </a:r>
            <a:r>
              <a:rPr lang="en-GB" sz="1200" kern="1200" dirty="0" err="1">
                <a:solidFill>
                  <a:schemeClr val="tx1"/>
                </a:solidFill>
                <a:effectLst/>
                <a:latin typeface="+mn-lt"/>
                <a:ea typeface="+mn-ea"/>
                <a:cs typeface="+mn-cs"/>
              </a:rPr>
              <a:t>M&amp;S</a:t>
            </a:r>
            <a:r>
              <a:rPr lang="en-GB" sz="1200" kern="1200" dirty="0">
                <a:solidFill>
                  <a:schemeClr val="tx1"/>
                </a:solidFill>
                <a:effectLst/>
                <a:latin typeface="+mn-lt"/>
                <a:ea typeface="+mn-ea"/>
                <a:cs typeface="+mn-cs"/>
              </a:rPr>
              <a:t>, the structure of necessity has been followed, where each division is seen as an independent organisation, having its own resources and management.</a:t>
            </a:r>
            <a:endParaRPr lang="en-GB" dirty="0"/>
          </a:p>
        </p:txBody>
      </p:sp>
      <p:sp>
        <p:nvSpPr>
          <p:cNvPr id="4" name="Slide Number Placeholder 3"/>
          <p:cNvSpPr>
            <a:spLocks noGrp="1"/>
          </p:cNvSpPr>
          <p:nvPr>
            <p:ph type="sldNum" sz="quarter" idx="5"/>
          </p:nvPr>
        </p:nvSpPr>
        <p:spPr/>
        <p:txBody>
          <a:bodyPr/>
          <a:lstStyle/>
          <a:p>
            <a:fld id="{094BAFD3-1501-4334-A4C6-CBE342779D83}" type="slidenum">
              <a:rPr lang="en-GB" smtClean="0"/>
              <a:t>5</a:t>
            </a:fld>
            <a:endParaRPr lang="en-GB"/>
          </a:p>
        </p:txBody>
      </p:sp>
    </p:spTree>
    <p:extLst>
      <p:ext uri="{BB962C8B-B14F-4D97-AF65-F5344CB8AC3E}">
        <p14:creationId xmlns:p14="http://schemas.microsoft.com/office/powerpoint/2010/main" val="8684226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divisional structure has subdivided an organisation into semi-autonomous units where each specialises in a product, service, or geographical market. In the case of </a:t>
            </a:r>
            <a:r>
              <a:rPr lang="en-GB" sz="1200" kern="1200" dirty="0" err="1">
                <a:solidFill>
                  <a:schemeClr val="tx1"/>
                </a:solidFill>
                <a:effectLst/>
                <a:latin typeface="+mn-lt"/>
                <a:ea typeface="+mn-ea"/>
                <a:cs typeface="+mn-cs"/>
              </a:rPr>
              <a:t>M&amp;S</a:t>
            </a:r>
            <a:r>
              <a:rPr lang="en-GB" sz="1200" kern="1200" dirty="0">
                <a:solidFill>
                  <a:schemeClr val="tx1"/>
                </a:solidFill>
                <a:effectLst/>
                <a:latin typeface="+mn-lt"/>
                <a:ea typeface="+mn-ea"/>
                <a:cs typeface="+mn-cs"/>
              </a:rPr>
              <a:t>, the structure permits divisions to be autonomous and enables quicker decisions to be made and to fit local or product-specific demands. </a:t>
            </a:r>
            <a:r>
              <a:rPr lang="en-GB" sz="1200" kern="1200" dirty="0" err="1">
                <a:solidFill>
                  <a:schemeClr val="tx1"/>
                </a:solidFill>
                <a:effectLst/>
                <a:latin typeface="+mn-lt"/>
                <a:ea typeface="+mn-ea"/>
                <a:cs typeface="+mn-cs"/>
              </a:rPr>
              <a:t>Ciago</a:t>
            </a:r>
            <a:r>
              <a:rPr lang="en-GB" sz="1200" kern="1200" dirty="0">
                <a:solidFill>
                  <a:schemeClr val="tx1"/>
                </a:solidFill>
                <a:effectLst/>
                <a:latin typeface="+mn-lt"/>
                <a:ea typeface="+mn-ea"/>
                <a:cs typeface="+mn-cs"/>
              </a:rPr>
              <a:t> (2024) states that although it fosters flexibility and accountability, it may cause resource duplication and the lack of coordination between divisions, which might diminish the overall constructive collaboration in the organisation.</a:t>
            </a:r>
            <a:endParaRPr lang="en-GB" dirty="0"/>
          </a:p>
        </p:txBody>
      </p:sp>
      <p:sp>
        <p:nvSpPr>
          <p:cNvPr id="4" name="Slide Number Placeholder 3"/>
          <p:cNvSpPr>
            <a:spLocks noGrp="1"/>
          </p:cNvSpPr>
          <p:nvPr>
            <p:ph type="sldNum" sz="quarter" idx="5"/>
          </p:nvPr>
        </p:nvSpPr>
        <p:spPr/>
        <p:txBody>
          <a:bodyPr/>
          <a:lstStyle/>
          <a:p>
            <a:fld id="{094BAFD3-1501-4334-A4C6-CBE342779D83}" type="slidenum">
              <a:rPr lang="en-GB" smtClean="0"/>
              <a:t>6</a:t>
            </a:fld>
            <a:endParaRPr lang="en-GB"/>
          </a:p>
        </p:txBody>
      </p:sp>
    </p:spTree>
    <p:extLst>
      <p:ext uri="{BB962C8B-B14F-4D97-AF65-F5344CB8AC3E}">
        <p14:creationId xmlns:p14="http://schemas.microsoft.com/office/powerpoint/2010/main" val="22797425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matrix structure is a hybrid of both functional and divisional structure in which employees report to the functional and divisional managers (Gutterman, 2023). This form of design in </a:t>
            </a:r>
            <a:r>
              <a:rPr lang="en-GB" sz="1200" kern="1200" dirty="0" err="1">
                <a:solidFill>
                  <a:schemeClr val="tx1"/>
                </a:solidFill>
                <a:effectLst/>
                <a:latin typeface="+mn-lt"/>
                <a:ea typeface="+mn-ea"/>
                <a:cs typeface="+mn-cs"/>
              </a:rPr>
              <a:t>M&amp;S</a:t>
            </a:r>
            <a:r>
              <a:rPr lang="en-GB" sz="1200" kern="1200" dirty="0">
                <a:solidFill>
                  <a:schemeClr val="tx1"/>
                </a:solidFill>
                <a:effectLst/>
                <a:latin typeface="+mn-lt"/>
                <a:ea typeface="+mn-ea"/>
                <a:cs typeface="+mn-cs"/>
              </a:rPr>
              <a:t> encourages flexibility, cooperation, and the sharing of resources among the departments and divisions.</a:t>
            </a:r>
            <a:endParaRPr lang="en-GB" dirty="0"/>
          </a:p>
        </p:txBody>
      </p:sp>
      <p:sp>
        <p:nvSpPr>
          <p:cNvPr id="4" name="Slide Number Placeholder 3"/>
          <p:cNvSpPr>
            <a:spLocks noGrp="1"/>
          </p:cNvSpPr>
          <p:nvPr>
            <p:ph type="sldNum" sz="quarter" idx="5"/>
          </p:nvPr>
        </p:nvSpPr>
        <p:spPr/>
        <p:txBody>
          <a:bodyPr/>
          <a:lstStyle/>
          <a:p>
            <a:fld id="{094BAFD3-1501-4334-A4C6-CBE342779D83}" type="slidenum">
              <a:rPr lang="en-GB" smtClean="0"/>
              <a:t>7</a:t>
            </a:fld>
            <a:endParaRPr lang="en-GB"/>
          </a:p>
        </p:txBody>
      </p:sp>
    </p:spTree>
    <p:extLst>
      <p:ext uri="{BB962C8B-B14F-4D97-AF65-F5344CB8AC3E}">
        <p14:creationId xmlns:p14="http://schemas.microsoft.com/office/powerpoint/2010/main" val="19157052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structure of the organisation is important in defining roles, ensuring better communication, and attaining the business objectives. The example of </a:t>
            </a:r>
            <a:r>
              <a:rPr lang="en-GB" sz="1200" kern="1200" dirty="0" err="1">
                <a:solidFill>
                  <a:schemeClr val="tx1"/>
                </a:solidFill>
                <a:effectLst/>
                <a:latin typeface="+mn-lt"/>
                <a:ea typeface="+mn-ea"/>
                <a:cs typeface="+mn-cs"/>
              </a:rPr>
              <a:t>M&amp;S</a:t>
            </a:r>
            <a:r>
              <a:rPr lang="en-GB" sz="1200" kern="1200" dirty="0">
                <a:solidFill>
                  <a:schemeClr val="tx1"/>
                </a:solidFill>
                <a:effectLst/>
                <a:latin typeface="+mn-lt"/>
                <a:ea typeface="+mn-ea"/>
                <a:cs typeface="+mn-cs"/>
              </a:rPr>
              <a:t> has also served as a clear indication of the fact that has been analysed. All structures, including functional, divisional and matrix, have unique merits and demerits.</a:t>
            </a:r>
            <a:endParaRPr lang="en-GB" dirty="0"/>
          </a:p>
        </p:txBody>
      </p:sp>
      <p:sp>
        <p:nvSpPr>
          <p:cNvPr id="4" name="Slide Number Placeholder 3"/>
          <p:cNvSpPr>
            <a:spLocks noGrp="1"/>
          </p:cNvSpPr>
          <p:nvPr>
            <p:ph type="sldNum" sz="quarter" idx="5"/>
          </p:nvPr>
        </p:nvSpPr>
        <p:spPr/>
        <p:txBody>
          <a:bodyPr/>
          <a:lstStyle/>
          <a:p>
            <a:fld id="{094BAFD3-1501-4334-A4C6-CBE342779D83}" type="slidenum">
              <a:rPr lang="en-GB" smtClean="0"/>
              <a:t>8</a:t>
            </a:fld>
            <a:endParaRPr lang="en-GB"/>
          </a:p>
        </p:txBody>
      </p:sp>
    </p:spTree>
    <p:extLst>
      <p:ext uri="{BB962C8B-B14F-4D97-AF65-F5344CB8AC3E}">
        <p14:creationId xmlns:p14="http://schemas.microsoft.com/office/powerpoint/2010/main" val="38009796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DBF11-B35E-4199-204A-23020CCE99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2FC8581-F693-D850-9FC8-A7CAB9FA85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0F23414-3943-ECCE-7D9A-A6D9B5F21CAD}"/>
              </a:ext>
            </a:extLst>
          </p:cNvPr>
          <p:cNvSpPr>
            <a:spLocks noGrp="1"/>
          </p:cNvSpPr>
          <p:nvPr>
            <p:ph type="dt" sz="half" idx="10"/>
          </p:nvPr>
        </p:nvSpPr>
        <p:spPr/>
        <p:txBody>
          <a:bodyPr/>
          <a:lstStyle/>
          <a:p>
            <a:fld id="{879B6D35-33A2-4A28-B151-5CDFB3105471}" type="datetimeFigureOut">
              <a:rPr lang="en-GB" smtClean="0"/>
              <a:t>27/11/2025</a:t>
            </a:fld>
            <a:endParaRPr lang="en-GB"/>
          </a:p>
        </p:txBody>
      </p:sp>
      <p:sp>
        <p:nvSpPr>
          <p:cNvPr id="5" name="Footer Placeholder 4">
            <a:extLst>
              <a:ext uri="{FF2B5EF4-FFF2-40B4-BE49-F238E27FC236}">
                <a16:creationId xmlns:a16="http://schemas.microsoft.com/office/drawing/2014/main" id="{8DBCB0FE-5216-C5F5-5584-6571C2864E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3FE9DD-474E-CB85-FFF6-96465CD41E55}"/>
              </a:ext>
            </a:extLst>
          </p:cNvPr>
          <p:cNvSpPr>
            <a:spLocks noGrp="1"/>
          </p:cNvSpPr>
          <p:nvPr>
            <p:ph type="sldNum" sz="quarter" idx="12"/>
          </p:nvPr>
        </p:nvSpPr>
        <p:spPr/>
        <p:txBody>
          <a:bodyPr/>
          <a:lstStyle/>
          <a:p>
            <a:fld id="{98D55EA4-DC4C-4D77-8576-94E47C6EA7CD}" type="slidenum">
              <a:rPr lang="en-GB" smtClean="0"/>
              <a:t>‹#›</a:t>
            </a:fld>
            <a:endParaRPr lang="en-GB"/>
          </a:p>
        </p:txBody>
      </p:sp>
    </p:spTree>
    <p:extLst>
      <p:ext uri="{BB962C8B-B14F-4D97-AF65-F5344CB8AC3E}">
        <p14:creationId xmlns:p14="http://schemas.microsoft.com/office/powerpoint/2010/main" val="3570153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A30AD-BA2E-84DD-89BC-C1BCE419DC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4596F0-512D-7204-52E5-6E0BC8C0E8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BE16E9-31CD-3D09-7D83-8A6C3CE2DAA6}"/>
              </a:ext>
            </a:extLst>
          </p:cNvPr>
          <p:cNvSpPr>
            <a:spLocks noGrp="1"/>
          </p:cNvSpPr>
          <p:nvPr>
            <p:ph type="dt" sz="half" idx="10"/>
          </p:nvPr>
        </p:nvSpPr>
        <p:spPr/>
        <p:txBody>
          <a:bodyPr/>
          <a:lstStyle/>
          <a:p>
            <a:fld id="{879B6D35-33A2-4A28-B151-5CDFB3105471}" type="datetimeFigureOut">
              <a:rPr lang="en-GB" smtClean="0"/>
              <a:t>27/11/2025</a:t>
            </a:fld>
            <a:endParaRPr lang="en-GB"/>
          </a:p>
        </p:txBody>
      </p:sp>
      <p:sp>
        <p:nvSpPr>
          <p:cNvPr id="5" name="Footer Placeholder 4">
            <a:extLst>
              <a:ext uri="{FF2B5EF4-FFF2-40B4-BE49-F238E27FC236}">
                <a16:creationId xmlns:a16="http://schemas.microsoft.com/office/drawing/2014/main" id="{7A7FDD7E-64D1-A976-EC2A-F4DFDBD338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05EB94-BF37-751A-58D3-3817861D667F}"/>
              </a:ext>
            </a:extLst>
          </p:cNvPr>
          <p:cNvSpPr>
            <a:spLocks noGrp="1"/>
          </p:cNvSpPr>
          <p:nvPr>
            <p:ph type="sldNum" sz="quarter" idx="12"/>
          </p:nvPr>
        </p:nvSpPr>
        <p:spPr/>
        <p:txBody>
          <a:bodyPr/>
          <a:lstStyle/>
          <a:p>
            <a:fld id="{98D55EA4-DC4C-4D77-8576-94E47C6EA7CD}" type="slidenum">
              <a:rPr lang="en-GB" smtClean="0"/>
              <a:t>‹#›</a:t>
            </a:fld>
            <a:endParaRPr lang="en-GB"/>
          </a:p>
        </p:txBody>
      </p:sp>
    </p:spTree>
    <p:extLst>
      <p:ext uri="{BB962C8B-B14F-4D97-AF65-F5344CB8AC3E}">
        <p14:creationId xmlns:p14="http://schemas.microsoft.com/office/powerpoint/2010/main" val="3303869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6C407-89EA-2378-E7C5-57FF3D48B1C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EFB4F67-B068-A780-6FCF-E6A512DB822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0F4861-8252-D33D-9D42-C1DC46EDEB97}"/>
              </a:ext>
            </a:extLst>
          </p:cNvPr>
          <p:cNvSpPr>
            <a:spLocks noGrp="1"/>
          </p:cNvSpPr>
          <p:nvPr>
            <p:ph type="dt" sz="half" idx="10"/>
          </p:nvPr>
        </p:nvSpPr>
        <p:spPr/>
        <p:txBody>
          <a:bodyPr/>
          <a:lstStyle/>
          <a:p>
            <a:fld id="{879B6D35-33A2-4A28-B151-5CDFB3105471}" type="datetimeFigureOut">
              <a:rPr lang="en-GB" smtClean="0"/>
              <a:t>27/11/2025</a:t>
            </a:fld>
            <a:endParaRPr lang="en-GB"/>
          </a:p>
        </p:txBody>
      </p:sp>
      <p:sp>
        <p:nvSpPr>
          <p:cNvPr id="5" name="Footer Placeholder 4">
            <a:extLst>
              <a:ext uri="{FF2B5EF4-FFF2-40B4-BE49-F238E27FC236}">
                <a16:creationId xmlns:a16="http://schemas.microsoft.com/office/drawing/2014/main" id="{AF0483AE-0EB6-3BAC-1C99-9AB1C1C30E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FEED8D-7BDC-2B16-3461-4E4F8009FEA8}"/>
              </a:ext>
            </a:extLst>
          </p:cNvPr>
          <p:cNvSpPr>
            <a:spLocks noGrp="1"/>
          </p:cNvSpPr>
          <p:nvPr>
            <p:ph type="sldNum" sz="quarter" idx="12"/>
          </p:nvPr>
        </p:nvSpPr>
        <p:spPr/>
        <p:txBody>
          <a:bodyPr/>
          <a:lstStyle/>
          <a:p>
            <a:fld id="{98D55EA4-DC4C-4D77-8576-94E47C6EA7CD}" type="slidenum">
              <a:rPr lang="en-GB" smtClean="0"/>
              <a:t>‹#›</a:t>
            </a:fld>
            <a:endParaRPr lang="en-GB"/>
          </a:p>
        </p:txBody>
      </p:sp>
    </p:spTree>
    <p:extLst>
      <p:ext uri="{BB962C8B-B14F-4D97-AF65-F5344CB8AC3E}">
        <p14:creationId xmlns:p14="http://schemas.microsoft.com/office/powerpoint/2010/main" val="38289992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8B735-CD35-CB77-906C-6E85A5386A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D39537-227F-719B-F96A-24B79D963A8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A8DBA6F-4A0C-56DF-FDA8-066BE0977EE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23E7AA-A74B-8A89-2427-2ADEE0B2F702}"/>
              </a:ext>
            </a:extLst>
          </p:cNvPr>
          <p:cNvSpPr>
            <a:spLocks noGrp="1"/>
          </p:cNvSpPr>
          <p:nvPr>
            <p:ph type="dt" sz="half" idx="10"/>
          </p:nvPr>
        </p:nvSpPr>
        <p:spPr/>
        <p:txBody>
          <a:bodyPr/>
          <a:lstStyle/>
          <a:p>
            <a:fld id="{879B6D35-33A2-4A28-B151-5CDFB3105471}" type="datetimeFigureOut">
              <a:rPr lang="en-GB" smtClean="0"/>
              <a:t>27/11/2025</a:t>
            </a:fld>
            <a:endParaRPr lang="en-GB"/>
          </a:p>
        </p:txBody>
      </p:sp>
      <p:sp>
        <p:nvSpPr>
          <p:cNvPr id="6" name="Footer Placeholder 5">
            <a:extLst>
              <a:ext uri="{FF2B5EF4-FFF2-40B4-BE49-F238E27FC236}">
                <a16:creationId xmlns:a16="http://schemas.microsoft.com/office/drawing/2014/main" id="{32DEA311-6B68-C33C-A4F8-0D4654671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6813A6-D42F-C1C8-C609-3AA68DBAFFF3}"/>
              </a:ext>
            </a:extLst>
          </p:cNvPr>
          <p:cNvSpPr>
            <a:spLocks noGrp="1"/>
          </p:cNvSpPr>
          <p:nvPr>
            <p:ph type="sldNum" sz="quarter" idx="12"/>
          </p:nvPr>
        </p:nvSpPr>
        <p:spPr/>
        <p:txBody>
          <a:bodyPr/>
          <a:lstStyle/>
          <a:p>
            <a:fld id="{98D55EA4-DC4C-4D77-8576-94E47C6EA7CD}" type="slidenum">
              <a:rPr lang="en-GB" smtClean="0"/>
              <a:t>‹#›</a:t>
            </a:fld>
            <a:endParaRPr lang="en-GB"/>
          </a:p>
        </p:txBody>
      </p:sp>
    </p:spTree>
    <p:extLst>
      <p:ext uri="{BB962C8B-B14F-4D97-AF65-F5344CB8AC3E}">
        <p14:creationId xmlns:p14="http://schemas.microsoft.com/office/powerpoint/2010/main" val="18260188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C3543-B970-98FF-011F-9F95B538640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B4815D-40C6-A696-C59A-4AB44E13E0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19350E-1C85-8AEC-2537-D2E8ADD2AB1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5EC9A06-524E-8323-9463-1655DDE321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7DAA426-BFF9-8F4C-370E-F3D401079D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DE3F2CA-B05D-C177-8A95-321B6B110CA4}"/>
              </a:ext>
            </a:extLst>
          </p:cNvPr>
          <p:cNvSpPr>
            <a:spLocks noGrp="1"/>
          </p:cNvSpPr>
          <p:nvPr>
            <p:ph type="dt" sz="half" idx="10"/>
          </p:nvPr>
        </p:nvSpPr>
        <p:spPr/>
        <p:txBody>
          <a:bodyPr/>
          <a:lstStyle/>
          <a:p>
            <a:fld id="{879B6D35-33A2-4A28-B151-5CDFB3105471}" type="datetimeFigureOut">
              <a:rPr lang="en-GB" smtClean="0"/>
              <a:t>27/11/2025</a:t>
            </a:fld>
            <a:endParaRPr lang="en-GB"/>
          </a:p>
        </p:txBody>
      </p:sp>
      <p:sp>
        <p:nvSpPr>
          <p:cNvPr id="8" name="Footer Placeholder 7">
            <a:extLst>
              <a:ext uri="{FF2B5EF4-FFF2-40B4-BE49-F238E27FC236}">
                <a16:creationId xmlns:a16="http://schemas.microsoft.com/office/drawing/2014/main" id="{8185C1C2-6A2B-3A9E-A068-EE5D2A1191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EC1A7CD-CF72-EFA0-CD88-9BD1D489E34F}"/>
              </a:ext>
            </a:extLst>
          </p:cNvPr>
          <p:cNvSpPr>
            <a:spLocks noGrp="1"/>
          </p:cNvSpPr>
          <p:nvPr>
            <p:ph type="sldNum" sz="quarter" idx="12"/>
          </p:nvPr>
        </p:nvSpPr>
        <p:spPr/>
        <p:txBody>
          <a:bodyPr/>
          <a:lstStyle/>
          <a:p>
            <a:fld id="{98D55EA4-DC4C-4D77-8576-94E47C6EA7CD}" type="slidenum">
              <a:rPr lang="en-GB" smtClean="0"/>
              <a:t>‹#›</a:t>
            </a:fld>
            <a:endParaRPr lang="en-GB"/>
          </a:p>
        </p:txBody>
      </p:sp>
    </p:spTree>
    <p:extLst>
      <p:ext uri="{BB962C8B-B14F-4D97-AF65-F5344CB8AC3E}">
        <p14:creationId xmlns:p14="http://schemas.microsoft.com/office/powerpoint/2010/main" val="13841543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819A7-EFDE-815F-9F5F-E2BB35B15C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2E98B33-2C0C-D37A-A0BB-4279FED9470F}"/>
              </a:ext>
            </a:extLst>
          </p:cNvPr>
          <p:cNvSpPr>
            <a:spLocks noGrp="1"/>
          </p:cNvSpPr>
          <p:nvPr>
            <p:ph type="dt" sz="half" idx="10"/>
          </p:nvPr>
        </p:nvSpPr>
        <p:spPr/>
        <p:txBody>
          <a:bodyPr/>
          <a:lstStyle/>
          <a:p>
            <a:fld id="{879B6D35-33A2-4A28-B151-5CDFB3105471}" type="datetimeFigureOut">
              <a:rPr lang="en-GB" smtClean="0"/>
              <a:t>27/11/2025</a:t>
            </a:fld>
            <a:endParaRPr lang="en-GB"/>
          </a:p>
        </p:txBody>
      </p:sp>
      <p:sp>
        <p:nvSpPr>
          <p:cNvPr id="4" name="Footer Placeholder 3">
            <a:extLst>
              <a:ext uri="{FF2B5EF4-FFF2-40B4-BE49-F238E27FC236}">
                <a16:creationId xmlns:a16="http://schemas.microsoft.com/office/drawing/2014/main" id="{D06410DE-B024-6EA0-812C-5011BFFAAAF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E88D904-CAA5-9426-AF90-93556ECECB92}"/>
              </a:ext>
            </a:extLst>
          </p:cNvPr>
          <p:cNvSpPr>
            <a:spLocks noGrp="1"/>
          </p:cNvSpPr>
          <p:nvPr>
            <p:ph type="sldNum" sz="quarter" idx="12"/>
          </p:nvPr>
        </p:nvSpPr>
        <p:spPr/>
        <p:txBody>
          <a:bodyPr/>
          <a:lstStyle/>
          <a:p>
            <a:fld id="{98D55EA4-DC4C-4D77-8576-94E47C6EA7CD}" type="slidenum">
              <a:rPr lang="en-GB" smtClean="0"/>
              <a:t>‹#›</a:t>
            </a:fld>
            <a:endParaRPr lang="en-GB"/>
          </a:p>
        </p:txBody>
      </p:sp>
    </p:spTree>
    <p:extLst>
      <p:ext uri="{BB962C8B-B14F-4D97-AF65-F5344CB8AC3E}">
        <p14:creationId xmlns:p14="http://schemas.microsoft.com/office/powerpoint/2010/main" val="327388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3D4C15-9392-FFE8-455F-38A97B67A8CD}"/>
              </a:ext>
            </a:extLst>
          </p:cNvPr>
          <p:cNvSpPr>
            <a:spLocks noGrp="1"/>
          </p:cNvSpPr>
          <p:nvPr>
            <p:ph type="dt" sz="half" idx="10"/>
          </p:nvPr>
        </p:nvSpPr>
        <p:spPr/>
        <p:txBody>
          <a:bodyPr/>
          <a:lstStyle/>
          <a:p>
            <a:fld id="{879B6D35-33A2-4A28-B151-5CDFB3105471}" type="datetimeFigureOut">
              <a:rPr lang="en-GB" smtClean="0"/>
              <a:t>27/11/2025</a:t>
            </a:fld>
            <a:endParaRPr lang="en-GB"/>
          </a:p>
        </p:txBody>
      </p:sp>
      <p:sp>
        <p:nvSpPr>
          <p:cNvPr id="3" name="Footer Placeholder 2">
            <a:extLst>
              <a:ext uri="{FF2B5EF4-FFF2-40B4-BE49-F238E27FC236}">
                <a16:creationId xmlns:a16="http://schemas.microsoft.com/office/drawing/2014/main" id="{447F0167-0C30-1057-3460-8C231FDC046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4AE45D4-297B-7637-1193-BAE933226814}"/>
              </a:ext>
            </a:extLst>
          </p:cNvPr>
          <p:cNvSpPr>
            <a:spLocks noGrp="1"/>
          </p:cNvSpPr>
          <p:nvPr>
            <p:ph type="sldNum" sz="quarter" idx="12"/>
          </p:nvPr>
        </p:nvSpPr>
        <p:spPr/>
        <p:txBody>
          <a:bodyPr/>
          <a:lstStyle/>
          <a:p>
            <a:fld id="{98D55EA4-DC4C-4D77-8576-94E47C6EA7CD}" type="slidenum">
              <a:rPr lang="en-GB" smtClean="0"/>
              <a:t>‹#›</a:t>
            </a:fld>
            <a:endParaRPr lang="en-GB"/>
          </a:p>
        </p:txBody>
      </p:sp>
    </p:spTree>
    <p:extLst>
      <p:ext uri="{BB962C8B-B14F-4D97-AF65-F5344CB8AC3E}">
        <p14:creationId xmlns:p14="http://schemas.microsoft.com/office/powerpoint/2010/main" val="31302768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6E97F-2012-7156-1AE3-7D868C44EC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3A2CB42-D204-C43C-CCCC-6145C73341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09C7DA-C584-BFAF-731E-9FB5F0EB8A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8D3575-4316-DF5D-9A9C-2148F3EFD4B2}"/>
              </a:ext>
            </a:extLst>
          </p:cNvPr>
          <p:cNvSpPr>
            <a:spLocks noGrp="1"/>
          </p:cNvSpPr>
          <p:nvPr>
            <p:ph type="dt" sz="half" idx="10"/>
          </p:nvPr>
        </p:nvSpPr>
        <p:spPr/>
        <p:txBody>
          <a:bodyPr/>
          <a:lstStyle/>
          <a:p>
            <a:fld id="{879B6D35-33A2-4A28-B151-5CDFB3105471}" type="datetimeFigureOut">
              <a:rPr lang="en-GB" smtClean="0"/>
              <a:t>27/11/2025</a:t>
            </a:fld>
            <a:endParaRPr lang="en-GB"/>
          </a:p>
        </p:txBody>
      </p:sp>
      <p:sp>
        <p:nvSpPr>
          <p:cNvPr id="6" name="Footer Placeholder 5">
            <a:extLst>
              <a:ext uri="{FF2B5EF4-FFF2-40B4-BE49-F238E27FC236}">
                <a16:creationId xmlns:a16="http://schemas.microsoft.com/office/drawing/2014/main" id="{E0352C95-3B2E-4595-F094-C6E89890C2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42E98A-1362-B6F6-2BEB-448ED19B3969}"/>
              </a:ext>
            </a:extLst>
          </p:cNvPr>
          <p:cNvSpPr>
            <a:spLocks noGrp="1"/>
          </p:cNvSpPr>
          <p:nvPr>
            <p:ph type="sldNum" sz="quarter" idx="12"/>
          </p:nvPr>
        </p:nvSpPr>
        <p:spPr/>
        <p:txBody>
          <a:bodyPr/>
          <a:lstStyle/>
          <a:p>
            <a:fld id="{98D55EA4-DC4C-4D77-8576-94E47C6EA7CD}" type="slidenum">
              <a:rPr lang="en-GB" smtClean="0"/>
              <a:t>‹#›</a:t>
            </a:fld>
            <a:endParaRPr lang="en-GB"/>
          </a:p>
        </p:txBody>
      </p:sp>
    </p:spTree>
    <p:extLst>
      <p:ext uri="{BB962C8B-B14F-4D97-AF65-F5344CB8AC3E}">
        <p14:creationId xmlns:p14="http://schemas.microsoft.com/office/powerpoint/2010/main" val="4268329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CAB1A-EE1C-4CA6-4B30-5C007A7009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DA64E8E-04AD-E754-6DA0-6EC8500350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898D3E8-DB94-E17C-C4BB-F2EAED0606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327A21-7D0F-43DD-F162-6D0DFD3A3F48}"/>
              </a:ext>
            </a:extLst>
          </p:cNvPr>
          <p:cNvSpPr>
            <a:spLocks noGrp="1"/>
          </p:cNvSpPr>
          <p:nvPr>
            <p:ph type="dt" sz="half" idx="10"/>
          </p:nvPr>
        </p:nvSpPr>
        <p:spPr/>
        <p:txBody>
          <a:bodyPr/>
          <a:lstStyle/>
          <a:p>
            <a:fld id="{879B6D35-33A2-4A28-B151-5CDFB3105471}" type="datetimeFigureOut">
              <a:rPr lang="en-GB" smtClean="0"/>
              <a:t>27/11/2025</a:t>
            </a:fld>
            <a:endParaRPr lang="en-GB"/>
          </a:p>
        </p:txBody>
      </p:sp>
      <p:sp>
        <p:nvSpPr>
          <p:cNvPr id="6" name="Footer Placeholder 5">
            <a:extLst>
              <a:ext uri="{FF2B5EF4-FFF2-40B4-BE49-F238E27FC236}">
                <a16:creationId xmlns:a16="http://schemas.microsoft.com/office/drawing/2014/main" id="{0CC988F9-18BB-AE8E-9470-EE16129DB1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0AB410-38ED-1D0D-765E-816E04C1CFC0}"/>
              </a:ext>
            </a:extLst>
          </p:cNvPr>
          <p:cNvSpPr>
            <a:spLocks noGrp="1"/>
          </p:cNvSpPr>
          <p:nvPr>
            <p:ph type="sldNum" sz="quarter" idx="12"/>
          </p:nvPr>
        </p:nvSpPr>
        <p:spPr/>
        <p:txBody>
          <a:bodyPr/>
          <a:lstStyle/>
          <a:p>
            <a:fld id="{98D55EA4-DC4C-4D77-8576-94E47C6EA7CD}" type="slidenum">
              <a:rPr lang="en-GB" smtClean="0"/>
              <a:t>‹#›</a:t>
            </a:fld>
            <a:endParaRPr lang="en-GB"/>
          </a:p>
        </p:txBody>
      </p:sp>
    </p:spTree>
    <p:extLst>
      <p:ext uri="{BB962C8B-B14F-4D97-AF65-F5344CB8AC3E}">
        <p14:creationId xmlns:p14="http://schemas.microsoft.com/office/powerpoint/2010/main" val="2806760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17E94-2A52-AA90-22C1-A17C464F36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F0DFC1-9F49-8C7E-FDFD-A4B81EC6CE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0369A-F43C-1A19-D4A9-4034F774BE9D}"/>
              </a:ext>
            </a:extLst>
          </p:cNvPr>
          <p:cNvSpPr>
            <a:spLocks noGrp="1"/>
          </p:cNvSpPr>
          <p:nvPr>
            <p:ph type="dt" sz="half" idx="10"/>
          </p:nvPr>
        </p:nvSpPr>
        <p:spPr/>
        <p:txBody>
          <a:bodyPr/>
          <a:lstStyle/>
          <a:p>
            <a:fld id="{879B6D35-33A2-4A28-B151-5CDFB3105471}" type="datetimeFigureOut">
              <a:rPr lang="en-GB" smtClean="0"/>
              <a:t>27/11/2025</a:t>
            </a:fld>
            <a:endParaRPr lang="en-GB"/>
          </a:p>
        </p:txBody>
      </p:sp>
      <p:sp>
        <p:nvSpPr>
          <p:cNvPr id="5" name="Footer Placeholder 4">
            <a:extLst>
              <a:ext uri="{FF2B5EF4-FFF2-40B4-BE49-F238E27FC236}">
                <a16:creationId xmlns:a16="http://schemas.microsoft.com/office/drawing/2014/main" id="{32397776-ADA1-9C33-FC76-E6655BCB90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1C1770-586E-A5A4-46EC-C9197ED6FFDC}"/>
              </a:ext>
            </a:extLst>
          </p:cNvPr>
          <p:cNvSpPr>
            <a:spLocks noGrp="1"/>
          </p:cNvSpPr>
          <p:nvPr>
            <p:ph type="sldNum" sz="quarter" idx="12"/>
          </p:nvPr>
        </p:nvSpPr>
        <p:spPr/>
        <p:txBody>
          <a:bodyPr/>
          <a:lstStyle/>
          <a:p>
            <a:fld id="{98D55EA4-DC4C-4D77-8576-94E47C6EA7CD}" type="slidenum">
              <a:rPr lang="en-GB" smtClean="0"/>
              <a:t>‹#›</a:t>
            </a:fld>
            <a:endParaRPr lang="en-GB"/>
          </a:p>
        </p:txBody>
      </p:sp>
    </p:spTree>
    <p:extLst>
      <p:ext uri="{BB962C8B-B14F-4D97-AF65-F5344CB8AC3E}">
        <p14:creationId xmlns:p14="http://schemas.microsoft.com/office/powerpoint/2010/main" val="13050152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DEE4FB-E402-2F0B-C8BD-F2E2408AF1A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FA6C40-2F1B-13D7-473D-CBE202B29CC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A581EA-2F02-021B-F7A5-B7BC095B240E}"/>
              </a:ext>
            </a:extLst>
          </p:cNvPr>
          <p:cNvSpPr>
            <a:spLocks noGrp="1"/>
          </p:cNvSpPr>
          <p:nvPr>
            <p:ph type="dt" sz="half" idx="10"/>
          </p:nvPr>
        </p:nvSpPr>
        <p:spPr/>
        <p:txBody>
          <a:bodyPr/>
          <a:lstStyle/>
          <a:p>
            <a:fld id="{879B6D35-33A2-4A28-B151-5CDFB3105471}" type="datetimeFigureOut">
              <a:rPr lang="en-GB" smtClean="0"/>
              <a:t>27/11/2025</a:t>
            </a:fld>
            <a:endParaRPr lang="en-GB"/>
          </a:p>
        </p:txBody>
      </p:sp>
      <p:sp>
        <p:nvSpPr>
          <p:cNvPr id="5" name="Footer Placeholder 4">
            <a:extLst>
              <a:ext uri="{FF2B5EF4-FFF2-40B4-BE49-F238E27FC236}">
                <a16:creationId xmlns:a16="http://schemas.microsoft.com/office/drawing/2014/main" id="{286924A3-97C4-9860-95DF-08816EABDB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A1FDE3-B01B-6A77-B67B-389676CF9FC0}"/>
              </a:ext>
            </a:extLst>
          </p:cNvPr>
          <p:cNvSpPr>
            <a:spLocks noGrp="1"/>
          </p:cNvSpPr>
          <p:nvPr>
            <p:ph type="sldNum" sz="quarter" idx="12"/>
          </p:nvPr>
        </p:nvSpPr>
        <p:spPr/>
        <p:txBody>
          <a:bodyPr/>
          <a:lstStyle/>
          <a:p>
            <a:fld id="{98D55EA4-DC4C-4D77-8576-94E47C6EA7CD}" type="slidenum">
              <a:rPr lang="en-GB" smtClean="0"/>
              <a:t>‹#›</a:t>
            </a:fld>
            <a:endParaRPr lang="en-GB"/>
          </a:p>
        </p:txBody>
      </p:sp>
    </p:spTree>
    <p:extLst>
      <p:ext uri="{BB962C8B-B14F-4D97-AF65-F5344CB8AC3E}">
        <p14:creationId xmlns:p14="http://schemas.microsoft.com/office/powerpoint/2010/main" val="3537311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27DF26-404E-66AF-3B8A-BA4D74159A1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34D8AEA-983F-605B-B516-3D3E5B3B744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6AD826-24CB-B94F-9FF4-6DFBC31EE7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79B6D35-33A2-4A28-B151-5CDFB3105471}" type="datetimeFigureOut">
              <a:rPr lang="en-GB" smtClean="0"/>
              <a:t>27/11/2025</a:t>
            </a:fld>
            <a:endParaRPr lang="en-GB"/>
          </a:p>
        </p:txBody>
      </p:sp>
      <p:sp>
        <p:nvSpPr>
          <p:cNvPr id="5" name="Footer Placeholder 4">
            <a:extLst>
              <a:ext uri="{FF2B5EF4-FFF2-40B4-BE49-F238E27FC236}">
                <a16:creationId xmlns:a16="http://schemas.microsoft.com/office/drawing/2014/main" id="{BBA2C00D-EDC0-4AF7-A733-4E5EE0136D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C114FD5-B4FE-6A88-9B68-6B47729928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8D55EA4-DC4C-4D77-8576-94E47C6EA7CD}" type="slidenum">
              <a:rPr lang="en-GB" smtClean="0"/>
              <a:t>‹#›</a:t>
            </a:fld>
            <a:endParaRPr lang="en-GB"/>
          </a:p>
        </p:txBody>
      </p:sp>
    </p:spTree>
    <p:extLst>
      <p:ext uri="{BB962C8B-B14F-4D97-AF65-F5344CB8AC3E}">
        <p14:creationId xmlns:p14="http://schemas.microsoft.com/office/powerpoint/2010/main" val="4097256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1"/>
            <a:ext cx="12191990" cy="374259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F7EE40-171B-5D30-6A3B-7CF19FE9E705}"/>
              </a:ext>
            </a:extLst>
          </p:cNvPr>
          <p:cNvSpPr>
            <a:spLocks noGrp="1"/>
          </p:cNvSpPr>
          <p:nvPr>
            <p:ph type="ctrTitle"/>
          </p:nvPr>
        </p:nvSpPr>
        <p:spPr>
          <a:xfrm>
            <a:off x="1155558" y="637763"/>
            <a:ext cx="9889797" cy="2874471"/>
          </a:xfrm>
        </p:spPr>
        <p:txBody>
          <a:bodyPr anchor="ctr">
            <a:normAutofit fontScale="90000"/>
          </a:bodyPr>
          <a:lstStyle/>
          <a:p>
            <a:pPr algn="l"/>
            <a:r>
              <a:rPr lang="en-GB" sz="7400" b="1" dirty="0">
                <a:solidFill>
                  <a:schemeClr val="bg1"/>
                </a:solidFill>
              </a:rPr>
              <a:t>Individual Presentation – Organisational Structure</a:t>
            </a:r>
          </a:p>
        </p:txBody>
      </p:sp>
      <p:sp>
        <p:nvSpPr>
          <p:cNvPr id="10" name="Rectangle 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3742597"/>
            <a:ext cx="12191990" cy="311540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4628146A-7EE7-3B5F-0A7C-A9CF3DC26A0D}"/>
              </a:ext>
            </a:extLst>
          </p:cNvPr>
          <p:cNvSpPr>
            <a:spLocks noGrp="1"/>
          </p:cNvSpPr>
          <p:nvPr>
            <p:ph type="subTitle" idx="1"/>
          </p:nvPr>
        </p:nvSpPr>
        <p:spPr>
          <a:xfrm>
            <a:off x="1155558" y="4307684"/>
            <a:ext cx="9544153" cy="1906846"/>
          </a:xfrm>
        </p:spPr>
        <p:txBody>
          <a:bodyPr anchor="t">
            <a:normAutofit/>
          </a:bodyPr>
          <a:lstStyle/>
          <a:p>
            <a:pPr algn="l"/>
            <a:r>
              <a:rPr lang="en-US" sz="3200" b="1" dirty="0"/>
              <a:t>Student </a:t>
            </a:r>
            <a:r>
              <a:rPr lang="en-US" sz="3200" b="1" dirty="0" err="1"/>
              <a:t>name:LOREDANA</a:t>
            </a:r>
            <a:r>
              <a:rPr lang="en-US" sz="3200" b="1"/>
              <a:t> MIHAELA NICOLAICA</a:t>
            </a:r>
            <a:endParaRPr lang="en-US" sz="3200" b="1" dirty="0"/>
          </a:p>
          <a:p>
            <a:pPr algn="l"/>
            <a:r>
              <a:rPr lang="en-US" sz="3200" b="1" dirty="0"/>
              <a:t>Student ID:2321917</a:t>
            </a:r>
            <a:endParaRPr lang="en-GB" sz="3200" b="1" dirty="0"/>
          </a:p>
        </p:txBody>
      </p:sp>
      <p:sp>
        <p:nvSpPr>
          <p:cNvPr id="12" name="Rectangle 11">
            <a:extLst>
              <a:ext uri="{FF2B5EF4-FFF2-40B4-BE49-F238E27FC236}">
                <a16:creationId xmlns:a16="http://schemas.microsoft.com/office/drawing/2014/main" id="{6832F003-FCA6-4CFB-A2EA-308F3AA25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1180" y="4101097"/>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821094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hart of people with different colored labels&#10;&#10;AI-generated content may be incorrect.">
            <a:extLst>
              <a:ext uri="{FF2B5EF4-FFF2-40B4-BE49-F238E27FC236}">
                <a16:creationId xmlns:a16="http://schemas.microsoft.com/office/drawing/2014/main" id="{53355BCC-63A6-271A-2AFD-FA053A1664F2}"/>
              </a:ext>
            </a:extLst>
          </p:cNvPr>
          <p:cNvPicPr>
            <a:picLocks noChangeAspect="1"/>
          </p:cNvPicPr>
          <p:nvPr/>
        </p:nvPicPr>
        <p:blipFill>
          <a:blip r:embed="rId2">
            <a:alphaModFix amt="35000"/>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DDD7BEF3-23B5-AE69-272A-903AC76108BD}"/>
              </a:ext>
            </a:extLst>
          </p:cNvPr>
          <p:cNvSpPr>
            <a:spLocks noGrp="1"/>
          </p:cNvSpPr>
          <p:nvPr>
            <p:ph type="title"/>
          </p:nvPr>
        </p:nvSpPr>
        <p:spPr>
          <a:xfrm>
            <a:off x="838199" y="1065862"/>
            <a:ext cx="6052955" cy="4726276"/>
          </a:xfrm>
        </p:spPr>
        <p:txBody>
          <a:bodyPr>
            <a:normAutofit/>
          </a:bodyPr>
          <a:lstStyle/>
          <a:p>
            <a:pPr algn="r"/>
            <a:r>
              <a:rPr lang="en-GB" sz="8000" b="1">
                <a:ln w="22225">
                  <a:solidFill>
                    <a:srgbClr val="FFFFFF"/>
                  </a:solidFill>
                </a:ln>
                <a:noFill/>
              </a:rPr>
              <a:t>Outline</a:t>
            </a:r>
            <a:endParaRPr lang="en-GB" sz="8000">
              <a:ln w="22225">
                <a:solidFill>
                  <a:srgbClr val="FFFFFF"/>
                </a:solidFill>
              </a:ln>
              <a:noFill/>
            </a:endParaRPr>
          </a:p>
        </p:txBody>
      </p:sp>
      <p:cxnSp>
        <p:nvCxnSpPr>
          <p:cNvPr id="12" name="Straight Connector 11">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E259D29-7732-8842-05DD-823FF6365E45}"/>
              </a:ext>
            </a:extLst>
          </p:cNvPr>
          <p:cNvSpPr>
            <a:spLocks noGrp="1"/>
          </p:cNvSpPr>
          <p:nvPr>
            <p:ph idx="1"/>
          </p:nvPr>
        </p:nvSpPr>
        <p:spPr>
          <a:xfrm>
            <a:off x="7534641" y="707366"/>
            <a:ext cx="3860002" cy="5865962"/>
          </a:xfrm>
        </p:spPr>
        <p:style>
          <a:lnRef idx="1">
            <a:schemeClr val="accent3"/>
          </a:lnRef>
          <a:fillRef idx="2">
            <a:schemeClr val="accent3"/>
          </a:fillRef>
          <a:effectRef idx="1">
            <a:schemeClr val="accent3"/>
          </a:effectRef>
          <a:fontRef idx="minor">
            <a:schemeClr val="dk1"/>
          </a:fontRef>
        </p:style>
        <p:txBody>
          <a:bodyPr anchor="ctr">
            <a:normAutofit fontScale="92500"/>
          </a:bodyPr>
          <a:lstStyle/>
          <a:p>
            <a:r>
              <a:rPr lang="en-GB" dirty="0">
                <a:solidFill>
                  <a:schemeClr val="bg1"/>
                </a:solidFill>
              </a:rPr>
              <a:t>Introduction</a:t>
            </a:r>
          </a:p>
          <a:p>
            <a:pPr lvl="0"/>
            <a:r>
              <a:rPr lang="en-GB" dirty="0">
                <a:solidFill>
                  <a:schemeClr val="bg1"/>
                </a:solidFill>
              </a:rPr>
              <a:t>Definition of organisational structure</a:t>
            </a:r>
          </a:p>
          <a:p>
            <a:pPr lvl="0"/>
            <a:r>
              <a:rPr lang="en-GB" dirty="0">
                <a:solidFill>
                  <a:schemeClr val="bg1"/>
                </a:solidFill>
              </a:rPr>
              <a:t>Importance of organisational structure</a:t>
            </a:r>
          </a:p>
          <a:p>
            <a:r>
              <a:rPr lang="en-GB" dirty="0">
                <a:solidFill>
                  <a:schemeClr val="bg1"/>
                </a:solidFill>
              </a:rPr>
              <a:t>Types of Organisational Structures</a:t>
            </a:r>
          </a:p>
          <a:p>
            <a:pPr lvl="0"/>
            <a:r>
              <a:rPr lang="en-GB" dirty="0">
                <a:solidFill>
                  <a:schemeClr val="bg1"/>
                </a:solidFill>
              </a:rPr>
              <a:t>Functional Structure</a:t>
            </a:r>
          </a:p>
          <a:p>
            <a:pPr lvl="0"/>
            <a:r>
              <a:rPr lang="en-GB" dirty="0">
                <a:solidFill>
                  <a:schemeClr val="bg1"/>
                </a:solidFill>
              </a:rPr>
              <a:t>Divisional Structure</a:t>
            </a:r>
          </a:p>
          <a:p>
            <a:pPr lvl="0"/>
            <a:r>
              <a:rPr lang="en-GB" dirty="0">
                <a:solidFill>
                  <a:schemeClr val="bg1"/>
                </a:solidFill>
              </a:rPr>
              <a:t>Matrix Structure</a:t>
            </a:r>
          </a:p>
          <a:p>
            <a:r>
              <a:rPr lang="en-GB" dirty="0">
                <a:solidFill>
                  <a:schemeClr val="bg1"/>
                </a:solidFill>
              </a:rPr>
              <a:t>Conclusion</a:t>
            </a:r>
          </a:p>
          <a:p>
            <a:r>
              <a:rPr lang="en-GB" dirty="0">
                <a:solidFill>
                  <a:schemeClr val="bg1"/>
                </a:solidFill>
              </a:rPr>
              <a:t>References</a:t>
            </a:r>
          </a:p>
          <a:p>
            <a:endParaRPr lang="en-GB" dirty="0">
              <a:solidFill>
                <a:schemeClr val="bg1"/>
              </a:solidFill>
            </a:endParaRPr>
          </a:p>
        </p:txBody>
      </p:sp>
    </p:spTree>
    <p:extLst>
      <p:ext uri="{BB962C8B-B14F-4D97-AF65-F5344CB8AC3E}">
        <p14:creationId xmlns:p14="http://schemas.microsoft.com/office/powerpoint/2010/main" val="23371987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9" name="Rectangle 2058">
            <a:extLst>
              <a:ext uri="{FF2B5EF4-FFF2-40B4-BE49-F238E27FC236}">
                <a16:creationId xmlns:a16="http://schemas.microsoft.com/office/drawing/2014/main" id="{A9D2268A-D939-4E78-91B6-6C7E46406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mplement the right organizational structure for your business">
            <a:extLst>
              <a:ext uri="{FF2B5EF4-FFF2-40B4-BE49-F238E27FC236}">
                <a16:creationId xmlns:a16="http://schemas.microsoft.com/office/drawing/2014/main" id="{0095B1D7-751E-B2C3-2996-985A0CDCA2E7}"/>
              </a:ext>
            </a:extLst>
          </p:cNvPr>
          <p:cNvPicPr>
            <a:picLocks noChangeAspect="1" noChangeArrowheads="1"/>
          </p:cNvPicPr>
          <p:nvPr/>
        </p:nvPicPr>
        <p:blipFill>
          <a:blip r:embed="rId3">
            <a:alphaModFix amt="40000"/>
            <a:extLst>
              <a:ext uri="{28A0092B-C50C-407E-A947-70E740481C1C}">
                <a14:useLocalDpi xmlns:a14="http://schemas.microsoft.com/office/drawing/2010/main" val="0"/>
              </a:ext>
            </a:extLst>
          </a:blip>
          <a:srcRect/>
          <a:stretch>
            <a:fillRect/>
          </a:stretch>
        </p:blipFill>
        <p:spPr bwMode="auto">
          <a:xfrm>
            <a:off x="20" y="10"/>
            <a:ext cx="12191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ACB7389-0655-2E3C-199E-AAC388E36B59}"/>
              </a:ext>
            </a:extLst>
          </p:cNvPr>
          <p:cNvSpPr>
            <a:spLocks noGrp="1"/>
          </p:cNvSpPr>
          <p:nvPr>
            <p:ph type="title"/>
          </p:nvPr>
        </p:nvSpPr>
        <p:spPr>
          <a:xfrm>
            <a:off x="640080" y="853673"/>
            <a:ext cx="4023360" cy="5004794"/>
          </a:xfrm>
        </p:spPr>
        <p:txBody>
          <a:bodyPr>
            <a:normAutofit/>
          </a:bodyPr>
          <a:lstStyle/>
          <a:p>
            <a:r>
              <a:rPr lang="en-GB" sz="4600" b="1">
                <a:solidFill>
                  <a:schemeClr val="bg1"/>
                </a:solidFill>
              </a:rPr>
              <a:t>Definition of Organisational Structure</a:t>
            </a:r>
            <a:endParaRPr lang="en-GB" sz="4600">
              <a:solidFill>
                <a:schemeClr val="bg1"/>
              </a:solidFill>
            </a:endParaRPr>
          </a:p>
        </p:txBody>
      </p:sp>
      <p:sp>
        <p:nvSpPr>
          <p:cNvPr id="3" name="Content Placeholder 2">
            <a:extLst>
              <a:ext uri="{FF2B5EF4-FFF2-40B4-BE49-F238E27FC236}">
                <a16:creationId xmlns:a16="http://schemas.microsoft.com/office/drawing/2014/main" id="{CA94312C-C01D-8D15-CC99-5F51F12B90C9}"/>
              </a:ext>
            </a:extLst>
          </p:cNvPr>
          <p:cNvSpPr>
            <a:spLocks noGrp="1"/>
          </p:cNvSpPr>
          <p:nvPr>
            <p:ph idx="1"/>
          </p:nvPr>
        </p:nvSpPr>
        <p:spPr>
          <a:xfrm>
            <a:off x="5599083" y="853673"/>
            <a:ext cx="5715000" cy="5004794"/>
          </a:xfrm>
        </p:spPr>
        <p:txBody>
          <a:bodyPr anchor="ctr">
            <a:normAutofit/>
          </a:bodyPr>
          <a:lstStyle/>
          <a:p>
            <a:pPr lvl="0"/>
            <a:r>
              <a:rPr lang="en-GB" sz="2200">
                <a:solidFill>
                  <a:schemeClr val="bg1"/>
                </a:solidFill>
              </a:rPr>
              <a:t>Defines roles, responsibilities, and authority.</a:t>
            </a:r>
          </a:p>
          <a:p>
            <a:pPr lvl="0"/>
            <a:r>
              <a:rPr lang="en-GB" sz="2200">
                <a:solidFill>
                  <a:schemeClr val="bg1"/>
                </a:solidFill>
              </a:rPr>
              <a:t>Organises tasks and coordination.</a:t>
            </a:r>
          </a:p>
          <a:p>
            <a:pPr lvl="0"/>
            <a:r>
              <a:rPr lang="en-GB" sz="2200">
                <a:solidFill>
                  <a:schemeClr val="bg1"/>
                </a:solidFill>
              </a:rPr>
              <a:t>Enhances communication and accountability.</a:t>
            </a:r>
          </a:p>
          <a:p>
            <a:pPr lvl="0"/>
            <a:r>
              <a:rPr lang="en-GB" sz="2200">
                <a:solidFill>
                  <a:schemeClr val="bg1"/>
                </a:solidFill>
              </a:rPr>
              <a:t>Improves decision-making and efficiency.</a:t>
            </a:r>
          </a:p>
          <a:p>
            <a:pPr lvl="0"/>
            <a:r>
              <a:rPr lang="en-GB" sz="2200">
                <a:solidFill>
                  <a:schemeClr val="bg1"/>
                </a:solidFill>
              </a:rPr>
              <a:t>Aligns employees with organisational goals.</a:t>
            </a:r>
          </a:p>
        </p:txBody>
      </p:sp>
      <p:sp>
        <p:nvSpPr>
          <p:cNvPr id="2060" name="sketch box">
            <a:extLst>
              <a:ext uri="{FF2B5EF4-FFF2-40B4-BE49-F238E27FC236}">
                <a16:creationId xmlns:a16="http://schemas.microsoft.com/office/drawing/2014/main" id="{E0C43A58-225D-452D-8185-0D89D1EED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921" y="493776"/>
            <a:ext cx="6229604" cy="5722227"/>
          </a:xfrm>
          <a:custGeom>
            <a:avLst/>
            <a:gdLst>
              <a:gd name="connsiteX0" fmla="*/ 0 w 6229604"/>
              <a:gd name="connsiteY0" fmla="*/ 0 h 5722227"/>
              <a:gd name="connsiteX1" fmla="*/ 629882 w 6229604"/>
              <a:gd name="connsiteY1" fmla="*/ 0 h 5722227"/>
              <a:gd name="connsiteX2" fmla="*/ 1135172 w 6229604"/>
              <a:gd name="connsiteY2" fmla="*/ 0 h 5722227"/>
              <a:gd name="connsiteX3" fmla="*/ 1951943 w 6229604"/>
              <a:gd name="connsiteY3" fmla="*/ 0 h 5722227"/>
              <a:gd name="connsiteX4" fmla="*/ 2581825 w 6229604"/>
              <a:gd name="connsiteY4" fmla="*/ 0 h 5722227"/>
              <a:gd name="connsiteX5" fmla="*/ 3211707 w 6229604"/>
              <a:gd name="connsiteY5" fmla="*/ 0 h 5722227"/>
              <a:gd name="connsiteX6" fmla="*/ 4028477 w 6229604"/>
              <a:gd name="connsiteY6" fmla="*/ 0 h 5722227"/>
              <a:gd name="connsiteX7" fmla="*/ 4596063 w 6229604"/>
              <a:gd name="connsiteY7" fmla="*/ 0 h 5722227"/>
              <a:gd name="connsiteX8" fmla="*/ 5412834 w 6229604"/>
              <a:gd name="connsiteY8" fmla="*/ 0 h 5722227"/>
              <a:gd name="connsiteX9" fmla="*/ 6229604 w 6229604"/>
              <a:gd name="connsiteY9" fmla="*/ 0 h 5722227"/>
              <a:gd name="connsiteX10" fmla="*/ 6229604 w 6229604"/>
              <a:gd name="connsiteY10" fmla="*/ 635803 h 5722227"/>
              <a:gd name="connsiteX11" fmla="*/ 6229604 w 6229604"/>
              <a:gd name="connsiteY11" fmla="*/ 1271606 h 5722227"/>
              <a:gd name="connsiteX12" fmla="*/ 6229604 w 6229604"/>
              <a:gd name="connsiteY12" fmla="*/ 1964631 h 5722227"/>
              <a:gd name="connsiteX13" fmla="*/ 6229604 w 6229604"/>
              <a:gd name="connsiteY13" fmla="*/ 2428767 h 5722227"/>
              <a:gd name="connsiteX14" fmla="*/ 6229604 w 6229604"/>
              <a:gd name="connsiteY14" fmla="*/ 3064570 h 5722227"/>
              <a:gd name="connsiteX15" fmla="*/ 6229604 w 6229604"/>
              <a:gd name="connsiteY15" fmla="*/ 3700373 h 5722227"/>
              <a:gd name="connsiteX16" fmla="*/ 6229604 w 6229604"/>
              <a:gd name="connsiteY16" fmla="*/ 4336176 h 5722227"/>
              <a:gd name="connsiteX17" fmla="*/ 6229604 w 6229604"/>
              <a:gd name="connsiteY17" fmla="*/ 5029202 h 5722227"/>
              <a:gd name="connsiteX18" fmla="*/ 6229604 w 6229604"/>
              <a:gd name="connsiteY18" fmla="*/ 5722227 h 5722227"/>
              <a:gd name="connsiteX19" fmla="*/ 5475130 w 6229604"/>
              <a:gd name="connsiteY19" fmla="*/ 5722227 h 5722227"/>
              <a:gd name="connsiteX20" fmla="*/ 4907544 w 6229604"/>
              <a:gd name="connsiteY20" fmla="*/ 5722227 h 5722227"/>
              <a:gd name="connsiteX21" fmla="*/ 4090773 w 6229604"/>
              <a:gd name="connsiteY21" fmla="*/ 5722227 h 5722227"/>
              <a:gd name="connsiteX22" fmla="*/ 3398595 w 6229604"/>
              <a:gd name="connsiteY22" fmla="*/ 5722227 h 5722227"/>
              <a:gd name="connsiteX23" fmla="*/ 2831009 w 6229604"/>
              <a:gd name="connsiteY23" fmla="*/ 5722227 h 5722227"/>
              <a:gd name="connsiteX24" fmla="*/ 2138831 w 6229604"/>
              <a:gd name="connsiteY24" fmla="*/ 5722227 h 5722227"/>
              <a:gd name="connsiteX25" fmla="*/ 1633541 w 6229604"/>
              <a:gd name="connsiteY25" fmla="*/ 5722227 h 5722227"/>
              <a:gd name="connsiteX26" fmla="*/ 1128251 w 6229604"/>
              <a:gd name="connsiteY26" fmla="*/ 5722227 h 5722227"/>
              <a:gd name="connsiteX27" fmla="*/ 0 w 6229604"/>
              <a:gd name="connsiteY27" fmla="*/ 5722227 h 5722227"/>
              <a:gd name="connsiteX28" fmla="*/ 0 w 6229604"/>
              <a:gd name="connsiteY28" fmla="*/ 5200869 h 5722227"/>
              <a:gd name="connsiteX29" fmla="*/ 0 w 6229604"/>
              <a:gd name="connsiteY29" fmla="*/ 4450621 h 5722227"/>
              <a:gd name="connsiteX30" fmla="*/ 0 w 6229604"/>
              <a:gd name="connsiteY30" fmla="*/ 3872040 h 5722227"/>
              <a:gd name="connsiteX31" fmla="*/ 0 w 6229604"/>
              <a:gd name="connsiteY31" fmla="*/ 3407904 h 5722227"/>
              <a:gd name="connsiteX32" fmla="*/ 0 w 6229604"/>
              <a:gd name="connsiteY32" fmla="*/ 2714879 h 5722227"/>
              <a:gd name="connsiteX33" fmla="*/ 0 w 6229604"/>
              <a:gd name="connsiteY33" fmla="*/ 2193520 h 5722227"/>
              <a:gd name="connsiteX34" fmla="*/ 0 w 6229604"/>
              <a:gd name="connsiteY34" fmla="*/ 1500495 h 5722227"/>
              <a:gd name="connsiteX35" fmla="*/ 0 w 6229604"/>
              <a:gd name="connsiteY35" fmla="*/ 750248 h 5722227"/>
              <a:gd name="connsiteX36" fmla="*/ 0 w 6229604"/>
              <a:gd name="connsiteY36" fmla="*/ 0 h 5722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229604" h="5722227" extrusionOk="0">
                <a:moveTo>
                  <a:pt x="0" y="0"/>
                </a:moveTo>
                <a:cubicBezTo>
                  <a:pt x="134765" y="733"/>
                  <a:pt x="359555" y="-15387"/>
                  <a:pt x="629882" y="0"/>
                </a:cubicBezTo>
                <a:cubicBezTo>
                  <a:pt x="900209" y="15387"/>
                  <a:pt x="965450" y="15937"/>
                  <a:pt x="1135172" y="0"/>
                </a:cubicBezTo>
                <a:cubicBezTo>
                  <a:pt x="1304894" y="-15937"/>
                  <a:pt x="1787212" y="10921"/>
                  <a:pt x="1951943" y="0"/>
                </a:cubicBezTo>
                <a:cubicBezTo>
                  <a:pt x="2116674" y="-10921"/>
                  <a:pt x="2378222" y="13313"/>
                  <a:pt x="2581825" y="0"/>
                </a:cubicBezTo>
                <a:cubicBezTo>
                  <a:pt x="2785428" y="-13313"/>
                  <a:pt x="2915218" y="19972"/>
                  <a:pt x="3211707" y="0"/>
                </a:cubicBezTo>
                <a:cubicBezTo>
                  <a:pt x="3508196" y="-19972"/>
                  <a:pt x="3832828" y="-34359"/>
                  <a:pt x="4028477" y="0"/>
                </a:cubicBezTo>
                <a:cubicBezTo>
                  <a:pt x="4224126" y="34359"/>
                  <a:pt x="4361257" y="4467"/>
                  <a:pt x="4596063" y="0"/>
                </a:cubicBezTo>
                <a:cubicBezTo>
                  <a:pt x="4830869" y="-4467"/>
                  <a:pt x="5091403" y="-7365"/>
                  <a:pt x="5412834" y="0"/>
                </a:cubicBezTo>
                <a:cubicBezTo>
                  <a:pt x="5734265" y="7365"/>
                  <a:pt x="6034988" y="-26786"/>
                  <a:pt x="6229604" y="0"/>
                </a:cubicBezTo>
                <a:cubicBezTo>
                  <a:pt x="6208296" y="256153"/>
                  <a:pt x="6219810" y="335049"/>
                  <a:pt x="6229604" y="635803"/>
                </a:cubicBezTo>
                <a:cubicBezTo>
                  <a:pt x="6239398" y="936557"/>
                  <a:pt x="6230184" y="1092448"/>
                  <a:pt x="6229604" y="1271606"/>
                </a:cubicBezTo>
                <a:cubicBezTo>
                  <a:pt x="6229024" y="1450764"/>
                  <a:pt x="6217841" y="1797531"/>
                  <a:pt x="6229604" y="1964631"/>
                </a:cubicBezTo>
                <a:cubicBezTo>
                  <a:pt x="6241367" y="2131731"/>
                  <a:pt x="6220367" y="2235822"/>
                  <a:pt x="6229604" y="2428767"/>
                </a:cubicBezTo>
                <a:cubicBezTo>
                  <a:pt x="6238841" y="2621712"/>
                  <a:pt x="6220929" y="2925917"/>
                  <a:pt x="6229604" y="3064570"/>
                </a:cubicBezTo>
                <a:cubicBezTo>
                  <a:pt x="6238279" y="3203223"/>
                  <a:pt x="6256755" y="3501958"/>
                  <a:pt x="6229604" y="3700373"/>
                </a:cubicBezTo>
                <a:cubicBezTo>
                  <a:pt x="6202453" y="3898788"/>
                  <a:pt x="6201714" y="4046823"/>
                  <a:pt x="6229604" y="4336176"/>
                </a:cubicBezTo>
                <a:cubicBezTo>
                  <a:pt x="6257494" y="4625529"/>
                  <a:pt x="6258821" y="4774033"/>
                  <a:pt x="6229604" y="5029202"/>
                </a:cubicBezTo>
                <a:cubicBezTo>
                  <a:pt x="6200387" y="5284371"/>
                  <a:pt x="6233334" y="5383875"/>
                  <a:pt x="6229604" y="5722227"/>
                </a:cubicBezTo>
                <a:cubicBezTo>
                  <a:pt x="6016393" y="5707881"/>
                  <a:pt x="5684528" y="5751176"/>
                  <a:pt x="5475130" y="5722227"/>
                </a:cubicBezTo>
                <a:cubicBezTo>
                  <a:pt x="5265732" y="5693278"/>
                  <a:pt x="5082862" y="5732690"/>
                  <a:pt x="4907544" y="5722227"/>
                </a:cubicBezTo>
                <a:cubicBezTo>
                  <a:pt x="4732226" y="5711764"/>
                  <a:pt x="4474837" y="5716289"/>
                  <a:pt x="4090773" y="5722227"/>
                </a:cubicBezTo>
                <a:cubicBezTo>
                  <a:pt x="3706709" y="5728165"/>
                  <a:pt x="3645902" y="5723973"/>
                  <a:pt x="3398595" y="5722227"/>
                </a:cubicBezTo>
                <a:cubicBezTo>
                  <a:pt x="3151288" y="5720481"/>
                  <a:pt x="3001606" y="5732695"/>
                  <a:pt x="2831009" y="5722227"/>
                </a:cubicBezTo>
                <a:cubicBezTo>
                  <a:pt x="2660412" y="5711759"/>
                  <a:pt x="2424161" y="5689878"/>
                  <a:pt x="2138831" y="5722227"/>
                </a:cubicBezTo>
                <a:cubicBezTo>
                  <a:pt x="1853501" y="5754576"/>
                  <a:pt x="1788223" y="5720540"/>
                  <a:pt x="1633541" y="5722227"/>
                </a:cubicBezTo>
                <a:cubicBezTo>
                  <a:pt x="1478859" y="5723915"/>
                  <a:pt x="1324151" y="5739059"/>
                  <a:pt x="1128251" y="5722227"/>
                </a:cubicBezTo>
                <a:cubicBezTo>
                  <a:pt x="932351" y="5705396"/>
                  <a:pt x="522340" y="5691488"/>
                  <a:pt x="0" y="5722227"/>
                </a:cubicBezTo>
                <a:cubicBezTo>
                  <a:pt x="-8445" y="5596771"/>
                  <a:pt x="-11215" y="5344833"/>
                  <a:pt x="0" y="5200869"/>
                </a:cubicBezTo>
                <a:cubicBezTo>
                  <a:pt x="11215" y="5056905"/>
                  <a:pt x="20310" y="4693766"/>
                  <a:pt x="0" y="4450621"/>
                </a:cubicBezTo>
                <a:cubicBezTo>
                  <a:pt x="-20310" y="4207476"/>
                  <a:pt x="817" y="4075053"/>
                  <a:pt x="0" y="3872040"/>
                </a:cubicBezTo>
                <a:cubicBezTo>
                  <a:pt x="-817" y="3669027"/>
                  <a:pt x="-21729" y="3595882"/>
                  <a:pt x="0" y="3407904"/>
                </a:cubicBezTo>
                <a:cubicBezTo>
                  <a:pt x="21729" y="3219926"/>
                  <a:pt x="-30605" y="3052469"/>
                  <a:pt x="0" y="2714879"/>
                </a:cubicBezTo>
                <a:cubicBezTo>
                  <a:pt x="30605" y="2377289"/>
                  <a:pt x="-16081" y="2430808"/>
                  <a:pt x="0" y="2193520"/>
                </a:cubicBezTo>
                <a:cubicBezTo>
                  <a:pt x="16081" y="1956232"/>
                  <a:pt x="18120" y="1817979"/>
                  <a:pt x="0" y="1500495"/>
                </a:cubicBezTo>
                <a:cubicBezTo>
                  <a:pt x="-18120" y="1183011"/>
                  <a:pt x="23969" y="972269"/>
                  <a:pt x="0" y="750248"/>
                </a:cubicBezTo>
                <a:cubicBezTo>
                  <a:pt x="-23969" y="528227"/>
                  <a:pt x="-3769" y="358360"/>
                  <a:pt x="0" y="0"/>
                </a:cubicBezTo>
                <a:close/>
              </a:path>
            </a:pathLst>
          </a:custGeom>
          <a:noFill/>
          <a:ln w="47625">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42866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081" name="Arc 308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E6B1346-4DA2-0A95-C1F9-3D28C8B18694}"/>
              </a:ext>
            </a:extLst>
          </p:cNvPr>
          <p:cNvSpPr>
            <a:spLocks noGrp="1"/>
          </p:cNvSpPr>
          <p:nvPr>
            <p:ph type="title"/>
          </p:nvPr>
        </p:nvSpPr>
        <p:spPr>
          <a:xfrm>
            <a:off x="5894962" y="479493"/>
            <a:ext cx="5458838" cy="1325563"/>
          </a:xfrm>
        </p:spPr>
        <p:txBody>
          <a:bodyPr>
            <a:normAutofit/>
          </a:bodyPr>
          <a:lstStyle/>
          <a:p>
            <a:r>
              <a:rPr lang="en-GB" b="1" dirty="0"/>
              <a:t>Functional Structure</a:t>
            </a:r>
            <a:endParaRPr lang="en-GB" dirty="0"/>
          </a:p>
        </p:txBody>
      </p:sp>
      <p:sp>
        <p:nvSpPr>
          <p:cNvPr id="3083" name="Freeform: Shape 308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74" name="Picture 2" descr="What Is a Functional Organizational Structure? - AIHR">
            <a:extLst>
              <a:ext uri="{FF2B5EF4-FFF2-40B4-BE49-F238E27FC236}">
                <a16:creationId xmlns:a16="http://schemas.microsoft.com/office/drawing/2014/main" id="{80E459EA-A6BA-0874-CBE7-456195E9284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3182" y="1755649"/>
            <a:ext cx="4777381" cy="317695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060ADE9-5B9A-F6B4-1A9F-12C1F8142E8F}"/>
              </a:ext>
            </a:extLst>
          </p:cNvPr>
          <p:cNvSpPr>
            <a:spLocks noGrp="1"/>
          </p:cNvSpPr>
          <p:nvPr>
            <p:ph idx="1"/>
          </p:nvPr>
        </p:nvSpPr>
        <p:spPr>
          <a:xfrm>
            <a:off x="5894962" y="1984443"/>
            <a:ext cx="5458838" cy="4192520"/>
          </a:xfrm>
        </p:spPr>
        <p:txBody>
          <a:bodyPr>
            <a:normAutofit/>
          </a:bodyPr>
          <a:lstStyle/>
          <a:p>
            <a:pPr lvl="0"/>
            <a:r>
              <a:rPr lang="en-GB" sz="2600"/>
              <a:t>Organises departments by specialised functions.</a:t>
            </a:r>
          </a:p>
          <a:p>
            <a:pPr lvl="0"/>
            <a:r>
              <a:rPr lang="en-GB" sz="2600"/>
              <a:t>Enhances efficiency within each department.</a:t>
            </a:r>
          </a:p>
          <a:p>
            <a:pPr lvl="0"/>
            <a:r>
              <a:rPr lang="en-GB" sz="2600"/>
              <a:t>Encourages specialisation and expertise development.</a:t>
            </a:r>
          </a:p>
          <a:p>
            <a:pPr lvl="0"/>
            <a:r>
              <a:rPr lang="en-GB" sz="2600"/>
              <a:t>Limits cross-departmental communication and collaboration.</a:t>
            </a:r>
          </a:p>
          <a:p>
            <a:pPr lvl="0"/>
            <a:r>
              <a:rPr lang="en-GB" sz="2600"/>
              <a:t>May slow decision-making across departments.</a:t>
            </a:r>
          </a:p>
          <a:p>
            <a:endParaRPr lang="en-GB" sz="2600"/>
          </a:p>
        </p:txBody>
      </p:sp>
    </p:spTree>
    <p:extLst>
      <p:ext uri="{BB962C8B-B14F-4D97-AF65-F5344CB8AC3E}">
        <p14:creationId xmlns:p14="http://schemas.microsoft.com/office/powerpoint/2010/main" val="1102663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Freeform: Shape 410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4C37A0D-6376-5878-8A5C-73229EEB59F5}"/>
              </a:ext>
            </a:extLst>
          </p:cNvPr>
          <p:cNvSpPr>
            <a:spLocks noGrp="1"/>
          </p:cNvSpPr>
          <p:nvPr>
            <p:ph type="title"/>
          </p:nvPr>
        </p:nvSpPr>
        <p:spPr>
          <a:xfrm>
            <a:off x="1137034" y="609597"/>
            <a:ext cx="9392421" cy="1330841"/>
          </a:xfrm>
        </p:spPr>
        <p:txBody>
          <a:bodyPr>
            <a:normAutofit/>
          </a:bodyPr>
          <a:lstStyle/>
          <a:p>
            <a:r>
              <a:rPr lang="en-GB" b="1" dirty="0"/>
              <a:t>Divisional Structure</a:t>
            </a:r>
            <a:endParaRPr lang="en-GB" dirty="0"/>
          </a:p>
        </p:txBody>
      </p:sp>
      <p:sp>
        <p:nvSpPr>
          <p:cNvPr id="3" name="Content Placeholder 2">
            <a:extLst>
              <a:ext uri="{FF2B5EF4-FFF2-40B4-BE49-F238E27FC236}">
                <a16:creationId xmlns:a16="http://schemas.microsoft.com/office/drawing/2014/main" id="{CAC9B6CC-3CF2-1457-C9F7-89AA4E230C67}"/>
              </a:ext>
            </a:extLst>
          </p:cNvPr>
          <p:cNvSpPr>
            <a:spLocks noGrp="1"/>
          </p:cNvSpPr>
          <p:nvPr>
            <p:ph idx="1"/>
          </p:nvPr>
        </p:nvSpPr>
        <p:spPr>
          <a:xfrm>
            <a:off x="1137034" y="2198362"/>
            <a:ext cx="4958966" cy="3917773"/>
          </a:xfrm>
        </p:spPr>
        <p:txBody>
          <a:bodyPr>
            <a:normAutofit/>
          </a:bodyPr>
          <a:lstStyle/>
          <a:p>
            <a:pPr lvl="0"/>
            <a:r>
              <a:rPr lang="en-GB" sz="2000"/>
              <a:t>Organised by products, services, and regions in M&amp;S.</a:t>
            </a:r>
          </a:p>
          <a:p>
            <a:pPr lvl="0"/>
            <a:r>
              <a:rPr lang="en-GB" sz="2000"/>
              <a:t>Allows for faster decision-making processes.</a:t>
            </a:r>
          </a:p>
          <a:p>
            <a:pPr lvl="0"/>
            <a:r>
              <a:rPr lang="en-GB" sz="2000"/>
              <a:t>Enhances focus on specific markets.</a:t>
            </a:r>
          </a:p>
          <a:p>
            <a:pPr lvl="0"/>
            <a:r>
              <a:rPr lang="en-GB" sz="2000"/>
              <a:t>Promotes flexibility and adaptability within divisions.</a:t>
            </a:r>
          </a:p>
          <a:p>
            <a:r>
              <a:rPr lang="en-GB" sz="2000"/>
              <a:t>May lead to resource duplication issues.</a:t>
            </a:r>
          </a:p>
        </p:txBody>
      </p:sp>
      <p:pic>
        <p:nvPicPr>
          <p:cNvPr id="4098" name="Picture 2" descr="What Is a Divisional Structure? [+ Example] | HR Glossary - AIHR">
            <a:extLst>
              <a:ext uri="{FF2B5EF4-FFF2-40B4-BE49-F238E27FC236}">
                <a16:creationId xmlns:a16="http://schemas.microsoft.com/office/drawing/2014/main" id="{E0333472-5590-2940-0865-CA71B758CFA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14536" y="1929149"/>
            <a:ext cx="5602857" cy="3725901"/>
          </a:xfrm>
          <a:prstGeom prst="rect">
            <a:avLst/>
          </a:prstGeom>
          <a:noFill/>
          <a:extLst>
            <a:ext uri="{909E8E84-426E-40DD-AFC4-6F175D3DCCD1}">
              <a14:hiddenFill xmlns:a14="http://schemas.microsoft.com/office/drawing/2010/main">
                <a:solidFill>
                  <a:srgbClr val="FFFFFF"/>
                </a:solidFill>
              </a14:hiddenFill>
            </a:ext>
          </a:extLst>
        </p:spPr>
      </p:pic>
      <p:sp>
        <p:nvSpPr>
          <p:cNvPr id="4107" name="Freeform: Shape 410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211078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1A6F31-AC8C-1EC2-1929-C4B9E31820DE}"/>
              </a:ext>
            </a:extLst>
          </p:cNvPr>
          <p:cNvSpPr>
            <a:spLocks noGrp="1"/>
          </p:cNvSpPr>
          <p:nvPr>
            <p:ph type="title"/>
          </p:nvPr>
        </p:nvSpPr>
        <p:spPr>
          <a:xfrm>
            <a:off x="589560" y="856180"/>
            <a:ext cx="4560584" cy="1128068"/>
          </a:xfrm>
        </p:spPr>
        <p:txBody>
          <a:bodyPr anchor="ctr">
            <a:normAutofit/>
          </a:bodyPr>
          <a:lstStyle/>
          <a:p>
            <a:r>
              <a:rPr lang="en-GB" sz="4000" b="1" dirty="0"/>
              <a:t>Divisional Structure</a:t>
            </a:r>
            <a:endParaRPr lang="en-GB" sz="4000" dirty="0"/>
          </a:p>
        </p:txBody>
      </p:sp>
      <p:grpSp>
        <p:nvGrpSpPr>
          <p:cNvPr id="5129" name="Group 512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5130" name="Rectangle 51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33" name="Rectangle 51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39F9A6-1EE1-D6D7-DC27-5AD9E8C8CCB5}"/>
              </a:ext>
            </a:extLst>
          </p:cNvPr>
          <p:cNvSpPr>
            <a:spLocks noGrp="1"/>
          </p:cNvSpPr>
          <p:nvPr>
            <p:ph idx="1"/>
          </p:nvPr>
        </p:nvSpPr>
        <p:spPr>
          <a:xfrm>
            <a:off x="590719" y="2330505"/>
            <a:ext cx="4559425" cy="3979585"/>
          </a:xfrm>
        </p:spPr>
        <p:txBody>
          <a:bodyPr anchor="ctr">
            <a:normAutofit/>
          </a:bodyPr>
          <a:lstStyle/>
          <a:p>
            <a:pPr lvl="0"/>
            <a:r>
              <a:rPr lang="en-GB" sz="2000"/>
              <a:t>Divides the organisation into autonomous units.</a:t>
            </a:r>
          </a:p>
          <a:p>
            <a:pPr lvl="0"/>
            <a:r>
              <a:rPr lang="en-GB" sz="2000"/>
              <a:t>Focuses on specific products or regions.</a:t>
            </a:r>
          </a:p>
          <a:p>
            <a:pPr lvl="0"/>
            <a:r>
              <a:rPr lang="en-GB" sz="2000"/>
              <a:t>Encourages quicker decision-making within divisions in M&amp;S.</a:t>
            </a:r>
          </a:p>
          <a:p>
            <a:pPr lvl="0"/>
            <a:r>
              <a:rPr lang="en-GB" sz="2000"/>
              <a:t>Increases accountability within each division.</a:t>
            </a:r>
          </a:p>
          <a:p>
            <a:pPr lvl="0"/>
            <a:r>
              <a:rPr lang="en-GB" sz="2000"/>
              <a:t>May result in resource duplication.</a:t>
            </a:r>
          </a:p>
          <a:p>
            <a:endParaRPr lang="en-GB" sz="2000"/>
          </a:p>
        </p:txBody>
      </p:sp>
      <p:sp>
        <p:nvSpPr>
          <p:cNvPr id="5135" name="Rectangle 513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Rectangle 51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Organizational Structures: Which One Fits Your Business">
            <a:extLst>
              <a:ext uri="{FF2B5EF4-FFF2-40B4-BE49-F238E27FC236}">
                <a16:creationId xmlns:a16="http://schemas.microsoft.com/office/drawing/2014/main" id="{CEC49F2A-96AB-2DEC-53A1-7BBDAA419B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062" r="4" b="4"/>
          <a:stretch>
            <a:fillRect/>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8370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1305FA-D07E-C3DD-6CA9-2823827038ED}"/>
              </a:ext>
            </a:extLst>
          </p:cNvPr>
          <p:cNvSpPr>
            <a:spLocks noGrp="1"/>
          </p:cNvSpPr>
          <p:nvPr>
            <p:ph type="title"/>
          </p:nvPr>
        </p:nvSpPr>
        <p:spPr>
          <a:xfrm>
            <a:off x="793662" y="386930"/>
            <a:ext cx="10066122" cy="1298448"/>
          </a:xfrm>
        </p:spPr>
        <p:txBody>
          <a:bodyPr anchor="b">
            <a:normAutofit/>
          </a:bodyPr>
          <a:lstStyle/>
          <a:p>
            <a:r>
              <a:rPr lang="en-GB" sz="4800" b="1"/>
              <a:t>Matrix Structure</a:t>
            </a:r>
            <a:endParaRPr lang="en-GB" sz="4800"/>
          </a:p>
        </p:txBody>
      </p:sp>
      <p:sp>
        <p:nvSpPr>
          <p:cNvPr id="6153" name="Rectangle 615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DCA911-72B6-785E-98E8-E63DA1B5C72E}"/>
              </a:ext>
            </a:extLst>
          </p:cNvPr>
          <p:cNvSpPr>
            <a:spLocks noGrp="1"/>
          </p:cNvSpPr>
          <p:nvPr>
            <p:ph idx="1"/>
          </p:nvPr>
        </p:nvSpPr>
        <p:spPr>
          <a:xfrm>
            <a:off x="334426" y="2599509"/>
            <a:ext cx="4530898" cy="3639450"/>
          </a:xfrm>
        </p:spPr>
        <p:txBody>
          <a:bodyPr anchor="ctr">
            <a:normAutofit/>
          </a:bodyPr>
          <a:lstStyle/>
          <a:p>
            <a:pPr lvl="0"/>
            <a:r>
              <a:rPr lang="en-GB" sz="2000" dirty="0"/>
              <a:t>Combines functional and divisional structures.</a:t>
            </a:r>
          </a:p>
          <a:p>
            <a:pPr lvl="0"/>
            <a:r>
              <a:rPr lang="en-GB" sz="2000" dirty="0"/>
              <a:t>Employees report to multiple managers.</a:t>
            </a:r>
          </a:p>
          <a:p>
            <a:pPr lvl="0"/>
            <a:r>
              <a:rPr lang="en-GB" sz="2000" dirty="0"/>
              <a:t>Promotes collaboration and resource sharing in </a:t>
            </a:r>
            <a:r>
              <a:rPr lang="en-GB" sz="2000" dirty="0" err="1"/>
              <a:t>M&amp;S</a:t>
            </a:r>
            <a:r>
              <a:rPr lang="en-GB" sz="2000" dirty="0"/>
              <a:t>.</a:t>
            </a:r>
          </a:p>
          <a:p>
            <a:pPr lvl="0"/>
            <a:r>
              <a:rPr lang="en-GB" sz="2000" dirty="0"/>
              <a:t>Increases complexity in decision-making processes.</a:t>
            </a:r>
          </a:p>
          <a:p>
            <a:r>
              <a:rPr lang="en-GB" sz="2000" dirty="0"/>
              <a:t>It can cause confusion and conflicts.</a:t>
            </a:r>
          </a:p>
        </p:txBody>
      </p:sp>
      <p:pic>
        <p:nvPicPr>
          <p:cNvPr id="6146" name="Picture 2" descr="Matrix Organizational Structure: Complexity and Efficiency | Motion | Motion">
            <a:extLst>
              <a:ext uri="{FF2B5EF4-FFF2-40B4-BE49-F238E27FC236}">
                <a16:creationId xmlns:a16="http://schemas.microsoft.com/office/drawing/2014/main" id="{B9629C8D-D0A9-19E9-D26B-368E2AC1124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93228" y="2599509"/>
            <a:ext cx="6168581" cy="3438982"/>
          </a:xfrm>
          <a:prstGeom prst="rect">
            <a:avLst/>
          </a:prstGeom>
          <a:noFill/>
          <a:extLst>
            <a:ext uri="{909E8E84-426E-40DD-AFC4-6F175D3DCCD1}">
              <a14:hiddenFill xmlns:a14="http://schemas.microsoft.com/office/drawing/2010/main">
                <a:solidFill>
                  <a:srgbClr val="FFFFFF"/>
                </a:solidFill>
              </a14:hiddenFill>
            </a:ext>
          </a:extLst>
        </p:spPr>
      </p:pic>
      <p:sp>
        <p:nvSpPr>
          <p:cNvPr id="6157" name="Rectangle 615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764456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087A679D-1827-AD91-9784-3E98F3030D06}"/>
              </a:ext>
            </a:extLst>
          </p:cNvPr>
          <p:cNvSpPr>
            <a:spLocks noGrp="1"/>
          </p:cNvSpPr>
          <p:nvPr>
            <p:ph type="title"/>
          </p:nvPr>
        </p:nvSpPr>
        <p:spPr>
          <a:xfrm>
            <a:off x="838200" y="643467"/>
            <a:ext cx="2951205" cy="5571066"/>
          </a:xfrm>
        </p:spPr>
        <p:txBody>
          <a:bodyPr>
            <a:normAutofit/>
          </a:bodyPr>
          <a:lstStyle/>
          <a:p>
            <a:r>
              <a:rPr lang="en-GB" b="1">
                <a:solidFill>
                  <a:srgbClr val="FFFFFF"/>
                </a:solidFill>
              </a:rPr>
              <a:t>Conclusion</a:t>
            </a:r>
            <a:endParaRPr lang="en-GB">
              <a:solidFill>
                <a:srgbClr val="FFFFFF"/>
              </a:solidFill>
            </a:endParaRPr>
          </a:p>
        </p:txBody>
      </p:sp>
      <p:graphicFrame>
        <p:nvGraphicFramePr>
          <p:cNvPr id="23" name="Content Placeholder 2">
            <a:extLst>
              <a:ext uri="{FF2B5EF4-FFF2-40B4-BE49-F238E27FC236}">
                <a16:creationId xmlns:a16="http://schemas.microsoft.com/office/drawing/2014/main" id="{C80D3B2A-1A46-BFDE-E71F-ABED81C35BB6}"/>
              </a:ext>
            </a:extLst>
          </p:cNvPr>
          <p:cNvGraphicFramePr>
            <a:graphicFrameLocks noGrp="1"/>
          </p:cNvGraphicFramePr>
          <p:nvPr>
            <p:ph idx="1"/>
            <p:extLst>
              <p:ext uri="{D42A27DB-BD31-4B8C-83A1-F6EECF244321}">
                <p14:modId xmlns:p14="http://schemas.microsoft.com/office/powerpoint/2010/main" val="2450654655"/>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30483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3EE09-D2E8-513D-5FB9-4EC63C17BCF6}"/>
              </a:ext>
            </a:extLst>
          </p:cNvPr>
          <p:cNvSpPr>
            <a:spLocks noGrp="1"/>
          </p:cNvSpPr>
          <p:nvPr>
            <p:ph type="title"/>
          </p:nvPr>
        </p:nvSpPr>
        <p:spPr/>
        <p:txBody>
          <a:bodyPr/>
          <a:lstStyle/>
          <a:p>
            <a:r>
              <a:rPr lang="en-GB" b="1" dirty="0"/>
              <a:t>References</a:t>
            </a:r>
            <a:endParaRPr lang="en-GB" dirty="0"/>
          </a:p>
        </p:txBody>
      </p:sp>
      <p:graphicFrame>
        <p:nvGraphicFramePr>
          <p:cNvPr id="7" name="Content Placeholder 2">
            <a:extLst>
              <a:ext uri="{FF2B5EF4-FFF2-40B4-BE49-F238E27FC236}">
                <a16:creationId xmlns:a16="http://schemas.microsoft.com/office/drawing/2014/main" id="{B485EBF1-FAA7-5606-D2B6-FC78BE01958F}"/>
              </a:ext>
            </a:extLst>
          </p:cNvPr>
          <p:cNvGraphicFramePr>
            <a:graphicFrameLocks noGrp="1"/>
          </p:cNvGraphicFramePr>
          <p:nvPr>
            <p:ph idx="1"/>
            <p:extLst>
              <p:ext uri="{D42A27DB-BD31-4B8C-83A1-F6EECF244321}">
                <p14:modId xmlns:p14="http://schemas.microsoft.com/office/powerpoint/2010/main" val="81927610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19190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42</TotalTime>
  <Words>890</Words>
  <Application>Microsoft Office PowerPoint</Application>
  <PresentationFormat>Widescreen</PresentationFormat>
  <Paragraphs>66</Paragraphs>
  <Slides>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Aptos Display</vt:lpstr>
      <vt:lpstr>Arial</vt:lpstr>
      <vt:lpstr>Calibri</vt:lpstr>
      <vt:lpstr>Office Theme</vt:lpstr>
      <vt:lpstr>Individual Presentation – Organisational Structure</vt:lpstr>
      <vt:lpstr>Outline</vt:lpstr>
      <vt:lpstr>Definition of Organisational Structure</vt:lpstr>
      <vt:lpstr>Functional Structure</vt:lpstr>
      <vt:lpstr>Divisional Structure</vt:lpstr>
      <vt:lpstr>Divisional Structure</vt:lpstr>
      <vt:lpstr>Matrix Structure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Loredana Nicolaica</cp:lastModifiedBy>
  <cp:revision>1</cp:revision>
  <dcterms:created xsi:type="dcterms:W3CDTF">2025-11-06T09:40:36Z</dcterms:created>
  <dcterms:modified xsi:type="dcterms:W3CDTF">2025-11-27T19:36:51Z</dcterms:modified>
</cp:coreProperties>
</file>