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28"/>
  </p:notesMasterIdLst>
  <p:sldIdLst>
    <p:sldId id="258" r:id="rId6"/>
    <p:sldId id="290" r:id="rId7"/>
    <p:sldId id="291" r:id="rId8"/>
    <p:sldId id="292" r:id="rId9"/>
    <p:sldId id="263" r:id="rId10"/>
    <p:sldId id="293" r:id="rId11"/>
    <p:sldId id="265" r:id="rId12"/>
    <p:sldId id="270" r:id="rId13"/>
    <p:sldId id="294" r:id="rId14"/>
    <p:sldId id="271" r:id="rId15"/>
    <p:sldId id="272" r:id="rId16"/>
    <p:sldId id="274" r:id="rId17"/>
    <p:sldId id="276" r:id="rId18"/>
    <p:sldId id="287" r:id="rId19"/>
    <p:sldId id="288" r:id="rId20"/>
    <p:sldId id="289" r:id="rId21"/>
    <p:sldId id="295" r:id="rId22"/>
    <p:sldId id="280" r:id="rId23"/>
    <p:sldId id="278" r:id="rId24"/>
    <p:sldId id="296" r:id="rId25"/>
    <p:sldId id="297" r:id="rId26"/>
    <p:sldId id="29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DC73BE-2784-469C-84C5-44D1EE0B57EC}" v="2" dt="2025-10-15T15:33:48.6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3314" autoAdjust="0"/>
  </p:normalViewPr>
  <p:slideViewPr>
    <p:cSldViewPr snapToGrid="0" snapToObjects="1">
      <p:cViewPr varScale="1">
        <p:scale>
          <a:sx n="48" d="100"/>
          <a:sy n="48" d="100"/>
        </p:scale>
        <p:origin x="18" y="11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00C2EBFC-F7A4-4F9D-811A-7E1AEC1E73C0}"/>
    <pc:docChg chg="addSld modSld">
      <pc:chgData name="Ebad Banissi" userId="46ce2bb489724496" providerId="LiveId" clId="{00C2EBFC-F7A4-4F9D-811A-7E1AEC1E73C0}" dt="2025-10-15T15:34:00.827" v="6" actId="14100"/>
      <pc:docMkLst>
        <pc:docMk/>
      </pc:docMkLst>
      <pc:sldChg chg="addSp modSp mod">
        <pc:chgData name="Ebad Banissi" userId="46ce2bb489724496" providerId="LiveId" clId="{00C2EBFC-F7A4-4F9D-811A-7E1AEC1E73C0}" dt="2025-10-15T15:34:00.827" v="6" actId="14100"/>
        <pc:sldMkLst>
          <pc:docMk/>
          <pc:sldMk cId="652451977" sldId="294"/>
        </pc:sldMkLst>
        <pc:picChg chg="add mod">
          <ac:chgData name="Ebad Banissi" userId="46ce2bb489724496" providerId="LiveId" clId="{00C2EBFC-F7A4-4F9D-811A-7E1AEC1E73C0}" dt="2025-10-15T15:34:00.827" v="6" actId="14100"/>
          <ac:picMkLst>
            <pc:docMk/>
            <pc:sldMk cId="652451977" sldId="294"/>
            <ac:picMk id="8" creationId="{B8A73579-DBA2-DB73-54C0-3DC0A957BD86}"/>
          </ac:picMkLst>
        </pc:picChg>
      </pc:sldChg>
      <pc:sldChg chg="modSp new mod">
        <pc:chgData name="Ebad Banissi" userId="46ce2bb489724496" providerId="LiveId" clId="{00C2EBFC-F7A4-4F9D-811A-7E1AEC1E73C0}" dt="2025-10-15T15:28:40.032" v="2"/>
        <pc:sldMkLst>
          <pc:docMk/>
          <pc:sldMk cId="4272206252" sldId="298"/>
        </pc:sldMkLst>
        <pc:spChg chg="mod">
          <ac:chgData name="Ebad Banissi" userId="46ce2bb489724496" providerId="LiveId" clId="{00C2EBFC-F7A4-4F9D-811A-7E1AEC1E73C0}" dt="2025-10-15T15:28:26.019" v="1"/>
          <ac:spMkLst>
            <pc:docMk/>
            <pc:sldMk cId="4272206252" sldId="298"/>
            <ac:spMk id="2" creationId="{2C50D329-AB97-D0A8-FDAA-BDBB6128066E}"/>
          </ac:spMkLst>
        </pc:spChg>
        <pc:spChg chg="mod">
          <ac:chgData name="Ebad Banissi" userId="46ce2bb489724496" providerId="LiveId" clId="{00C2EBFC-F7A4-4F9D-811A-7E1AEC1E73C0}" dt="2025-10-15T15:28:40.032" v="2"/>
          <ac:spMkLst>
            <pc:docMk/>
            <pc:sldMk cId="4272206252" sldId="298"/>
            <ac:spMk id="3" creationId="{29740ECD-DA68-543B-0B82-89446D2D1C1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Font typeface="Arial" panose="020B0604020202020204" pitchFamily="34" charset="0"/>
              <a:buNone/>
            </a:pPr>
            <a:r>
              <a:rPr lang="en-US" sz="1800" b="0" i="0" dirty="0">
                <a:solidFill>
                  <a:srgbClr val="404040"/>
                </a:solidFill>
                <a:effectLst/>
                <a:latin typeface="Century Gothic" panose="020B0502020202020204" pitchFamily="34" charset="0"/>
                <a:sym typeface="Wingdings" panose="05000000000000000000" pitchFamily="2" charset="2"/>
              </a:rPr>
              <a:t>Do not ask them to disclose the password.</a:t>
            </a:r>
            <a:endParaRPr lang="en-US"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5</a:t>
            </a:fld>
            <a:endParaRPr lang="en-GB"/>
          </a:p>
        </p:txBody>
      </p:sp>
    </p:spTree>
    <p:extLst>
      <p:ext uri="{BB962C8B-B14F-4D97-AF65-F5344CB8AC3E}">
        <p14:creationId xmlns:p14="http://schemas.microsoft.com/office/powerpoint/2010/main" val="847744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14D5CD-7126-0B1B-60BD-B923E5E0D2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11C719-CF0F-F0E1-9D80-CF824FB6FA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99831A-C22D-6B2D-B34C-5DAD156B2204}"/>
              </a:ext>
            </a:extLst>
          </p:cNvPr>
          <p:cNvSpPr>
            <a:spLocks noGrp="1"/>
          </p:cNvSpPr>
          <p:nvPr>
            <p:ph type="body" idx="1"/>
          </p:nvPr>
        </p:nvSpPr>
        <p:spPr/>
        <p:txBody>
          <a:bodyPr/>
          <a:lstStyle/>
          <a:p>
            <a:pPr algn="l" rtl="0" fontAlgn="base">
              <a:buFont typeface="Arial" panose="020B0604020202020204" pitchFamily="34" charset="0"/>
              <a:buNone/>
            </a:pPr>
            <a:r>
              <a:rPr lang="en-US" sz="1800" b="0" i="0" dirty="0">
                <a:solidFill>
                  <a:srgbClr val="404040"/>
                </a:solidFill>
                <a:effectLst/>
                <a:latin typeface="Century Gothic" panose="020B0502020202020204" pitchFamily="34" charset="0"/>
                <a:sym typeface="Wingdings" panose="05000000000000000000" pitchFamily="2" charset="2"/>
              </a:rPr>
              <a:t>Do not ask them to disclose the password.</a:t>
            </a:r>
            <a:endParaRPr lang="en-US" b="0" i="0" dirty="0">
              <a:solidFill>
                <a:srgbClr val="000000"/>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3023CA14-E8AF-4248-4005-1D7BEA27023A}"/>
              </a:ext>
            </a:extLst>
          </p:cNvPr>
          <p:cNvSpPr>
            <a:spLocks noGrp="1"/>
          </p:cNvSpPr>
          <p:nvPr>
            <p:ph type="sldNum" sz="quarter" idx="5"/>
          </p:nvPr>
        </p:nvSpPr>
        <p:spPr/>
        <p:txBody>
          <a:bodyPr/>
          <a:lstStyle/>
          <a:p>
            <a:fld id="{58F38699-4B03-4757-A8E8-1F2266124752}" type="slidenum">
              <a:rPr lang="en-GB" smtClean="0"/>
              <a:t>6</a:t>
            </a:fld>
            <a:endParaRPr lang="en-GB"/>
          </a:p>
        </p:txBody>
      </p:sp>
    </p:spTree>
    <p:extLst>
      <p:ext uri="{BB962C8B-B14F-4D97-AF65-F5344CB8AC3E}">
        <p14:creationId xmlns:p14="http://schemas.microsoft.com/office/powerpoint/2010/main" val="646733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134091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1817076"/>
            <a:ext cx="5213809" cy="3118339"/>
          </a:xfrm>
        </p:spPr>
        <p:txBody>
          <a:bodyPr/>
          <a:lstStyle/>
          <a:p>
            <a:pPr marL="0" indent="0" algn="ctr">
              <a:buNone/>
            </a:pPr>
            <a:endParaRPr lang="en-GB" sz="4000" dirty="0"/>
          </a:p>
          <a:p>
            <a:pPr marL="0" indent="0">
              <a:buNone/>
            </a:pPr>
            <a:r>
              <a:rPr lang="en-GB" sz="4000" dirty="0"/>
              <a:t>      </a:t>
            </a:r>
            <a:r>
              <a:rPr lang="en-GB" sz="4800" dirty="0"/>
              <a:t>Research Principles and Philosophy</a:t>
            </a:r>
          </a:p>
          <a:p>
            <a:pPr marL="0" indent="0">
              <a:buNone/>
            </a:pPr>
            <a:r>
              <a:rPr lang="en-GB" sz="4800" dirty="0"/>
              <a:t>     LCDB 7077</a:t>
            </a:r>
          </a:p>
          <a:p>
            <a:pPr marL="0" indent="0" algn="ctr">
              <a:buNone/>
            </a:pPr>
            <a:endParaRPr lang="en-GB" sz="4000" dirty="0"/>
          </a:p>
          <a:p>
            <a:pPr marL="0" indent="0">
              <a:buNone/>
            </a:pPr>
            <a:r>
              <a:rPr lang="en-GB" sz="4000" dirty="0"/>
              <a:t>Week 2 – Nature of Research </a:t>
            </a:r>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879E9-68DA-3AC3-611B-A950973102F9}"/>
              </a:ext>
            </a:extLst>
          </p:cNvPr>
          <p:cNvSpPr>
            <a:spLocks noGrp="1"/>
          </p:cNvSpPr>
          <p:nvPr>
            <p:ph type="title"/>
          </p:nvPr>
        </p:nvSpPr>
        <p:spPr/>
        <p:txBody>
          <a:bodyPr/>
          <a:lstStyle/>
          <a:p>
            <a:endParaRPr lang="en-GB"/>
          </a:p>
        </p:txBody>
      </p:sp>
      <p:graphicFrame>
        <p:nvGraphicFramePr>
          <p:cNvPr id="8" name="Table 7">
            <a:extLst>
              <a:ext uri="{FF2B5EF4-FFF2-40B4-BE49-F238E27FC236}">
                <a16:creationId xmlns:a16="http://schemas.microsoft.com/office/drawing/2014/main" id="{2B0E9575-B73A-E67C-FD37-650DCA616DB8}"/>
              </a:ext>
            </a:extLst>
          </p:cNvPr>
          <p:cNvGraphicFramePr>
            <a:graphicFrameLocks noGrp="1"/>
          </p:cNvGraphicFramePr>
          <p:nvPr>
            <p:extLst>
              <p:ext uri="{D42A27DB-BD31-4B8C-83A1-F6EECF244321}">
                <p14:modId xmlns:p14="http://schemas.microsoft.com/office/powerpoint/2010/main" val="3393239529"/>
              </p:ext>
            </p:extLst>
          </p:nvPr>
        </p:nvGraphicFramePr>
        <p:xfrm>
          <a:off x="358219" y="1825625"/>
          <a:ext cx="11475562" cy="3575932"/>
        </p:xfrm>
        <a:graphic>
          <a:graphicData uri="http://schemas.openxmlformats.org/drawingml/2006/table">
            <a:tbl>
              <a:tblPr>
                <a:tableStyleId>{5C22544A-7EE6-4342-B048-85BDC9FD1C3A}</a:tableStyleId>
              </a:tblPr>
              <a:tblGrid>
                <a:gridCol w="11475562">
                  <a:extLst>
                    <a:ext uri="{9D8B030D-6E8A-4147-A177-3AD203B41FA5}">
                      <a16:colId xmlns:a16="http://schemas.microsoft.com/office/drawing/2014/main" val="2121404245"/>
                    </a:ext>
                  </a:extLst>
                </a:gridCol>
              </a:tblGrid>
              <a:tr h="416151">
                <a:tc>
                  <a:txBody>
                    <a:bodyPr/>
                    <a:lstStyle/>
                    <a:p>
                      <a:pPr algn="l" fontAlgn="ctr">
                        <a:buNone/>
                      </a:pPr>
                      <a:r>
                        <a:rPr lang="en-GB" sz="1200" u="none" strike="noStrike">
                          <a:effectLst/>
                        </a:rPr>
                        <a:t>15th October Ethics drop in </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891788954"/>
                  </a:ext>
                </a:extLst>
              </a:tr>
              <a:tr h="416151">
                <a:tc>
                  <a:txBody>
                    <a:bodyPr/>
                    <a:lstStyle/>
                    <a:p>
                      <a:pPr algn="l" fontAlgn="ctr">
                        <a:buNone/>
                      </a:pPr>
                      <a:r>
                        <a:rPr lang="en-GB" sz="1200" u="none" strike="noStrike">
                          <a:effectLst/>
                        </a:rPr>
                        <a:t>16th October - So, what is doctoral study? </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541053876"/>
                  </a:ext>
                </a:extLst>
              </a:tr>
              <a:tr h="416151">
                <a:tc>
                  <a:txBody>
                    <a:bodyPr/>
                    <a:lstStyle/>
                    <a:p>
                      <a:pPr algn="l" fontAlgn="ctr">
                        <a:buNone/>
                      </a:pPr>
                      <a:r>
                        <a:rPr lang="en-GB" sz="1200" u="none" strike="noStrike">
                          <a:effectLst/>
                        </a:rPr>
                        <a:t>21st October - Doctoral College Drop-in Online</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128260742"/>
                  </a:ext>
                </a:extLst>
              </a:tr>
              <a:tr h="416151">
                <a:tc>
                  <a:txBody>
                    <a:bodyPr/>
                    <a:lstStyle/>
                    <a:p>
                      <a:pPr algn="l" fontAlgn="ctr">
                        <a:buNone/>
                      </a:pPr>
                      <a:r>
                        <a:rPr lang="en-GB" sz="1200" u="none" strike="noStrike">
                          <a:effectLst/>
                        </a:rPr>
                        <a:t>22nd October - DC Seminar Series</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2188155599"/>
                  </a:ext>
                </a:extLst>
              </a:tr>
              <a:tr h="416151">
                <a:tc>
                  <a:txBody>
                    <a:bodyPr/>
                    <a:lstStyle/>
                    <a:p>
                      <a:pPr algn="l" fontAlgn="ctr">
                        <a:buNone/>
                      </a:pPr>
                      <a:r>
                        <a:rPr lang="en-GB" sz="1200" u="none" strike="noStrike">
                          <a:effectLst/>
                        </a:rPr>
                        <a:t>23rd October - Open Access Publishing and the Research Landscape </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399081240"/>
                  </a:ext>
                </a:extLst>
              </a:tr>
              <a:tr h="416151">
                <a:tc>
                  <a:txBody>
                    <a:bodyPr/>
                    <a:lstStyle/>
                    <a:p>
                      <a:pPr algn="l" fontAlgn="ctr">
                        <a:buNone/>
                      </a:pPr>
                      <a:r>
                        <a:rPr lang="en-GB" sz="1200" u="none" strike="noStrike">
                          <a:effectLst/>
                        </a:rPr>
                        <a:t>29th October – Digital Skills Induction</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2971475356"/>
                  </a:ext>
                </a:extLst>
              </a:tr>
              <a:tr h="1079026">
                <a:tc>
                  <a:txBody>
                    <a:bodyPr/>
                    <a:lstStyle/>
                    <a:p>
                      <a:pPr algn="l" fontAlgn="ctr">
                        <a:buNone/>
                      </a:pPr>
                      <a:r>
                        <a:rPr lang="en-GB" sz="1200" u="none" strike="noStrike" dirty="0">
                          <a:effectLst/>
                        </a:rPr>
                        <a:t>30th October - Research ethics and integrity training - new PG2 form</a:t>
                      </a:r>
                      <a:endParaRPr lang="en-GB" sz="1200" b="0" i="0" u="none" strike="noStrike" dirty="0">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1824700914"/>
                  </a:ext>
                </a:extLst>
              </a:tr>
            </a:tbl>
          </a:graphicData>
        </a:graphic>
      </p:graphicFrame>
      <p:sp>
        <p:nvSpPr>
          <p:cNvPr id="10" name="Content Placeholder 9">
            <a:extLst>
              <a:ext uri="{FF2B5EF4-FFF2-40B4-BE49-F238E27FC236}">
                <a16:creationId xmlns:a16="http://schemas.microsoft.com/office/drawing/2014/main" id="{3D62FCEA-52F8-5B04-FE01-34EC9B2D4240}"/>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875904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0E4C5-019A-DEA1-FCB7-C2504CC73B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B2E271-0DD2-5229-F30C-904782794D8A}"/>
              </a:ext>
            </a:extLst>
          </p:cNvPr>
          <p:cNvSpPr>
            <a:spLocks noGrp="1"/>
          </p:cNvSpPr>
          <p:nvPr>
            <p:ph type="title"/>
          </p:nvPr>
        </p:nvSpPr>
        <p:spPr/>
        <p:txBody>
          <a:bodyPr/>
          <a:lstStyle/>
          <a:p>
            <a:endParaRPr lang="en-GB"/>
          </a:p>
        </p:txBody>
      </p:sp>
      <p:graphicFrame>
        <p:nvGraphicFramePr>
          <p:cNvPr id="3" name="Content Placeholder 2">
            <a:extLst>
              <a:ext uri="{FF2B5EF4-FFF2-40B4-BE49-F238E27FC236}">
                <a16:creationId xmlns:a16="http://schemas.microsoft.com/office/drawing/2014/main" id="{FB113DAE-5D77-6751-7761-1C1DD9CC0AA5}"/>
              </a:ext>
            </a:extLst>
          </p:cNvPr>
          <p:cNvGraphicFramePr>
            <a:graphicFrameLocks noGrp="1"/>
          </p:cNvGraphicFramePr>
          <p:nvPr>
            <p:ph idx="1"/>
            <p:extLst>
              <p:ext uri="{D42A27DB-BD31-4B8C-83A1-F6EECF244321}">
                <p14:modId xmlns:p14="http://schemas.microsoft.com/office/powerpoint/2010/main" val="2421262887"/>
              </p:ext>
            </p:extLst>
          </p:nvPr>
        </p:nvGraphicFramePr>
        <p:xfrm>
          <a:off x="416863" y="1678414"/>
          <a:ext cx="9040120" cy="4448370"/>
        </p:xfrm>
        <a:graphic>
          <a:graphicData uri="http://schemas.openxmlformats.org/drawingml/2006/table">
            <a:tbl>
              <a:tblPr>
                <a:tableStyleId>{5C22544A-7EE6-4342-B048-85BDC9FD1C3A}</a:tableStyleId>
              </a:tblPr>
              <a:tblGrid>
                <a:gridCol w="9040120">
                  <a:extLst>
                    <a:ext uri="{9D8B030D-6E8A-4147-A177-3AD203B41FA5}">
                      <a16:colId xmlns:a16="http://schemas.microsoft.com/office/drawing/2014/main" val="2244144030"/>
                    </a:ext>
                  </a:extLst>
                </a:gridCol>
              </a:tblGrid>
              <a:tr h="444837">
                <a:tc>
                  <a:txBody>
                    <a:bodyPr/>
                    <a:lstStyle/>
                    <a:p>
                      <a:pPr algn="l" fontAlgn="ctr">
                        <a:buNone/>
                      </a:pPr>
                      <a:r>
                        <a:rPr lang="en-GB" sz="1200" u="none" strike="noStrike" dirty="0">
                          <a:effectLst/>
                        </a:rPr>
                        <a:t>4th November – Writing a Research Proposal</a:t>
                      </a:r>
                      <a:endParaRPr lang="en-GB" sz="1200" b="0" i="0" u="none" strike="noStrike" dirty="0">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2159763083"/>
                  </a:ext>
                </a:extLst>
              </a:tr>
              <a:tr h="444837">
                <a:tc>
                  <a:txBody>
                    <a:bodyPr/>
                    <a:lstStyle/>
                    <a:p>
                      <a:pPr algn="l" fontAlgn="ctr">
                        <a:buNone/>
                      </a:pPr>
                      <a:r>
                        <a:rPr lang="en-GB" sz="1200" u="none" strike="noStrike">
                          <a:effectLst/>
                        </a:rPr>
                        <a:t>6th November - Research ethics and integrity training - new PG2 form</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743219174"/>
                  </a:ext>
                </a:extLst>
              </a:tr>
              <a:tr h="444837">
                <a:tc>
                  <a:txBody>
                    <a:bodyPr/>
                    <a:lstStyle/>
                    <a:p>
                      <a:pPr algn="l" fontAlgn="ctr">
                        <a:buNone/>
                      </a:pPr>
                      <a:r>
                        <a:rPr lang="en-GB" sz="1200" u="none" strike="noStrike">
                          <a:effectLst/>
                        </a:rPr>
                        <a:t>6th November - Doctoral College Drop-in Swansea</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4036902674"/>
                  </a:ext>
                </a:extLst>
              </a:tr>
              <a:tr h="444837">
                <a:tc>
                  <a:txBody>
                    <a:bodyPr/>
                    <a:lstStyle/>
                    <a:p>
                      <a:pPr algn="l" fontAlgn="ctr">
                        <a:buNone/>
                      </a:pPr>
                      <a:r>
                        <a:rPr lang="en-GB" sz="1200" u="none" strike="noStrike">
                          <a:effectLst/>
                        </a:rPr>
                        <a:t>11th November - Introduction to Vitae Researcher Development Framework</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591615873"/>
                  </a:ext>
                </a:extLst>
              </a:tr>
              <a:tr h="444837">
                <a:tc>
                  <a:txBody>
                    <a:bodyPr/>
                    <a:lstStyle/>
                    <a:p>
                      <a:pPr algn="l" fontAlgn="ctr">
                        <a:buNone/>
                      </a:pPr>
                      <a:r>
                        <a:rPr lang="en-GB" sz="1200" u="none" strike="noStrike" dirty="0">
                          <a:effectLst/>
                        </a:rPr>
                        <a:t>12th November - Ethics drop-in</a:t>
                      </a:r>
                      <a:endParaRPr lang="en-GB" sz="1200" b="0" i="0" u="none" strike="noStrike" dirty="0">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721665544"/>
                  </a:ext>
                </a:extLst>
              </a:tr>
              <a:tr h="444837">
                <a:tc>
                  <a:txBody>
                    <a:bodyPr/>
                    <a:lstStyle/>
                    <a:p>
                      <a:pPr algn="l" fontAlgn="ctr">
                        <a:buNone/>
                      </a:pPr>
                      <a:r>
                        <a:rPr lang="en-GB" sz="1200" u="none" strike="noStrike">
                          <a:effectLst/>
                        </a:rPr>
                        <a:t>13th November - Introduction to Qualtrics</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816025832"/>
                  </a:ext>
                </a:extLst>
              </a:tr>
              <a:tr h="444837">
                <a:tc>
                  <a:txBody>
                    <a:bodyPr/>
                    <a:lstStyle/>
                    <a:p>
                      <a:pPr algn="l" fontAlgn="ctr">
                        <a:buNone/>
                      </a:pPr>
                      <a:r>
                        <a:rPr lang="en-GB" sz="1200" u="none" strike="noStrike">
                          <a:effectLst/>
                        </a:rPr>
                        <a:t>18th November - Submitting your thesis</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988358223"/>
                  </a:ext>
                </a:extLst>
              </a:tr>
              <a:tr h="444837">
                <a:tc>
                  <a:txBody>
                    <a:bodyPr/>
                    <a:lstStyle/>
                    <a:p>
                      <a:pPr algn="l" fontAlgn="ctr">
                        <a:buNone/>
                      </a:pPr>
                      <a:r>
                        <a:rPr lang="en-GB" sz="1200" u="none" strike="noStrike">
                          <a:effectLst/>
                        </a:rPr>
                        <a:t>20th November - Doctoral College Drop-in Carmarthen </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4156058886"/>
                  </a:ext>
                </a:extLst>
              </a:tr>
              <a:tr h="444837">
                <a:tc>
                  <a:txBody>
                    <a:bodyPr/>
                    <a:lstStyle/>
                    <a:p>
                      <a:pPr algn="l" fontAlgn="ctr">
                        <a:buNone/>
                      </a:pPr>
                      <a:r>
                        <a:rPr lang="en-GB" sz="1200" u="none" strike="noStrike">
                          <a:effectLst/>
                        </a:rPr>
                        <a:t>21st November – Ai in PGR</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674907479"/>
                  </a:ext>
                </a:extLst>
              </a:tr>
              <a:tr h="444837">
                <a:tc>
                  <a:txBody>
                    <a:bodyPr/>
                    <a:lstStyle/>
                    <a:p>
                      <a:pPr algn="l" fontAlgn="ctr">
                        <a:buNone/>
                      </a:pPr>
                      <a:r>
                        <a:rPr lang="en-GB" sz="1200" u="none" strike="noStrike" dirty="0">
                          <a:effectLst/>
                        </a:rPr>
                        <a:t>27th November - Getting the best from your supervisor</a:t>
                      </a:r>
                      <a:endParaRPr lang="en-GB" sz="1200" b="0" i="0" u="none" strike="noStrike" dirty="0">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228347048"/>
                  </a:ext>
                </a:extLst>
              </a:tr>
            </a:tbl>
          </a:graphicData>
        </a:graphic>
      </p:graphicFrame>
    </p:spTree>
    <p:extLst>
      <p:ext uri="{BB962C8B-B14F-4D97-AF65-F5344CB8AC3E}">
        <p14:creationId xmlns:p14="http://schemas.microsoft.com/office/powerpoint/2010/main" val="2498021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54134-2C71-BFED-CED3-F37262DD89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3D509E-5662-D7FD-F482-F4E36500E8A0}"/>
              </a:ext>
            </a:extLst>
          </p:cNvPr>
          <p:cNvSpPr>
            <a:spLocks noGrp="1"/>
          </p:cNvSpPr>
          <p:nvPr>
            <p:ph type="title"/>
          </p:nvPr>
        </p:nvSpPr>
        <p:spPr/>
        <p:txBody>
          <a:bodyPr/>
          <a:lstStyle/>
          <a:p>
            <a:endParaRPr lang="en-GB"/>
          </a:p>
        </p:txBody>
      </p:sp>
      <p:graphicFrame>
        <p:nvGraphicFramePr>
          <p:cNvPr id="4" name="Table 3">
            <a:extLst>
              <a:ext uri="{FF2B5EF4-FFF2-40B4-BE49-F238E27FC236}">
                <a16:creationId xmlns:a16="http://schemas.microsoft.com/office/drawing/2014/main" id="{17F0535E-89C9-C268-F8CA-45F5A75FE9B6}"/>
              </a:ext>
            </a:extLst>
          </p:cNvPr>
          <p:cNvGraphicFramePr>
            <a:graphicFrameLocks noGrp="1"/>
          </p:cNvGraphicFramePr>
          <p:nvPr>
            <p:extLst>
              <p:ext uri="{D42A27DB-BD31-4B8C-83A1-F6EECF244321}">
                <p14:modId xmlns:p14="http://schemas.microsoft.com/office/powerpoint/2010/main" val="2231665753"/>
              </p:ext>
            </p:extLst>
          </p:nvPr>
        </p:nvGraphicFramePr>
        <p:xfrm>
          <a:off x="358218" y="1825624"/>
          <a:ext cx="6337153" cy="1966988"/>
        </p:xfrm>
        <a:graphic>
          <a:graphicData uri="http://schemas.openxmlformats.org/drawingml/2006/table">
            <a:tbl>
              <a:tblPr>
                <a:tableStyleId>{5C22544A-7EE6-4342-B048-85BDC9FD1C3A}</a:tableStyleId>
              </a:tblPr>
              <a:tblGrid>
                <a:gridCol w="6337153">
                  <a:extLst>
                    <a:ext uri="{9D8B030D-6E8A-4147-A177-3AD203B41FA5}">
                      <a16:colId xmlns:a16="http://schemas.microsoft.com/office/drawing/2014/main" val="3253833135"/>
                    </a:ext>
                  </a:extLst>
                </a:gridCol>
              </a:tblGrid>
              <a:tr h="983494">
                <a:tc>
                  <a:txBody>
                    <a:bodyPr/>
                    <a:lstStyle/>
                    <a:p>
                      <a:pPr algn="l" fontAlgn="ctr">
                        <a:buNone/>
                      </a:pPr>
                      <a:r>
                        <a:rPr lang="en-GB" sz="1200" u="none" strike="noStrike">
                          <a:effectLst/>
                        </a:rPr>
                        <a:t>2nd December – Progress Review and Probation</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1772030139"/>
                  </a:ext>
                </a:extLst>
              </a:tr>
              <a:tr h="983494">
                <a:tc>
                  <a:txBody>
                    <a:bodyPr/>
                    <a:lstStyle/>
                    <a:p>
                      <a:pPr algn="l" fontAlgn="ctr">
                        <a:buNone/>
                      </a:pPr>
                      <a:r>
                        <a:rPr lang="en-GB" sz="1200" u="none" strike="noStrike" dirty="0">
                          <a:effectLst/>
                        </a:rPr>
                        <a:t>10th December - Ethics drop-in </a:t>
                      </a:r>
                      <a:endParaRPr lang="en-GB" sz="1200" b="0" i="0" u="none" strike="noStrike" dirty="0">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578506377"/>
                  </a:ext>
                </a:extLst>
              </a:tr>
            </a:tbl>
          </a:graphicData>
        </a:graphic>
      </p:graphicFrame>
      <p:sp>
        <p:nvSpPr>
          <p:cNvPr id="6" name="Content Placeholder 5">
            <a:extLst>
              <a:ext uri="{FF2B5EF4-FFF2-40B4-BE49-F238E27FC236}">
                <a16:creationId xmlns:a16="http://schemas.microsoft.com/office/drawing/2014/main" id="{1E88FA25-C765-5B78-C2FF-A16BB769F23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88771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D4C42-0D9B-9EA7-695C-4205B1C36E07}"/>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362B371C-EBE1-213F-C23F-EAC2867DAF8C}"/>
              </a:ext>
            </a:extLst>
          </p:cNvPr>
          <p:cNvSpPr>
            <a:spLocks noGrp="1"/>
          </p:cNvSpPr>
          <p:nvPr>
            <p:ph idx="1"/>
          </p:nvPr>
        </p:nvSpPr>
        <p:spPr>
          <a:xfrm>
            <a:off x="99391" y="1500810"/>
            <a:ext cx="12092609" cy="4280230"/>
          </a:xfrm>
        </p:spPr>
        <p:txBody>
          <a:bodyPr>
            <a:normAutofit/>
          </a:bodyPr>
          <a:lstStyle/>
          <a:p>
            <a:pPr marL="0" indent="0">
              <a:buNone/>
            </a:pPr>
            <a:r>
              <a:rPr lang="en-GB" dirty="0"/>
              <a:t>By the end of this session, you should be able to:</a:t>
            </a:r>
          </a:p>
          <a:p>
            <a:r>
              <a:rPr lang="en-GB" dirty="0"/>
              <a:t>Distinguish between </a:t>
            </a:r>
            <a:r>
              <a:rPr lang="en-GB" b="1" dirty="0"/>
              <a:t>academic</a:t>
            </a:r>
            <a:r>
              <a:rPr lang="en-GB" dirty="0"/>
              <a:t> and </a:t>
            </a:r>
            <a:r>
              <a:rPr lang="en-GB" b="1" dirty="0"/>
              <a:t>applied</a:t>
            </a:r>
            <a:r>
              <a:rPr lang="en-GB" dirty="0"/>
              <a:t> research.</a:t>
            </a:r>
          </a:p>
          <a:p>
            <a:r>
              <a:rPr lang="en-GB" dirty="0"/>
              <a:t>Explain the </a:t>
            </a:r>
            <a:r>
              <a:rPr lang="en-GB" b="1" dirty="0"/>
              <a:t>transdisciplinary</a:t>
            </a:r>
            <a:r>
              <a:rPr lang="en-GB" dirty="0"/>
              <a:t> nature of management research.</a:t>
            </a:r>
          </a:p>
          <a:p>
            <a:r>
              <a:rPr lang="en-GB" dirty="0"/>
              <a:t>Describe </a:t>
            </a:r>
            <a:r>
              <a:rPr lang="en-GB" b="1" dirty="0"/>
              <a:t>Mode 1</a:t>
            </a:r>
            <a:r>
              <a:rPr lang="en-GB" dirty="0"/>
              <a:t> and </a:t>
            </a:r>
            <a:r>
              <a:rPr lang="en-GB" b="1" dirty="0"/>
              <a:t>Mode 2</a:t>
            </a:r>
            <a:r>
              <a:rPr lang="en-GB" dirty="0"/>
              <a:t> knowledge creation.</a:t>
            </a:r>
          </a:p>
          <a:p>
            <a:r>
              <a:rPr lang="en-GB" dirty="0"/>
              <a:t>Develop a </a:t>
            </a:r>
            <a:r>
              <a:rPr lang="en-GB" b="1" dirty="0"/>
              <a:t>preliminary research question</a:t>
            </a:r>
            <a:r>
              <a:rPr lang="en-GB" dirty="0"/>
              <a:t> for your assessment.</a:t>
            </a:r>
          </a:p>
          <a:p>
            <a:pPr marL="0" indent="0">
              <a:buNone/>
            </a:pPr>
            <a:endParaRPr lang="en-GB" dirty="0"/>
          </a:p>
        </p:txBody>
      </p:sp>
    </p:spTree>
    <p:extLst>
      <p:ext uri="{BB962C8B-B14F-4D97-AF65-F5344CB8AC3E}">
        <p14:creationId xmlns:p14="http://schemas.microsoft.com/office/powerpoint/2010/main" val="675937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35A71-BD23-7A7B-25B4-8AC7E91438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75B0A1-49AB-2F43-1DB6-68B767D53C80}"/>
              </a:ext>
            </a:extLst>
          </p:cNvPr>
          <p:cNvSpPr>
            <a:spLocks noGrp="1"/>
          </p:cNvSpPr>
          <p:nvPr>
            <p:ph type="title"/>
          </p:nvPr>
        </p:nvSpPr>
        <p:spPr/>
        <p:txBody>
          <a:bodyPr/>
          <a:lstStyle/>
          <a:p>
            <a:r>
              <a:rPr lang="en-GB" dirty="0"/>
              <a:t>What is Research?</a:t>
            </a:r>
          </a:p>
        </p:txBody>
      </p:sp>
      <p:sp>
        <p:nvSpPr>
          <p:cNvPr id="3" name="Content Placeholder 2">
            <a:extLst>
              <a:ext uri="{FF2B5EF4-FFF2-40B4-BE49-F238E27FC236}">
                <a16:creationId xmlns:a16="http://schemas.microsoft.com/office/drawing/2014/main" id="{3AB472A0-D3FD-B45D-F318-7C740B0BE477}"/>
              </a:ext>
            </a:extLst>
          </p:cNvPr>
          <p:cNvSpPr>
            <a:spLocks noGrp="1"/>
          </p:cNvSpPr>
          <p:nvPr>
            <p:ph idx="1"/>
          </p:nvPr>
        </p:nvSpPr>
        <p:spPr>
          <a:xfrm>
            <a:off x="99391" y="1500810"/>
            <a:ext cx="12092609" cy="4280230"/>
          </a:xfrm>
        </p:spPr>
        <p:txBody>
          <a:bodyPr>
            <a:normAutofit/>
          </a:bodyPr>
          <a:lstStyle/>
          <a:p>
            <a:pPr marL="0" indent="0">
              <a:buNone/>
            </a:pPr>
            <a:r>
              <a:rPr lang="en-GB" dirty="0"/>
              <a:t>By the end of this session, you should be able to:</a:t>
            </a:r>
          </a:p>
          <a:p>
            <a:r>
              <a:rPr lang="en-GB" dirty="0"/>
              <a:t>A </a:t>
            </a:r>
            <a:r>
              <a:rPr lang="en-GB" b="1" dirty="0"/>
              <a:t>systematic investigation </a:t>
            </a:r>
            <a:r>
              <a:rPr lang="en-GB" dirty="0"/>
              <a:t>to establish facts and reach new conclusions.</a:t>
            </a:r>
          </a:p>
          <a:p>
            <a:r>
              <a:rPr lang="en-GB" dirty="0"/>
              <a:t>A process of </a:t>
            </a:r>
            <a:r>
              <a:rPr lang="en-GB" b="1" dirty="0"/>
              <a:t>enquiry and discovery</a:t>
            </a:r>
            <a:r>
              <a:rPr lang="en-GB" dirty="0"/>
              <a:t> guided by theory and evidence.</a:t>
            </a:r>
          </a:p>
          <a:p>
            <a:r>
              <a:rPr lang="en-GB" dirty="0"/>
              <a:t>May be </a:t>
            </a:r>
            <a:r>
              <a:rPr lang="en-GB" b="1" dirty="0"/>
              <a:t>basic</a:t>
            </a:r>
            <a:r>
              <a:rPr lang="en-GB" dirty="0"/>
              <a:t> (knowledge-building) or </a:t>
            </a:r>
            <a:r>
              <a:rPr lang="en-GB" b="1" dirty="0"/>
              <a:t>applied</a:t>
            </a:r>
            <a:r>
              <a:rPr lang="en-GB" dirty="0"/>
              <a:t> (problem-solving).</a:t>
            </a:r>
          </a:p>
          <a:p>
            <a:endParaRPr lang="en-GB" dirty="0"/>
          </a:p>
          <a:p>
            <a:r>
              <a:rPr lang="en-GB" b="1" dirty="0"/>
              <a:t>Example:</a:t>
            </a:r>
            <a:r>
              <a:rPr lang="en-GB" dirty="0"/>
              <a:t> The 3M Post-it Note – innovation emerging from curiosity and experimentation.</a:t>
            </a:r>
          </a:p>
        </p:txBody>
      </p:sp>
    </p:spTree>
    <p:extLst>
      <p:ext uri="{BB962C8B-B14F-4D97-AF65-F5344CB8AC3E}">
        <p14:creationId xmlns:p14="http://schemas.microsoft.com/office/powerpoint/2010/main" val="38292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44B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890F3-EA66-14B8-9515-FBE7A0130EA3}"/>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The post-it note by 3M</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51519FF-1E76-8142-93C7-D0F0E44327C2}"/>
              </a:ext>
            </a:extLst>
          </p:cNvPr>
          <p:cNvPicPr>
            <a:picLocks noGrp="1" noChangeAspect="1"/>
          </p:cNvPicPr>
          <p:nvPr>
            <p:ph idx="1"/>
          </p:nvPr>
        </p:nvPicPr>
        <p:blipFill rotWithShape="1">
          <a:blip r:embed="rId2"/>
          <a:srcRect b="22844"/>
          <a:stretch/>
        </p:blipFill>
        <p:spPr>
          <a:xfrm>
            <a:off x="976251" y="942538"/>
            <a:ext cx="7163222" cy="4808332"/>
          </a:xfrm>
          <a:prstGeom prst="rect">
            <a:avLst/>
          </a:prstGeom>
          <a:effectLst/>
        </p:spPr>
      </p:pic>
    </p:spTree>
    <p:extLst>
      <p:ext uri="{BB962C8B-B14F-4D97-AF65-F5344CB8AC3E}">
        <p14:creationId xmlns:p14="http://schemas.microsoft.com/office/powerpoint/2010/main" val="3116902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B78F6-7E56-0431-39B0-5B408BC05E14}"/>
              </a:ext>
            </a:extLst>
          </p:cNvPr>
          <p:cNvSpPr>
            <a:spLocks noGrp="1"/>
          </p:cNvSpPr>
          <p:nvPr>
            <p:ph type="title"/>
          </p:nvPr>
        </p:nvSpPr>
        <p:spPr/>
        <p:txBody>
          <a:bodyPr/>
          <a:lstStyle/>
          <a:p>
            <a:r>
              <a:rPr lang="en-GB" b="1" dirty="0"/>
              <a:t>Business &amp; Management Research</a:t>
            </a:r>
          </a:p>
        </p:txBody>
      </p:sp>
      <p:sp>
        <p:nvSpPr>
          <p:cNvPr id="3" name="Content Placeholder 2">
            <a:extLst>
              <a:ext uri="{FF2B5EF4-FFF2-40B4-BE49-F238E27FC236}">
                <a16:creationId xmlns:a16="http://schemas.microsoft.com/office/drawing/2014/main" id="{3B06A84B-7660-944C-0515-10C511FADD48}"/>
              </a:ext>
            </a:extLst>
          </p:cNvPr>
          <p:cNvSpPr>
            <a:spLocks noGrp="1"/>
          </p:cNvSpPr>
          <p:nvPr>
            <p:ph idx="1"/>
          </p:nvPr>
        </p:nvSpPr>
        <p:spPr/>
        <p:txBody>
          <a:bodyPr/>
          <a:lstStyle/>
          <a:p>
            <a:pPr marL="0" indent="0">
              <a:buNone/>
            </a:pPr>
            <a:r>
              <a:rPr lang="en-GB" b="1" dirty="0"/>
              <a:t>Characteristics:</a:t>
            </a:r>
          </a:p>
          <a:p>
            <a:r>
              <a:rPr lang="en-GB" dirty="0"/>
              <a:t>Relevance or impact on business and management practice</a:t>
            </a:r>
          </a:p>
          <a:p>
            <a:r>
              <a:rPr lang="en-GB" dirty="0"/>
              <a:t>Draws from </a:t>
            </a:r>
            <a:r>
              <a:rPr lang="en-GB" b="1" dirty="0"/>
              <a:t>psychology, sociology, economics, technology</a:t>
            </a:r>
            <a:r>
              <a:rPr lang="en-GB" dirty="0"/>
              <a:t>, and other fields.</a:t>
            </a:r>
          </a:p>
          <a:p>
            <a:r>
              <a:rPr lang="en-GB" dirty="0"/>
              <a:t>Management research provides new insights to aspects that these disciplines alone cannot provide</a:t>
            </a:r>
          </a:p>
          <a:p>
            <a:r>
              <a:rPr lang="en-GB" dirty="0"/>
              <a:t>Aims for both </a:t>
            </a:r>
            <a:r>
              <a:rPr lang="en-GB" b="1" dirty="0"/>
              <a:t>academic rigour </a:t>
            </a:r>
            <a:r>
              <a:rPr lang="en-GB" dirty="0"/>
              <a:t>and </a:t>
            </a:r>
            <a:r>
              <a:rPr lang="en-GB" b="1" dirty="0"/>
              <a:t>practical relevance</a:t>
            </a:r>
            <a:r>
              <a:rPr lang="en-GB" dirty="0"/>
              <a:t>.</a:t>
            </a:r>
          </a:p>
          <a:p>
            <a:endParaRPr lang="en-GB" dirty="0"/>
          </a:p>
        </p:txBody>
      </p:sp>
    </p:spTree>
    <p:extLst>
      <p:ext uri="{BB962C8B-B14F-4D97-AF65-F5344CB8AC3E}">
        <p14:creationId xmlns:p14="http://schemas.microsoft.com/office/powerpoint/2010/main" val="1308847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01A1E-BBB4-C9A0-FF12-9AC7F03311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1FD35-8B0B-1660-751F-ED44B65C7263}"/>
              </a:ext>
            </a:extLst>
          </p:cNvPr>
          <p:cNvSpPr>
            <a:spLocks noGrp="1"/>
          </p:cNvSpPr>
          <p:nvPr>
            <p:ph type="title"/>
          </p:nvPr>
        </p:nvSpPr>
        <p:spPr/>
        <p:txBody>
          <a:bodyPr/>
          <a:lstStyle/>
          <a:p>
            <a:r>
              <a:rPr lang="en-GB" b="1" dirty="0"/>
              <a:t>Modes of Knowledge Creation</a:t>
            </a:r>
          </a:p>
        </p:txBody>
      </p:sp>
      <p:graphicFrame>
        <p:nvGraphicFramePr>
          <p:cNvPr id="4" name="Table 3">
            <a:extLst>
              <a:ext uri="{FF2B5EF4-FFF2-40B4-BE49-F238E27FC236}">
                <a16:creationId xmlns:a16="http://schemas.microsoft.com/office/drawing/2014/main" id="{C1E62701-8FCA-3865-11CF-6E70F1C1EDEF}"/>
              </a:ext>
            </a:extLst>
          </p:cNvPr>
          <p:cNvGraphicFramePr>
            <a:graphicFrameLocks noGrp="1"/>
          </p:cNvGraphicFramePr>
          <p:nvPr>
            <p:extLst>
              <p:ext uri="{D42A27DB-BD31-4B8C-83A1-F6EECF244321}">
                <p14:modId xmlns:p14="http://schemas.microsoft.com/office/powerpoint/2010/main" val="671906810"/>
              </p:ext>
            </p:extLst>
          </p:nvPr>
        </p:nvGraphicFramePr>
        <p:xfrm>
          <a:off x="358775" y="1600200"/>
          <a:ext cx="11480800" cy="2928145"/>
        </p:xfrm>
        <a:graphic>
          <a:graphicData uri="http://schemas.openxmlformats.org/drawingml/2006/table">
            <a:tbl>
              <a:tblPr/>
              <a:tblGrid>
                <a:gridCol w="5740400">
                  <a:extLst>
                    <a:ext uri="{9D8B030D-6E8A-4147-A177-3AD203B41FA5}">
                      <a16:colId xmlns:a16="http://schemas.microsoft.com/office/drawing/2014/main" val="4145599083"/>
                    </a:ext>
                  </a:extLst>
                </a:gridCol>
                <a:gridCol w="5740400">
                  <a:extLst>
                    <a:ext uri="{9D8B030D-6E8A-4147-A177-3AD203B41FA5}">
                      <a16:colId xmlns:a16="http://schemas.microsoft.com/office/drawing/2014/main" val="141613564"/>
                    </a:ext>
                  </a:extLst>
                </a:gridCol>
              </a:tblGrid>
              <a:tr h="585629">
                <a:tc>
                  <a:txBody>
                    <a:bodyPr/>
                    <a:lstStyle/>
                    <a:p>
                      <a:pPr>
                        <a:buNone/>
                      </a:pPr>
                      <a:r>
                        <a:rPr lang="en-GB" sz="2800" b="1" dirty="0"/>
                        <a:t>Mode 1</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noFill/>
                  </a:tcPr>
                </a:tc>
                <a:tc>
                  <a:txBody>
                    <a:bodyPr/>
                    <a:lstStyle/>
                    <a:p>
                      <a:pPr>
                        <a:buNone/>
                      </a:pPr>
                      <a:r>
                        <a:rPr lang="en-GB" sz="2800" b="1" dirty="0"/>
                        <a:t>Mode 2</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55227113"/>
                  </a:ext>
                </a:extLst>
              </a:tr>
              <a:tr h="585629">
                <a:tc>
                  <a:txBody>
                    <a:bodyPr/>
                    <a:lstStyle/>
                    <a:p>
                      <a:pPr>
                        <a:buNone/>
                      </a:pPr>
                      <a:r>
                        <a:rPr lang="en-GB" sz="2800" dirty="0"/>
                        <a:t>University-driven</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800"/>
                        <a:t>Practice-driven</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52119363"/>
                  </a:ext>
                </a:extLst>
              </a:tr>
              <a:tr h="585629">
                <a:tc>
                  <a:txBody>
                    <a:bodyPr/>
                    <a:lstStyle/>
                    <a:p>
                      <a:pPr>
                        <a:buNone/>
                      </a:pPr>
                      <a:r>
                        <a:rPr lang="en-GB" sz="2800" dirty="0"/>
                        <a:t>Theory-focused</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800" dirty="0"/>
                        <a:t>Impact-oriented</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0274022"/>
                  </a:ext>
                </a:extLst>
              </a:tr>
              <a:tr h="585629">
                <a:tc>
                  <a:txBody>
                    <a:bodyPr/>
                    <a:lstStyle/>
                    <a:p>
                      <a:pPr>
                        <a:buNone/>
                      </a:pPr>
                      <a:r>
                        <a:rPr lang="en-GB" sz="2800"/>
                        <a:t>Academic collaboration</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800" dirty="0"/>
                        <a:t>Practitioner collaboration</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81738162"/>
                  </a:ext>
                </a:extLst>
              </a:tr>
              <a:tr h="585629">
                <a:tc>
                  <a:txBody>
                    <a:bodyPr/>
                    <a:lstStyle/>
                    <a:p>
                      <a:pPr>
                        <a:buNone/>
                      </a:pPr>
                      <a:r>
                        <a:rPr lang="en-GB" sz="2800"/>
                        <a:t>Basic research</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800" dirty="0"/>
                        <a:t>Applied, contextual research</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2787875869"/>
                  </a:ext>
                </a:extLst>
              </a:tr>
            </a:tbl>
          </a:graphicData>
        </a:graphic>
      </p:graphicFrame>
      <p:sp>
        <p:nvSpPr>
          <p:cNvPr id="5" name="Rectangle 1">
            <a:extLst>
              <a:ext uri="{FF2B5EF4-FFF2-40B4-BE49-F238E27FC236}">
                <a16:creationId xmlns:a16="http://schemas.microsoft.com/office/drawing/2014/main" id="{726C2F33-7A9E-5D0D-A44C-8CCD30DAC2A3}"/>
              </a:ext>
            </a:extLst>
          </p:cNvPr>
          <p:cNvSpPr>
            <a:spLocks noChangeArrowheads="1"/>
          </p:cNvSpPr>
          <p:nvPr/>
        </p:nvSpPr>
        <p:spPr bwMode="auto">
          <a:xfrm>
            <a:off x="686767" y="48006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chemeClr val="tx1"/>
                </a:solidFill>
                <a:effectLst/>
                <a:latin typeface="Arial" panose="020B0604020202020204" pitchFamily="34" charset="0"/>
              </a:rPr>
              <a:t>(Gibbons et al., 1994; Starkey &amp; Madan, 2001; Saunders et al., 2019)</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id="{B8A73579-DBA2-DB73-54C0-3DC0A957BD86}"/>
              </a:ext>
            </a:extLst>
          </p:cNvPr>
          <p:cNvPicPr>
            <a:picLocks noChangeAspect="1"/>
          </p:cNvPicPr>
          <p:nvPr/>
        </p:nvPicPr>
        <p:blipFill>
          <a:blip r:embed="rId2"/>
          <a:stretch>
            <a:fillRect/>
          </a:stretch>
        </p:blipFill>
        <p:spPr>
          <a:xfrm>
            <a:off x="9084365" y="178905"/>
            <a:ext cx="3014870" cy="3014870"/>
          </a:xfrm>
          <a:prstGeom prst="rect">
            <a:avLst/>
          </a:prstGeom>
        </p:spPr>
      </p:pic>
    </p:spTree>
    <p:extLst>
      <p:ext uri="{BB962C8B-B14F-4D97-AF65-F5344CB8AC3E}">
        <p14:creationId xmlns:p14="http://schemas.microsoft.com/office/powerpoint/2010/main" val="652451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41A48-38C7-AD60-DD4B-0CA266BB656E}"/>
              </a:ext>
            </a:extLst>
          </p:cNvPr>
          <p:cNvSpPr>
            <a:spLocks noGrp="1"/>
          </p:cNvSpPr>
          <p:nvPr>
            <p:ph type="title"/>
          </p:nvPr>
        </p:nvSpPr>
        <p:spPr/>
        <p:txBody>
          <a:bodyPr/>
          <a:lstStyle/>
          <a:p>
            <a:r>
              <a:rPr lang="en-GB" dirty="0"/>
              <a:t>Gibbons et.al. (1994)</a:t>
            </a:r>
          </a:p>
        </p:txBody>
      </p:sp>
      <p:sp>
        <p:nvSpPr>
          <p:cNvPr id="3" name="Content Placeholder 2">
            <a:extLst>
              <a:ext uri="{FF2B5EF4-FFF2-40B4-BE49-F238E27FC236}">
                <a16:creationId xmlns:a16="http://schemas.microsoft.com/office/drawing/2014/main" id="{7F62CEF3-2C91-D627-1503-BE9FD9852366}"/>
              </a:ext>
            </a:extLst>
          </p:cNvPr>
          <p:cNvSpPr>
            <a:spLocks noGrp="1"/>
          </p:cNvSpPr>
          <p:nvPr>
            <p:ph idx="1"/>
          </p:nvPr>
        </p:nvSpPr>
        <p:spPr>
          <a:xfrm>
            <a:off x="358219" y="1402080"/>
            <a:ext cx="11481847" cy="3999479"/>
          </a:xfrm>
        </p:spPr>
        <p:txBody>
          <a:bodyPr>
            <a:normAutofit fontScale="85000" lnSpcReduction="10000"/>
          </a:bodyPr>
          <a:lstStyle/>
          <a:p>
            <a:r>
              <a:rPr lang="en-GB" b="0" i="0" u="sng" dirty="0">
                <a:solidFill>
                  <a:srgbClr val="555555"/>
                </a:solidFill>
                <a:effectLst/>
              </a:rPr>
              <a:t>Mode 1 </a:t>
            </a:r>
            <a:r>
              <a:rPr lang="en-GB" b="0" i="0" dirty="0">
                <a:solidFill>
                  <a:srgbClr val="555555"/>
                </a:solidFill>
                <a:effectLst/>
              </a:rPr>
              <a:t>knowledge creation ­ emphasises research in which the questions are set and solved by academic interests, emphasising a basic rather than applied nature, where there is little, if any, focus on utilisation ­ of the research by practitioners. In contrast, </a:t>
            </a:r>
          </a:p>
          <a:p>
            <a:pPr marL="0" indent="0">
              <a:buNone/>
            </a:pPr>
            <a:endParaRPr lang="en-GB" b="0" i="0" dirty="0">
              <a:solidFill>
                <a:srgbClr val="555555"/>
              </a:solidFill>
              <a:effectLst/>
            </a:endParaRPr>
          </a:p>
          <a:p>
            <a:r>
              <a:rPr lang="en-GB" b="0" i="0" u="sng" dirty="0">
                <a:solidFill>
                  <a:srgbClr val="555555"/>
                </a:solidFill>
                <a:effectLst/>
              </a:rPr>
              <a:t>Mode 2 </a:t>
            </a:r>
            <a:r>
              <a:rPr lang="en-GB" b="0" i="0" dirty="0">
                <a:solidFill>
                  <a:srgbClr val="555555"/>
                </a:solidFill>
                <a:effectLst/>
              </a:rPr>
              <a:t>emphasises a context for research governed by the world of practice, highlighting the importance of collaboration both with and between practitioners (Starkey and Madan 2001) and the need for the production of practical relevant knowledge.</a:t>
            </a:r>
          </a:p>
          <a:p>
            <a:endParaRPr lang="en-GB" dirty="0"/>
          </a:p>
          <a:p>
            <a:pPr marL="0" indent="0">
              <a:buNone/>
            </a:pPr>
            <a:br>
              <a:rPr lang="en-GB" dirty="0"/>
            </a:br>
            <a:r>
              <a:rPr lang="en-GB" sz="1500" b="0" i="0" dirty="0">
                <a:solidFill>
                  <a:srgbClr val="555555"/>
                </a:solidFill>
                <a:effectLst/>
                <a:latin typeface="robotoregular"/>
              </a:rPr>
              <a:t>Saunders, Mark, et al. </a:t>
            </a:r>
            <a:r>
              <a:rPr lang="en-GB" sz="1500" b="0" i="1" dirty="0">
                <a:solidFill>
                  <a:srgbClr val="555555"/>
                </a:solidFill>
                <a:effectLst/>
                <a:latin typeface="robotoregular"/>
              </a:rPr>
              <a:t>Research Methods for Business Students</a:t>
            </a:r>
            <a:r>
              <a:rPr lang="en-GB" sz="1500" b="0" i="0" dirty="0">
                <a:solidFill>
                  <a:srgbClr val="555555"/>
                </a:solidFill>
                <a:effectLst/>
                <a:latin typeface="robotoregular"/>
              </a:rPr>
              <a:t>, Pearson Education, Limited, 2019.</a:t>
            </a:r>
            <a:r>
              <a:rPr lang="en-GB" sz="1500" b="0" i="1" dirty="0">
                <a:solidFill>
                  <a:srgbClr val="555555"/>
                </a:solidFill>
                <a:effectLst/>
                <a:latin typeface="robotoregular"/>
              </a:rPr>
              <a:t> ProQuest </a:t>
            </a:r>
            <a:r>
              <a:rPr lang="en-GB" sz="1500" b="0" i="1" dirty="0" err="1">
                <a:solidFill>
                  <a:srgbClr val="555555"/>
                </a:solidFill>
                <a:effectLst/>
                <a:latin typeface="robotoregular"/>
              </a:rPr>
              <a:t>Ebook</a:t>
            </a:r>
            <a:r>
              <a:rPr lang="en-GB" sz="1500" b="0" i="1" dirty="0">
                <a:solidFill>
                  <a:srgbClr val="555555"/>
                </a:solidFill>
                <a:effectLst/>
                <a:latin typeface="robotoregular"/>
              </a:rPr>
              <a:t> Central</a:t>
            </a:r>
            <a:r>
              <a:rPr lang="en-GB" sz="1500" b="0" i="0" dirty="0">
                <a:solidFill>
                  <a:srgbClr val="555555"/>
                </a:solidFill>
                <a:effectLst/>
                <a:latin typeface="robotoregular"/>
              </a:rPr>
              <a:t>, http://ebookcentral.proquest.com/lib/trinity/detail.action?docID=5774742.</a:t>
            </a:r>
            <a:br>
              <a:rPr lang="en-GB" sz="1500" dirty="0"/>
            </a:br>
            <a:r>
              <a:rPr lang="en-GB" sz="1500" b="0" i="0" dirty="0">
                <a:solidFill>
                  <a:srgbClr val="555555"/>
                </a:solidFill>
                <a:effectLst/>
                <a:latin typeface="robotoregular"/>
              </a:rPr>
              <a:t>Created from trinity on 2023-10-17 18:31:14.</a:t>
            </a:r>
            <a:endParaRPr lang="en-GB" sz="1500" dirty="0"/>
          </a:p>
        </p:txBody>
      </p:sp>
    </p:spTree>
    <p:extLst>
      <p:ext uri="{BB962C8B-B14F-4D97-AF65-F5344CB8AC3E}">
        <p14:creationId xmlns:p14="http://schemas.microsoft.com/office/powerpoint/2010/main" val="1691690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descr="A white paper with black text&#10;&#10;Description automatically generated">
            <a:extLst>
              <a:ext uri="{FF2B5EF4-FFF2-40B4-BE49-F238E27FC236}">
                <a16:creationId xmlns:a16="http://schemas.microsoft.com/office/drawing/2014/main" id="{079E9D85-471B-7CA8-EF17-8C748F2D5378}"/>
              </a:ext>
            </a:extLst>
          </p:cNvPr>
          <p:cNvPicPr>
            <a:picLocks noGrp="1" noChangeAspect="1"/>
          </p:cNvPicPr>
          <p:nvPr>
            <p:ph idx="1"/>
          </p:nvPr>
        </p:nvPicPr>
        <p:blipFill rotWithShape="1">
          <a:blip r:embed="rId2"/>
          <a:srcRect b="8554"/>
          <a:stretch/>
        </p:blipFill>
        <p:spPr>
          <a:xfrm>
            <a:off x="20" y="1282"/>
            <a:ext cx="12191980" cy="6856718"/>
          </a:xfrm>
          <a:prstGeom prst="rect">
            <a:avLst/>
          </a:prstGeom>
        </p:spPr>
      </p:pic>
    </p:spTree>
    <p:extLst>
      <p:ext uri="{BB962C8B-B14F-4D97-AF65-F5344CB8AC3E}">
        <p14:creationId xmlns:p14="http://schemas.microsoft.com/office/powerpoint/2010/main" val="271629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BC654-5421-A384-2279-34F4801E206E}"/>
              </a:ext>
            </a:extLst>
          </p:cNvPr>
          <p:cNvSpPr>
            <a:spLocks noGrp="1"/>
          </p:cNvSpPr>
          <p:nvPr>
            <p:ph type="title"/>
          </p:nvPr>
        </p:nvSpPr>
        <p:spPr/>
        <p:txBody>
          <a:bodyPr/>
          <a:lstStyle/>
          <a:p>
            <a:r>
              <a:rPr lang="en-GB" b="1" dirty="0"/>
              <a:t>The Research Process</a:t>
            </a:r>
          </a:p>
        </p:txBody>
      </p:sp>
      <p:sp>
        <p:nvSpPr>
          <p:cNvPr id="3" name="Content Placeholder 2">
            <a:extLst>
              <a:ext uri="{FF2B5EF4-FFF2-40B4-BE49-F238E27FC236}">
                <a16:creationId xmlns:a16="http://schemas.microsoft.com/office/drawing/2014/main" id="{3BFC0689-E7AA-71E3-2A42-2070CE2777B3}"/>
              </a:ext>
            </a:extLst>
          </p:cNvPr>
          <p:cNvSpPr>
            <a:spLocks noGrp="1"/>
          </p:cNvSpPr>
          <p:nvPr>
            <p:ph idx="1"/>
          </p:nvPr>
        </p:nvSpPr>
        <p:spPr>
          <a:xfrm>
            <a:off x="1" y="1431236"/>
            <a:ext cx="11840066" cy="4184373"/>
          </a:xfrm>
        </p:spPr>
        <p:txBody>
          <a:bodyPr>
            <a:normAutofit lnSpcReduction="10000"/>
          </a:bodyPr>
          <a:lstStyle/>
          <a:p>
            <a:pPr marL="0" indent="0">
              <a:buNone/>
            </a:pPr>
            <a:r>
              <a:rPr lang="en-GB" b="1" dirty="0"/>
              <a:t>A cyclical process of enquiry:</a:t>
            </a:r>
            <a:endParaRPr lang="en-GB" dirty="0"/>
          </a:p>
          <a:p>
            <a:r>
              <a:rPr lang="en-GB" sz="3200" dirty="0"/>
              <a:t>Identify </a:t>
            </a:r>
            <a:r>
              <a:rPr lang="en-GB" sz="3200" b="1" dirty="0"/>
              <a:t>topic or issue</a:t>
            </a:r>
            <a:endParaRPr lang="en-GB" sz="3200" dirty="0"/>
          </a:p>
          <a:p>
            <a:r>
              <a:rPr lang="en-GB" sz="3200" dirty="0"/>
              <a:t>Develop </a:t>
            </a:r>
            <a:r>
              <a:rPr lang="en-GB" sz="3200" b="1" dirty="0"/>
              <a:t>research questions / hypothesis</a:t>
            </a:r>
            <a:endParaRPr lang="en-GB" sz="3200" dirty="0"/>
          </a:p>
          <a:p>
            <a:r>
              <a:rPr lang="en-GB" sz="3200" dirty="0"/>
              <a:t>Choose </a:t>
            </a:r>
            <a:r>
              <a:rPr lang="en-GB" sz="3200" b="1" dirty="0"/>
              <a:t>methods and design</a:t>
            </a:r>
            <a:endParaRPr lang="en-GB" sz="3200" dirty="0"/>
          </a:p>
          <a:p>
            <a:r>
              <a:rPr lang="en-GB" sz="3200" b="1" dirty="0"/>
              <a:t>Collect data</a:t>
            </a:r>
            <a:endParaRPr lang="en-GB" sz="3200" dirty="0"/>
          </a:p>
          <a:p>
            <a:r>
              <a:rPr lang="en-GB" sz="3200" b="1" dirty="0"/>
              <a:t>Analyse findings</a:t>
            </a:r>
            <a:endParaRPr lang="en-GB" sz="3200" dirty="0"/>
          </a:p>
          <a:p>
            <a:r>
              <a:rPr lang="en-GB" sz="3200" b="1" dirty="0"/>
              <a:t>Interpret and discuss results</a:t>
            </a:r>
            <a:endParaRPr lang="en-GB" sz="3200" dirty="0"/>
          </a:p>
          <a:p>
            <a:r>
              <a:rPr lang="en-GB" sz="3200" dirty="0"/>
              <a:t>Formulate </a:t>
            </a:r>
            <a:r>
              <a:rPr lang="en-GB" sz="3200" b="1" dirty="0"/>
              <a:t>recommendations or implications</a:t>
            </a:r>
            <a:endParaRPr lang="en-GB" sz="3200" dirty="0"/>
          </a:p>
        </p:txBody>
      </p:sp>
      <p:pic>
        <p:nvPicPr>
          <p:cNvPr id="4" name="Picture 3">
            <a:extLst>
              <a:ext uri="{FF2B5EF4-FFF2-40B4-BE49-F238E27FC236}">
                <a16:creationId xmlns:a16="http://schemas.microsoft.com/office/drawing/2014/main" id="{F5E8D7B6-6384-0A1E-8BCF-A299A78EC09B}"/>
              </a:ext>
            </a:extLst>
          </p:cNvPr>
          <p:cNvPicPr>
            <a:picLocks noChangeAspect="1"/>
          </p:cNvPicPr>
          <p:nvPr/>
        </p:nvPicPr>
        <p:blipFill>
          <a:blip r:embed="rId2"/>
          <a:stretch>
            <a:fillRect/>
          </a:stretch>
        </p:blipFill>
        <p:spPr>
          <a:xfrm>
            <a:off x="7364895" y="0"/>
            <a:ext cx="4737652" cy="4628321"/>
          </a:xfrm>
          <a:prstGeom prst="rect">
            <a:avLst/>
          </a:prstGeom>
        </p:spPr>
      </p:pic>
    </p:spTree>
    <p:extLst>
      <p:ext uri="{BB962C8B-B14F-4D97-AF65-F5344CB8AC3E}">
        <p14:creationId xmlns:p14="http://schemas.microsoft.com/office/powerpoint/2010/main" val="3616253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B9D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research process&#10;&#10;Description automatically generated">
            <a:extLst>
              <a:ext uri="{FF2B5EF4-FFF2-40B4-BE49-F238E27FC236}">
                <a16:creationId xmlns:a16="http://schemas.microsoft.com/office/drawing/2014/main" id="{89FEF9FE-AE75-0FEC-8370-6835D1E90877}"/>
              </a:ext>
            </a:extLst>
          </p:cNvPr>
          <p:cNvPicPr>
            <a:picLocks noGrp="1" noChangeAspect="1"/>
          </p:cNvPicPr>
          <p:nvPr>
            <p:ph idx="1"/>
          </p:nvPr>
        </p:nvPicPr>
        <p:blipFill>
          <a:blip r:embed="rId2"/>
          <a:stretch>
            <a:fillRect/>
          </a:stretch>
        </p:blipFill>
        <p:spPr>
          <a:xfrm>
            <a:off x="3387069" y="643467"/>
            <a:ext cx="5417861" cy="5571066"/>
          </a:xfrm>
          <a:prstGeom prst="rect">
            <a:avLst/>
          </a:prstGeom>
        </p:spPr>
      </p:pic>
    </p:spTree>
    <p:extLst>
      <p:ext uri="{BB962C8B-B14F-4D97-AF65-F5344CB8AC3E}">
        <p14:creationId xmlns:p14="http://schemas.microsoft.com/office/powerpoint/2010/main" val="141692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C0F38-55B9-48DA-E237-7A81191BE4A3}"/>
              </a:ext>
            </a:extLst>
          </p:cNvPr>
          <p:cNvSpPr>
            <a:spLocks noGrp="1"/>
          </p:cNvSpPr>
          <p:nvPr>
            <p:ph type="title"/>
          </p:nvPr>
        </p:nvSpPr>
        <p:spPr>
          <a:xfrm>
            <a:off x="-243568" y="271049"/>
            <a:ext cx="11210925" cy="744836"/>
          </a:xfrm>
        </p:spPr>
        <p:txBody>
          <a:bodyPr vert="horz" lIns="91440" tIns="45720" rIns="91440" bIns="45720" rtlCol="0" anchor="ctr">
            <a:normAutofit/>
          </a:bodyPr>
          <a:lstStyle/>
          <a:p>
            <a:pPr algn="ctr"/>
            <a:r>
              <a:rPr lang="en-US" sz="3200" dirty="0">
                <a:solidFill>
                  <a:schemeClr val="accent1"/>
                </a:solidFill>
              </a:rPr>
              <a:t>Starting your </a:t>
            </a:r>
            <a:r>
              <a:rPr lang="en-US" sz="3200" dirty="0" err="1">
                <a:solidFill>
                  <a:schemeClr val="accent1"/>
                </a:solidFill>
              </a:rPr>
              <a:t>Research!</a:t>
            </a:r>
            <a:r>
              <a:rPr lang="en-US" sz="3200" kern="1200" dirty="0" err="1">
                <a:solidFill>
                  <a:schemeClr val="bg1"/>
                </a:solidFill>
                <a:latin typeface="+mj-lt"/>
                <a:ea typeface="+mj-ea"/>
                <a:cs typeface="+mj-cs"/>
              </a:rPr>
              <a:t>erating</a:t>
            </a:r>
            <a:r>
              <a:rPr lang="en-US" sz="3200" kern="1200" dirty="0">
                <a:solidFill>
                  <a:schemeClr val="bg1"/>
                </a:solidFill>
                <a:latin typeface="+mj-lt"/>
                <a:ea typeface="+mj-ea"/>
                <a:cs typeface="+mj-cs"/>
              </a:rPr>
              <a:t> your research question</a:t>
            </a:r>
          </a:p>
        </p:txBody>
      </p:sp>
      <p:pic>
        <p:nvPicPr>
          <p:cNvPr id="5" name="Content Placeholder 4" descr="A questionnaire with text&#10;&#10;Description automatically generated">
            <a:extLst>
              <a:ext uri="{FF2B5EF4-FFF2-40B4-BE49-F238E27FC236}">
                <a16:creationId xmlns:a16="http://schemas.microsoft.com/office/drawing/2014/main" id="{F88641D2-AB0D-D042-A8AC-3DEBDA065286}"/>
              </a:ext>
            </a:extLst>
          </p:cNvPr>
          <p:cNvPicPr>
            <a:picLocks noGrp="1" noChangeAspect="1"/>
          </p:cNvPicPr>
          <p:nvPr>
            <p:ph idx="1"/>
          </p:nvPr>
        </p:nvPicPr>
        <p:blipFill>
          <a:blip r:embed="rId2"/>
          <a:stretch>
            <a:fillRect/>
          </a:stretch>
        </p:blipFill>
        <p:spPr>
          <a:xfrm>
            <a:off x="709461" y="1396588"/>
            <a:ext cx="10905066" cy="4307500"/>
          </a:xfrm>
          <a:prstGeom prst="rect">
            <a:avLst/>
          </a:prstGeom>
        </p:spPr>
      </p:pic>
    </p:spTree>
    <p:extLst>
      <p:ext uri="{BB962C8B-B14F-4D97-AF65-F5344CB8AC3E}">
        <p14:creationId xmlns:p14="http://schemas.microsoft.com/office/powerpoint/2010/main" val="600456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up of a paper&#10;&#10;Description automatically generated">
            <a:extLst>
              <a:ext uri="{FF2B5EF4-FFF2-40B4-BE49-F238E27FC236}">
                <a16:creationId xmlns:a16="http://schemas.microsoft.com/office/drawing/2014/main" id="{8B914D85-A331-F815-8DB0-EF6FCE9066F7}"/>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790222" y="110067"/>
            <a:ext cx="10611555" cy="5571066"/>
          </a:xfrm>
          <a:prstGeom prst="rect">
            <a:avLst/>
          </a:prstGeom>
        </p:spPr>
      </p:pic>
    </p:spTree>
    <p:extLst>
      <p:ext uri="{BB962C8B-B14F-4D97-AF65-F5344CB8AC3E}">
        <p14:creationId xmlns:p14="http://schemas.microsoft.com/office/powerpoint/2010/main" val="1110255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09B2-DEA9-37EE-5DCB-E6EBFB3EF3A8}"/>
              </a:ext>
            </a:extLst>
          </p:cNvPr>
          <p:cNvSpPr>
            <a:spLocks noGrp="1"/>
          </p:cNvSpPr>
          <p:nvPr>
            <p:ph type="title"/>
          </p:nvPr>
        </p:nvSpPr>
        <p:spPr/>
        <p:txBody>
          <a:bodyPr/>
          <a:lstStyle/>
          <a:p>
            <a:r>
              <a:rPr lang="en-GB" b="1" dirty="0"/>
              <a:t>Research topic</a:t>
            </a:r>
          </a:p>
        </p:txBody>
      </p:sp>
      <p:sp>
        <p:nvSpPr>
          <p:cNvPr id="3" name="Content Placeholder 2">
            <a:extLst>
              <a:ext uri="{FF2B5EF4-FFF2-40B4-BE49-F238E27FC236}">
                <a16:creationId xmlns:a16="http://schemas.microsoft.com/office/drawing/2014/main" id="{66F2453C-5C44-1A5F-7657-B4FCE71A6227}"/>
              </a:ext>
            </a:extLst>
          </p:cNvPr>
          <p:cNvSpPr>
            <a:spLocks noGrp="1"/>
          </p:cNvSpPr>
          <p:nvPr>
            <p:ph idx="1"/>
          </p:nvPr>
        </p:nvSpPr>
        <p:spPr>
          <a:xfrm>
            <a:off x="358219" y="2087591"/>
            <a:ext cx="11481847" cy="3313967"/>
          </a:xfrm>
        </p:spPr>
        <p:txBody>
          <a:bodyPr>
            <a:normAutofit fontScale="92500" lnSpcReduction="10000"/>
          </a:bodyPr>
          <a:lstStyle/>
          <a:p>
            <a:r>
              <a:rPr lang="en-GB" b="1" dirty="0">
                <a:solidFill>
                  <a:srgbClr val="FF0000"/>
                </a:solidFill>
              </a:rPr>
              <a:t>TRUST</a:t>
            </a:r>
          </a:p>
          <a:p>
            <a:endParaRPr lang="en-GB" dirty="0"/>
          </a:p>
          <a:p>
            <a:r>
              <a:rPr lang="en-GB" i="1" dirty="0"/>
              <a:t>Trust is an important lubricant for employment relation : connecting and enabling employees with each other and with their managers</a:t>
            </a:r>
          </a:p>
          <a:p>
            <a:endParaRPr lang="en-GB" dirty="0"/>
          </a:p>
          <a:p>
            <a:r>
              <a:rPr lang="en-GB" i="1" dirty="0"/>
              <a:t>Yet, while trust can have a positive impact on employment relations improving commitment, loyalty, cooperation and effective relationships, its definitional opposite, distrust, can create considerable problems (Zak, 2017).</a:t>
            </a:r>
          </a:p>
        </p:txBody>
      </p:sp>
      <p:sp>
        <p:nvSpPr>
          <p:cNvPr id="4" name="TextBox 3">
            <a:extLst>
              <a:ext uri="{FF2B5EF4-FFF2-40B4-BE49-F238E27FC236}">
                <a16:creationId xmlns:a16="http://schemas.microsoft.com/office/drawing/2014/main" id="{1978A2C9-7BE4-CBA8-09C1-889B0C8162E0}"/>
              </a:ext>
            </a:extLst>
          </p:cNvPr>
          <p:cNvSpPr txBox="1"/>
          <p:nvPr/>
        </p:nvSpPr>
        <p:spPr>
          <a:xfrm>
            <a:off x="7231811" y="309234"/>
            <a:ext cx="5184476" cy="1200329"/>
          </a:xfrm>
          <a:prstGeom prst="rect">
            <a:avLst/>
          </a:prstGeom>
          <a:noFill/>
        </p:spPr>
        <p:txBody>
          <a:bodyPr wrap="square" rtlCol="0">
            <a:spAutoFit/>
          </a:bodyPr>
          <a:lstStyle/>
          <a:p>
            <a:r>
              <a:rPr lang="en-GB" b="1" dirty="0">
                <a:solidFill>
                  <a:srgbClr val="002060"/>
                </a:solidFill>
                <a:highlight>
                  <a:srgbClr val="FFFF00"/>
                </a:highlight>
              </a:rPr>
              <a:t>Activity:</a:t>
            </a:r>
          </a:p>
          <a:p>
            <a:endParaRPr lang="en-GB" b="1" dirty="0">
              <a:solidFill>
                <a:srgbClr val="002060"/>
              </a:solidFill>
              <a:highlight>
                <a:srgbClr val="FFFF00"/>
              </a:highlight>
            </a:endParaRPr>
          </a:p>
          <a:p>
            <a:r>
              <a:rPr lang="en-GB" b="1" dirty="0">
                <a:solidFill>
                  <a:srgbClr val="002060"/>
                </a:solidFill>
                <a:highlight>
                  <a:srgbClr val="FFFF00"/>
                </a:highlight>
              </a:rPr>
              <a:t>DISCUSS AND FORMULATE SOME QUESTIONS THAT YOU CAN RESEARCH ON THIS TOPIC</a:t>
            </a:r>
          </a:p>
        </p:txBody>
      </p:sp>
    </p:spTree>
    <p:extLst>
      <p:ext uri="{BB962C8B-B14F-4D97-AF65-F5344CB8AC3E}">
        <p14:creationId xmlns:p14="http://schemas.microsoft.com/office/powerpoint/2010/main" val="1088138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56771-3127-0F73-9FBA-1B69F1E9C128}"/>
              </a:ext>
            </a:extLst>
          </p:cNvPr>
          <p:cNvSpPr>
            <a:spLocks noGrp="1"/>
          </p:cNvSpPr>
          <p:nvPr>
            <p:ph type="title"/>
          </p:nvPr>
        </p:nvSpPr>
        <p:spPr/>
        <p:txBody>
          <a:bodyPr/>
          <a:lstStyle/>
          <a:p>
            <a:r>
              <a:rPr lang="en-GB" b="1" dirty="0"/>
              <a:t>Activity – Develop Research Questions:</a:t>
            </a:r>
          </a:p>
        </p:txBody>
      </p:sp>
      <p:sp>
        <p:nvSpPr>
          <p:cNvPr id="3" name="Content Placeholder 2">
            <a:extLst>
              <a:ext uri="{FF2B5EF4-FFF2-40B4-BE49-F238E27FC236}">
                <a16:creationId xmlns:a16="http://schemas.microsoft.com/office/drawing/2014/main" id="{52371984-8704-092E-28A4-9D578BC46823}"/>
              </a:ext>
            </a:extLst>
          </p:cNvPr>
          <p:cNvSpPr>
            <a:spLocks noGrp="1"/>
          </p:cNvSpPr>
          <p:nvPr>
            <p:ph idx="1"/>
          </p:nvPr>
        </p:nvSpPr>
        <p:spPr/>
        <p:txBody>
          <a:bodyPr/>
          <a:lstStyle/>
          <a:p>
            <a:r>
              <a:rPr lang="en-GB" dirty="0"/>
              <a:t>How does trust influence employee performance in hybrid teams?</a:t>
            </a:r>
          </a:p>
          <a:p>
            <a:r>
              <a:rPr lang="en-GB" dirty="0"/>
              <a:t>What factors build or undermine trust between managers and staff?</a:t>
            </a:r>
          </a:p>
          <a:p>
            <a:endParaRPr lang="en-GB" dirty="0"/>
          </a:p>
          <a:p>
            <a:pPr marL="0" indent="0">
              <a:buNone/>
            </a:pPr>
            <a:r>
              <a:rPr lang="en-GB" b="1" dirty="0"/>
              <a:t>Task: </a:t>
            </a:r>
          </a:p>
          <a:p>
            <a:pPr marL="0" indent="0">
              <a:buNone/>
            </a:pPr>
            <a:r>
              <a:rPr lang="en-GB" dirty="0"/>
              <a:t>In small groups, draft two questions you could research on this theme.</a:t>
            </a:r>
          </a:p>
        </p:txBody>
      </p:sp>
    </p:spTree>
    <p:extLst>
      <p:ext uri="{BB962C8B-B14F-4D97-AF65-F5344CB8AC3E}">
        <p14:creationId xmlns:p14="http://schemas.microsoft.com/office/powerpoint/2010/main" val="2849197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4A7DD-46BB-E41F-A317-A330EE3CB42B}"/>
              </a:ext>
            </a:extLst>
          </p:cNvPr>
          <p:cNvSpPr>
            <a:spLocks noGrp="1"/>
          </p:cNvSpPr>
          <p:nvPr>
            <p:ph type="title"/>
          </p:nvPr>
        </p:nvSpPr>
        <p:spPr/>
        <p:txBody>
          <a:bodyPr/>
          <a:lstStyle/>
          <a:p>
            <a:r>
              <a:rPr lang="en-GB" b="1" dirty="0">
                <a:highlight>
                  <a:srgbClr val="00FFFF"/>
                </a:highlight>
              </a:rPr>
              <a:t>Formulating Your Own Topic</a:t>
            </a:r>
          </a:p>
        </p:txBody>
      </p:sp>
      <p:sp>
        <p:nvSpPr>
          <p:cNvPr id="3" name="Content Placeholder 2">
            <a:extLst>
              <a:ext uri="{FF2B5EF4-FFF2-40B4-BE49-F238E27FC236}">
                <a16:creationId xmlns:a16="http://schemas.microsoft.com/office/drawing/2014/main" id="{828C9A0E-429A-150D-02BA-9F86A1A7E2D3}"/>
              </a:ext>
            </a:extLst>
          </p:cNvPr>
          <p:cNvSpPr>
            <a:spLocks noGrp="1"/>
          </p:cNvSpPr>
          <p:nvPr>
            <p:ph idx="1"/>
          </p:nvPr>
        </p:nvSpPr>
        <p:spPr>
          <a:xfrm>
            <a:off x="358219" y="2070339"/>
            <a:ext cx="11481847" cy="3331219"/>
          </a:xfrm>
        </p:spPr>
        <p:txBody>
          <a:bodyPr>
            <a:normAutofit fontScale="92500" lnSpcReduction="20000"/>
          </a:bodyPr>
          <a:lstStyle/>
          <a:p>
            <a:pPr marL="0" indent="0">
              <a:buNone/>
            </a:pPr>
            <a:r>
              <a:rPr lang="en-GB" b="1" dirty="0"/>
              <a:t>Steps:</a:t>
            </a:r>
            <a:endParaRPr lang="en-GB" dirty="0"/>
          </a:p>
          <a:p>
            <a:r>
              <a:rPr lang="en-GB" dirty="0"/>
              <a:t>Identify a </a:t>
            </a:r>
            <a:r>
              <a:rPr lang="en-GB" b="1" dirty="0"/>
              <a:t>phenomenon or problem</a:t>
            </a:r>
            <a:r>
              <a:rPr lang="en-GB" dirty="0"/>
              <a:t> that interests you.</a:t>
            </a:r>
          </a:p>
          <a:p>
            <a:r>
              <a:rPr lang="en-GB" dirty="0"/>
              <a:t>Ask: </a:t>
            </a:r>
            <a:r>
              <a:rPr lang="en-GB" i="1" dirty="0"/>
              <a:t>What don’t we know yet?</a:t>
            </a:r>
            <a:endParaRPr lang="en-GB" dirty="0"/>
          </a:p>
          <a:p>
            <a:r>
              <a:rPr lang="en-GB" dirty="0"/>
              <a:t>Frame your question: </a:t>
            </a:r>
            <a:r>
              <a:rPr lang="en-GB" i="1" dirty="0"/>
              <a:t>How / Why / What / To what extent...?</a:t>
            </a:r>
            <a:endParaRPr lang="en-GB" dirty="0"/>
          </a:p>
          <a:p>
            <a:r>
              <a:rPr lang="en-GB" dirty="0"/>
              <a:t>Link to your </a:t>
            </a:r>
            <a:r>
              <a:rPr lang="en-GB" b="1" dirty="0"/>
              <a:t>assessment focus.</a:t>
            </a:r>
            <a:endParaRPr lang="en-GB" dirty="0"/>
          </a:p>
          <a:p>
            <a:pPr marL="0" indent="0">
              <a:buNone/>
            </a:pPr>
            <a:endParaRPr lang="en-GB" b="1" dirty="0"/>
          </a:p>
          <a:p>
            <a:pPr marL="0" indent="0">
              <a:buNone/>
            </a:pPr>
            <a:r>
              <a:rPr lang="en-GB" b="1" dirty="0"/>
              <a:t>Tip:</a:t>
            </a:r>
            <a:r>
              <a:rPr lang="en-GB" dirty="0"/>
              <a:t> Use curiosity as your compass – good research begins with a question that genuinely puzzles you.</a:t>
            </a:r>
          </a:p>
        </p:txBody>
      </p:sp>
    </p:spTree>
    <p:extLst>
      <p:ext uri="{BB962C8B-B14F-4D97-AF65-F5344CB8AC3E}">
        <p14:creationId xmlns:p14="http://schemas.microsoft.com/office/powerpoint/2010/main" val="3033742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7C581-AF50-4EF1-EDED-B05863B73D58}"/>
              </a:ext>
            </a:extLst>
          </p:cNvPr>
          <p:cNvSpPr>
            <a:spLocks noGrp="1"/>
          </p:cNvSpPr>
          <p:nvPr>
            <p:ph type="title"/>
          </p:nvPr>
        </p:nvSpPr>
        <p:spPr/>
        <p:txBody>
          <a:bodyPr>
            <a:normAutofit fontScale="90000"/>
          </a:bodyPr>
          <a:lstStyle/>
          <a:p>
            <a:br>
              <a:rPr lang="en-GB" dirty="0"/>
            </a:br>
            <a:br>
              <a:rPr lang="en-GB" dirty="0"/>
            </a:br>
            <a:r>
              <a:rPr lang="en-GB" dirty="0">
                <a:solidFill>
                  <a:schemeClr val="bg1"/>
                </a:solidFill>
                <a:highlight>
                  <a:srgbClr val="800080"/>
                </a:highlight>
              </a:rPr>
              <a:t>SEMINAR ACTIVITY</a:t>
            </a:r>
            <a:br>
              <a:rPr lang="en-GB" dirty="0">
                <a:highlight>
                  <a:srgbClr val="800080"/>
                </a:highlight>
              </a:rPr>
            </a:br>
            <a:endParaRPr lang="en-GB" dirty="0">
              <a:highlight>
                <a:srgbClr val="800080"/>
              </a:highlight>
            </a:endParaRPr>
          </a:p>
        </p:txBody>
      </p:sp>
      <p:sp>
        <p:nvSpPr>
          <p:cNvPr id="3" name="Content Placeholder 2">
            <a:extLst>
              <a:ext uri="{FF2B5EF4-FFF2-40B4-BE49-F238E27FC236}">
                <a16:creationId xmlns:a16="http://schemas.microsoft.com/office/drawing/2014/main" id="{356CD0EB-C0FD-EC7F-671D-6CF28221804A}"/>
              </a:ext>
            </a:extLst>
          </p:cNvPr>
          <p:cNvSpPr>
            <a:spLocks noGrp="1"/>
          </p:cNvSpPr>
          <p:nvPr>
            <p:ph idx="1"/>
          </p:nvPr>
        </p:nvSpPr>
        <p:spPr/>
        <p:txBody>
          <a:bodyPr/>
          <a:lstStyle/>
          <a:p>
            <a:r>
              <a:rPr lang="en-GB" b="1" dirty="0"/>
              <a:t>15-Minute Workshop: Finding Your Research Question</a:t>
            </a:r>
            <a:endParaRPr lang="en-GB" dirty="0"/>
          </a:p>
          <a:p>
            <a:r>
              <a:rPr lang="en-GB" dirty="0"/>
              <a:t>Write down </a:t>
            </a:r>
            <a:r>
              <a:rPr lang="en-GB" b="1" dirty="0"/>
              <a:t>three topics</a:t>
            </a:r>
            <a:r>
              <a:rPr lang="en-GB" dirty="0"/>
              <a:t> that spark your curiosity.</a:t>
            </a:r>
          </a:p>
          <a:p>
            <a:r>
              <a:rPr lang="en-GB" dirty="0"/>
              <a:t>Formulate </a:t>
            </a:r>
            <a:r>
              <a:rPr lang="en-GB" b="1" dirty="0"/>
              <a:t>one question per topic.</a:t>
            </a:r>
            <a:endParaRPr lang="en-GB" dirty="0"/>
          </a:p>
          <a:p>
            <a:r>
              <a:rPr lang="en-GB" dirty="0"/>
              <a:t>Share with your group: Which question seems most researchable and relevant?</a:t>
            </a:r>
          </a:p>
          <a:p>
            <a:r>
              <a:rPr lang="en-GB" i="1" dirty="0"/>
              <a:t>Record ideas on </a:t>
            </a:r>
            <a:r>
              <a:rPr lang="en-GB" i="1" dirty="0" err="1"/>
              <a:t>post-it</a:t>
            </a:r>
            <a:r>
              <a:rPr lang="en-GB" i="1" dirty="0"/>
              <a:t> notes or shared document for group feedback.</a:t>
            </a:r>
            <a:endParaRPr lang="en-GB" dirty="0"/>
          </a:p>
          <a:p>
            <a:pPr marL="0" indent="0">
              <a:buNone/>
            </a:pPr>
            <a:endParaRPr lang="en-GB" dirty="0"/>
          </a:p>
        </p:txBody>
      </p:sp>
    </p:spTree>
    <p:extLst>
      <p:ext uri="{BB962C8B-B14F-4D97-AF65-F5344CB8AC3E}">
        <p14:creationId xmlns:p14="http://schemas.microsoft.com/office/powerpoint/2010/main" val="3242883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36DC9-13FB-30F7-E93F-2C6A7AEE1C04}"/>
              </a:ext>
            </a:extLst>
          </p:cNvPr>
          <p:cNvSpPr>
            <a:spLocks noGrp="1"/>
          </p:cNvSpPr>
          <p:nvPr>
            <p:ph type="title"/>
          </p:nvPr>
        </p:nvSpPr>
        <p:spPr/>
        <p:txBody>
          <a:bodyPr/>
          <a:lstStyle/>
          <a:p>
            <a:r>
              <a:rPr lang="en-GB" b="1" dirty="0"/>
              <a:t>Reflection</a:t>
            </a:r>
          </a:p>
        </p:txBody>
      </p:sp>
      <p:sp>
        <p:nvSpPr>
          <p:cNvPr id="3" name="Content Placeholder 2">
            <a:extLst>
              <a:ext uri="{FF2B5EF4-FFF2-40B4-BE49-F238E27FC236}">
                <a16:creationId xmlns:a16="http://schemas.microsoft.com/office/drawing/2014/main" id="{CA6E1AEF-1DF7-3305-92C6-A0AC9E9CBAA1}"/>
              </a:ext>
            </a:extLst>
          </p:cNvPr>
          <p:cNvSpPr>
            <a:spLocks noGrp="1"/>
          </p:cNvSpPr>
          <p:nvPr>
            <p:ph idx="1"/>
          </p:nvPr>
        </p:nvSpPr>
        <p:spPr/>
        <p:txBody>
          <a:bodyPr/>
          <a:lstStyle/>
          <a:p>
            <a:pPr marL="0" indent="0">
              <a:buNone/>
            </a:pPr>
            <a:r>
              <a:rPr lang="en-GB" b="1" dirty="0"/>
              <a:t>Consider:</a:t>
            </a:r>
            <a:endParaRPr lang="en-GB" dirty="0"/>
          </a:p>
          <a:p>
            <a:r>
              <a:rPr lang="en-GB" dirty="0"/>
              <a:t>Is your research idea more aligned with </a:t>
            </a:r>
            <a:r>
              <a:rPr lang="en-GB" b="1" dirty="0"/>
              <a:t>academic curiosity (Mode 1)</a:t>
            </a:r>
            <a:r>
              <a:rPr lang="en-GB" dirty="0"/>
              <a:t> or </a:t>
            </a:r>
            <a:r>
              <a:rPr lang="en-GB" b="1" dirty="0"/>
              <a:t>practical impact (Mode 2)?</a:t>
            </a:r>
          </a:p>
          <a:p>
            <a:pPr marL="0" indent="0">
              <a:buNone/>
            </a:pPr>
            <a:endParaRPr lang="en-GB" dirty="0"/>
          </a:p>
          <a:p>
            <a:r>
              <a:rPr lang="en-GB" dirty="0"/>
              <a:t>How can your question contribute to </a:t>
            </a:r>
            <a:r>
              <a:rPr lang="en-GB" b="1" dirty="0"/>
              <a:t>business and management practice?</a:t>
            </a:r>
            <a:endParaRPr lang="en-GB" dirty="0"/>
          </a:p>
          <a:p>
            <a:endParaRPr lang="en-GB" dirty="0"/>
          </a:p>
        </p:txBody>
      </p:sp>
    </p:spTree>
    <p:extLst>
      <p:ext uri="{BB962C8B-B14F-4D97-AF65-F5344CB8AC3E}">
        <p14:creationId xmlns:p14="http://schemas.microsoft.com/office/powerpoint/2010/main" val="33040026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550A-6C81-F00D-93DF-93B3D977607C}"/>
              </a:ext>
            </a:extLst>
          </p:cNvPr>
          <p:cNvSpPr>
            <a:spLocks noGrp="1"/>
          </p:cNvSpPr>
          <p:nvPr>
            <p:ph type="title"/>
          </p:nvPr>
        </p:nvSpPr>
        <p:spPr/>
        <p:txBody>
          <a:bodyPr/>
          <a:lstStyle/>
          <a:p>
            <a:r>
              <a:rPr lang="en-GB" b="1" dirty="0"/>
              <a:t>References</a:t>
            </a:r>
          </a:p>
        </p:txBody>
      </p:sp>
      <p:sp>
        <p:nvSpPr>
          <p:cNvPr id="4" name="Rectangle 1">
            <a:extLst>
              <a:ext uri="{FF2B5EF4-FFF2-40B4-BE49-F238E27FC236}">
                <a16:creationId xmlns:a16="http://schemas.microsoft.com/office/drawing/2014/main" id="{E192A9A0-9775-EADD-4411-9A8DDC8B9BF6}"/>
              </a:ext>
            </a:extLst>
          </p:cNvPr>
          <p:cNvSpPr>
            <a:spLocks noGrp="1" noChangeArrowheads="1"/>
          </p:cNvSpPr>
          <p:nvPr>
            <p:ph idx="1"/>
          </p:nvPr>
        </p:nvSpPr>
        <p:spPr bwMode="auto">
          <a:xfrm>
            <a:off x="99391" y="1645107"/>
            <a:ext cx="11586609"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Gibbons, M. et al. (1994). </a:t>
            </a:r>
            <a:r>
              <a:rPr kumimoji="0" lang="en-US" altLang="en-US" sz="2400" b="0" i="1" u="none" strike="noStrike" cap="none" normalizeH="0" baseline="0" dirty="0">
                <a:ln>
                  <a:noFill/>
                </a:ln>
                <a:solidFill>
                  <a:schemeClr val="tx1"/>
                </a:solidFill>
                <a:effectLst/>
                <a:latin typeface="Arial" panose="020B0604020202020204" pitchFamily="34" charset="0"/>
              </a:rPr>
              <a:t>The New Production of Knowledge.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Starkey, K., &amp; Madan, P. (2001). </a:t>
            </a:r>
            <a:r>
              <a:rPr kumimoji="0" lang="en-US" altLang="en-US" sz="2400" b="0" i="1" u="none" strike="noStrike" cap="none" normalizeH="0" baseline="0" dirty="0">
                <a:ln>
                  <a:noFill/>
                </a:ln>
                <a:solidFill>
                  <a:schemeClr val="tx1"/>
                </a:solidFill>
                <a:effectLst/>
                <a:latin typeface="Arial" panose="020B0604020202020204" pitchFamily="34" charset="0"/>
              </a:rPr>
              <a:t>Bridging the Relevance Gap: Aligning Management Research with Practice.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Saunders, M. et al. (2019). </a:t>
            </a:r>
            <a:r>
              <a:rPr kumimoji="0" lang="en-US" altLang="en-US" sz="2400" b="0" i="1" u="none" strike="noStrike" cap="none" normalizeH="0" baseline="0" dirty="0">
                <a:ln>
                  <a:noFill/>
                </a:ln>
                <a:solidFill>
                  <a:schemeClr val="tx1"/>
                </a:solidFill>
                <a:effectLst/>
                <a:latin typeface="Arial" panose="020B0604020202020204" pitchFamily="34" charset="0"/>
              </a:rPr>
              <a:t>Research Methods for Business Students.</a:t>
            </a:r>
            <a:r>
              <a:rPr kumimoji="0" lang="en-US" altLang="en-US" sz="2400" b="0" i="0" u="none" strike="noStrike" cap="none" normalizeH="0" baseline="0" dirty="0">
                <a:ln>
                  <a:noFill/>
                </a:ln>
                <a:solidFill>
                  <a:schemeClr val="tx1"/>
                </a:solidFill>
                <a:effectLst/>
                <a:latin typeface="Arial" panose="020B0604020202020204" pitchFamily="34" charset="0"/>
              </a:rPr>
              <a:t> Pearson Education.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Zak, P. (2017). </a:t>
            </a:r>
            <a:r>
              <a:rPr kumimoji="0" lang="en-US" altLang="en-US" sz="2400" b="0" i="1" u="none" strike="noStrike" cap="none" normalizeH="0" baseline="0" dirty="0">
                <a:ln>
                  <a:noFill/>
                </a:ln>
                <a:solidFill>
                  <a:schemeClr val="tx1"/>
                </a:solidFill>
                <a:effectLst/>
                <a:latin typeface="Arial" panose="020B0604020202020204" pitchFamily="34" charset="0"/>
              </a:rPr>
              <a:t>The Neuroscience of Trust.</a:t>
            </a:r>
            <a:r>
              <a:rPr kumimoji="0" lang="en-US" altLang="en-US" sz="2400" b="0" i="0" u="none" strike="noStrike" cap="none" normalizeH="0" baseline="0" dirty="0">
                <a:ln>
                  <a:noFill/>
                </a:ln>
                <a:solidFill>
                  <a:schemeClr val="tx1"/>
                </a:solidFill>
                <a:effectLst/>
                <a:latin typeface="Arial" panose="020B0604020202020204" pitchFamily="34" charset="0"/>
              </a:rPr>
              <a:t> Harvard Business Review.</a:t>
            </a:r>
          </a:p>
        </p:txBody>
      </p:sp>
    </p:spTree>
    <p:extLst>
      <p:ext uri="{BB962C8B-B14F-4D97-AF65-F5344CB8AC3E}">
        <p14:creationId xmlns:p14="http://schemas.microsoft.com/office/powerpoint/2010/main" val="10077042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0D329-AB97-D0A8-FDAA-BDBB6128066E}"/>
              </a:ext>
            </a:extLst>
          </p:cNvPr>
          <p:cNvSpPr>
            <a:spLocks noGrp="1"/>
          </p:cNvSpPr>
          <p:nvPr>
            <p:ph type="title"/>
          </p:nvPr>
        </p:nvSpPr>
        <p:spPr/>
        <p:txBody>
          <a:bodyPr/>
          <a:lstStyle/>
          <a:p>
            <a:r>
              <a:rPr lang="en-GB" dirty="0"/>
              <a:t>End of Session</a:t>
            </a:r>
          </a:p>
        </p:txBody>
      </p:sp>
      <p:sp>
        <p:nvSpPr>
          <p:cNvPr id="3" name="Content Placeholder 2">
            <a:extLst>
              <a:ext uri="{FF2B5EF4-FFF2-40B4-BE49-F238E27FC236}">
                <a16:creationId xmlns:a16="http://schemas.microsoft.com/office/drawing/2014/main" id="{29740ECD-DA68-543B-0B82-89446D2D1C1D}"/>
              </a:ext>
            </a:extLst>
          </p:cNvPr>
          <p:cNvSpPr>
            <a:spLocks noGrp="1"/>
          </p:cNvSpPr>
          <p:nvPr>
            <p:ph idx="1"/>
          </p:nvPr>
        </p:nvSpPr>
        <p:spPr/>
        <p:txBody>
          <a:bodyPr/>
          <a:lstStyle/>
          <a:p>
            <a:r>
              <a:rPr lang="en-GB" dirty="0"/>
              <a:t>Reflect, discuss, and note your takeaways in your research journal.</a:t>
            </a:r>
          </a:p>
        </p:txBody>
      </p:sp>
    </p:spTree>
    <p:extLst>
      <p:ext uri="{BB962C8B-B14F-4D97-AF65-F5344CB8AC3E}">
        <p14:creationId xmlns:p14="http://schemas.microsoft.com/office/powerpoint/2010/main" val="4272206252"/>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C00B7-894A-4FF9-8954-5C11DD8B84A2}">
  <ds:schemaRefs>
    <ds:schemaRef ds:uri="1084fe36-8241-4751-a893-1fa9f44ff207"/>
    <ds:schemaRef ds:uri="http://purl.org/dc/dcmitype/"/>
    <ds:schemaRef ds:uri="http://www.w3.org/XML/1998/namespace"/>
    <ds:schemaRef ds:uri="http://purl.org/dc/terms/"/>
    <ds:schemaRef ds:uri="http://schemas.microsoft.com/office/infopath/2007/PartnerControls"/>
    <ds:schemaRef ds:uri="http://schemas.microsoft.com/office/2006/metadata/properties"/>
    <ds:schemaRef ds:uri="http://schemas.microsoft.com/office/2006/documentManagement/types"/>
    <ds:schemaRef ds:uri="http://schemas.openxmlformats.org/package/2006/metadata/core-properties"/>
    <ds:schemaRef ds:uri="58fca413-3b36-4298-af2b-d24aa1f4750f"/>
    <ds:schemaRef ds:uri="http://purl.org/dc/elements/1.1/"/>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72</TotalTime>
  <Words>949</Words>
  <Application>Microsoft Office PowerPoint</Application>
  <PresentationFormat>Widescreen</PresentationFormat>
  <Paragraphs>123</Paragraphs>
  <Slides>22</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22</vt:i4>
      </vt:variant>
    </vt:vector>
  </HeadingPairs>
  <TitlesOfParts>
    <vt:vector size="30" baseType="lpstr">
      <vt:lpstr>Aptos</vt:lpstr>
      <vt:lpstr>Arial</vt:lpstr>
      <vt:lpstr>Calibri</vt:lpstr>
      <vt:lpstr>Calibri Light</vt:lpstr>
      <vt:lpstr>Century Gothic</vt:lpstr>
      <vt:lpstr>robotoregular</vt:lpstr>
      <vt:lpstr>UWTSD 200_Title Page</vt:lpstr>
      <vt:lpstr>UWTSD 200_Text 1</vt:lpstr>
      <vt:lpstr>PowerPoint Presentation</vt:lpstr>
      <vt:lpstr>PowerPoint Presentation</vt:lpstr>
      <vt:lpstr>PowerPoint Presentation</vt:lpstr>
      <vt:lpstr>PowerPoint Presentation</vt:lpstr>
      <vt:lpstr>Session Objectives </vt:lpstr>
      <vt:lpstr>What is Research?</vt:lpstr>
      <vt:lpstr>The post-it note by 3M</vt:lpstr>
      <vt:lpstr>Business &amp; Management Research</vt:lpstr>
      <vt:lpstr>Modes of Knowledge Creation</vt:lpstr>
      <vt:lpstr>Gibbons et.al. (1994)</vt:lpstr>
      <vt:lpstr>PowerPoint Presentation</vt:lpstr>
      <vt:lpstr>The Research Process</vt:lpstr>
      <vt:lpstr>PowerPoint Presentation</vt:lpstr>
      <vt:lpstr>Starting your Research!erating your research question</vt:lpstr>
      <vt:lpstr>PowerPoint Presentation</vt:lpstr>
      <vt:lpstr>Research topic</vt:lpstr>
      <vt:lpstr>Activity – Develop Research Questions:</vt:lpstr>
      <vt:lpstr>Formulating Your Own Topic</vt:lpstr>
      <vt:lpstr>  SEMINAR ACTIVITY </vt:lpstr>
      <vt:lpstr>Reflection</vt:lpstr>
      <vt:lpstr>References</vt:lpstr>
      <vt:lpstr>End of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Ebad Banissi</cp:lastModifiedBy>
  <cp:revision>4</cp:revision>
  <dcterms:created xsi:type="dcterms:W3CDTF">2023-10-08T18:11:10Z</dcterms:created>
  <dcterms:modified xsi:type="dcterms:W3CDTF">2025-10-15T15:34:06Z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