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71" r:id="rId1"/>
  </p:sldMasterIdLst>
  <p:notesMasterIdLst>
    <p:notesMasterId r:id="rId3"/>
  </p:notesMasterIdLst>
  <p:handoutMasterIdLst>
    <p:handoutMasterId r:id="rId4"/>
  </p:handoutMasterIdLst>
  <p:sldIdLst>
    <p:sldId id="256" r:id="rId2"/>
  </p:sldIdLst>
  <p:sldSz cx="51206400" cy="32918400"/>
  <p:notesSz cx="9290050" cy="7004050"/>
  <p:kinsoku lang="ja-JP" invalStChars="、。，．・：；？！゛゜ヽヾゝゞ々ー’”）〕］｝〉》」』】°‰′″℃￠％ぁぃぅぇぉっゃゅょゎァィゥェォッャュョヮヵヶ!%),.:;?]}｡｣､･ｧｨｩｪｫｬｭｮｯｰﾞﾟ" invalEndChars="‘“（〔［｛〈《「『【￥＄$([\{｢￡"/>
  <p:defaultTextStyle>
    <a:defPPr>
      <a:defRPr lang="en-US"/>
    </a:defPPr>
    <a:lvl1pPr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10368">
          <p15:clr>
            <a:srgbClr val="A4A3A4"/>
          </p15:clr>
        </p15:guide>
        <p15:guide id="2" pos="830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854" autoAdjust="0"/>
    <p:restoredTop sz="95859" autoAdjust="0"/>
  </p:normalViewPr>
  <p:slideViewPr>
    <p:cSldViewPr>
      <p:cViewPr varScale="1">
        <p:scale>
          <a:sx n="13" d="100"/>
          <a:sy n="13" d="100"/>
        </p:scale>
        <p:origin x="1388" y="96"/>
      </p:cViewPr>
      <p:guideLst>
        <p:guide orient="horz" pos="10368"/>
        <p:guide pos="8305"/>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F6269BA7-3427-A677-A174-B866ED5B4209}"/>
              </a:ext>
            </a:extLst>
          </p:cNvPr>
          <p:cNvSpPr>
            <a:spLocks noGrp="1" noChangeArrowheads="1"/>
          </p:cNvSpPr>
          <p:nvPr>
            <p:ph type="body" sz="quarter" idx="3"/>
          </p:nvPr>
        </p:nvSpPr>
        <p:spPr bwMode="auto">
          <a:xfrm>
            <a:off x="1238250" y="3327400"/>
            <a:ext cx="6813550" cy="3151188"/>
          </a:xfrm>
          <a:prstGeom prst="rect">
            <a:avLst/>
          </a:prstGeom>
          <a:noFill/>
          <a:ln w="12700">
            <a:noFill/>
            <a:miter lim="800000"/>
            <a:headEnd/>
            <a:tailEnd/>
          </a:ln>
          <a:effectLst/>
        </p:spPr>
        <p:txBody>
          <a:bodyPr vert="horz" wrap="square" lIns="85849" tIns="42924" rIns="85849" bIns="42924" numCol="1" anchor="t" anchorCtr="0" compatLnSpc="1">
            <a:prstTxWarp prst="textNoShape">
              <a:avLst/>
            </a:prstTxWarp>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3075" name="Rectangle 3">
            <a:extLst>
              <a:ext uri="{FF2B5EF4-FFF2-40B4-BE49-F238E27FC236}">
                <a16:creationId xmlns:a16="http://schemas.microsoft.com/office/drawing/2014/main" id="{A5443C4C-18AA-AF86-0F49-1D4A3126BB89}"/>
              </a:ext>
            </a:extLst>
          </p:cNvPr>
          <p:cNvSpPr>
            <a:spLocks noGrp="1" noRot="1" noChangeAspect="1" noChangeArrowheads="1" noTextEdit="1"/>
          </p:cNvSpPr>
          <p:nvPr>
            <p:ph type="sldImg" idx="2"/>
          </p:nvPr>
        </p:nvSpPr>
        <p:spPr bwMode="auto">
          <a:xfrm>
            <a:off x="2613025" y="527050"/>
            <a:ext cx="4076700" cy="262255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cSld>
  <p:clrMap bg1="lt1" tx1="dk1" bg2="lt2" tx2="dk2" accent1="accent1" accent2="accent2" accent3="accent3" accent4="accent4" accent5="accent5" accent6="accent6" hlink="hlink" folHlink="folHlink"/>
  <p:notesStyle>
    <a:lvl1pPr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1pPr>
    <a:lvl2pPr marL="42227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2pPr>
    <a:lvl3pPr marL="84455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3pPr>
    <a:lvl4pPr marL="126682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4pPr>
    <a:lvl5pPr marL="168910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33366BC8-C51D-7893-397D-AE3F72D406BF}"/>
              </a:ext>
            </a:extLst>
          </p:cNvPr>
          <p:cNvSpPr>
            <a:spLocks noGrp="1" noRot="1" noChangeAspect="1" noChangeArrowheads="1" noTextEdit="1"/>
          </p:cNvSpPr>
          <p:nvPr>
            <p:ph type="sldImg"/>
          </p:nvPr>
        </p:nvSpPr>
        <p:spPr>
          <a:ln/>
        </p:spPr>
      </p:sp>
      <p:sp>
        <p:nvSpPr>
          <p:cNvPr id="4099" name="Rectangle 3">
            <a:extLst>
              <a:ext uri="{FF2B5EF4-FFF2-40B4-BE49-F238E27FC236}">
                <a16:creationId xmlns:a16="http://schemas.microsoft.com/office/drawing/2014/main" id="{E791B583-FD38-63EF-C658-8A3DEF639BAA}"/>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pPr eaLnBrk="1" hangingPunct="1"/>
            <a:endParaRPr lang="en-GB" altLang="en-US">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4754" name="Rectangle 2"/>
          <p:cNvSpPr>
            <a:spLocks noGrp="1" noChangeArrowheads="1"/>
          </p:cNvSpPr>
          <p:nvPr>
            <p:ph type="ctrTitle" sz="quarter"/>
          </p:nvPr>
        </p:nvSpPr>
        <p:spPr>
          <a:xfrm>
            <a:off x="3840163" y="8047038"/>
            <a:ext cx="43526075" cy="8777287"/>
          </a:xfrm>
        </p:spPr>
        <p:txBody>
          <a:bodyPr/>
          <a:lstStyle>
            <a:lvl1pPr>
              <a:defRPr/>
            </a:lvl1pPr>
          </a:lstStyle>
          <a:p>
            <a:r>
              <a:rPr lang="en-US"/>
              <a:t>Click to edit Master title style</a:t>
            </a:r>
          </a:p>
        </p:txBody>
      </p:sp>
      <p:sp>
        <p:nvSpPr>
          <p:cNvPr id="74755" name="Rectangle 3"/>
          <p:cNvSpPr>
            <a:spLocks noGrp="1" noChangeArrowheads="1"/>
          </p:cNvSpPr>
          <p:nvPr>
            <p:ph type="subTitle" sz="quarter" idx="1"/>
          </p:nvPr>
        </p:nvSpPr>
        <p:spPr>
          <a:xfrm>
            <a:off x="7680325" y="18653125"/>
            <a:ext cx="35845750" cy="8413750"/>
          </a:xfrm>
        </p:spPr>
        <p:txBody>
          <a:bodyPr/>
          <a:lstStyle>
            <a:lvl1pPr marL="0" indent="0" algn="ctr">
              <a:buFont typeface="Wingdings" pitchFamily="2" charset="2"/>
              <a:buNone/>
              <a:defRPr/>
            </a:lvl1pPr>
          </a:lstStyle>
          <a:p>
            <a:r>
              <a:rPr lang="en-US"/>
              <a:t>Click to edit Master subtitle style</a:t>
            </a:r>
          </a:p>
        </p:txBody>
      </p:sp>
      <p:sp>
        <p:nvSpPr>
          <p:cNvPr id="2" name="Rectangle 4">
            <a:extLst>
              <a:ext uri="{FF2B5EF4-FFF2-40B4-BE49-F238E27FC236}">
                <a16:creationId xmlns:a16="http://schemas.microsoft.com/office/drawing/2014/main" id="{FD656992-2676-9646-8C13-2E90573B1AC3}"/>
              </a:ext>
            </a:extLst>
          </p:cNvPr>
          <p:cNvSpPr>
            <a:spLocks noGrp="1" noChangeArrowheads="1"/>
          </p:cNvSpPr>
          <p:nvPr>
            <p:ph type="dt" sz="half" idx="10"/>
          </p:nvPr>
        </p:nvSpPr>
        <p:spPr>
          <a:ln/>
        </p:spPr>
        <p:txBody>
          <a:bodyPr/>
          <a:lstStyle>
            <a:lvl1pPr>
              <a:defRPr/>
            </a:lvl1pPr>
          </a:lstStyle>
          <a:p>
            <a:endParaRPr lang="en-GB" altLang="en-US"/>
          </a:p>
        </p:txBody>
      </p:sp>
      <p:sp>
        <p:nvSpPr>
          <p:cNvPr id="3" name="Rectangle 5">
            <a:extLst>
              <a:ext uri="{FF2B5EF4-FFF2-40B4-BE49-F238E27FC236}">
                <a16:creationId xmlns:a16="http://schemas.microsoft.com/office/drawing/2014/main" id="{2E6DB743-028F-F342-A7F4-C9A324508854}"/>
              </a:ext>
            </a:extLst>
          </p:cNvPr>
          <p:cNvSpPr>
            <a:spLocks noGrp="1" noChangeArrowheads="1"/>
          </p:cNvSpPr>
          <p:nvPr>
            <p:ph type="ftr" sz="quarter" idx="11"/>
          </p:nvPr>
        </p:nvSpPr>
        <p:spPr>
          <a:ln/>
        </p:spPr>
        <p:txBody>
          <a:bodyPr/>
          <a:lstStyle>
            <a:lvl1pPr>
              <a:defRPr/>
            </a:lvl1pPr>
          </a:lstStyle>
          <a:p>
            <a:endParaRPr lang="en-GB" altLang="en-US"/>
          </a:p>
        </p:txBody>
      </p:sp>
      <p:sp>
        <p:nvSpPr>
          <p:cNvPr id="4" name="Rectangle 6">
            <a:extLst>
              <a:ext uri="{FF2B5EF4-FFF2-40B4-BE49-F238E27FC236}">
                <a16:creationId xmlns:a16="http://schemas.microsoft.com/office/drawing/2014/main" id="{5798393C-E75D-736F-B5B9-043C54C15AE6}"/>
              </a:ext>
            </a:extLst>
          </p:cNvPr>
          <p:cNvSpPr>
            <a:spLocks noGrp="1" noChangeArrowheads="1"/>
          </p:cNvSpPr>
          <p:nvPr>
            <p:ph type="sldNum" sz="quarter" idx="12"/>
          </p:nvPr>
        </p:nvSpPr>
        <p:spPr>
          <a:ln/>
        </p:spPr>
        <p:txBody>
          <a:bodyPr/>
          <a:lstStyle>
            <a:lvl1pPr>
              <a:defRPr/>
            </a:lvl1pPr>
          </a:lstStyle>
          <a:p>
            <a:fld id="{8E1F0C5D-DBBE-444F-81F4-BC76E557BCFA}" type="slidenum">
              <a:rPr lang="en-US" altLang="en-US"/>
              <a:pPr/>
              <a:t>‹#›</a:t>
            </a:fld>
            <a:endParaRPr lang="en-US" altLang="en-US"/>
          </a:p>
        </p:txBody>
      </p:sp>
    </p:spTree>
    <p:extLst>
      <p:ext uri="{BB962C8B-B14F-4D97-AF65-F5344CB8AC3E}">
        <p14:creationId xmlns:p14="http://schemas.microsoft.com/office/powerpoint/2010/main" val="2691610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3C13E9D-DEBB-2897-A85B-30B0E92DBA3B}"/>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ABE72C06-5FE3-53ED-1F46-F2FCB15C081A}"/>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519D3DA0-D42F-7213-9BB5-767710B6F5D5}"/>
              </a:ext>
            </a:extLst>
          </p:cNvPr>
          <p:cNvSpPr>
            <a:spLocks noGrp="1" noChangeArrowheads="1"/>
          </p:cNvSpPr>
          <p:nvPr>
            <p:ph type="sldNum" sz="quarter" idx="12"/>
          </p:nvPr>
        </p:nvSpPr>
        <p:spPr>
          <a:ln/>
        </p:spPr>
        <p:txBody>
          <a:bodyPr/>
          <a:lstStyle>
            <a:lvl1pPr>
              <a:defRPr/>
            </a:lvl1pPr>
          </a:lstStyle>
          <a:p>
            <a:fld id="{4469E15D-24AA-5B4F-954F-58FF741F8464}" type="slidenum">
              <a:rPr lang="en-US" altLang="en-US"/>
              <a:pPr/>
              <a:t>‹#›</a:t>
            </a:fld>
            <a:endParaRPr lang="en-US" altLang="en-US"/>
          </a:p>
        </p:txBody>
      </p:sp>
    </p:spTree>
    <p:extLst>
      <p:ext uri="{BB962C8B-B14F-4D97-AF65-F5344CB8AC3E}">
        <p14:creationId xmlns:p14="http://schemas.microsoft.com/office/powerpoint/2010/main" val="3147830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044950" y="21153438"/>
            <a:ext cx="43526075" cy="653732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4044950" y="13952538"/>
            <a:ext cx="43526075" cy="72009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7985D82E-8B4C-1B15-2ED8-C42551F77F6C}"/>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5A00C2A8-7941-49A2-4C71-88EA28434589}"/>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006FE836-2FCE-5CCE-83E9-C780A00B55CB}"/>
              </a:ext>
            </a:extLst>
          </p:cNvPr>
          <p:cNvSpPr>
            <a:spLocks noGrp="1" noChangeArrowheads="1"/>
          </p:cNvSpPr>
          <p:nvPr>
            <p:ph type="sldNum" sz="quarter" idx="12"/>
          </p:nvPr>
        </p:nvSpPr>
        <p:spPr>
          <a:ln/>
        </p:spPr>
        <p:txBody>
          <a:bodyPr/>
          <a:lstStyle>
            <a:lvl1pPr>
              <a:defRPr/>
            </a:lvl1pPr>
          </a:lstStyle>
          <a:p>
            <a:fld id="{99DD8A46-8C81-8A43-B706-B28B623DFC20}" type="slidenum">
              <a:rPr lang="en-US" altLang="en-US"/>
              <a:pPr/>
              <a:t>‹#›</a:t>
            </a:fld>
            <a:endParaRPr lang="en-US" altLang="en-US"/>
          </a:p>
        </p:txBody>
      </p:sp>
    </p:spTree>
    <p:extLst>
      <p:ext uri="{BB962C8B-B14F-4D97-AF65-F5344CB8AC3E}">
        <p14:creationId xmlns:p14="http://schemas.microsoft.com/office/powerpoint/2010/main" val="14282151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60638" y="9509125"/>
            <a:ext cx="22966362" cy="197516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5679400" y="9509125"/>
            <a:ext cx="22966363" cy="197516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10498EBC-849D-71AB-C073-3BC06E2D4AA6}"/>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43FBA0B4-A1CE-DFE7-582F-8796BFB09D4A}"/>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3B7D374C-8A28-2020-333A-8594E75FF925}"/>
              </a:ext>
            </a:extLst>
          </p:cNvPr>
          <p:cNvSpPr>
            <a:spLocks noGrp="1" noChangeArrowheads="1"/>
          </p:cNvSpPr>
          <p:nvPr>
            <p:ph type="sldNum" sz="quarter" idx="12"/>
          </p:nvPr>
        </p:nvSpPr>
        <p:spPr>
          <a:ln/>
        </p:spPr>
        <p:txBody>
          <a:bodyPr/>
          <a:lstStyle>
            <a:lvl1pPr>
              <a:defRPr/>
            </a:lvl1pPr>
          </a:lstStyle>
          <a:p>
            <a:fld id="{33281B96-9A65-CA4E-A5BF-5A26F46C6227}" type="slidenum">
              <a:rPr lang="en-US" altLang="en-US"/>
              <a:pPr/>
              <a:t>‹#›</a:t>
            </a:fld>
            <a:endParaRPr lang="en-US" altLang="en-US"/>
          </a:p>
        </p:txBody>
      </p:sp>
    </p:spTree>
    <p:extLst>
      <p:ext uri="{BB962C8B-B14F-4D97-AF65-F5344CB8AC3E}">
        <p14:creationId xmlns:p14="http://schemas.microsoft.com/office/powerpoint/2010/main" val="19759358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560638" y="1317625"/>
            <a:ext cx="46085125" cy="54864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560638" y="7369175"/>
            <a:ext cx="22625050" cy="30702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60638" y="10439400"/>
            <a:ext cx="22625050" cy="189658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6012775" y="7369175"/>
            <a:ext cx="22632988" cy="30702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26012775" y="10439400"/>
            <a:ext cx="22632988" cy="189658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a:extLst>
              <a:ext uri="{FF2B5EF4-FFF2-40B4-BE49-F238E27FC236}">
                <a16:creationId xmlns:a16="http://schemas.microsoft.com/office/drawing/2014/main" id="{C656B471-A33C-E9DF-2D9E-F962BE806047}"/>
              </a:ext>
            </a:extLst>
          </p:cNvPr>
          <p:cNvSpPr>
            <a:spLocks noGrp="1" noChangeArrowheads="1"/>
          </p:cNvSpPr>
          <p:nvPr>
            <p:ph type="dt" sz="half" idx="10"/>
          </p:nvPr>
        </p:nvSpPr>
        <p:spPr>
          <a:ln/>
        </p:spPr>
        <p:txBody>
          <a:bodyPr/>
          <a:lstStyle>
            <a:lvl1pPr>
              <a:defRPr/>
            </a:lvl1pPr>
          </a:lstStyle>
          <a:p>
            <a:endParaRPr lang="en-GB" altLang="en-US"/>
          </a:p>
        </p:txBody>
      </p:sp>
      <p:sp>
        <p:nvSpPr>
          <p:cNvPr id="8" name="Rectangle 5">
            <a:extLst>
              <a:ext uri="{FF2B5EF4-FFF2-40B4-BE49-F238E27FC236}">
                <a16:creationId xmlns:a16="http://schemas.microsoft.com/office/drawing/2014/main" id="{FA24689B-0D3B-4AE0-87B4-7649609EB2E2}"/>
              </a:ext>
            </a:extLst>
          </p:cNvPr>
          <p:cNvSpPr>
            <a:spLocks noGrp="1" noChangeArrowheads="1"/>
          </p:cNvSpPr>
          <p:nvPr>
            <p:ph type="ftr" sz="quarter" idx="11"/>
          </p:nvPr>
        </p:nvSpPr>
        <p:spPr>
          <a:ln/>
        </p:spPr>
        <p:txBody>
          <a:bodyPr/>
          <a:lstStyle>
            <a:lvl1pPr>
              <a:defRPr/>
            </a:lvl1pPr>
          </a:lstStyle>
          <a:p>
            <a:endParaRPr lang="en-GB" altLang="en-US"/>
          </a:p>
        </p:txBody>
      </p:sp>
      <p:sp>
        <p:nvSpPr>
          <p:cNvPr id="9" name="Rectangle 6">
            <a:extLst>
              <a:ext uri="{FF2B5EF4-FFF2-40B4-BE49-F238E27FC236}">
                <a16:creationId xmlns:a16="http://schemas.microsoft.com/office/drawing/2014/main" id="{6185CA7C-C3DA-AEBF-F9BF-0BBC2F8DEC47}"/>
              </a:ext>
            </a:extLst>
          </p:cNvPr>
          <p:cNvSpPr>
            <a:spLocks noGrp="1" noChangeArrowheads="1"/>
          </p:cNvSpPr>
          <p:nvPr>
            <p:ph type="sldNum" sz="quarter" idx="12"/>
          </p:nvPr>
        </p:nvSpPr>
        <p:spPr>
          <a:ln/>
        </p:spPr>
        <p:txBody>
          <a:bodyPr/>
          <a:lstStyle>
            <a:lvl1pPr>
              <a:defRPr/>
            </a:lvl1pPr>
          </a:lstStyle>
          <a:p>
            <a:fld id="{AF757C87-9A4B-7849-ACBA-4BE9C7866101}" type="slidenum">
              <a:rPr lang="en-US" altLang="en-US"/>
              <a:pPr/>
              <a:t>‹#›</a:t>
            </a:fld>
            <a:endParaRPr lang="en-US" altLang="en-US"/>
          </a:p>
        </p:txBody>
      </p:sp>
    </p:spTree>
    <p:extLst>
      <p:ext uri="{BB962C8B-B14F-4D97-AF65-F5344CB8AC3E}">
        <p14:creationId xmlns:p14="http://schemas.microsoft.com/office/powerpoint/2010/main" val="1424579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a:extLst>
              <a:ext uri="{FF2B5EF4-FFF2-40B4-BE49-F238E27FC236}">
                <a16:creationId xmlns:a16="http://schemas.microsoft.com/office/drawing/2014/main" id="{69E8ADAF-4BBB-8C39-43B2-28357006C443}"/>
              </a:ext>
            </a:extLst>
          </p:cNvPr>
          <p:cNvSpPr>
            <a:spLocks noGrp="1" noChangeArrowheads="1"/>
          </p:cNvSpPr>
          <p:nvPr>
            <p:ph type="dt" sz="half" idx="10"/>
          </p:nvPr>
        </p:nvSpPr>
        <p:spPr>
          <a:ln/>
        </p:spPr>
        <p:txBody>
          <a:bodyPr/>
          <a:lstStyle>
            <a:lvl1pPr>
              <a:defRPr/>
            </a:lvl1pPr>
          </a:lstStyle>
          <a:p>
            <a:endParaRPr lang="en-GB" altLang="en-US"/>
          </a:p>
        </p:txBody>
      </p:sp>
      <p:sp>
        <p:nvSpPr>
          <p:cNvPr id="4" name="Rectangle 5">
            <a:extLst>
              <a:ext uri="{FF2B5EF4-FFF2-40B4-BE49-F238E27FC236}">
                <a16:creationId xmlns:a16="http://schemas.microsoft.com/office/drawing/2014/main" id="{66024643-EA44-208F-E38A-D30C8CE2E98B}"/>
              </a:ext>
            </a:extLst>
          </p:cNvPr>
          <p:cNvSpPr>
            <a:spLocks noGrp="1" noChangeArrowheads="1"/>
          </p:cNvSpPr>
          <p:nvPr>
            <p:ph type="ftr" sz="quarter" idx="11"/>
          </p:nvPr>
        </p:nvSpPr>
        <p:spPr>
          <a:ln/>
        </p:spPr>
        <p:txBody>
          <a:bodyPr/>
          <a:lstStyle>
            <a:lvl1pPr>
              <a:defRPr/>
            </a:lvl1pPr>
          </a:lstStyle>
          <a:p>
            <a:endParaRPr lang="en-GB" altLang="en-US"/>
          </a:p>
        </p:txBody>
      </p:sp>
      <p:sp>
        <p:nvSpPr>
          <p:cNvPr id="5" name="Rectangle 6">
            <a:extLst>
              <a:ext uri="{FF2B5EF4-FFF2-40B4-BE49-F238E27FC236}">
                <a16:creationId xmlns:a16="http://schemas.microsoft.com/office/drawing/2014/main" id="{AB4C7C1A-719E-6E22-A54E-A641F5FB7081}"/>
              </a:ext>
            </a:extLst>
          </p:cNvPr>
          <p:cNvSpPr>
            <a:spLocks noGrp="1" noChangeArrowheads="1"/>
          </p:cNvSpPr>
          <p:nvPr>
            <p:ph type="sldNum" sz="quarter" idx="12"/>
          </p:nvPr>
        </p:nvSpPr>
        <p:spPr>
          <a:ln/>
        </p:spPr>
        <p:txBody>
          <a:bodyPr/>
          <a:lstStyle>
            <a:lvl1pPr>
              <a:defRPr/>
            </a:lvl1pPr>
          </a:lstStyle>
          <a:p>
            <a:fld id="{06351AA6-B120-2644-89B4-773ED046FF9E}" type="slidenum">
              <a:rPr lang="en-US" altLang="en-US"/>
              <a:pPr/>
              <a:t>‹#›</a:t>
            </a:fld>
            <a:endParaRPr lang="en-US" altLang="en-US"/>
          </a:p>
        </p:txBody>
      </p:sp>
    </p:spTree>
    <p:extLst>
      <p:ext uri="{BB962C8B-B14F-4D97-AF65-F5344CB8AC3E}">
        <p14:creationId xmlns:p14="http://schemas.microsoft.com/office/powerpoint/2010/main" val="26433241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12A0D717-FE99-C72F-4BDA-C0C6C9980DBE}"/>
              </a:ext>
            </a:extLst>
          </p:cNvPr>
          <p:cNvSpPr>
            <a:spLocks noGrp="1" noChangeArrowheads="1"/>
          </p:cNvSpPr>
          <p:nvPr>
            <p:ph type="dt" sz="half" idx="10"/>
          </p:nvPr>
        </p:nvSpPr>
        <p:spPr>
          <a:ln/>
        </p:spPr>
        <p:txBody>
          <a:bodyPr/>
          <a:lstStyle>
            <a:lvl1pPr>
              <a:defRPr/>
            </a:lvl1pPr>
          </a:lstStyle>
          <a:p>
            <a:endParaRPr lang="en-GB" altLang="en-US"/>
          </a:p>
        </p:txBody>
      </p:sp>
      <p:sp>
        <p:nvSpPr>
          <p:cNvPr id="3" name="Rectangle 5">
            <a:extLst>
              <a:ext uri="{FF2B5EF4-FFF2-40B4-BE49-F238E27FC236}">
                <a16:creationId xmlns:a16="http://schemas.microsoft.com/office/drawing/2014/main" id="{11AF7A84-BABC-77DC-86D4-2A2DD33A545E}"/>
              </a:ext>
            </a:extLst>
          </p:cNvPr>
          <p:cNvSpPr>
            <a:spLocks noGrp="1" noChangeArrowheads="1"/>
          </p:cNvSpPr>
          <p:nvPr>
            <p:ph type="ftr" sz="quarter" idx="11"/>
          </p:nvPr>
        </p:nvSpPr>
        <p:spPr>
          <a:ln/>
        </p:spPr>
        <p:txBody>
          <a:bodyPr/>
          <a:lstStyle>
            <a:lvl1pPr>
              <a:defRPr/>
            </a:lvl1pPr>
          </a:lstStyle>
          <a:p>
            <a:endParaRPr lang="en-GB" altLang="en-US"/>
          </a:p>
        </p:txBody>
      </p:sp>
      <p:sp>
        <p:nvSpPr>
          <p:cNvPr id="4" name="Rectangle 6">
            <a:extLst>
              <a:ext uri="{FF2B5EF4-FFF2-40B4-BE49-F238E27FC236}">
                <a16:creationId xmlns:a16="http://schemas.microsoft.com/office/drawing/2014/main" id="{4CD4AE4F-19ED-6D30-D1DF-1F36D0FB066E}"/>
              </a:ext>
            </a:extLst>
          </p:cNvPr>
          <p:cNvSpPr>
            <a:spLocks noGrp="1" noChangeArrowheads="1"/>
          </p:cNvSpPr>
          <p:nvPr>
            <p:ph type="sldNum" sz="quarter" idx="12"/>
          </p:nvPr>
        </p:nvSpPr>
        <p:spPr>
          <a:ln/>
        </p:spPr>
        <p:txBody>
          <a:bodyPr/>
          <a:lstStyle>
            <a:lvl1pPr>
              <a:defRPr/>
            </a:lvl1pPr>
          </a:lstStyle>
          <a:p>
            <a:fld id="{B5743555-E68A-5A41-9382-0EEA800E1353}" type="slidenum">
              <a:rPr lang="en-US" altLang="en-US"/>
              <a:pPr/>
              <a:t>‹#›</a:t>
            </a:fld>
            <a:endParaRPr lang="en-US" altLang="en-US"/>
          </a:p>
        </p:txBody>
      </p:sp>
    </p:spTree>
    <p:extLst>
      <p:ext uri="{BB962C8B-B14F-4D97-AF65-F5344CB8AC3E}">
        <p14:creationId xmlns:p14="http://schemas.microsoft.com/office/powerpoint/2010/main" val="36170140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638" y="1311275"/>
            <a:ext cx="16846550" cy="557688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20019963" y="1311275"/>
            <a:ext cx="28625800" cy="28093988"/>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638" y="6888163"/>
            <a:ext cx="16846550" cy="225171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0A80B014-87E4-74FE-B47D-914A5D418117}"/>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669894A7-187B-6986-9C46-F50B6E49B0AD}"/>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79CE9C82-EE30-9198-9185-BD7ABC532E00}"/>
              </a:ext>
            </a:extLst>
          </p:cNvPr>
          <p:cNvSpPr>
            <a:spLocks noGrp="1" noChangeArrowheads="1"/>
          </p:cNvSpPr>
          <p:nvPr>
            <p:ph type="sldNum" sz="quarter" idx="12"/>
          </p:nvPr>
        </p:nvSpPr>
        <p:spPr>
          <a:ln/>
        </p:spPr>
        <p:txBody>
          <a:bodyPr/>
          <a:lstStyle>
            <a:lvl1pPr>
              <a:defRPr/>
            </a:lvl1pPr>
          </a:lstStyle>
          <a:p>
            <a:fld id="{3C35636F-4C12-694B-9ABC-179D5476D679}" type="slidenum">
              <a:rPr lang="en-US" altLang="en-US"/>
              <a:pPr/>
              <a:t>‹#›</a:t>
            </a:fld>
            <a:endParaRPr lang="en-US" altLang="en-US"/>
          </a:p>
        </p:txBody>
      </p:sp>
    </p:spTree>
    <p:extLst>
      <p:ext uri="{BB962C8B-B14F-4D97-AF65-F5344CB8AC3E}">
        <p14:creationId xmlns:p14="http://schemas.microsoft.com/office/powerpoint/2010/main" val="3707117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36175" y="23042563"/>
            <a:ext cx="30724475" cy="2720975"/>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0036175" y="2941638"/>
            <a:ext cx="30724475" cy="1975008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0036175" y="25763538"/>
            <a:ext cx="30724475" cy="38623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1A47890C-E186-0B53-D195-8647D5984814}"/>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8099135D-4E47-B48E-6D8E-A0029C5F883E}"/>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E2188A10-18DE-8F6E-58FA-EBE1706EC107}"/>
              </a:ext>
            </a:extLst>
          </p:cNvPr>
          <p:cNvSpPr>
            <a:spLocks noGrp="1" noChangeArrowheads="1"/>
          </p:cNvSpPr>
          <p:nvPr>
            <p:ph type="sldNum" sz="quarter" idx="12"/>
          </p:nvPr>
        </p:nvSpPr>
        <p:spPr>
          <a:ln/>
        </p:spPr>
        <p:txBody>
          <a:bodyPr/>
          <a:lstStyle>
            <a:lvl1pPr>
              <a:defRPr/>
            </a:lvl1pPr>
          </a:lstStyle>
          <a:p>
            <a:fld id="{5B93C19C-1549-A04D-B837-8C26116D1798}" type="slidenum">
              <a:rPr lang="en-US" altLang="en-US"/>
              <a:pPr/>
              <a:t>‹#›</a:t>
            </a:fld>
            <a:endParaRPr lang="en-US" altLang="en-US"/>
          </a:p>
        </p:txBody>
      </p:sp>
    </p:spTree>
    <p:extLst>
      <p:ext uri="{BB962C8B-B14F-4D97-AF65-F5344CB8AC3E}">
        <p14:creationId xmlns:p14="http://schemas.microsoft.com/office/powerpoint/2010/main" val="35024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F5FC0BA-4096-FB0F-C061-198C43470083}"/>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AF2FA91A-F332-9F10-C236-1D5734EF88C1}"/>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14EE1D27-9BCE-F2BC-B8E6-2A53B5ACC237}"/>
              </a:ext>
            </a:extLst>
          </p:cNvPr>
          <p:cNvSpPr>
            <a:spLocks noGrp="1" noChangeArrowheads="1"/>
          </p:cNvSpPr>
          <p:nvPr>
            <p:ph type="sldNum" sz="quarter" idx="12"/>
          </p:nvPr>
        </p:nvSpPr>
        <p:spPr>
          <a:ln/>
        </p:spPr>
        <p:txBody>
          <a:bodyPr/>
          <a:lstStyle>
            <a:lvl1pPr>
              <a:defRPr/>
            </a:lvl1pPr>
          </a:lstStyle>
          <a:p>
            <a:fld id="{DCCEFCC5-019C-494B-A2FB-424A8D175E87}" type="slidenum">
              <a:rPr lang="en-US" altLang="en-US"/>
              <a:pPr/>
              <a:t>‹#›</a:t>
            </a:fld>
            <a:endParaRPr lang="en-US" altLang="en-US"/>
          </a:p>
        </p:txBody>
      </p:sp>
    </p:spTree>
    <p:extLst>
      <p:ext uri="{BB962C8B-B14F-4D97-AF65-F5344CB8AC3E}">
        <p14:creationId xmlns:p14="http://schemas.microsoft.com/office/powerpoint/2010/main" val="1497735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7125275" y="1828800"/>
            <a:ext cx="11520488" cy="2743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560638" y="1828800"/>
            <a:ext cx="34412237" cy="2743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36E015A-0DD2-89E9-54F7-6C02BE47F309}"/>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06AF7CD4-F563-0347-90BB-2B612AA1E659}"/>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D0643E5F-5391-6CA0-A383-02187B90A98F}"/>
              </a:ext>
            </a:extLst>
          </p:cNvPr>
          <p:cNvSpPr>
            <a:spLocks noGrp="1" noChangeArrowheads="1"/>
          </p:cNvSpPr>
          <p:nvPr>
            <p:ph type="sldNum" sz="quarter" idx="12"/>
          </p:nvPr>
        </p:nvSpPr>
        <p:spPr>
          <a:ln/>
        </p:spPr>
        <p:txBody>
          <a:bodyPr/>
          <a:lstStyle>
            <a:lvl1pPr>
              <a:defRPr/>
            </a:lvl1pPr>
          </a:lstStyle>
          <a:p>
            <a:fld id="{6C473701-BD89-BF49-A6A0-2BAE5214F5C1}" type="slidenum">
              <a:rPr lang="en-US" altLang="en-US"/>
              <a:pPr/>
              <a:t>‹#›</a:t>
            </a:fld>
            <a:endParaRPr lang="en-US" altLang="en-US"/>
          </a:p>
        </p:txBody>
      </p:sp>
    </p:spTree>
    <p:extLst>
      <p:ext uri="{BB962C8B-B14F-4D97-AF65-F5344CB8AC3E}">
        <p14:creationId xmlns:p14="http://schemas.microsoft.com/office/powerpoint/2010/main" val="2747867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duotone>
              <a:schemeClr val="bg1"/>
              <a:srgbClr val="FFFFFF"/>
            </a:duotone>
          </a:blip>
          <a:srcRect/>
          <a:stretch>
            <a:fillRect/>
          </a:stretch>
        </a:blipFill>
        <a:effectLst/>
      </p:bgPr>
    </p:bg>
    <p:spTree>
      <p:nvGrpSpPr>
        <p:cNvPr id="1" name=""/>
        <p:cNvGrpSpPr/>
        <p:nvPr/>
      </p:nvGrpSpPr>
      <p:grpSpPr>
        <a:xfrm>
          <a:off x="0" y="0"/>
          <a:ext cx="0" cy="0"/>
          <a:chOff x="0" y="0"/>
          <a:chExt cx="0" cy="0"/>
        </a:xfrm>
      </p:grpSpPr>
      <p:sp>
        <p:nvSpPr>
          <p:cNvPr id="73730" name="Rectangle 2">
            <a:extLst>
              <a:ext uri="{FF2B5EF4-FFF2-40B4-BE49-F238E27FC236}">
                <a16:creationId xmlns:a16="http://schemas.microsoft.com/office/drawing/2014/main" id="{F4701B3C-0F6D-A49A-7B7C-6DBCC4776F28}"/>
              </a:ext>
            </a:extLst>
          </p:cNvPr>
          <p:cNvSpPr>
            <a:spLocks noGrp="1" noChangeArrowheads="1"/>
          </p:cNvSpPr>
          <p:nvPr>
            <p:ph type="title"/>
          </p:nvPr>
        </p:nvSpPr>
        <p:spPr bwMode="auto">
          <a:xfrm>
            <a:off x="2560638" y="1828800"/>
            <a:ext cx="46085125" cy="6583363"/>
          </a:xfrm>
          <a:prstGeom prst="rect">
            <a:avLst/>
          </a:prstGeom>
          <a:noFill/>
          <a:ln w="9525">
            <a:noFill/>
            <a:miter lim="800000"/>
            <a:headEnd/>
            <a:tailEnd/>
          </a:ln>
          <a:effectLst/>
        </p:spPr>
        <p:txBody>
          <a:bodyPr vert="horz" wrap="square" lIns="480709" tIns="240355" rIns="480709" bIns="240355" numCol="1" anchor="ctr" anchorCtr="0" compatLnSpc="1">
            <a:prstTxWarp prst="textNoShape">
              <a:avLst/>
            </a:prstTxWarp>
          </a:bodyPr>
          <a:lstStyle/>
          <a:p>
            <a:pPr lvl="0"/>
            <a:r>
              <a:rPr lang="en-US"/>
              <a:t>Click to edit Master title style</a:t>
            </a:r>
          </a:p>
        </p:txBody>
      </p:sp>
      <p:sp>
        <p:nvSpPr>
          <p:cNvPr id="73731" name="Rectangle 3">
            <a:extLst>
              <a:ext uri="{FF2B5EF4-FFF2-40B4-BE49-F238E27FC236}">
                <a16:creationId xmlns:a16="http://schemas.microsoft.com/office/drawing/2014/main" id="{E903474B-E282-47C5-A888-76CE08F1AD86}"/>
              </a:ext>
            </a:extLst>
          </p:cNvPr>
          <p:cNvSpPr>
            <a:spLocks noGrp="1" noChangeArrowheads="1"/>
          </p:cNvSpPr>
          <p:nvPr>
            <p:ph type="body" idx="1"/>
          </p:nvPr>
        </p:nvSpPr>
        <p:spPr bwMode="auto">
          <a:xfrm>
            <a:off x="2560638" y="9509125"/>
            <a:ext cx="46085125" cy="19751675"/>
          </a:xfrm>
          <a:prstGeom prst="rect">
            <a:avLst/>
          </a:prstGeom>
          <a:noFill/>
          <a:ln w="9525">
            <a:noFill/>
            <a:miter lim="800000"/>
            <a:headEnd/>
            <a:tailEnd/>
          </a:ln>
          <a:effectLst/>
        </p:spPr>
        <p:txBody>
          <a:bodyPr vert="horz" wrap="square" lIns="480709" tIns="240355" rIns="480709" bIns="240355"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3732" name="Rectangle 4">
            <a:extLst>
              <a:ext uri="{FF2B5EF4-FFF2-40B4-BE49-F238E27FC236}">
                <a16:creationId xmlns:a16="http://schemas.microsoft.com/office/drawing/2014/main" id="{412EA4A2-A255-8672-5EFB-618772300475}"/>
              </a:ext>
            </a:extLst>
          </p:cNvPr>
          <p:cNvSpPr>
            <a:spLocks noGrp="1" noChangeArrowheads="1"/>
          </p:cNvSpPr>
          <p:nvPr>
            <p:ph type="dt" sz="half" idx="2"/>
          </p:nvPr>
        </p:nvSpPr>
        <p:spPr bwMode="auto">
          <a:xfrm>
            <a:off x="2560638" y="29976763"/>
            <a:ext cx="119475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defRPr sz="7400">
                <a:effectLst>
                  <a:outerShdw blurRad="38100" dist="38100" dir="2700000" algn="tl">
                    <a:srgbClr val="FFFFFF"/>
                  </a:outerShdw>
                </a:effectLst>
                <a:latin typeface="Arial" panose="020B0604020202020204" pitchFamily="34" charset="0"/>
              </a:defRPr>
            </a:lvl1pPr>
          </a:lstStyle>
          <a:p>
            <a:endParaRPr lang="en-GB" altLang="en-US"/>
          </a:p>
        </p:txBody>
      </p:sp>
      <p:sp>
        <p:nvSpPr>
          <p:cNvPr id="73733" name="Rectangle 5">
            <a:extLst>
              <a:ext uri="{FF2B5EF4-FFF2-40B4-BE49-F238E27FC236}">
                <a16:creationId xmlns:a16="http://schemas.microsoft.com/office/drawing/2014/main" id="{1FDBEAAC-3BD6-B42E-B94B-1D0F53271234}"/>
              </a:ext>
            </a:extLst>
          </p:cNvPr>
          <p:cNvSpPr>
            <a:spLocks noGrp="1" noChangeArrowheads="1"/>
          </p:cNvSpPr>
          <p:nvPr>
            <p:ph type="ftr" sz="quarter" idx="3"/>
          </p:nvPr>
        </p:nvSpPr>
        <p:spPr bwMode="auto">
          <a:xfrm>
            <a:off x="17495838" y="29976763"/>
            <a:ext cx="162147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lgn="ctr">
              <a:defRPr sz="7400">
                <a:effectLst>
                  <a:outerShdw blurRad="38100" dist="38100" dir="2700000" algn="tl">
                    <a:srgbClr val="FFFFFF"/>
                  </a:outerShdw>
                </a:effectLst>
                <a:latin typeface="Arial" panose="020B0604020202020204" pitchFamily="34" charset="0"/>
              </a:defRPr>
            </a:lvl1pPr>
          </a:lstStyle>
          <a:p>
            <a:endParaRPr lang="en-GB" altLang="en-US"/>
          </a:p>
        </p:txBody>
      </p:sp>
      <p:sp>
        <p:nvSpPr>
          <p:cNvPr id="73734" name="Rectangle 6">
            <a:extLst>
              <a:ext uri="{FF2B5EF4-FFF2-40B4-BE49-F238E27FC236}">
                <a16:creationId xmlns:a16="http://schemas.microsoft.com/office/drawing/2014/main" id="{5D78CB57-0A90-10A9-913E-183FFCC221AB}"/>
              </a:ext>
            </a:extLst>
          </p:cNvPr>
          <p:cNvSpPr>
            <a:spLocks noGrp="1" noChangeArrowheads="1"/>
          </p:cNvSpPr>
          <p:nvPr>
            <p:ph type="sldNum" sz="quarter" idx="4"/>
          </p:nvPr>
        </p:nvSpPr>
        <p:spPr bwMode="auto">
          <a:xfrm>
            <a:off x="36698238" y="29976763"/>
            <a:ext cx="119475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lgn="r">
              <a:defRPr sz="7400">
                <a:effectLst>
                  <a:outerShdw blurRad="38100" dist="38100" dir="2700000" algn="tl">
                    <a:srgbClr val="FFFFFF"/>
                  </a:outerShdw>
                </a:effectLst>
                <a:latin typeface="Arial" panose="020B0604020202020204" pitchFamily="34" charset="0"/>
              </a:defRPr>
            </a:lvl1pPr>
          </a:lstStyle>
          <a:p>
            <a:fld id="{980FC53C-7879-7B4E-B96A-5BAC08834F95}"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82" r:id="rId1"/>
    <p:sldLayoutId id="2147483681" r:id="rId2"/>
    <p:sldLayoutId id="2147483680" r:id="rId3"/>
    <p:sldLayoutId id="2147483679" r:id="rId4"/>
    <p:sldLayoutId id="2147483678" r:id="rId5"/>
    <p:sldLayoutId id="2147483677" r:id="rId6"/>
    <p:sldLayoutId id="2147483676" r:id="rId7"/>
    <p:sldLayoutId id="2147483675" r:id="rId8"/>
    <p:sldLayoutId id="2147483674" r:id="rId9"/>
    <p:sldLayoutId id="2147483673" r:id="rId10"/>
    <p:sldLayoutId id="2147483672" r:id="rId11"/>
  </p:sldLayoutIdLst>
  <p:txStyles>
    <p:titleStyle>
      <a:lvl1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mj-lt"/>
          <a:ea typeface="+mj-ea"/>
          <a:cs typeface="+mj-cs"/>
        </a:defRPr>
      </a:lvl1pPr>
      <a:lvl2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2pPr>
      <a:lvl3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3pPr>
      <a:lvl4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4pPr>
      <a:lvl5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5pPr>
      <a:lvl6pPr marL="4572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6pPr>
      <a:lvl7pPr marL="9144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7pPr>
      <a:lvl8pPr marL="13716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8pPr>
      <a:lvl9pPr marL="18288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9pPr>
    </p:titleStyle>
    <p:bodyStyle>
      <a:lvl1pPr marL="1803400" indent="-1803400" algn="l" defTabSz="4806950" rtl="0" eaLnBrk="0" fontAlgn="base" hangingPunct="0">
        <a:spcBef>
          <a:spcPct val="20000"/>
        </a:spcBef>
        <a:spcAft>
          <a:spcPct val="0"/>
        </a:spcAft>
        <a:buClr>
          <a:schemeClr val="hlink"/>
        </a:buClr>
        <a:buSzPct val="65000"/>
        <a:buFont typeface="Wingdings" pitchFamily="2" charset="2"/>
        <a:buChar char="n"/>
        <a:defRPr sz="16800">
          <a:solidFill>
            <a:schemeClr val="tx1"/>
          </a:solidFill>
          <a:effectLst>
            <a:outerShdw blurRad="38100" dist="38100" dir="2700000" algn="tl">
              <a:srgbClr val="FFFFFF"/>
            </a:outerShdw>
          </a:effectLst>
          <a:latin typeface="+mn-lt"/>
          <a:ea typeface="+mn-ea"/>
          <a:cs typeface="+mn-cs"/>
        </a:defRPr>
      </a:lvl1pPr>
      <a:lvl2pPr marL="3905250" indent="-1501775" algn="l" defTabSz="4806950" rtl="0" eaLnBrk="0" fontAlgn="base" hangingPunct="0">
        <a:spcBef>
          <a:spcPct val="20000"/>
        </a:spcBef>
        <a:spcAft>
          <a:spcPct val="0"/>
        </a:spcAft>
        <a:buClr>
          <a:schemeClr val="folHlink"/>
        </a:buClr>
        <a:buSzPct val="65000"/>
        <a:buFont typeface="Wingdings" pitchFamily="2" charset="2"/>
        <a:buChar char="n"/>
        <a:defRPr sz="14700">
          <a:solidFill>
            <a:schemeClr val="tx1"/>
          </a:solidFill>
          <a:effectLst>
            <a:outerShdw blurRad="38100" dist="38100" dir="2700000" algn="tl">
              <a:srgbClr val="FFFFFF"/>
            </a:outerShdw>
          </a:effectLst>
          <a:latin typeface="+mn-lt"/>
          <a:cs typeface="+mn-cs"/>
        </a:defRPr>
      </a:lvl2pPr>
      <a:lvl3pPr marL="6008688" indent="-1201738" algn="l" defTabSz="4806950" rtl="0" eaLnBrk="0" fontAlgn="base" hangingPunct="0">
        <a:spcBef>
          <a:spcPct val="20000"/>
        </a:spcBef>
        <a:spcAft>
          <a:spcPct val="0"/>
        </a:spcAft>
        <a:buClr>
          <a:schemeClr val="hlink"/>
        </a:buClr>
        <a:buSzPct val="65000"/>
        <a:buFont typeface="Wingdings" pitchFamily="2" charset="2"/>
        <a:buChar char="n"/>
        <a:defRPr sz="12600">
          <a:solidFill>
            <a:schemeClr val="tx1"/>
          </a:solidFill>
          <a:effectLst>
            <a:outerShdw blurRad="38100" dist="38100" dir="2700000" algn="tl">
              <a:srgbClr val="FFFFFF"/>
            </a:outerShdw>
          </a:effectLst>
          <a:latin typeface="+mn-lt"/>
          <a:cs typeface="+mn-cs"/>
        </a:defRPr>
      </a:lvl3pPr>
      <a:lvl4pPr marL="8412163" indent="-1201738" algn="l" defTabSz="4806950" rtl="0" eaLnBrk="0" fontAlgn="base" hangingPunct="0">
        <a:spcBef>
          <a:spcPct val="20000"/>
        </a:spcBef>
        <a:spcAft>
          <a:spcPct val="0"/>
        </a:spcAft>
        <a:buClr>
          <a:schemeClr val="fo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4pPr>
      <a:lvl5pPr marL="10815638" indent="-1201738" algn="l" defTabSz="4806950" rtl="0" eaLnBrk="0" fontAlgn="base" hangingPunct="0">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5pPr>
      <a:lvl6pPr marL="112728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6pPr>
      <a:lvl7pPr marL="117300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7pPr>
      <a:lvl8pPr marL="121872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8pPr>
      <a:lvl9pPr marL="126444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050" name="Text Box 2448">
            <a:extLst>
              <a:ext uri="{FF2B5EF4-FFF2-40B4-BE49-F238E27FC236}">
                <a16:creationId xmlns:a16="http://schemas.microsoft.com/office/drawing/2014/main" id="{B1D83B8E-BBFF-3A27-3D67-D0D79ABCD133}"/>
              </a:ext>
            </a:extLst>
          </p:cNvPr>
          <p:cNvSpPr txBox="1">
            <a:spLocks noChangeArrowheads="1"/>
          </p:cNvSpPr>
          <p:nvPr/>
        </p:nvSpPr>
        <p:spPr bwMode="auto">
          <a:xfrm>
            <a:off x="1839913" y="5943600"/>
            <a:ext cx="14614525" cy="11150058"/>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Arial" panose="020B0604020202020204" pitchFamily="34" charset="0"/>
                <a:cs typeface="+mj-cs"/>
              </a:rPr>
              <a:t>Introduction</a:t>
            </a:r>
          </a:p>
          <a:p>
            <a:pPr marL="1143000" indent="-1143000">
              <a:lnSpc>
                <a:spcPct val="80000"/>
              </a:lnSpc>
              <a:spcBef>
                <a:spcPct val="50000"/>
              </a:spcBef>
              <a:buFont typeface="Arial" panose="020B0604020202020204" pitchFamily="34" charset="0"/>
              <a:buChar char="•"/>
            </a:pPr>
            <a:r>
              <a:rPr lang="en-GB" altLang="en-US" sz="2800" dirty="0">
                <a:latin typeface="Arial" panose="020B0604020202020204" pitchFamily="34" charset="0"/>
                <a:cs typeface="+mn-cs"/>
              </a:rPr>
              <a:t>Differentiation in education refers to the practice of adapting instruction, tasks, and assessments to meet the diverse needs, interests, and abilities of students within a classroom or learning environment. It involves recognizing and valuing individual differences among students and providing customized learning experiences that support their unique strengths and challenges (Tomlinson, 2017). It is a teaching style or approach that gives students different ways of learning due to them having different abilities. This has become more popular and used more due to the factor the number of diversity factors among students has increased drastically over the last few years (</a:t>
            </a:r>
            <a:r>
              <a:rPr lang="en-GB" altLang="en-US" sz="2800" dirty="0" err="1">
                <a:latin typeface="Arial" panose="020B0604020202020204" pitchFamily="34" charset="0"/>
                <a:cs typeface="+mn-cs"/>
              </a:rPr>
              <a:t>Prast</a:t>
            </a:r>
            <a:r>
              <a:rPr lang="en-GB" altLang="en-US" sz="2800" dirty="0">
                <a:latin typeface="Arial" panose="020B0604020202020204" pitchFamily="34" charset="0"/>
                <a:cs typeface="+mn-cs"/>
              </a:rPr>
              <a:t> et al., 2018; Schwab et al., 2019).</a:t>
            </a:r>
          </a:p>
          <a:p>
            <a:pPr marL="1143000" indent="-1143000">
              <a:lnSpc>
                <a:spcPct val="80000"/>
              </a:lnSpc>
              <a:spcBef>
                <a:spcPct val="50000"/>
              </a:spcBef>
              <a:buFont typeface="Arial" panose="020B0604020202020204" pitchFamily="34" charset="0"/>
              <a:buChar char="•"/>
            </a:pPr>
            <a:r>
              <a:rPr lang="en-GB" altLang="en-US" sz="2800" dirty="0">
                <a:latin typeface="Arial" panose="020B0604020202020204" pitchFamily="34" charset="0"/>
                <a:cs typeface="+mn-cs"/>
              </a:rPr>
              <a:t>Differentiation always been needed in classrooms, the simple answer is yes, and this can be seen in the Warnock Report, as he states that ‘The first question in planning the curriculum is frequently where to begin. One starting point is the detailed specification of each child’s attributes and needs’ (Warnock, 1978, p.206).  </a:t>
            </a:r>
          </a:p>
          <a:p>
            <a:pPr marL="1143000" indent="-1143000">
              <a:lnSpc>
                <a:spcPct val="80000"/>
              </a:lnSpc>
              <a:spcBef>
                <a:spcPct val="50000"/>
              </a:spcBef>
              <a:buFont typeface="Arial" panose="020B0604020202020204" pitchFamily="34" charset="0"/>
              <a:buChar char="•"/>
            </a:pPr>
            <a:r>
              <a:rPr lang="en-GB" altLang="en-US" sz="2800" dirty="0">
                <a:latin typeface="Arial" panose="020B0604020202020204" pitchFamily="34" charset="0"/>
                <a:cs typeface="+mn-cs"/>
              </a:rPr>
              <a:t>Although the theory of differentiated instruction has been available for many years there is very little research about teachers’ experiences implementing them (</a:t>
            </a:r>
            <a:r>
              <a:rPr lang="en-GB" altLang="en-US" sz="2800" dirty="0" err="1">
                <a:latin typeface="Arial" panose="020B0604020202020204" pitchFamily="34" charset="0"/>
                <a:cs typeface="+mn-cs"/>
              </a:rPr>
              <a:t>Suprayogi</a:t>
            </a:r>
            <a:r>
              <a:rPr lang="en-GB" altLang="en-US" sz="2800" dirty="0">
                <a:latin typeface="Arial" panose="020B0604020202020204" pitchFamily="34" charset="0"/>
                <a:cs typeface="+mn-cs"/>
              </a:rPr>
              <a:t> et al., 2017). </a:t>
            </a:r>
          </a:p>
          <a:p>
            <a:pPr marL="1143000" indent="-1143000">
              <a:lnSpc>
                <a:spcPct val="80000"/>
              </a:lnSpc>
              <a:spcBef>
                <a:spcPct val="50000"/>
              </a:spcBef>
              <a:buFont typeface="Arial" panose="020B0604020202020204" pitchFamily="34" charset="0"/>
              <a:buChar char="•"/>
            </a:pPr>
            <a:r>
              <a:rPr lang="en-GB" altLang="en-US" sz="2800" dirty="0">
                <a:latin typeface="Arial" panose="020B0604020202020204" pitchFamily="34" charset="0"/>
                <a:cs typeface="+mn-cs"/>
              </a:rPr>
              <a:t>Whitley et al (2019) stated that from their research there is a wide variety of uses for differentiated instructions however the teachers lack understanding and skill of using differentiated instruction is a main barrier. </a:t>
            </a:r>
          </a:p>
          <a:p>
            <a:pPr marL="1143000" indent="-1143000">
              <a:lnSpc>
                <a:spcPct val="80000"/>
              </a:lnSpc>
              <a:spcBef>
                <a:spcPct val="50000"/>
              </a:spcBef>
              <a:buFont typeface="Arial" panose="020B0604020202020204" pitchFamily="34" charset="0"/>
              <a:buChar char="•"/>
            </a:pPr>
            <a:r>
              <a:rPr lang="en-GB" altLang="en-US" sz="2800" dirty="0">
                <a:latin typeface="Arial" panose="020B0604020202020204" pitchFamily="34" charset="0"/>
                <a:cs typeface="+mn-cs"/>
              </a:rPr>
              <a:t>So, after looking at a few articles I can see that there is information out there on how teachers use differentiation however, I want to look in to how they use it in PE lessons. As this is one of the only subjects you cannot test for and separate pupils. So, it would be interesting to see if there is a difference on how teachers use differentiation with PE. </a:t>
            </a:r>
            <a:endParaRPr lang="en-GB" altLang="en-US" sz="3000" dirty="0">
              <a:latin typeface="Arial" panose="020B0604020202020204" pitchFamily="34" charset="0"/>
              <a:cs typeface="+mn-cs"/>
            </a:endParaRPr>
          </a:p>
        </p:txBody>
      </p:sp>
      <p:sp>
        <p:nvSpPr>
          <p:cNvPr id="2051" name="Text Box 2449">
            <a:extLst>
              <a:ext uri="{FF2B5EF4-FFF2-40B4-BE49-F238E27FC236}">
                <a16:creationId xmlns:a16="http://schemas.microsoft.com/office/drawing/2014/main" id="{43D6534C-00E4-040E-B0CF-84AEFE126548}"/>
              </a:ext>
            </a:extLst>
          </p:cNvPr>
          <p:cNvSpPr txBox="1">
            <a:spLocks noChangeArrowheads="1"/>
          </p:cNvSpPr>
          <p:nvPr/>
        </p:nvSpPr>
        <p:spPr bwMode="auto">
          <a:xfrm>
            <a:off x="1839913" y="16931371"/>
            <a:ext cx="14614525" cy="14286301"/>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endParaRPr lang="en-GB" altLang="en-US" sz="5400" u="sng" dirty="0">
              <a:latin typeface="Arial" panose="020B0604020202020204" pitchFamily="34" charset="0"/>
            </a:endParaRPr>
          </a:p>
          <a:p>
            <a:pPr algn="ctr">
              <a:lnSpc>
                <a:spcPct val="80000"/>
              </a:lnSpc>
              <a:spcBef>
                <a:spcPct val="50000"/>
              </a:spcBef>
            </a:pPr>
            <a:r>
              <a:rPr lang="en-GB" altLang="en-US" sz="5400" u="sng" dirty="0">
                <a:latin typeface="Arial" panose="020B0604020202020204" pitchFamily="34" charset="0"/>
              </a:rPr>
              <a:t>Aims and Method</a:t>
            </a:r>
          </a:p>
          <a:p>
            <a:pPr marL="1143000" indent="-1143000">
              <a:lnSpc>
                <a:spcPct val="80000"/>
              </a:lnSpc>
              <a:spcBef>
                <a:spcPct val="50000"/>
              </a:spcBef>
              <a:buFont typeface="Arial" panose="020B0604020202020204" pitchFamily="34" charset="0"/>
              <a:buChar char="•"/>
            </a:pPr>
            <a:r>
              <a:rPr lang="en-GB" altLang="en-US" sz="3000" dirty="0">
                <a:latin typeface="Arial" panose="020B0604020202020204" pitchFamily="34" charset="0"/>
              </a:rPr>
              <a:t>So, the aim of this essay is to look at how differentiation is used within classroom and compare it to how it is used in PE lessons. While looking at that through teachers’ perspectives and experiences we can see how we can improve the uses of differentiation and understand why it is not always used within PE. Even though PE is a subject that can massively benefit from the uses of differentiation. </a:t>
            </a:r>
          </a:p>
          <a:p>
            <a:pPr marL="1143000" indent="-1143000">
              <a:lnSpc>
                <a:spcPct val="80000"/>
              </a:lnSpc>
              <a:spcBef>
                <a:spcPct val="50000"/>
              </a:spcBef>
              <a:buFont typeface="Arial" panose="020B0604020202020204" pitchFamily="34" charset="0"/>
              <a:buChar char="•"/>
            </a:pPr>
            <a:r>
              <a:rPr lang="en-GB" sz="3000" dirty="0">
                <a:effectLst/>
                <a:latin typeface="Arial" panose="020B0604020202020204" pitchFamily="34" charset="0"/>
                <a:ea typeface="Aptos" panose="020B0004020202020204" pitchFamily="34" charset="0"/>
              </a:rPr>
              <a:t>To collect this data, we will be using a qualitive approach of open-ended questions. Although questionnaires are normally a quantitative approach due to the fact it will be open ended questions it then goes into the qualitive approach. </a:t>
            </a:r>
          </a:p>
          <a:p>
            <a:pPr marL="1143000" indent="-1143000">
              <a:lnSpc>
                <a:spcPct val="80000"/>
              </a:lnSpc>
              <a:spcBef>
                <a:spcPct val="50000"/>
              </a:spcBef>
              <a:buFont typeface="Arial" panose="020B0604020202020204" pitchFamily="34" charset="0"/>
              <a:buChar char="•"/>
            </a:pPr>
            <a:r>
              <a:rPr lang="en-GB" altLang="en-US" sz="3000" dirty="0">
                <a:latin typeface="Arial" panose="020B0604020202020204" pitchFamily="34" charset="0"/>
              </a:rPr>
              <a:t>The main way we collected participants is through purposeful sampling. Purposeful sampling, also known as purposive sampling, is a non-probabilistic sampling method commonly used in qualitative research to select participants based on specific criteria relevant to the research objectives. </a:t>
            </a:r>
          </a:p>
          <a:p>
            <a:pPr marL="1143000" indent="-1143000">
              <a:lnSpc>
                <a:spcPct val="80000"/>
              </a:lnSpc>
              <a:spcBef>
                <a:spcPct val="50000"/>
              </a:spcBef>
              <a:buFont typeface="Arial" panose="020B0604020202020204" pitchFamily="34" charset="0"/>
              <a:buChar char="•"/>
            </a:pPr>
            <a:r>
              <a:rPr lang="en-GB" altLang="en-US" sz="3000" dirty="0">
                <a:latin typeface="Arial" panose="020B0604020202020204" pitchFamily="34" charset="0"/>
              </a:rPr>
              <a:t>Also used convenience sampling which is where you characterized by its accessibility and ease of implementation, making it a practical choice for researchers in various settings (</a:t>
            </a:r>
            <a:r>
              <a:rPr lang="en-GB" altLang="en-US" sz="3000" dirty="0" err="1">
                <a:latin typeface="Arial" panose="020B0604020202020204" pitchFamily="34" charset="0"/>
              </a:rPr>
              <a:t>Etikan</a:t>
            </a:r>
            <a:r>
              <a:rPr lang="en-GB" altLang="en-US" sz="3000" dirty="0">
                <a:latin typeface="Arial" panose="020B0604020202020204" pitchFamily="34" charset="0"/>
              </a:rPr>
              <a:t> et al., 2016). </a:t>
            </a:r>
          </a:p>
          <a:p>
            <a:pPr marL="1143000" indent="-1143000">
              <a:lnSpc>
                <a:spcPct val="80000"/>
              </a:lnSpc>
              <a:spcBef>
                <a:spcPct val="50000"/>
              </a:spcBef>
              <a:buFont typeface="Arial" panose="020B0604020202020204" pitchFamily="34" charset="0"/>
              <a:buChar char="•"/>
            </a:pPr>
            <a:r>
              <a:rPr lang="en-GB" altLang="en-US" sz="3000" dirty="0">
                <a:latin typeface="Arial" panose="020B0604020202020204" pitchFamily="34" charset="0"/>
              </a:rPr>
              <a:t>When creating the questionnaire, we had many drafts of questions and were unsure what ones to use in the final draft. So we decided to run a pilot study with someone within the university that also fitted our criteria. Once we had completed, the pilot study we got information back on our questions and made some changes to the wording of some question, changed some questions and toom some questions out that were suggested to not be needed. </a:t>
            </a:r>
          </a:p>
          <a:p>
            <a:pPr marL="1143000" indent="-1143000">
              <a:lnSpc>
                <a:spcPct val="80000"/>
              </a:lnSpc>
              <a:spcBef>
                <a:spcPct val="50000"/>
              </a:spcBef>
              <a:buFont typeface="Arial" panose="020B0604020202020204" pitchFamily="34" charset="0"/>
              <a:buChar char="•"/>
            </a:pPr>
            <a:r>
              <a:rPr lang="en-GB" altLang="en-US" sz="3000" dirty="0">
                <a:latin typeface="Arial" panose="020B0604020202020204" pitchFamily="34" charset="0"/>
              </a:rPr>
              <a:t>When collecting the data we have decided to use Braun and Clarke's method of thematic analysis as this approach offers a systematic and rigorous means of identifying, analysing, and reporting patterns, themes, and meanings within qualitative data. </a:t>
            </a:r>
          </a:p>
        </p:txBody>
      </p:sp>
      <p:sp>
        <p:nvSpPr>
          <p:cNvPr id="2052" name="Text Box 2450">
            <a:extLst>
              <a:ext uri="{FF2B5EF4-FFF2-40B4-BE49-F238E27FC236}">
                <a16:creationId xmlns:a16="http://schemas.microsoft.com/office/drawing/2014/main" id="{78C8433E-13C8-4EAC-1158-465F96FEF0A3}"/>
              </a:ext>
            </a:extLst>
          </p:cNvPr>
          <p:cNvSpPr txBox="1">
            <a:spLocks noChangeArrowheads="1"/>
          </p:cNvSpPr>
          <p:nvPr/>
        </p:nvSpPr>
        <p:spPr bwMode="auto">
          <a:xfrm>
            <a:off x="18295937" y="5904856"/>
            <a:ext cx="14614525" cy="24816876"/>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Arial" panose="020B0604020202020204" pitchFamily="34" charset="0"/>
                <a:cs typeface="+mj-cs"/>
              </a:rPr>
              <a:t>Results</a:t>
            </a: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US" altLang="en-US" sz="7900" dirty="0">
              <a:latin typeface="Arial" panose="020B0604020202020204" pitchFamily="34" charset="0"/>
            </a:endParaRPr>
          </a:p>
        </p:txBody>
      </p:sp>
      <p:sp>
        <p:nvSpPr>
          <p:cNvPr id="2053" name="Text Box 2451">
            <a:extLst>
              <a:ext uri="{FF2B5EF4-FFF2-40B4-BE49-F238E27FC236}">
                <a16:creationId xmlns:a16="http://schemas.microsoft.com/office/drawing/2014/main" id="{7811C5EA-2336-75B2-3E6A-EADC97BE03E2}"/>
              </a:ext>
            </a:extLst>
          </p:cNvPr>
          <p:cNvSpPr txBox="1">
            <a:spLocks noChangeArrowheads="1"/>
          </p:cNvSpPr>
          <p:nvPr/>
        </p:nvSpPr>
        <p:spPr bwMode="auto">
          <a:xfrm>
            <a:off x="34265417" y="5912718"/>
            <a:ext cx="14616112" cy="15959067"/>
          </a:xfrm>
          <a:prstGeom prst="rect">
            <a:avLst/>
          </a:prstGeom>
          <a:noFill/>
          <a:ln w="12700">
            <a:solidFill>
              <a:schemeClr val="tx1"/>
            </a:solidFill>
            <a:miter lim="800000"/>
            <a:headEnd/>
            <a:tailEnd/>
          </a:ln>
        </p:spPr>
        <p:txBody>
          <a:bodyPr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Arial" panose="020B0604020202020204" pitchFamily="34" charset="0"/>
              </a:rPr>
              <a:t>Discussion</a:t>
            </a:r>
          </a:p>
          <a:p>
            <a:pPr marL="1143000" indent="-1143000">
              <a:lnSpc>
                <a:spcPct val="80000"/>
              </a:lnSpc>
              <a:spcBef>
                <a:spcPct val="50000"/>
              </a:spcBef>
              <a:buFont typeface="Arial" panose="020B0604020202020204" pitchFamily="34" charset="0"/>
              <a:buChar char="•"/>
            </a:pPr>
            <a:r>
              <a:rPr lang="en-GB" altLang="en-US" dirty="0">
                <a:latin typeface="Arial" panose="020B0604020202020204" pitchFamily="34" charset="0"/>
              </a:rPr>
              <a:t>Through the first few questions we found out that many of the teachers had a good understanding of what differentiation was and how it could be effective however, they mentioned that they were struggle to implement it into their teaching. As all the teachers mentioned that differentiation was an approach that was used to help all different abilities be able to feel include and get the task done and work optimally. This links to the Optimal Challenge theory (Csikszentmihalyi,1990) that was mentioned early, as they suggested that when the teacher can get a student to work at their optimal then the people will feel more engaged and more likely to succeed in this task. </a:t>
            </a:r>
          </a:p>
          <a:p>
            <a:pPr marL="1143000" indent="-1143000">
              <a:lnSpc>
                <a:spcPct val="80000"/>
              </a:lnSpc>
              <a:spcBef>
                <a:spcPct val="50000"/>
              </a:spcBef>
              <a:buFont typeface="Arial" panose="020B0604020202020204" pitchFamily="34" charset="0"/>
              <a:buChar char="•"/>
            </a:pPr>
            <a:r>
              <a:rPr lang="en-GB" altLang="en-US" dirty="0">
                <a:latin typeface="Arial" panose="020B0604020202020204" pitchFamily="34" charset="0"/>
              </a:rPr>
              <a:t>The issue of time management and teachers not having enough time was shown within the results as either there is not enough time to effectively do this within the school day or that they do planning at home and the weekends to try and keep up with the demanding nature of being teacher. Planning ahead and effective time management are essential components of successful differentiation in education. In the context of teaching, where educators strive to meet the diverse needs of students, careful planning and allocation of time can facilitate the implementation of differentiated instruction strategies. </a:t>
            </a:r>
          </a:p>
          <a:p>
            <a:pPr marL="1143000" indent="-1143000">
              <a:lnSpc>
                <a:spcPct val="80000"/>
              </a:lnSpc>
              <a:spcBef>
                <a:spcPct val="50000"/>
              </a:spcBef>
              <a:buFont typeface="Arial" panose="020B0604020202020204" pitchFamily="34" charset="0"/>
              <a:buChar char="•"/>
            </a:pPr>
            <a:r>
              <a:rPr lang="en-GB" altLang="en-US" dirty="0">
                <a:latin typeface="Arial" panose="020B0604020202020204" pitchFamily="34" charset="0"/>
              </a:rPr>
              <a:t>Effective time management enables teachers to maximize instructional time and optimize learning opportunities for students. By strategically allocating time for differentiating instruction, educators can ensure that sufficient attention is given to each student's learning needs without sacrificing curriculum coverage or pacing (Hattie, 2012).</a:t>
            </a:r>
          </a:p>
          <a:p>
            <a:pPr marL="1143000" indent="-1143000">
              <a:lnSpc>
                <a:spcPct val="80000"/>
              </a:lnSpc>
              <a:spcBef>
                <a:spcPct val="50000"/>
              </a:spcBef>
              <a:buFont typeface="Arial" panose="020B0604020202020204" pitchFamily="34" charset="0"/>
              <a:buChar char="•"/>
            </a:pPr>
            <a:r>
              <a:rPr lang="en-GB" altLang="en-US" dirty="0">
                <a:latin typeface="Arial" panose="020B0604020202020204" pitchFamily="34" charset="0"/>
              </a:rPr>
              <a:t>Throughout the questionnaire, the mention of the link between peer assessment and differentiation was constant. Within, every question there was a mention of how they use peer assessment. The combination of differentiation and peer assessment promotes inclusivity and equity in PE by ensuring that all students have opportunities to participate, contribute, and succeed. Peer assessment allows students to receive feedback from multiple sources and perspectives, reducing the reliance on the teacher as the sole arbiter of student achievement (</a:t>
            </a:r>
            <a:r>
              <a:rPr lang="en-GB" altLang="en-US" dirty="0" err="1">
                <a:latin typeface="Arial" panose="020B0604020202020204" pitchFamily="34" charset="0"/>
              </a:rPr>
              <a:t>Mckenzie</a:t>
            </a:r>
            <a:r>
              <a:rPr lang="en-GB" altLang="en-US" dirty="0">
                <a:latin typeface="Arial" panose="020B0604020202020204" pitchFamily="34" charset="0"/>
              </a:rPr>
              <a:t> &amp; Howells, 2018). </a:t>
            </a:r>
          </a:p>
          <a:p>
            <a:pPr marL="1143000" indent="-1143000">
              <a:lnSpc>
                <a:spcPct val="80000"/>
              </a:lnSpc>
              <a:spcBef>
                <a:spcPct val="50000"/>
              </a:spcBef>
              <a:buFont typeface="Arial" panose="020B0604020202020204" pitchFamily="34" charset="0"/>
              <a:buChar char="•"/>
            </a:pPr>
            <a:r>
              <a:rPr lang="en-GB" altLang="en-US" dirty="0">
                <a:latin typeface="Arial" panose="020B0604020202020204" pitchFamily="34" charset="0"/>
              </a:rPr>
              <a:t>When asked about methods in which they used, a common them came up about scaffolded learning. Scaffolded learning is a pedagogical approach that provides structured support to learners as they engage in challenging tasks or activities. In the context of differentiation, scaffolded learning serves as a powerful tool for tailoring instruction to meet the diverse needs of students. Differentiation involves recognizing and accommodating diverse learning styles, preferences, and strengths among students. Scaffolded learning caters to these differences by offering multiple entry points and pathways for learning (Tomlinson, 2014).</a:t>
            </a:r>
          </a:p>
          <a:p>
            <a:pPr algn="ctr">
              <a:lnSpc>
                <a:spcPct val="80000"/>
              </a:lnSpc>
              <a:spcBef>
                <a:spcPct val="50000"/>
              </a:spcBef>
            </a:pPr>
            <a:endParaRPr lang="en-GB" altLang="en-US" sz="5400" u="sng" dirty="0">
              <a:latin typeface="Arial" panose="020B0604020202020204" pitchFamily="34" charset="0"/>
            </a:endParaRPr>
          </a:p>
          <a:p>
            <a:pPr algn="ctr">
              <a:lnSpc>
                <a:spcPct val="80000"/>
              </a:lnSpc>
              <a:spcBef>
                <a:spcPct val="50000"/>
              </a:spcBef>
            </a:pPr>
            <a:r>
              <a:rPr lang="en-GB" altLang="en-US" sz="5400" u="sng" dirty="0">
                <a:latin typeface="Arial" panose="020B0604020202020204" pitchFamily="34" charset="0"/>
              </a:rPr>
              <a:t>Reflection</a:t>
            </a:r>
          </a:p>
          <a:p>
            <a:pPr marL="457200" indent="-457200">
              <a:lnSpc>
                <a:spcPct val="80000"/>
              </a:lnSpc>
              <a:spcBef>
                <a:spcPct val="50000"/>
              </a:spcBef>
              <a:buFont typeface="Arial" panose="020B0604020202020204" pitchFamily="34" charset="0"/>
              <a:buChar char="•"/>
            </a:pPr>
            <a:r>
              <a:rPr lang="en-GB" altLang="en-US" sz="2400" dirty="0">
                <a:latin typeface="Arial" panose="020B0604020202020204" pitchFamily="34" charset="0"/>
              </a:rPr>
              <a:t>Overall, the whole research process was the easiest part of the whole project. The main problem I had was constructing the questionnaire. </a:t>
            </a:r>
          </a:p>
          <a:p>
            <a:pPr marL="457200" indent="-457200">
              <a:lnSpc>
                <a:spcPct val="80000"/>
              </a:lnSpc>
              <a:spcBef>
                <a:spcPct val="50000"/>
              </a:spcBef>
              <a:buFont typeface="Arial" panose="020B0604020202020204" pitchFamily="34" charset="0"/>
              <a:buChar char="•"/>
            </a:pPr>
            <a:r>
              <a:rPr lang="en-GB" altLang="en-US" sz="2400" dirty="0">
                <a:latin typeface="Arial" panose="020B0604020202020204" pitchFamily="34" charset="0"/>
              </a:rPr>
              <a:t>However, the use of pilot studies really helped to dissect the questions I wanted to ask and make sure they were all appropriate for my research question. </a:t>
            </a:r>
          </a:p>
          <a:p>
            <a:pPr marL="457200" indent="-457200">
              <a:lnSpc>
                <a:spcPct val="80000"/>
              </a:lnSpc>
              <a:spcBef>
                <a:spcPct val="50000"/>
              </a:spcBef>
              <a:buFont typeface="Arial" panose="020B0604020202020204" pitchFamily="34" charset="0"/>
              <a:buChar char="•"/>
            </a:pPr>
            <a:r>
              <a:rPr lang="en-GB" altLang="en-US" sz="2400" dirty="0">
                <a:latin typeface="Arial" panose="020B0604020202020204" pitchFamily="34" charset="0"/>
              </a:rPr>
              <a:t>When I was analysing the data I had collected I did 1 person's whole questionnaire then would go back through each one, however if I was to do this again, I would suggest doing a question at a time as it would be much easier.</a:t>
            </a:r>
          </a:p>
          <a:p>
            <a:pPr marL="457200" indent="-457200">
              <a:lnSpc>
                <a:spcPct val="80000"/>
              </a:lnSpc>
              <a:spcBef>
                <a:spcPct val="50000"/>
              </a:spcBef>
              <a:buFont typeface="Arial" panose="020B0604020202020204" pitchFamily="34" charset="0"/>
              <a:buChar char="•"/>
            </a:pPr>
            <a:r>
              <a:rPr lang="en-GB" altLang="en-US" sz="2400" dirty="0">
                <a:latin typeface="Arial" panose="020B0604020202020204" pitchFamily="34" charset="0"/>
              </a:rPr>
              <a:t>Next time I would have done a larger small size because the use of a small sample size can introduce significant limitations to the reliability, validity, and generalizability of findings. One of the most notable drawbacks of a small sample size in open-ended questionnaires is its reduced generalizability. With fewer participants, the findings may not accurately represent the broader population or context under study. So, I would suggest trying to get as many participants as you can if you are doing open ended questionnaires, if you cannot get many participants, I would suggest doing interviews as they could be more valuable.</a:t>
            </a:r>
          </a:p>
          <a:p>
            <a:pPr algn="ctr">
              <a:lnSpc>
                <a:spcPct val="80000"/>
              </a:lnSpc>
              <a:spcBef>
                <a:spcPct val="50000"/>
              </a:spcBef>
            </a:pPr>
            <a:endParaRPr lang="en-GB" altLang="en-US" sz="7900" u="sng" dirty="0">
              <a:latin typeface="Arial" panose="020B0604020202020204" pitchFamily="34" charset="0"/>
            </a:endParaRPr>
          </a:p>
        </p:txBody>
      </p:sp>
      <p:sp>
        <p:nvSpPr>
          <p:cNvPr id="2054" name="Text Box 2452">
            <a:extLst>
              <a:ext uri="{FF2B5EF4-FFF2-40B4-BE49-F238E27FC236}">
                <a16:creationId xmlns:a16="http://schemas.microsoft.com/office/drawing/2014/main" id="{E64A7953-EC3B-AE56-7197-2D61296A2C51}"/>
              </a:ext>
            </a:extLst>
          </p:cNvPr>
          <p:cNvSpPr txBox="1">
            <a:spLocks noChangeArrowheads="1"/>
          </p:cNvSpPr>
          <p:nvPr/>
        </p:nvSpPr>
        <p:spPr bwMode="auto">
          <a:xfrm>
            <a:off x="34265417" y="23502924"/>
            <a:ext cx="14616112" cy="7996887"/>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Arial" panose="020B0604020202020204" pitchFamily="34" charset="0"/>
              </a:rPr>
              <a:t>References</a:t>
            </a:r>
          </a:p>
          <a:p>
            <a:pPr fontAlgn="base">
              <a:spcBef>
                <a:spcPts val="500"/>
              </a:spcBef>
              <a:spcAft>
                <a:spcPts val="500"/>
              </a:spcAft>
            </a:pPr>
            <a:r>
              <a:rPr lang="en-GB" sz="1800" dirty="0">
                <a:solidFill>
                  <a:srgbClr val="222222"/>
                </a:solidFill>
                <a:effectLst/>
                <a:highlight>
                  <a:srgbClr val="FFFFFF"/>
                </a:highlight>
                <a:latin typeface="Arial" panose="020B0604020202020204" pitchFamily="34" charset="0"/>
                <a:ea typeface="Times New Roman" panose="02020603050405020304" pitchFamily="18" charset="0"/>
              </a:rPr>
              <a:t>Babbie, E. R. (2016). </a:t>
            </a:r>
            <a:r>
              <a:rPr lang="en-GB" sz="1800" i="1" dirty="0">
                <a:solidFill>
                  <a:srgbClr val="222222"/>
                </a:solidFill>
                <a:effectLst/>
                <a:highlight>
                  <a:srgbClr val="FFFFFF"/>
                </a:highlight>
                <a:latin typeface="Arial" panose="020B0604020202020204" pitchFamily="34" charset="0"/>
                <a:ea typeface="Times New Roman" panose="02020603050405020304" pitchFamily="18" charset="0"/>
              </a:rPr>
              <a:t>The practice of social research</a:t>
            </a:r>
            <a:r>
              <a:rPr lang="en-GB" sz="1800" dirty="0">
                <a:solidFill>
                  <a:srgbClr val="222222"/>
                </a:solidFill>
                <a:effectLst/>
                <a:highlight>
                  <a:srgbClr val="FFFFFF"/>
                </a:highlight>
                <a:latin typeface="Arial" panose="020B0604020202020204" pitchFamily="34" charset="0"/>
                <a:ea typeface="Times New Roman" panose="02020603050405020304" pitchFamily="18" charset="0"/>
              </a:rPr>
              <a:t>. Cengage AU.</a:t>
            </a:r>
            <a:endParaRPr lang="en-GB" sz="1800" dirty="0">
              <a:effectLst/>
              <a:latin typeface="Times New Roman" panose="02020603050405020304" pitchFamily="18" charset="0"/>
              <a:ea typeface="Times New Roman" panose="02020603050405020304" pitchFamily="18" charset="0"/>
            </a:endParaRPr>
          </a:p>
          <a:p>
            <a:pPr fontAlgn="base">
              <a:spcBef>
                <a:spcPts val="500"/>
              </a:spcBef>
              <a:spcAft>
                <a:spcPts val="500"/>
              </a:spcAft>
            </a:pPr>
            <a:r>
              <a:rPr lang="en-GB" sz="1800" dirty="0">
                <a:solidFill>
                  <a:srgbClr val="222222"/>
                </a:solidFill>
                <a:effectLst/>
                <a:highlight>
                  <a:srgbClr val="FFFFFF"/>
                </a:highlight>
                <a:latin typeface="Arial" panose="020B0604020202020204" pitchFamily="34" charset="0"/>
                <a:ea typeface="Times New Roman" panose="02020603050405020304" pitchFamily="18" charset="0"/>
              </a:rPr>
              <a:t>Braun, V., &amp; Clarke, V. (2006). Using thematic analysis in psychology. </a:t>
            </a:r>
            <a:r>
              <a:rPr lang="en-GB" sz="1800" i="1" dirty="0">
                <a:solidFill>
                  <a:srgbClr val="222222"/>
                </a:solidFill>
                <a:effectLst/>
                <a:highlight>
                  <a:srgbClr val="FFFFFF"/>
                </a:highlight>
                <a:latin typeface="Arial" panose="020B0604020202020204" pitchFamily="34" charset="0"/>
                <a:ea typeface="Times New Roman" panose="02020603050405020304" pitchFamily="18" charset="0"/>
              </a:rPr>
              <a:t>Qualitative research in psychology</a:t>
            </a:r>
            <a:r>
              <a:rPr lang="en-GB" sz="1800" dirty="0">
                <a:solidFill>
                  <a:srgbClr val="222222"/>
                </a:solidFill>
                <a:effectLst/>
                <a:highlight>
                  <a:srgbClr val="FFFFFF"/>
                </a:highlight>
                <a:latin typeface="Arial" panose="020B0604020202020204" pitchFamily="34" charset="0"/>
                <a:ea typeface="Times New Roman" panose="02020603050405020304" pitchFamily="18" charset="0"/>
              </a:rPr>
              <a:t>, </a:t>
            </a:r>
            <a:r>
              <a:rPr lang="en-GB" sz="1800" i="1" dirty="0">
                <a:solidFill>
                  <a:srgbClr val="222222"/>
                </a:solidFill>
                <a:effectLst/>
                <a:highlight>
                  <a:srgbClr val="FFFFFF"/>
                </a:highlight>
                <a:latin typeface="Arial" panose="020B0604020202020204" pitchFamily="34" charset="0"/>
                <a:ea typeface="Times New Roman" panose="02020603050405020304" pitchFamily="18" charset="0"/>
              </a:rPr>
              <a:t>3</a:t>
            </a:r>
            <a:r>
              <a:rPr lang="en-GB" sz="1800" dirty="0">
                <a:solidFill>
                  <a:srgbClr val="222222"/>
                </a:solidFill>
                <a:effectLst/>
                <a:highlight>
                  <a:srgbClr val="FFFFFF"/>
                </a:highlight>
                <a:latin typeface="Arial" panose="020B0604020202020204" pitchFamily="34" charset="0"/>
                <a:ea typeface="Times New Roman" panose="02020603050405020304" pitchFamily="18" charset="0"/>
              </a:rPr>
              <a:t>(2), 77-101.</a:t>
            </a:r>
            <a:endParaRPr lang="en-GB" sz="1800" dirty="0">
              <a:effectLst/>
              <a:latin typeface="Times New Roman" panose="02020603050405020304" pitchFamily="18" charset="0"/>
              <a:ea typeface="Times New Roman" panose="02020603050405020304" pitchFamily="18" charset="0"/>
            </a:endParaRPr>
          </a:p>
          <a:p>
            <a:pPr fontAlgn="base">
              <a:spcBef>
                <a:spcPts val="500"/>
              </a:spcBef>
              <a:spcAft>
                <a:spcPts val="500"/>
              </a:spcAft>
            </a:pPr>
            <a:r>
              <a:rPr lang="en-GB" sz="1800" dirty="0">
                <a:solidFill>
                  <a:srgbClr val="222222"/>
                </a:solidFill>
                <a:effectLst/>
                <a:highlight>
                  <a:srgbClr val="FFFFFF"/>
                </a:highlight>
                <a:latin typeface="Arial" panose="020B0604020202020204" pitchFamily="34" charset="0"/>
                <a:ea typeface="Times New Roman" panose="02020603050405020304" pitchFamily="18" charset="0"/>
              </a:rPr>
              <a:t>Csikszentmihalyi, M., &amp; </a:t>
            </a:r>
            <a:r>
              <a:rPr lang="en-GB" sz="1800" dirty="0" err="1">
                <a:solidFill>
                  <a:srgbClr val="222222"/>
                </a:solidFill>
                <a:effectLst/>
                <a:highlight>
                  <a:srgbClr val="FFFFFF"/>
                </a:highlight>
                <a:latin typeface="Arial" panose="020B0604020202020204" pitchFamily="34" charset="0"/>
                <a:ea typeface="Times New Roman" panose="02020603050405020304" pitchFamily="18" charset="0"/>
              </a:rPr>
              <a:t>Csikzentmihaly</a:t>
            </a:r>
            <a:r>
              <a:rPr lang="en-GB" sz="1800" dirty="0">
                <a:solidFill>
                  <a:srgbClr val="222222"/>
                </a:solidFill>
                <a:effectLst/>
                <a:highlight>
                  <a:srgbClr val="FFFFFF"/>
                </a:highlight>
                <a:latin typeface="Arial" panose="020B0604020202020204" pitchFamily="34" charset="0"/>
                <a:ea typeface="Times New Roman" panose="02020603050405020304" pitchFamily="18" charset="0"/>
              </a:rPr>
              <a:t>, M. (1990). </a:t>
            </a:r>
            <a:r>
              <a:rPr lang="en-GB" sz="1800" i="1" dirty="0">
                <a:solidFill>
                  <a:srgbClr val="222222"/>
                </a:solidFill>
                <a:effectLst/>
                <a:highlight>
                  <a:srgbClr val="FFFFFF"/>
                </a:highlight>
                <a:latin typeface="Arial" panose="020B0604020202020204" pitchFamily="34" charset="0"/>
                <a:ea typeface="Times New Roman" panose="02020603050405020304" pitchFamily="18" charset="0"/>
              </a:rPr>
              <a:t>Flow: The psychology of optimal experience</a:t>
            </a:r>
            <a:r>
              <a:rPr lang="en-GB" sz="1800" dirty="0">
                <a:solidFill>
                  <a:srgbClr val="222222"/>
                </a:solidFill>
                <a:effectLst/>
                <a:highlight>
                  <a:srgbClr val="FFFFFF"/>
                </a:highlight>
                <a:latin typeface="Arial" panose="020B0604020202020204" pitchFamily="34" charset="0"/>
                <a:ea typeface="Times New Roman" panose="02020603050405020304" pitchFamily="18" charset="0"/>
              </a:rPr>
              <a:t> (Vol. 1990, p. 1). New York: Harper &amp; Row.</a:t>
            </a:r>
            <a:endParaRPr lang="en-GB" sz="1800" dirty="0">
              <a:effectLst/>
              <a:latin typeface="Times New Roman" panose="02020603050405020304" pitchFamily="18" charset="0"/>
              <a:ea typeface="Times New Roman" panose="02020603050405020304" pitchFamily="18" charset="0"/>
            </a:endParaRPr>
          </a:p>
          <a:p>
            <a:pPr fontAlgn="base">
              <a:spcBef>
                <a:spcPts val="500"/>
              </a:spcBef>
              <a:spcAft>
                <a:spcPts val="500"/>
              </a:spcAft>
            </a:pPr>
            <a:r>
              <a:rPr lang="en-GB" sz="1800" dirty="0" err="1">
                <a:solidFill>
                  <a:srgbClr val="222222"/>
                </a:solidFill>
                <a:effectLst/>
                <a:highlight>
                  <a:srgbClr val="FFFFFF"/>
                </a:highlight>
                <a:latin typeface="Arial" panose="020B0604020202020204" pitchFamily="34" charset="0"/>
                <a:ea typeface="Times New Roman" panose="02020603050405020304" pitchFamily="18" charset="0"/>
              </a:rPr>
              <a:t>Etikan</a:t>
            </a:r>
            <a:r>
              <a:rPr lang="en-GB" sz="1800" dirty="0">
                <a:solidFill>
                  <a:srgbClr val="222222"/>
                </a:solidFill>
                <a:effectLst/>
                <a:highlight>
                  <a:srgbClr val="FFFFFF"/>
                </a:highlight>
                <a:latin typeface="Arial" panose="020B0604020202020204" pitchFamily="34" charset="0"/>
                <a:ea typeface="Times New Roman" panose="02020603050405020304" pitchFamily="18" charset="0"/>
              </a:rPr>
              <a:t>, I., Musa, S. A., &amp; </a:t>
            </a:r>
            <a:r>
              <a:rPr lang="en-GB" sz="1800" dirty="0" err="1">
                <a:solidFill>
                  <a:srgbClr val="222222"/>
                </a:solidFill>
                <a:effectLst/>
                <a:highlight>
                  <a:srgbClr val="FFFFFF"/>
                </a:highlight>
                <a:latin typeface="Arial" panose="020B0604020202020204" pitchFamily="34" charset="0"/>
                <a:ea typeface="Times New Roman" panose="02020603050405020304" pitchFamily="18" charset="0"/>
              </a:rPr>
              <a:t>Alkassim</a:t>
            </a:r>
            <a:r>
              <a:rPr lang="en-GB" sz="1800" dirty="0">
                <a:solidFill>
                  <a:srgbClr val="222222"/>
                </a:solidFill>
                <a:effectLst/>
                <a:highlight>
                  <a:srgbClr val="FFFFFF"/>
                </a:highlight>
                <a:latin typeface="Arial" panose="020B0604020202020204" pitchFamily="34" charset="0"/>
                <a:ea typeface="Times New Roman" panose="02020603050405020304" pitchFamily="18" charset="0"/>
              </a:rPr>
              <a:t>, R. S. (2016). Comparison of convenience sampling and purposive sampling. </a:t>
            </a:r>
            <a:r>
              <a:rPr lang="en-GB" sz="1800" i="1" dirty="0">
                <a:solidFill>
                  <a:srgbClr val="222222"/>
                </a:solidFill>
                <a:effectLst/>
                <a:highlight>
                  <a:srgbClr val="FFFFFF"/>
                </a:highlight>
                <a:latin typeface="Arial" panose="020B0604020202020204" pitchFamily="34" charset="0"/>
                <a:ea typeface="Times New Roman" panose="02020603050405020304" pitchFamily="18" charset="0"/>
              </a:rPr>
              <a:t>American journal of theoretical and applied statistics</a:t>
            </a:r>
            <a:r>
              <a:rPr lang="en-GB" sz="1800" dirty="0">
                <a:solidFill>
                  <a:srgbClr val="222222"/>
                </a:solidFill>
                <a:effectLst/>
                <a:highlight>
                  <a:srgbClr val="FFFFFF"/>
                </a:highlight>
                <a:latin typeface="Arial" panose="020B0604020202020204" pitchFamily="34" charset="0"/>
                <a:ea typeface="Times New Roman" panose="02020603050405020304" pitchFamily="18" charset="0"/>
              </a:rPr>
              <a:t>, </a:t>
            </a:r>
            <a:r>
              <a:rPr lang="en-GB" sz="1800" i="1" dirty="0">
                <a:solidFill>
                  <a:srgbClr val="222222"/>
                </a:solidFill>
                <a:effectLst/>
                <a:highlight>
                  <a:srgbClr val="FFFFFF"/>
                </a:highlight>
                <a:latin typeface="Arial" panose="020B0604020202020204" pitchFamily="34" charset="0"/>
                <a:ea typeface="Times New Roman" panose="02020603050405020304" pitchFamily="18" charset="0"/>
              </a:rPr>
              <a:t>5</a:t>
            </a:r>
            <a:r>
              <a:rPr lang="en-GB" sz="1800" dirty="0">
                <a:solidFill>
                  <a:srgbClr val="222222"/>
                </a:solidFill>
                <a:effectLst/>
                <a:highlight>
                  <a:srgbClr val="FFFFFF"/>
                </a:highlight>
                <a:latin typeface="Arial" panose="020B0604020202020204" pitchFamily="34" charset="0"/>
                <a:ea typeface="Times New Roman" panose="02020603050405020304" pitchFamily="18" charset="0"/>
              </a:rPr>
              <a:t>(1), 1-4.</a:t>
            </a:r>
            <a:endParaRPr lang="en-GB" sz="1800" dirty="0">
              <a:effectLst/>
              <a:latin typeface="Times New Roman" panose="02020603050405020304" pitchFamily="18" charset="0"/>
              <a:ea typeface="Times New Roman" panose="02020603050405020304" pitchFamily="18" charset="0"/>
            </a:endParaRPr>
          </a:p>
          <a:p>
            <a:pPr fontAlgn="base">
              <a:spcBef>
                <a:spcPts val="500"/>
              </a:spcBef>
              <a:spcAft>
                <a:spcPts val="500"/>
              </a:spcAft>
            </a:pPr>
            <a:r>
              <a:rPr lang="en-GB" sz="1800" dirty="0">
                <a:effectLst/>
                <a:latin typeface="Arial" panose="020B0604020202020204" pitchFamily="34" charset="0"/>
                <a:ea typeface="Times New Roman" panose="02020603050405020304" pitchFamily="18" charset="0"/>
              </a:rPr>
              <a:t>Moon, T., Tomlinson, C. A., &amp; Callahan, C. M. (1995). Academic Diversity in the Middle School: Results of a National Survey of Middle School Administrators and Teachers. Research Monograph 95124. </a:t>
            </a:r>
            <a:endParaRPr lang="en-GB" sz="1800" dirty="0">
              <a:effectLst/>
              <a:latin typeface="Times New Roman" panose="02020603050405020304" pitchFamily="18" charset="0"/>
              <a:ea typeface="Times New Roman" panose="02020603050405020304" pitchFamily="18" charset="0"/>
            </a:endParaRPr>
          </a:p>
          <a:p>
            <a:pPr fontAlgn="base">
              <a:spcBef>
                <a:spcPts val="500"/>
              </a:spcBef>
              <a:spcAft>
                <a:spcPts val="500"/>
              </a:spcAft>
            </a:pPr>
            <a:r>
              <a:rPr lang="en-GB" sz="1800" dirty="0" err="1">
                <a:effectLst/>
                <a:latin typeface="Arial" panose="020B0604020202020204" pitchFamily="34" charset="0"/>
                <a:ea typeface="Times New Roman" panose="02020603050405020304" pitchFamily="18" charset="0"/>
              </a:rPr>
              <a:t>Prast</a:t>
            </a:r>
            <a:r>
              <a:rPr lang="en-GB" sz="1800" dirty="0">
                <a:effectLst/>
                <a:latin typeface="Arial" panose="020B0604020202020204" pitchFamily="34" charset="0"/>
                <a:ea typeface="Times New Roman" panose="02020603050405020304" pitchFamily="18" charset="0"/>
              </a:rPr>
              <a:t>, E. J., Van de </a:t>
            </a:r>
            <a:r>
              <a:rPr lang="en-GB" sz="1800" dirty="0" err="1">
                <a:effectLst/>
                <a:latin typeface="Arial" panose="020B0604020202020204" pitchFamily="34" charset="0"/>
                <a:ea typeface="Times New Roman" panose="02020603050405020304" pitchFamily="18" charset="0"/>
              </a:rPr>
              <a:t>Weijer</a:t>
            </a:r>
            <a:r>
              <a:rPr lang="en-GB" sz="1800" dirty="0">
                <a:effectLst/>
                <a:latin typeface="Arial" panose="020B0604020202020204" pitchFamily="34" charset="0"/>
                <a:ea typeface="Times New Roman" panose="02020603050405020304" pitchFamily="18" charset="0"/>
              </a:rPr>
              <a:t>-Bergsma, E., </a:t>
            </a:r>
            <a:r>
              <a:rPr lang="en-GB" sz="1800" dirty="0" err="1">
                <a:effectLst/>
                <a:latin typeface="Arial" panose="020B0604020202020204" pitchFamily="34" charset="0"/>
                <a:ea typeface="Times New Roman" panose="02020603050405020304" pitchFamily="18" charset="0"/>
              </a:rPr>
              <a:t>Kroesbergen</a:t>
            </a:r>
            <a:r>
              <a:rPr lang="en-GB" sz="1800" dirty="0">
                <a:effectLst/>
                <a:latin typeface="Arial" panose="020B0604020202020204" pitchFamily="34" charset="0"/>
                <a:ea typeface="Times New Roman" panose="02020603050405020304" pitchFamily="18" charset="0"/>
              </a:rPr>
              <a:t>, E. H., &amp; Van Luit, J. E. (2018). Differentiated instruction in primary mathematics: Effects of teacher professional development on student achievement. Learning and Instruction, 54, 22-34. </a:t>
            </a:r>
            <a:endParaRPr lang="en-GB" sz="1800" dirty="0">
              <a:effectLst/>
              <a:latin typeface="Times New Roman" panose="02020603050405020304" pitchFamily="18" charset="0"/>
              <a:ea typeface="Times New Roman" panose="02020603050405020304" pitchFamily="18" charset="0"/>
            </a:endParaRPr>
          </a:p>
          <a:p>
            <a:pPr fontAlgn="base">
              <a:spcBef>
                <a:spcPts val="500"/>
              </a:spcBef>
              <a:spcAft>
                <a:spcPts val="500"/>
              </a:spcAft>
            </a:pPr>
            <a:r>
              <a:rPr lang="en-GB" sz="1800" dirty="0">
                <a:effectLst/>
                <a:latin typeface="Arial" panose="020B0604020202020204" pitchFamily="34" charset="0"/>
                <a:ea typeface="Times New Roman" panose="02020603050405020304" pitchFamily="18" charset="0"/>
              </a:rPr>
              <a:t>Schwab, S., Sharma, U., &amp; Hoffmann, L. (2022). How inclusive are the teaching practices of my German, Maths and English teachers?–psychometric properties of a newly developed scale to assess personalisation and differentiation in teaching practices. International Journal of Inclusive Education, 26(1), 61-76. </a:t>
            </a:r>
            <a:endParaRPr lang="en-GB" sz="1800" dirty="0">
              <a:effectLst/>
              <a:latin typeface="Times New Roman" panose="02020603050405020304" pitchFamily="18" charset="0"/>
              <a:ea typeface="Times New Roman" panose="02020603050405020304" pitchFamily="18" charset="0"/>
            </a:endParaRPr>
          </a:p>
          <a:p>
            <a:pPr fontAlgn="base">
              <a:spcBef>
                <a:spcPts val="500"/>
              </a:spcBef>
              <a:spcAft>
                <a:spcPts val="500"/>
              </a:spcAft>
            </a:pPr>
            <a:r>
              <a:rPr lang="en-GB" sz="1800" dirty="0" err="1">
                <a:effectLst/>
                <a:latin typeface="Arial" panose="020B0604020202020204" pitchFamily="34" charset="0"/>
                <a:ea typeface="Times New Roman" panose="02020603050405020304" pitchFamily="18" charset="0"/>
              </a:rPr>
              <a:t>Suprayogi</a:t>
            </a:r>
            <a:r>
              <a:rPr lang="en-GB" sz="1800" dirty="0">
                <a:effectLst/>
                <a:latin typeface="Arial" panose="020B0604020202020204" pitchFamily="34" charset="0"/>
                <a:ea typeface="Times New Roman" panose="02020603050405020304" pitchFamily="18" charset="0"/>
              </a:rPr>
              <a:t>, M. N., Valcke, M., &amp; Godwin, R. (2017). Teachers and their implementation of differentiated instruction in the classroom. Teaching and Teacher Education, 67, 291–301 </a:t>
            </a:r>
            <a:endParaRPr lang="en-GB" sz="1800" dirty="0">
              <a:effectLst/>
              <a:latin typeface="Times New Roman" panose="02020603050405020304" pitchFamily="18" charset="0"/>
              <a:ea typeface="Times New Roman" panose="02020603050405020304" pitchFamily="18" charset="0"/>
            </a:endParaRPr>
          </a:p>
          <a:p>
            <a:pPr fontAlgn="base">
              <a:spcBef>
                <a:spcPts val="500"/>
              </a:spcBef>
              <a:spcAft>
                <a:spcPts val="500"/>
              </a:spcAft>
            </a:pPr>
            <a:r>
              <a:rPr lang="en-GB" sz="1800" dirty="0">
                <a:solidFill>
                  <a:srgbClr val="222222"/>
                </a:solidFill>
                <a:effectLst/>
                <a:highlight>
                  <a:srgbClr val="FFFFFF"/>
                </a:highlight>
                <a:latin typeface="Arial" panose="020B0604020202020204" pitchFamily="34" charset="0"/>
                <a:ea typeface="Times New Roman" panose="02020603050405020304" pitchFamily="18" charset="0"/>
              </a:rPr>
              <a:t>Tomlinson, C. A. (2014). </a:t>
            </a:r>
            <a:r>
              <a:rPr lang="en-GB" sz="1800" i="1" dirty="0">
                <a:solidFill>
                  <a:srgbClr val="222222"/>
                </a:solidFill>
                <a:effectLst/>
                <a:highlight>
                  <a:srgbClr val="FFFFFF"/>
                </a:highlight>
                <a:latin typeface="Arial" panose="020B0604020202020204" pitchFamily="34" charset="0"/>
                <a:ea typeface="Times New Roman" panose="02020603050405020304" pitchFamily="18" charset="0"/>
              </a:rPr>
              <a:t>The differentiated classroom: Responding to the needs of all learners</a:t>
            </a:r>
            <a:r>
              <a:rPr lang="en-GB" sz="1800" dirty="0">
                <a:solidFill>
                  <a:srgbClr val="222222"/>
                </a:solidFill>
                <a:effectLst/>
                <a:highlight>
                  <a:srgbClr val="FFFFFF"/>
                </a:highlight>
                <a:latin typeface="Arial" panose="020B0604020202020204" pitchFamily="34" charset="0"/>
                <a:ea typeface="Times New Roman" panose="02020603050405020304" pitchFamily="18" charset="0"/>
              </a:rPr>
              <a:t>. </a:t>
            </a:r>
            <a:r>
              <a:rPr lang="en-GB" sz="1800" dirty="0" err="1">
                <a:solidFill>
                  <a:srgbClr val="222222"/>
                </a:solidFill>
                <a:effectLst/>
                <a:highlight>
                  <a:srgbClr val="FFFFFF"/>
                </a:highlight>
                <a:latin typeface="Arial" panose="020B0604020202020204" pitchFamily="34" charset="0"/>
                <a:ea typeface="Times New Roman" panose="02020603050405020304" pitchFamily="18" charset="0"/>
              </a:rPr>
              <a:t>Ascd</a:t>
            </a:r>
            <a:r>
              <a:rPr lang="en-GB" sz="1800" dirty="0">
                <a:solidFill>
                  <a:srgbClr val="222222"/>
                </a:solidFill>
                <a:effectLst/>
                <a:highlight>
                  <a:srgbClr val="FFFFFF"/>
                </a:highlight>
                <a:latin typeface="Arial" panose="020B060402020202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pPr fontAlgn="base">
              <a:spcBef>
                <a:spcPts val="500"/>
              </a:spcBef>
              <a:spcAft>
                <a:spcPts val="500"/>
              </a:spcAft>
            </a:pPr>
            <a:r>
              <a:rPr lang="en-GB" sz="1800" dirty="0">
                <a:effectLst/>
                <a:latin typeface="Arial" panose="020B0604020202020204" pitchFamily="34" charset="0"/>
                <a:ea typeface="Times New Roman" panose="02020603050405020304" pitchFamily="18" charset="0"/>
              </a:rPr>
              <a:t>Warnock, M. (1978). Special Educational Needs. Report of the Committee of Enquiry into the Education of Handicapped Children and Young People. </a:t>
            </a:r>
            <a:r>
              <a:rPr lang="en-GB" sz="1800" dirty="0" err="1">
                <a:effectLst/>
                <a:latin typeface="Arial" panose="020B0604020202020204" pitchFamily="34" charset="0"/>
                <a:ea typeface="Times New Roman" panose="02020603050405020304" pitchFamily="18" charset="0"/>
              </a:rPr>
              <a:t>oLondon</a:t>
            </a:r>
            <a:r>
              <a:rPr lang="en-GB" sz="1800" dirty="0">
                <a:effectLst/>
                <a:latin typeface="Arial" panose="020B0604020202020204" pitchFamily="34" charset="0"/>
                <a:ea typeface="Times New Roman" panose="02020603050405020304" pitchFamily="18" charset="0"/>
              </a:rPr>
              <a:t>: Her Majesty's Stationery Office </a:t>
            </a:r>
            <a:endParaRPr lang="en-GB" sz="1800" dirty="0">
              <a:effectLst/>
              <a:latin typeface="Times New Roman" panose="02020603050405020304" pitchFamily="18" charset="0"/>
              <a:ea typeface="Times New Roman" panose="02020603050405020304" pitchFamily="18" charset="0"/>
            </a:endParaRPr>
          </a:p>
          <a:p>
            <a:pPr fontAlgn="base">
              <a:spcBef>
                <a:spcPts val="500"/>
              </a:spcBef>
              <a:spcAft>
                <a:spcPts val="500"/>
              </a:spcAft>
            </a:pPr>
            <a:r>
              <a:rPr lang="en-GB" sz="1800" dirty="0">
                <a:effectLst/>
                <a:latin typeface="Arial" panose="020B0604020202020204" pitchFamily="34" charset="0"/>
                <a:ea typeface="Times New Roman" panose="02020603050405020304" pitchFamily="18" charset="0"/>
              </a:rPr>
              <a:t>Whitley, J., Gooderham, S., Duquette, C., Orders, S., &amp; Cousins, J. B. (2019). Implementing differentiated instruction: A mixed-methods exploration of teacher beliefs and practices. Teachers and teaching, 25(8), </a:t>
            </a:r>
            <a:r>
              <a:rPr lang="en-GB" sz="1800">
                <a:effectLst/>
                <a:latin typeface="Arial" panose="020B0604020202020204" pitchFamily="34" charset="0"/>
                <a:ea typeface="Times New Roman" panose="02020603050405020304" pitchFamily="18" charset="0"/>
              </a:rPr>
              <a:t>1043-1061.</a:t>
            </a:r>
            <a:endParaRPr lang="en-GB" sz="1800" dirty="0">
              <a:effectLst/>
              <a:latin typeface="Times New Roman" panose="02020603050405020304" pitchFamily="18" charset="0"/>
              <a:ea typeface="Times New Roman" panose="02020603050405020304" pitchFamily="18" charset="0"/>
            </a:endParaRPr>
          </a:p>
        </p:txBody>
      </p:sp>
      <p:sp>
        <p:nvSpPr>
          <p:cNvPr id="2055" name="Text Box 2453">
            <a:extLst>
              <a:ext uri="{FF2B5EF4-FFF2-40B4-BE49-F238E27FC236}">
                <a16:creationId xmlns:a16="http://schemas.microsoft.com/office/drawing/2014/main" id="{E5FD9769-D028-2327-5B75-CA79084CE796}"/>
              </a:ext>
            </a:extLst>
          </p:cNvPr>
          <p:cNvSpPr txBox="1">
            <a:spLocks noChangeArrowheads="1"/>
          </p:cNvSpPr>
          <p:nvPr/>
        </p:nvSpPr>
        <p:spPr bwMode="auto">
          <a:xfrm>
            <a:off x="2095959" y="754443"/>
            <a:ext cx="47014480" cy="461134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endParaRPr lang="en-GB" sz="8000" b="1" kern="15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endParaRPr>
          </a:p>
          <a:p>
            <a:pPr algn="ctr">
              <a:lnSpc>
                <a:spcPct val="80000"/>
              </a:lnSpc>
              <a:spcBef>
                <a:spcPct val="50000"/>
              </a:spcBef>
            </a:pPr>
            <a:r>
              <a:rPr lang="en-GB" sz="8000" b="1" kern="150" dirty="0">
                <a:solidFill>
                  <a:srgbClr val="000000"/>
                </a:solidFill>
                <a:effectLst/>
                <a:highlight>
                  <a:srgbClr val="FFFFFF"/>
                </a:highlight>
                <a:latin typeface="Arial" panose="020B0604020202020204" pitchFamily="34" charset="0"/>
                <a:ea typeface="Aptos" panose="020B0004020202020204" pitchFamily="34" charset="0"/>
                <a:cs typeface="Times New Roman" panose="02020603050405020304" pitchFamily="18" charset="0"/>
              </a:rPr>
              <a:t>How do primary teachers use differentiation in PE lessons compared to classroom tasks?</a:t>
            </a:r>
            <a:endParaRPr lang="en-GB" sz="8000" kern="150" dirty="0">
              <a:effectLst/>
              <a:latin typeface="Aptos" panose="020B0004020202020204" pitchFamily="34" charset="0"/>
              <a:ea typeface="Aptos" panose="020B0004020202020204" pitchFamily="34" charset="0"/>
              <a:cs typeface="Times New Roman" panose="02020603050405020304" pitchFamily="18" charset="0"/>
            </a:endParaRPr>
          </a:p>
          <a:p>
            <a:pPr algn="ctr">
              <a:lnSpc>
                <a:spcPct val="80000"/>
              </a:lnSpc>
              <a:spcBef>
                <a:spcPct val="50000"/>
              </a:spcBef>
            </a:pPr>
            <a:endParaRPr lang="en-US" altLang="en-US" sz="7900" dirty="0">
              <a:latin typeface="Arial" panose="020B0604020202020204" pitchFamily="34" charset="0"/>
            </a:endParaRPr>
          </a:p>
        </p:txBody>
      </p:sp>
      <p:graphicFrame>
        <p:nvGraphicFramePr>
          <p:cNvPr id="2" name="Table 1">
            <a:extLst>
              <a:ext uri="{FF2B5EF4-FFF2-40B4-BE49-F238E27FC236}">
                <a16:creationId xmlns:a16="http://schemas.microsoft.com/office/drawing/2014/main" id="{98B73C26-6A80-2699-523E-6B25213EE5D0}"/>
              </a:ext>
            </a:extLst>
          </p:cNvPr>
          <p:cNvGraphicFramePr>
            <a:graphicFrameLocks noGrp="1"/>
          </p:cNvGraphicFramePr>
          <p:nvPr>
            <p:extLst>
              <p:ext uri="{D42A27DB-BD31-4B8C-83A1-F6EECF244321}">
                <p14:modId xmlns:p14="http://schemas.microsoft.com/office/powerpoint/2010/main" val="4037156930"/>
              </p:ext>
            </p:extLst>
          </p:nvPr>
        </p:nvGraphicFramePr>
        <p:xfrm>
          <a:off x="19914568" y="7045477"/>
          <a:ext cx="11881320" cy="23348950"/>
        </p:xfrm>
        <a:graphic>
          <a:graphicData uri="http://schemas.openxmlformats.org/drawingml/2006/table">
            <a:tbl>
              <a:tblPr firstRow="1" firstCol="1" bandRow="1">
                <a:tableStyleId>{5C22544A-7EE6-4342-B048-85BDC9FD1C3A}</a:tableStyleId>
              </a:tblPr>
              <a:tblGrid>
                <a:gridCol w="3960440">
                  <a:extLst>
                    <a:ext uri="{9D8B030D-6E8A-4147-A177-3AD203B41FA5}">
                      <a16:colId xmlns:a16="http://schemas.microsoft.com/office/drawing/2014/main" val="1047864799"/>
                    </a:ext>
                  </a:extLst>
                </a:gridCol>
                <a:gridCol w="3960440">
                  <a:extLst>
                    <a:ext uri="{9D8B030D-6E8A-4147-A177-3AD203B41FA5}">
                      <a16:colId xmlns:a16="http://schemas.microsoft.com/office/drawing/2014/main" val="3612837543"/>
                    </a:ext>
                  </a:extLst>
                </a:gridCol>
                <a:gridCol w="3960440">
                  <a:extLst>
                    <a:ext uri="{9D8B030D-6E8A-4147-A177-3AD203B41FA5}">
                      <a16:colId xmlns:a16="http://schemas.microsoft.com/office/drawing/2014/main" val="2550877328"/>
                    </a:ext>
                  </a:extLst>
                </a:gridCol>
              </a:tblGrid>
              <a:tr h="308165">
                <a:tc>
                  <a:txBody>
                    <a:bodyPr/>
                    <a:lstStyle/>
                    <a:p>
                      <a:pPr>
                        <a:lnSpc>
                          <a:spcPct val="101000"/>
                        </a:lnSpc>
                        <a:spcBef>
                          <a:spcPts val="500"/>
                        </a:spcBef>
                        <a:spcAft>
                          <a:spcPts val="500"/>
                        </a:spcAft>
                      </a:pPr>
                      <a:r>
                        <a:rPr lang="en-GB" sz="1200" kern="150" dirty="0">
                          <a:solidFill>
                            <a:schemeClr val="tx1"/>
                          </a:solidFill>
                          <a:effectLst/>
                        </a:rPr>
                        <a:t>Question</a:t>
                      </a:r>
                      <a:endParaRPr lang="en-GB" sz="1200" kern="15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nSpc>
                          <a:spcPct val="101000"/>
                        </a:lnSpc>
                        <a:spcBef>
                          <a:spcPts val="500"/>
                        </a:spcBef>
                        <a:spcAft>
                          <a:spcPts val="500"/>
                        </a:spcAft>
                      </a:pPr>
                      <a:r>
                        <a:rPr lang="en-GB" sz="1200" kern="150" dirty="0">
                          <a:solidFill>
                            <a:schemeClr val="tx1"/>
                          </a:solidFill>
                          <a:effectLst/>
                        </a:rPr>
                        <a:t>Theme</a:t>
                      </a:r>
                      <a:endParaRPr lang="en-GB" sz="1200" kern="15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nSpc>
                          <a:spcPct val="101000"/>
                        </a:lnSpc>
                        <a:spcBef>
                          <a:spcPts val="500"/>
                        </a:spcBef>
                        <a:spcAft>
                          <a:spcPts val="500"/>
                        </a:spcAft>
                      </a:pPr>
                      <a:r>
                        <a:rPr lang="en-GB" sz="1200" kern="150" dirty="0">
                          <a:solidFill>
                            <a:schemeClr val="tx1"/>
                          </a:solidFill>
                          <a:effectLst/>
                        </a:rPr>
                        <a:t>Example quote</a:t>
                      </a:r>
                      <a:endParaRPr lang="en-GB" sz="1200" kern="15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298547179"/>
                  </a:ext>
                </a:extLst>
              </a:tr>
              <a:tr h="2587874">
                <a:tc>
                  <a:txBody>
                    <a:bodyPr/>
                    <a:lstStyle/>
                    <a:p>
                      <a:pPr>
                        <a:lnSpc>
                          <a:spcPct val="101000"/>
                        </a:lnSpc>
                        <a:spcBef>
                          <a:spcPts val="500"/>
                        </a:spcBef>
                        <a:spcAft>
                          <a:spcPts val="500"/>
                        </a:spcAft>
                      </a:pPr>
                      <a:r>
                        <a:rPr lang="en-GB" sz="2600" kern="150" dirty="0">
                          <a:solidFill>
                            <a:schemeClr val="tx1"/>
                          </a:solidFill>
                          <a:effectLst/>
                          <a:latin typeface="Arial" panose="020B0604020202020204" pitchFamily="34" charset="0"/>
                          <a:cs typeface="Arial" panose="020B0604020202020204" pitchFamily="34" charset="0"/>
                        </a:rPr>
                        <a:t>1. Understanding of differentiation.</a:t>
                      </a:r>
                      <a:endParaRPr lang="en-GB" sz="2600" kern="15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a:lnSpc>
                          <a:spcPct val="101000"/>
                        </a:lnSpc>
                        <a:spcBef>
                          <a:spcPts val="500"/>
                        </a:spcBef>
                        <a:spcAft>
                          <a:spcPts val="500"/>
                        </a:spcAft>
                      </a:pPr>
                      <a:r>
                        <a:rPr lang="en-GB" sz="2600" kern="150">
                          <a:solidFill>
                            <a:schemeClr val="tx1"/>
                          </a:solidFill>
                          <a:effectLst/>
                          <a:latin typeface="Arial" panose="020B0604020202020204" pitchFamily="34" charset="0"/>
                          <a:cs typeface="Arial" panose="020B0604020202020204" pitchFamily="34" charset="0"/>
                        </a:rPr>
                        <a:t>Change teaching to suit learner needs.</a:t>
                      </a:r>
                    </a:p>
                    <a:p>
                      <a:pPr>
                        <a:lnSpc>
                          <a:spcPct val="101000"/>
                        </a:lnSpc>
                        <a:spcBef>
                          <a:spcPts val="500"/>
                        </a:spcBef>
                        <a:spcAft>
                          <a:spcPts val="500"/>
                        </a:spcAft>
                      </a:pPr>
                      <a:r>
                        <a:rPr lang="en-GB" sz="2600" kern="150">
                          <a:solidFill>
                            <a:schemeClr val="tx1"/>
                          </a:solidFill>
                          <a:effectLst/>
                          <a:latin typeface="Arial" panose="020B0604020202020204" pitchFamily="34" charset="0"/>
                          <a:cs typeface="Arial" panose="020B0604020202020204" pitchFamily="34" charset="0"/>
                        </a:rPr>
                        <a:t>Enjoyment.</a:t>
                      </a:r>
                      <a:endParaRPr lang="en-GB" sz="2600" kern="15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a:lnSpc>
                          <a:spcPct val="101000"/>
                        </a:lnSpc>
                        <a:spcBef>
                          <a:spcPts val="500"/>
                        </a:spcBef>
                        <a:spcAft>
                          <a:spcPts val="500"/>
                        </a:spcAft>
                      </a:pPr>
                      <a:r>
                        <a:rPr lang="en-GB" sz="2600" kern="150">
                          <a:solidFill>
                            <a:schemeClr val="tx1"/>
                          </a:solidFill>
                          <a:effectLst/>
                          <a:latin typeface="Arial" panose="020B0604020202020204" pitchFamily="34" charset="0"/>
                          <a:cs typeface="Arial" panose="020B0604020202020204" pitchFamily="34" charset="0"/>
                        </a:rPr>
                        <a:t>“</a:t>
                      </a:r>
                      <a:r>
                        <a:rPr lang="en-GB" sz="2600" kern="150">
                          <a:solidFill>
                            <a:schemeClr val="tx1"/>
                          </a:solidFill>
                          <a:effectLst/>
                          <a:highlight>
                            <a:srgbClr val="FFFFFF"/>
                          </a:highlight>
                          <a:latin typeface="Arial" panose="020B0604020202020204" pitchFamily="34" charset="0"/>
                          <a:cs typeface="Arial" panose="020B0604020202020204" pitchFamily="34" charset="0"/>
                        </a:rPr>
                        <a:t>Making changes to how you teach and what you teach to suit the learners needs</a:t>
                      </a:r>
                      <a:r>
                        <a:rPr lang="en-GB" sz="2600" kern="150">
                          <a:solidFill>
                            <a:schemeClr val="tx1"/>
                          </a:solidFill>
                          <a:effectLst/>
                          <a:latin typeface="Arial" panose="020B0604020202020204" pitchFamily="34" charset="0"/>
                          <a:cs typeface="Arial" panose="020B0604020202020204" pitchFamily="34" charset="0"/>
                        </a:rPr>
                        <a:t>”</a:t>
                      </a:r>
                    </a:p>
                    <a:p>
                      <a:pPr>
                        <a:lnSpc>
                          <a:spcPct val="200000"/>
                        </a:lnSpc>
                        <a:spcBef>
                          <a:spcPts val="500"/>
                        </a:spcBef>
                        <a:spcAft>
                          <a:spcPts val="500"/>
                        </a:spcAft>
                      </a:pPr>
                      <a:r>
                        <a:rPr lang="en-GB" sz="2600" kern="150">
                          <a:solidFill>
                            <a:schemeClr val="tx1"/>
                          </a:solidFill>
                          <a:effectLst/>
                          <a:latin typeface="Arial" panose="020B0604020202020204" pitchFamily="34" charset="0"/>
                          <a:cs typeface="Arial" panose="020B0604020202020204" pitchFamily="34" charset="0"/>
                        </a:rPr>
                        <a:t>“</a:t>
                      </a:r>
                      <a:r>
                        <a:rPr lang="en-GB" sz="2600" kern="150">
                          <a:solidFill>
                            <a:schemeClr val="tx1"/>
                          </a:solidFill>
                          <a:effectLst/>
                          <a:highlight>
                            <a:srgbClr val="F8F8F8"/>
                          </a:highlight>
                          <a:latin typeface="Arial" panose="020B0604020202020204" pitchFamily="34" charset="0"/>
                          <a:cs typeface="Arial" panose="020B0604020202020204" pitchFamily="34" charset="0"/>
                        </a:rPr>
                        <a:t>differentiating the learning for all learners to access and enjoy”</a:t>
                      </a:r>
                      <a:endParaRPr lang="en-GB" sz="2600" kern="15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3214898402"/>
                  </a:ext>
                </a:extLst>
              </a:tr>
              <a:tr h="1053224">
                <a:tc>
                  <a:txBody>
                    <a:bodyPr/>
                    <a:lstStyle/>
                    <a:p>
                      <a:pPr>
                        <a:lnSpc>
                          <a:spcPct val="101000"/>
                        </a:lnSpc>
                        <a:spcBef>
                          <a:spcPts val="500"/>
                        </a:spcBef>
                        <a:spcAft>
                          <a:spcPts val="500"/>
                        </a:spcAft>
                      </a:pPr>
                      <a:r>
                        <a:rPr lang="en-GB" sz="2600" kern="150">
                          <a:solidFill>
                            <a:schemeClr val="tx1"/>
                          </a:solidFill>
                          <a:effectLst/>
                          <a:latin typeface="Arial" panose="020B0604020202020204" pitchFamily="34" charset="0"/>
                          <a:cs typeface="Arial" panose="020B0604020202020204" pitchFamily="34" charset="0"/>
                        </a:rPr>
                        <a:t>2. Methods for differentiation</a:t>
                      </a:r>
                      <a:endParaRPr lang="en-GB" sz="2600" kern="15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a:lnSpc>
                          <a:spcPct val="101000"/>
                        </a:lnSpc>
                        <a:spcBef>
                          <a:spcPts val="500"/>
                        </a:spcBef>
                        <a:spcAft>
                          <a:spcPts val="500"/>
                        </a:spcAft>
                      </a:pPr>
                      <a:r>
                        <a:rPr lang="en-GB" sz="2600" kern="150">
                          <a:solidFill>
                            <a:schemeClr val="tx1"/>
                          </a:solidFill>
                          <a:effectLst/>
                          <a:latin typeface="Arial" panose="020B0604020202020204" pitchFamily="34" charset="0"/>
                          <a:cs typeface="Arial" panose="020B0604020202020204" pitchFamily="34" charset="0"/>
                        </a:rPr>
                        <a:t>Scaffold Learning</a:t>
                      </a:r>
                    </a:p>
                    <a:p>
                      <a:pPr>
                        <a:lnSpc>
                          <a:spcPct val="101000"/>
                        </a:lnSpc>
                        <a:spcBef>
                          <a:spcPts val="500"/>
                        </a:spcBef>
                        <a:spcAft>
                          <a:spcPts val="500"/>
                        </a:spcAft>
                      </a:pPr>
                      <a:r>
                        <a:rPr lang="en-GB" sz="2600" kern="150">
                          <a:solidFill>
                            <a:schemeClr val="tx1"/>
                          </a:solidFill>
                          <a:effectLst/>
                          <a:latin typeface="Arial" panose="020B0604020202020204" pitchFamily="34" charset="0"/>
                          <a:cs typeface="Arial" panose="020B0604020202020204" pitchFamily="34" charset="0"/>
                        </a:rPr>
                        <a:t>Group Work and Carousels</a:t>
                      </a:r>
                      <a:endParaRPr lang="en-GB" sz="2600" kern="15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a:lnSpc>
                          <a:spcPct val="101000"/>
                        </a:lnSpc>
                        <a:spcBef>
                          <a:spcPts val="500"/>
                        </a:spcBef>
                        <a:spcAft>
                          <a:spcPts val="500"/>
                        </a:spcAft>
                      </a:pPr>
                      <a:r>
                        <a:rPr lang="en-GB" sz="2600" kern="150">
                          <a:solidFill>
                            <a:schemeClr val="tx1"/>
                          </a:solidFill>
                          <a:effectLst/>
                          <a:latin typeface="Arial" panose="020B0604020202020204" pitchFamily="34" charset="0"/>
                          <a:cs typeface="Arial" panose="020B0604020202020204" pitchFamily="34" charset="0"/>
                        </a:rPr>
                        <a:t>“</a:t>
                      </a:r>
                      <a:r>
                        <a:rPr lang="en-GB" sz="2600" kern="150">
                          <a:solidFill>
                            <a:schemeClr val="tx1"/>
                          </a:solidFill>
                          <a:effectLst/>
                          <a:highlight>
                            <a:srgbClr val="FFFFFF"/>
                          </a:highlight>
                          <a:latin typeface="Arial" panose="020B0604020202020204" pitchFamily="34" charset="0"/>
                          <a:cs typeface="Arial" panose="020B0604020202020204" pitchFamily="34" charset="0"/>
                        </a:rPr>
                        <a:t>Chilli system to access work Scaffolding activities”</a:t>
                      </a:r>
                      <a:endParaRPr lang="en-GB" sz="2600" kern="150">
                        <a:solidFill>
                          <a:schemeClr val="tx1"/>
                        </a:solidFill>
                        <a:effectLst/>
                        <a:latin typeface="Arial" panose="020B0604020202020204" pitchFamily="34" charset="0"/>
                        <a:cs typeface="Arial" panose="020B0604020202020204" pitchFamily="34" charset="0"/>
                      </a:endParaRPr>
                    </a:p>
                    <a:p>
                      <a:pPr>
                        <a:lnSpc>
                          <a:spcPct val="101000"/>
                        </a:lnSpc>
                        <a:spcBef>
                          <a:spcPts val="500"/>
                        </a:spcBef>
                        <a:spcAft>
                          <a:spcPts val="500"/>
                        </a:spcAft>
                      </a:pPr>
                      <a:r>
                        <a:rPr lang="en-GB" sz="2600" kern="150">
                          <a:solidFill>
                            <a:schemeClr val="tx1"/>
                          </a:solidFill>
                          <a:effectLst/>
                          <a:highlight>
                            <a:srgbClr val="FFFFFF"/>
                          </a:highlight>
                          <a:latin typeface="Arial" panose="020B0604020202020204" pitchFamily="34" charset="0"/>
                          <a:cs typeface="Arial" panose="020B0604020202020204" pitchFamily="34" charset="0"/>
                        </a:rPr>
                        <a:t>“Ability of work. Targets of work”</a:t>
                      </a:r>
                      <a:endParaRPr lang="en-GB" sz="2600" kern="15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2539597834"/>
                  </a:ext>
                </a:extLst>
              </a:tr>
              <a:tr h="2384399">
                <a:tc>
                  <a:txBody>
                    <a:bodyPr/>
                    <a:lstStyle/>
                    <a:p>
                      <a:pPr>
                        <a:lnSpc>
                          <a:spcPct val="101000"/>
                        </a:lnSpc>
                        <a:spcBef>
                          <a:spcPts val="500"/>
                        </a:spcBef>
                        <a:spcAft>
                          <a:spcPts val="500"/>
                        </a:spcAft>
                      </a:pPr>
                      <a:r>
                        <a:rPr lang="en-GB" sz="2500" kern="150" dirty="0">
                          <a:solidFill>
                            <a:schemeClr val="tx1"/>
                          </a:solidFill>
                          <a:effectLst/>
                          <a:latin typeface="Arial" panose="020B0604020202020204" pitchFamily="34" charset="0"/>
                          <a:cs typeface="Arial" panose="020B0604020202020204" pitchFamily="34" charset="0"/>
                        </a:rPr>
                        <a:t>3. Time management </a:t>
                      </a:r>
                      <a:endParaRPr lang="en-GB" sz="2500" kern="15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a:lnSpc>
                          <a:spcPct val="101000"/>
                        </a:lnSpc>
                        <a:spcBef>
                          <a:spcPts val="500"/>
                        </a:spcBef>
                        <a:spcAft>
                          <a:spcPts val="500"/>
                        </a:spcAft>
                      </a:pPr>
                      <a:r>
                        <a:rPr lang="en-GB" sz="2500" kern="150">
                          <a:solidFill>
                            <a:schemeClr val="tx1"/>
                          </a:solidFill>
                          <a:effectLst/>
                          <a:latin typeface="Arial" panose="020B0604020202020204" pitchFamily="34" charset="0"/>
                          <a:cs typeface="Arial" panose="020B0604020202020204" pitchFamily="34" charset="0"/>
                        </a:rPr>
                        <a:t>Planning and extra hours</a:t>
                      </a:r>
                    </a:p>
                    <a:p>
                      <a:pPr>
                        <a:lnSpc>
                          <a:spcPct val="101000"/>
                        </a:lnSpc>
                        <a:spcBef>
                          <a:spcPts val="500"/>
                        </a:spcBef>
                        <a:spcAft>
                          <a:spcPts val="500"/>
                        </a:spcAft>
                      </a:pPr>
                      <a:r>
                        <a:rPr lang="en-GB" sz="2500" kern="150">
                          <a:solidFill>
                            <a:schemeClr val="tx1"/>
                          </a:solidFill>
                          <a:effectLst/>
                          <a:latin typeface="Arial" panose="020B0604020202020204" pitchFamily="34" charset="0"/>
                          <a:cs typeface="Arial" panose="020B0604020202020204" pitchFamily="34" charset="0"/>
                        </a:rPr>
                        <a:t>Use of teacher assistants</a:t>
                      </a:r>
                      <a:endParaRPr lang="en-GB" sz="2500" kern="15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a:lnSpc>
                          <a:spcPct val="101000"/>
                        </a:lnSpc>
                        <a:spcBef>
                          <a:spcPts val="500"/>
                        </a:spcBef>
                        <a:spcAft>
                          <a:spcPts val="500"/>
                        </a:spcAft>
                      </a:pPr>
                      <a:r>
                        <a:rPr lang="en-GB" sz="2500" kern="150">
                          <a:solidFill>
                            <a:schemeClr val="tx1"/>
                          </a:solidFill>
                          <a:effectLst/>
                          <a:latin typeface="Arial" panose="020B0604020202020204" pitchFamily="34" charset="0"/>
                          <a:cs typeface="Arial" panose="020B0604020202020204" pitchFamily="34" charset="0"/>
                        </a:rPr>
                        <a:t>“Detailed planning beforehand. Good use of teaching assistants within the classroom.”</a:t>
                      </a:r>
                      <a:br>
                        <a:rPr lang="en-GB" sz="2500" kern="150">
                          <a:solidFill>
                            <a:schemeClr val="tx1"/>
                          </a:solidFill>
                          <a:effectLst/>
                          <a:latin typeface="Arial" panose="020B0604020202020204" pitchFamily="34" charset="0"/>
                          <a:cs typeface="Arial" panose="020B0604020202020204" pitchFamily="34" charset="0"/>
                        </a:rPr>
                      </a:br>
                      <a:r>
                        <a:rPr lang="en-GB" sz="2500" kern="150">
                          <a:solidFill>
                            <a:schemeClr val="tx1"/>
                          </a:solidFill>
                          <a:effectLst/>
                          <a:latin typeface="Arial" panose="020B0604020202020204" pitchFamily="34" charset="0"/>
                          <a:cs typeface="Arial" panose="020B0604020202020204" pitchFamily="34" charset="0"/>
                        </a:rPr>
                        <a:t>“Working in the evenings and weekends”</a:t>
                      </a:r>
                    </a:p>
                    <a:p>
                      <a:pPr>
                        <a:lnSpc>
                          <a:spcPct val="101000"/>
                        </a:lnSpc>
                        <a:spcBef>
                          <a:spcPts val="500"/>
                        </a:spcBef>
                        <a:spcAft>
                          <a:spcPts val="500"/>
                        </a:spcAft>
                      </a:pPr>
                      <a:r>
                        <a:rPr lang="en-GB" sz="2500" kern="150">
                          <a:solidFill>
                            <a:schemeClr val="tx1"/>
                          </a:solidFill>
                          <a:effectLst/>
                          <a:latin typeface="Arial" panose="020B0604020202020204" pitchFamily="34" charset="0"/>
                          <a:cs typeface="Arial" panose="020B0604020202020204" pitchFamily="34" charset="0"/>
                        </a:rPr>
                        <a:t> </a:t>
                      </a:r>
                    </a:p>
                    <a:p>
                      <a:pPr>
                        <a:lnSpc>
                          <a:spcPct val="101000"/>
                        </a:lnSpc>
                        <a:spcBef>
                          <a:spcPts val="500"/>
                        </a:spcBef>
                        <a:spcAft>
                          <a:spcPts val="500"/>
                        </a:spcAft>
                      </a:pPr>
                      <a:r>
                        <a:rPr lang="en-GB" sz="2500" kern="150">
                          <a:solidFill>
                            <a:schemeClr val="tx1"/>
                          </a:solidFill>
                          <a:effectLst/>
                          <a:latin typeface="Arial" panose="020B0604020202020204" pitchFamily="34" charset="0"/>
                          <a:cs typeface="Arial" panose="020B0604020202020204" pitchFamily="34" charset="0"/>
                        </a:rPr>
                        <a:t> </a:t>
                      </a:r>
                    </a:p>
                    <a:p>
                      <a:pPr>
                        <a:lnSpc>
                          <a:spcPct val="101000"/>
                        </a:lnSpc>
                        <a:spcBef>
                          <a:spcPts val="500"/>
                        </a:spcBef>
                        <a:spcAft>
                          <a:spcPts val="500"/>
                        </a:spcAft>
                      </a:pPr>
                      <a:r>
                        <a:rPr lang="en-GB" sz="2500" kern="150">
                          <a:solidFill>
                            <a:schemeClr val="tx1"/>
                          </a:solidFill>
                          <a:effectLst/>
                          <a:latin typeface="Arial" panose="020B0604020202020204" pitchFamily="34" charset="0"/>
                          <a:cs typeface="Arial" panose="020B0604020202020204" pitchFamily="34" charset="0"/>
                        </a:rPr>
                        <a:t> </a:t>
                      </a:r>
                      <a:endParaRPr lang="en-GB" sz="2500" kern="15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3652100933"/>
                  </a:ext>
                </a:extLst>
              </a:tr>
              <a:tr h="2801623">
                <a:tc>
                  <a:txBody>
                    <a:bodyPr/>
                    <a:lstStyle/>
                    <a:p>
                      <a:pPr>
                        <a:lnSpc>
                          <a:spcPct val="101000"/>
                        </a:lnSpc>
                        <a:spcBef>
                          <a:spcPts val="500"/>
                        </a:spcBef>
                        <a:spcAft>
                          <a:spcPts val="500"/>
                        </a:spcAft>
                      </a:pPr>
                      <a:r>
                        <a:rPr lang="en-GB" sz="2500" kern="150">
                          <a:solidFill>
                            <a:schemeClr val="tx1"/>
                          </a:solidFill>
                          <a:effectLst/>
                          <a:latin typeface="Arial" panose="020B0604020202020204" pitchFamily="34" charset="0"/>
                          <a:cs typeface="Arial" panose="020B0604020202020204" pitchFamily="34" charset="0"/>
                        </a:rPr>
                        <a:t>4. Activities and Techniques used in PE lessons</a:t>
                      </a:r>
                      <a:endParaRPr lang="en-GB" sz="2500" kern="15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a:lnSpc>
                          <a:spcPct val="101000"/>
                        </a:lnSpc>
                        <a:spcBef>
                          <a:spcPts val="500"/>
                        </a:spcBef>
                        <a:spcAft>
                          <a:spcPts val="500"/>
                        </a:spcAft>
                      </a:pPr>
                      <a:r>
                        <a:rPr lang="en-GB" sz="2500" kern="150">
                          <a:solidFill>
                            <a:schemeClr val="tx1"/>
                          </a:solidFill>
                          <a:effectLst/>
                          <a:latin typeface="Arial" panose="020B0604020202020204" pitchFamily="34" charset="0"/>
                          <a:cs typeface="Arial" panose="020B0604020202020204" pitchFamily="34" charset="0"/>
                        </a:rPr>
                        <a:t>STEP model</a:t>
                      </a:r>
                    </a:p>
                    <a:p>
                      <a:pPr>
                        <a:lnSpc>
                          <a:spcPct val="101000"/>
                        </a:lnSpc>
                        <a:spcBef>
                          <a:spcPts val="500"/>
                        </a:spcBef>
                        <a:spcAft>
                          <a:spcPts val="500"/>
                        </a:spcAft>
                      </a:pPr>
                      <a:r>
                        <a:rPr lang="en-GB" sz="2500" kern="150">
                          <a:solidFill>
                            <a:schemeClr val="tx1"/>
                          </a:solidFill>
                          <a:effectLst/>
                          <a:latin typeface="Arial" panose="020B0604020202020204" pitchFamily="34" charset="0"/>
                          <a:cs typeface="Arial" panose="020B0604020202020204" pitchFamily="34" charset="0"/>
                        </a:rPr>
                        <a:t>Grouping by Abilities</a:t>
                      </a:r>
                      <a:endParaRPr lang="en-GB" sz="2500" kern="15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a:lnSpc>
                          <a:spcPct val="101000"/>
                        </a:lnSpc>
                        <a:spcBef>
                          <a:spcPts val="500"/>
                        </a:spcBef>
                        <a:spcAft>
                          <a:spcPts val="500"/>
                        </a:spcAft>
                      </a:pPr>
                      <a:r>
                        <a:rPr lang="en-GB" sz="2500" kern="150">
                          <a:solidFill>
                            <a:schemeClr val="tx1"/>
                          </a:solidFill>
                          <a:effectLst/>
                          <a:latin typeface="Arial" panose="020B0604020202020204" pitchFamily="34" charset="0"/>
                          <a:cs typeface="Arial" panose="020B0604020202020204" pitchFamily="34" charset="0"/>
                        </a:rPr>
                        <a:t>“using a range of equipment, e.g different balls different activities - rolling a ball, catching a moving ball, etc”</a:t>
                      </a:r>
                    </a:p>
                    <a:p>
                      <a:pPr>
                        <a:lnSpc>
                          <a:spcPct val="101000"/>
                        </a:lnSpc>
                        <a:spcBef>
                          <a:spcPts val="500"/>
                        </a:spcBef>
                        <a:spcAft>
                          <a:spcPts val="500"/>
                        </a:spcAft>
                      </a:pPr>
                      <a:r>
                        <a:rPr lang="en-GB" sz="2500" kern="150">
                          <a:solidFill>
                            <a:schemeClr val="tx1"/>
                          </a:solidFill>
                          <a:effectLst/>
                          <a:latin typeface="Arial" panose="020B0604020202020204" pitchFamily="34" charset="0"/>
                          <a:cs typeface="Arial" panose="020B0604020202020204" pitchFamily="34" charset="0"/>
                        </a:rPr>
                        <a:t>“Sometimes grouping by ability. Sometimes grouping those more able with those less able to learn from each other.”</a:t>
                      </a:r>
                      <a:endParaRPr lang="en-GB" sz="2500" kern="15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3079506299"/>
                  </a:ext>
                </a:extLst>
              </a:tr>
              <a:tr h="2751955">
                <a:tc>
                  <a:txBody>
                    <a:bodyPr/>
                    <a:lstStyle/>
                    <a:p>
                      <a:pPr>
                        <a:lnSpc>
                          <a:spcPct val="101000"/>
                        </a:lnSpc>
                        <a:spcBef>
                          <a:spcPts val="500"/>
                        </a:spcBef>
                        <a:spcAft>
                          <a:spcPts val="500"/>
                        </a:spcAft>
                      </a:pPr>
                      <a:r>
                        <a:rPr lang="en-GB" sz="2500" kern="150" dirty="0">
                          <a:solidFill>
                            <a:schemeClr val="tx1"/>
                          </a:solidFill>
                          <a:effectLst/>
                          <a:latin typeface="Arial" panose="020B0604020202020204" pitchFamily="34" charset="0"/>
                          <a:cs typeface="Arial" panose="020B0604020202020204" pitchFamily="34" charset="0"/>
                        </a:rPr>
                        <a:t>5. Materials used to help differentiation</a:t>
                      </a:r>
                    </a:p>
                    <a:p>
                      <a:pPr>
                        <a:lnSpc>
                          <a:spcPct val="101000"/>
                        </a:lnSpc>
                        <a:spcBef>
                          <a:spcPts val="500"/>
                        </a:spcBef>
                        <a:spcAft>
                          <a:spcPts val="500"/>
                        </a:spcAft>
                      </a:pPr>
                      <a:r>
                        <a:rPr lang="en-GB" sz="2500" kern="150" dirty="0">
                          <a:solidFill>
                            <a:schemeClr val="tx1"/>
                          </a:solidFill>
                          <a:effectLst/>
                          <a:latin typeface="Arial" panose="020B0604020202020204" pitchFamily="34" charset="0"/>
                          <a:cs typeface="Arial" panose="020B0604020202020204" pitchFamily="34" charset="0"/>
                        </a:rPr>
                        <a:t> </a:t>
                      </a:r>
                      <a:endParaRPr lang="en-GB" sz="2500" kern="15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a:lnSpc>
                          <a:spcPct val="101000"/>
                        </a:lnSpc>
                        <a:spcBef>
                          <a:spcPts val="500"/>
                        </a:spcBef>
                        <a:spcAft>
                          <a:spcPts val="500"/>
                        </a:spcAft>
                      </a:pPr>
                      <a:r>
                        <a:rPr lang="en-GB" sz="2500" kern="150" dirty="0">
                          <a:solidFill>
                            <a:schemeClr val="tx1"/>
                          </a:solidFill>
                          <a:effectLst/>
                          <a:latin typeface="Arial" panose="020B0604020202020204" pitchFamily="34" charset="0"/>
                          <a:cs typeface="Arial" panose="020B0604020202020204" pitchFamily="34" charset="0"/>
                        </a:rPr>
                        <a:t>Real Pe Scheme</a:t>
                      </a:r>
                    </a:p>
                    <a:p>
                      <a:pPr>
                        <a:lnSpc>
                          <a:spcPct val="101000"/>
                        </a:lnSpc>
                        <a:spcBef>
                          <a:spcPts val="500"/>
                        </a:spcBef>
                        <a:spcAft>
                          <a:spcPts val="500"/>
                        </a:spcAft>
                      </a:pPr>
                      <a:r>
                        <a:rPr lang="en-GB" sz="2500" kern="150" dirty="0">
                          <a:solidFill>
                            <a:schemeClr val="tx1"/>
                          </a:solidFill>
                          <a:effectLst/>
                          <a:latin typeface="Arial" panose="020B0604020202020204" pitchFamily="34" charset="0"/>
                          <a:cs typeface="Arial" panose="020B0604020202020204" pitchFamily="34" charset="0"/>
                        </a:rPr>
                        <a:t>Carousels </a:t>
                      </a:r>
                    </a:p>
                    <a:p>
                      <a:pPr>
                        <a:lnSpc>
                          <a:spcPct val="101000"/>
                        </a:lnSpc>
                        <a:spcBef>
                          <a:spcPts val="500"/>
                        </a:spcBef>
                        <a:spcAft>
                          <a:spcPts val="500"/>
                        </a:spcAft>
                      </a:pPr>
                      <a:r>
                        <a:rPr lang="en-GB" sz="2500" kern="150" dirty="0">
                          <a:solidFill>
                            <a:schemeClr val="tx1"/>
                          </a:solidFill>
                          <a:effectLst/>
                          <a:latin typeface="Arial" panose="020B0604020202020204" pitchFamily="34" charset="0"/>
                          <a:cs typeface="Arial" panose="020B0604020202020204" pitchFamily="34" charset="0"/>
                        </a:rPr>
                        <a:t> </a:t>
                      </a:r>
                      <a:endParaRPr lang="en-GB" sz="2500" kern="15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a:lnSpc>
                          <a:spcPct val="101000"/>
                        </a:lnSpc>
                        <a:spcBef>
                          <a:spcPts val="500"/>
                        </a:spcBef>
                        <a:spcAft>
                          <a:spcPts val="500"/>
                        </a:spcAft>
                      </a:pPr>
                      <a:r>
                        <a:rPr lang="en-GB" sz="2500" kern="150" dirty="0">
                          <a:solidFill>
                            <a:schemeClr val="tx1"/>
                          </a:solidFill>
                          <a:effectLst/>
                          <a:latin typeface="Arial" panose="020B0604020202020204" pitchFamily="34" charset="0"/>
                          <a:cs typeface="Arial" panose="020B0604020202020204" pitchFamily="34" charset="0"/>
                        </a:rPr>
                        <a:t>“</a:t>
                      </a:r>
                      <a:r>
                        <a:rPr lang="en-GB" sz="2500" kern="150" dirty="0">
                          <a:solidFill>
                            <a:schemeClr val="tx1"/>
                          </a:solidFill>
                          <a:effectLst/>
                          <a:highlight>
                            <a:srgbClr val="FFFFFF"/>
                          </a:highlight>
                          <a:latin typeface="Arial" panose="020B0604020202020204" pitchFamily="34" charset="0"/>
                          <a:cs typeface="Arial" panose="020B0604020202020204" pitchFamily="34" charset="0"/>
                        </a:rPr>
                        <a:t>Real PE planning tool we have bought into school recently. Lesson plans and videos included”</a:t>
                      </a:r>
                      <a:endParaRPr lang="en-GB" sz="2500" kern="150" dirty="0">
                        <a:solidFill>
                          <a:schemeClr val="tx1"/>
                        </a:solidFill>
                        <a:effectLst/>
                        <a:latin typeface="Arial" panose="020B0604020202020204" pitchFamily="34" charset="0"/>
                        <a:cs typeface="Arial" panose="020B0604020202020204" pitchFamily="34" charset="0"/>
                      </a:endParaRPr>
                    </a:p>
                    <a:p>
                      <a:pPr>
                        <a:lnSpc>
                          <a:spcPct val="101000"/>
                        </a:lnSpc>
                        <a:spcBef>
                          <a:spcPts val="500"/>
                        </a:spcBef>
                        <a:spcAft>
                          <a:spcPts val="500"/>
                        </a:spcAft>
                      </a:pPr>
                      <a:r>
                        <a:rPr lang="en-GB" sz="2500" kern="150" dirty="0">
                          <a:solidFill>
                            <a:schemeClr val="tx1"/>
                          </a:solidFill>
                          <a:effectLst/>
                          <a:highlight>
                            <a:srgbClr val="FFFFFF"/>
                          </a:highlight>
                          <a:latin typeface="Arial" panose="020B0604020202020204" pitchFamily="34" charset="0"/>
                          <a:cs typeface="Arial" panose="020B0604020202020204" pitchFamily="34" charset="0"/>
                        </a:rPr>
                        <a:t>“I've found having the carousel of activities during PE helps as you can group the children by their ability”</a:t>
                      </a:r>
                      <a:endParaRPr lang="en-GB" sz="2500" kern="150" dirty="0">
                        <a:solidFill>
                          <a:schemeClr val="tx1"/>
                        </a:solidFill>
                        <a:effectLst/>
                        <a:latin typeface="Arial" panose="020B0604020202020204" pitchFamily="34" charset="0"/>
                        <a:cs typeface="Arial" panose="020B0604020202020204" pitchFamily="34" charset="0"/>
                      </a:endParaRPr>
                    </a:p>
                    <a:p>
                      <a:pPr>
                        <a:lnSpc>
                          <a:spcPct val="101000"/>
                        </a:lnSpc>
                        <a:spcBef>
                          <a:spcPts val="500"/>
                        </a:spcBef>
                        <a:spcAft>
                          <a:spcPts val="500"/>
                        </a:spcAft>
                      </a:pPr>
                      <a:r>
                        <a:rPr lang="en-GB" sz="2500" kern="150" dirty="0">
                          <a:solidFill>
                            <a:schemeClr val="tx1"/>
                          </a:solidFill>
                          <a:effectLst/>
                          <a:latin typeface="Arial" panose="020B0604020202020204" pitchFamily="34" charset="0"/>
                          <a:cs typeface="Arial" panose="020B0604020202020204" pitchFamily="34" charset="0"/>
                        </a:rPr>
                        <a:t> </a:t>
                      </a:r>
                      <a:endParaRPr lang="en-GB" sz="2500" kern="15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3592701331"/>
                  </a:ext>
                </a:extLst>
              </a:tr>
              <a:tr h="3437404">
                <a:tc>
                  <a:txBody>
                    <a:bodyPr/>
                    <a:lstStyle/>
                    <a:p>
                      <a:pPr>
                        <a:lnSpc>
                          <a:spcPct val="101000"/>
                        </a:lnSpc>
                        <a:spcBef>
                          <a:spcPts val="500"/>
                        </a:spcBef>
                        <a:spcAft>
                          <a:spcPts val="500"/>
                        </a:spcAft>
                      </a:pPr>
                      <a:r>
                        <a:rPr lang="en-GB" sz="2500" kern="150">
                          <a:solidFill>
                            <a:schemeClr val="tx1"/>
                          </a:solidFill>
                          <a:effectLst/>
                          <a:latin typeface="Arial" panose="020B0604020202020204" pitchFamily="34" charset="0"/>
                          <a:cs typeface="Arial" panose="020B0604020202020204" pitchFamily="34" charset="0"/>
                        </a:rPr>
                        <a:t>6. Peer interactions/ Collaborative learning</a:t>
                      </a:r>
                      <a:endParaRPr lang="en-GB" sz="2500" kern="15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a:lnSpc>
                          <a:spcPct val="101000"/>
                        </a:lnSpc>
                        <a:spcBef>
                          <a:spcPts val="500"/>
                        </a:spcBef>
                        <a:spcAft>
                          <a:spcPts val="500"/>
                        </a:spcAft>
                      </a:pPr>
                      <a:r>
                        <a:rPr lang="en-GB" sz="2500" kern="150">
                          <a:solidFill>
                            <a:schemeClr val="tx1"/>
                          </a:solidFill>
                          <a:effectLst/>
                          <a:latin typeface="Arial" panose="020B0604020202020204" pitchFamily="34" charset="0"/>
                          <a:cs typeface="Arial" panose="020B0604020202020204" pitchFamily="34" charset="0"/>
                        </a:rPr>
                        <a:t>Using ‘Expert’ pupils to help</a:t>
                      </a:r>
                    </a:p>
                    <a:p>
                      <a:pPr>
                        <a:lnSpc>
                          <a:spcPct val="101000"/>
                        </a:lnSpc>
                        <a:spcBef>
                          <a:spcPts val="500"/>
                        </a:spcBef>
                        <a:spcAft>
                          <a:spcPts val="500"/>
                        </a:spcAft>
                      </a:pPr>
                      <a:r>
                        <a:rPr lang="en-GB" sz="2500" kern="150">
                          <a:solidFill>
                            <a:schemeClr val="tx1"/>
                          </a:solidFill>
                          <a:effectLst/>
                          <a:latin typeface="Arial" panose="020B0604020202020204" pitchFamily="34" charset="0"/>
                          <a:cs typeface="Arial" panose="020B0604020202020204" pitchFamily="34" charset="0"/>
                        </a:rPr>
                        <a:t>Peer assessment</a:t>
                      </a:r>
                      <a:endParaRPr lang="en-GB" sz="2500" kern="15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a:lnSpc>
                          <a:spcPct val="101000"/>
                        </a:lnSpc>
                        <a:spcBef>
                          <a:spcPts val="500"/>
                        </a:spcBef>
                        <a:spcAft>
                          <a:spcPts val="500"/>
                        </a:spcAft>
                      </a:pPr>
                      <a:r>
                        <a:rPr lang="en-GB" sz="2500" kern="150" dirty="0">
                          <a:solidFill>
                            <a:schemeClr val="tx1"/>
                          </a:solidFill>
                          <a:effectLst/>
                          <a:latin typeface="Arial" panose="020B0604020202020204" pitchFamily="34" charset="0"/>
                          <a:cs typeface="Arial" panose="020B0604020202020204" pitchFamily="34" charset="0"/>
                        </a:rPr>
                        <a:t>“</a:t>
                      </a:r>
                      <a:r>
                        <a:rPr lang="en-GB" sz="2500" kern="150" dirty="0">
                          <a:solidFill>
                            <a:schemeClr val="tx1"/>
                          </a:solidFill>
                          <a:effectLst/>
                          <a:highlight>
                            <a:srgbClr val="FFFFFF"/>
                          </a:highlight>
                          <a:latin typeface="Arial" panose="020B0604020202020204" pitchFamily="34" charset="0"/>
                          <a:cs typeface="Arial" panose="020B0604020202020204" pitchFamily="34" charset="0"/>
                        </a:rPr>
                        <a:t>Using 'expert' pupils to model and support peers in learning can be very beneficial. Learners also participate in lots if self/peer evaluation of skills.”</a:t>
                      </a:r>
                      <a:endParaRPr lang="en-GB" sz="2500" kern="150" dirty="0">
                        <a:solidFill>
                          <a:schemeClr val="tx1"/>
                        </a:solidFill>
                        <a:effectLst/>
                        <a:latin typeface="Arial" panose="020B0604020202020204" pitchFamily="34" charset="0"/>
                        <a:cs typeface="Arial" panose="020B0604020202020204" pitchFamily="34" charset="0"/>
                      </a:endParaRPr>
                    </a:p>
                    <a:p>
                      <a:pPr>
                        <a:lnSpc>
                          <a:spcPct val="101000"/>
                        </a:lnSpc>
                        <a:spcBef>
                          <a:spcPts val="500"/>
                        </a:spcBef>
                        <a:spcAft>
                          <a:spcPts val="500"/>
                        </a:spcAft>
                      </a:pPr>
                      <a:r>
                        <a:rPr lang="en-GB" sz="2500" kern="150" dirty="0">
                          <a:solidFill>
                            <a:schemeClr val="tx1"/>
                          </a:solidFill>
                          <a:effectLst/>
                          <a:highlight>
                            <a:srgbClr val="FFFFFF"/>
                          </a:highlight>
                          <a:latin typeface="Arial" panose="020B0604020202020204" pitchFamily="34" charset="0"/>
                          <a:cs typeface="Arial" panose="020B0604020202020204" pitchFamily="34" charset="0"/>
                        </a:rPr>
                        <a:t>“</a:t>
                      </a:r>
                      <a:r>
                        <a:rPr lang="en-GB" sz="2500" kern="150" dirty="0">
                          <a:solidFill>
                            <a:schemeClr val="tx1"/>
                          </a:solidFill>
                          <a:effectLst/>
                          <a:highlight>
                            <a:srgbClr val="F8F8F8"/>
                          </a:highlight>
                          <a:latin typeface="Arial" panose="020B0604020202020204" pitchFamily="34" charset="0"/>
                          <a:cs typeface="Arial" panose="020B0604020202020204" pitchFamily="34" charset="0"/>
                        </a:rPr>
                        <a:t>I think pupils can learn a lot from each other - working together but also watching each other and giving constructive feedback.”</a:t>
                      </a:r>
                      <a:endParaRPr lang="en-GB" sz="2500" kern="15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1413964035"/>
                  </a:ext>
                </a:extLst>
              </a:tr>
            </a:tbl>
          </a:graphicData>
        </a:graphic>
      </p:graphicFrame>
    </p:spTree>
  </p:cSld>
  <p:clrMapOvr>
    <a:masterClrMapping/>
  </p:clrMapOvr>
  <p:transition/>
</p:sld>
</file>

<file path=ppt/theme/theme1.xml><?xml version="1.0" encoding="utf-8"?>
<a:theme xmlns:a="http://schemas.openxmlformats.org/drawingml/2006/main" name="Textured">
  <a:themeElements>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fontScheme name="Textured">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ahoma" charset="0"/>
            <a:cs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ahoma" charset="0"/>
            <a:cs typeface="Arial" charset="0"/>
          </a:defRPr>
        </a:defPPr>
      </a:lstStyle>
    </a:lnDef>
  </a:objectDefaults>
  <a:extraClrSchemeLst>
    <a:extraClrScheme>
      <a:clrScheme name="Textured 1">
        <a:dk1>
          <a:srgbClr val="660000"/>
        </a:dk1>
        <a:lt1>
          <a:srgbClr val="FFFFFF"/>
        </a:lt1>
        <a:dk2>
          <a:srgbClr val="800000"/>
        </a:dk2>
        <a:lt2>
          <a:srgbClr val="FFFFCC"/>
        </a:lt2>
        <a:accent1>
          <a:srgbClr val="BE7960"/>
        </a:accent1>
        <a:accent2>
          <a:srgbClr val="CC6600"/>
        </a:accent2>
        <a:accent3>
          <a:srgbClr val="C0AAAA"/>
        </a:accent3>
        <a:accent4>
          <a:srgbClr val="DADADA"/>
        </a:accent4>
        <a:accent5>
          <a:srgbClr val="DBBEB6"/>
        </a:accent5>
        <a:accent6>
          <a:srgbClr val="B95C00"/>
        </a:accent6>
        <a:hlink>
          <a:srgbClr val="FFCC66"/>
        </a:hlink>
        <a:folHlink>
          <a:srgbClr val="CC3300"/>
        </a:folHlink>
      </a:clrScheme>
      <a:clrMap bg1="dk2" tx1="lt1" bg2="dk1" tx2="lt2" accent1="accent1" accent2="accent2" accent3="accent3" accent4="accent4" accent5="accent5" accent6="accent6" hlink="hlink" folHlink="folHlink"/>
    </a:extraClrScheme>
    <a:extraClrScheme>
      <a:clrScheme name="Textured 2">
        <a:dk1>
          <a:srgbClr val="003300"/>
        </a:dk1>
        <a:lt1>
          <a:srgbClr val="FFFFFF"/>
        </a:lt1>
        <a:dk2>
          <a:srgbClr val="4D6A2A"/>
        </a:dk2>
        <a:lt2>
          <a:srgbClr val="CCFF99"/>
        </a:lt2>
        <a:accent1>
          <a:srgbClr val="33CC33"/>
        </a:accent1>
        <a:accent2>
          <a:srgbClr val="46562A"/>
        </a:accent2>
        <a:accent3>
          <a:srgbClr val="B2B9AC"/>
        </a:accent3>
        <a:accent4>
          <a:srgbClr val="DADADA"/>
        </a:accent4>
        <a:accent5>
          <a:srgbClr val="ADE2AD"/>
        </a:accent5>
        <a:accent6>
          <a:srgbClr val="3F4D25"/>
        </a:accent6>
        <a:hlink>
          <a:srgbClr val="009999"/>
        </a:hlink>
        <a:folHlink>
          <a:srgbClr val="CCCC00"/>
        </a:folHlink>
      </a:clrScheme>
      <a:clrMap bg1="dk2" tx1="lt1" bg2="dk1" tx2="lt2" accent1="accent1" accent2="accent2" accent3="accent3" accent4="accent4" accent5="accent5" accent6="accent6" hlink="hlink" folHlink="folHlink"/>
    </a:extraClrScheme>
    <a:extraClrScheme>
      <a:clrScheme name="Textured 3">
        <a:dk1>
          <a:srgbClr val="4E4E74"/>
        </a:dk1>
        <a:lt1>
          <a:srgbClr val="FFFFFF"/>
        </a:lt1>
        <a:dk2>
          <a:srgbClr val="666699"/>
        </a:dk2>
        <a:lt2>
          <a:srgbClr val="FFFFCC"/>
        </a:lt2>
        <a:accent1>
          <a:srgbClr val="5E5884"/>
        </a:accent1>
        <a:accent2>
          <a:srgbClr val="8AB29D"/>
        </a:accent2>
        <a:accent3>
          <a:srgbClr val="B8B8CA"/>
        </a:accent3>
        <a:accent4>
          <a:srgbClr val="DADADA"/>
        </a:accent4>
        <a:accent5>
          <a:srgbClr val="B6B4C2"/>
        </a:accent5>
        <a:accent6>
          <a:srgbClr val="7DA18E"/>
        </a:accent6>
        <a:hlink>
          <a:srgbClr val="FFFF99"/>
        </a:hlink>
        <a:folHlink>
          <a:srgbClr val="FFCC00"/>
        </a:folHlink>
      </a:clrScheme>
      <a:clrMap bg1="dk2" tx1="lt1" bg2="dk1" tx2="lt2" accent1="accent1" accent2="accent2" accent3="accent3" accent4="accent4" accent5="accent5" accent6="accent6" hlink="hlink" folHlink="folHlink"/>
    </a:extraClrScheme>
    <a:extraClrScheme>
      <a:clrScheme name="Textured 4">
        <a:dk1>
          <a:srgbClr val="004E4C"/>
        </a:dk1>
        <a:lt1>
          <a:srgbClr val="FFFFFF"/>
        </a:lt1>
        <a:dk2>
          <a:srgbClr val="006666"/>
        </a:dk2>
        <a:lt2>
          <a:srgbClr val="FFFFCC"/>
        </a:lt2>
        <a:accent1>
          <a:srgbClr val="FFCC00"/>
        </a:accent1>
        <a:accent2>
          <a:srgbClr val="00B0AC"/>
        </a:accent2>
        <a:accent3>
          <a:srgbClr val="AAB8B8"/>
        </a:accent3>
        <a:accent4>
          <a:srgbClr val="DADADA"/>
        </a:accent4>
        <a:accent5>
          <a:srgbClr val="FFE2AA"/>
        </a:accent5>
        <a:accent6>
          <a:srgbClr val="009F9B"/>
        </a:accent6>
        <a:hlink>
          <a:srgbClr val="BA7C3E"/>
        </a:hlink>
        <a:folHlink>
          <a:srgbClr val="724C00"/>
        </a:folHlink>
      </a:clrScheme>
      <a:clrMap bg1="dk2" tx1="lt1" bg2="dk1" tx2="lt2" accent1="accent1" accent2="accent2" accent3="accent3" accent4="accent4" accent5="accent5" accent6="accent6" hlink="hlink" folHlink="folHlink"/>
    </a:extraClrScheme>
    <a:extraClrScheme>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clrMap bg1="dk2" tx1="lt1" bg2="dk1" tx2="lt2" accent1="accent1" accent2="accent2" accent3="accent3" accent4="accent4" accent5="accent5" accent6="accent6" hlink="hlink" folHlink="folHlink"/>
    </a:extraClrScheme>
    <a:extraClrScheme>
      <a:clrScheme name="Textured 6">
        <a:dk1>
          <a:srgbClr val="080808"/>
        </a:dk1>
        <a:lt1>
          <a:srgbClr val="FFFFFF"/>
        </a:lt1>
        <a:dk2>
          <a:srgbClr val="4D4D4D"/>
        </a:dk2>
        <a:lt2>
          <a:srgbClr val="FFFFFF"/>
        </a:lt2>
        <a:accent1>
          <a:srgbClr val="666699"/>
        </a:accent1>
        <a:accent2>
          <a:srgbClr val="3366CC"/>
        </a:accent2>
        <a:accent3>
          <a:srgbClr val="B2B2B2"/>
        </a:accent3>
        <a:accent4>
          <a:srgbClr val="DADADA"/>
        </a:accent4>
        <a:accent5>
          <a:srgbClr val="B8B8CA"/>
        </a:accent5>
        <a:accent6>
          <a:srgbClr val="2D5CB9"/>
        </a:accent6>
        <a:hlink>
          <a:srgbClr val="00CCFF"/>
        </a:hlink>
        <a:folHlink>
          <a:srgbClr val="CCCCFF"/>
        </a:folHlink>
      </a:clrScheme>
      <a:clrMap bg1="dk2" tx1="lt1" bg2="dk1" tx2="lt2" accent1="accent1" accent2="accent2" accent3="accent3" accent4="accent4" accent5="accent5" accent6="accent6" hlink="hlink" folHlink="folHlink"/>
    </a:extraClrScheme>
    <a:extraClrScheme>
      <a:clrScheme name="Textured 7">
        <a:dk1>
          <a:srgbClr val="000000"/>
        </a:dk1>
        <a:lt1>
          <a:srgbClr val="DBDAC2"/>
        </a:lt1>
        <a:dk2>
          <a:srgbClr val="827F4C"/>
        </a:dk2>
        <a:lt2>
          <a:srgbClr val="C0BC94"/>
        </a:lt2>
        <a:accent1>
          <a:srgbClr val="AAA578"/>
        </a:accent1>
        <a:accent2>
          <a:srgbClr val="A2A4AC"/>
        </a:accent2>
        <a:accent3>
          <a:srgbClr val="EAEADD"/>
        </a:accent3>
        <a:accent4>
          <a:srgbClr val="000000"/>
        </a:accent4>
        <a:accent5>
          <a:srgbClr val="D2CFBE"/>
        </a:accent5>
        <a:accent6>
          <a:srgbClr val="92949B"/>
        </a:accent6>
        <a:hlink>
          <a:srgbClr val="5B8800"/>
        </a:hlink>
        <a:folHlink>
          <a:srgbClr val="686532"/>
        </a:folHlink>
      </a:clrScheme>
      <a:clrMap bg1="lt1" tx1="dk1" bg2="lt2" tx2="dk2" accent1="accent1" accent2="accent2" accent3="accent3" accent4="accent4" accent5="accent5" accent6="accent6" hlink="hlink" folHlink="folHlink"/>
    </a:extraClrScheme>
    <a:extraClrScheme>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Textured</Template>
  <TotalTime>6810</TotalTime>
  <Pages>1</Pages>
  <Words>2058</Words>
  <Application>Microsoft Office PowerPoint</Application>
  <PresentationFormat>Custom</PresentationFormat>
  <Paragraphs>92</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Aptos</vt:lpstr>
      <vt:lpstr>Arial</vt:lpstr>
      <vt:lpstr>Tahoma</vt:lpstr>
      <vt:lpstr>Times New Roman</vt:lpstr>
      <vt:lpstr>Wingdings</vt:lpstr>
      <vt:lpstr>Textured</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subject/>
  <dc:creator>jack walters</dc:creator>
  <cp:keywords/>
  <dc:description/>
  <cp:lastModifiedBy>Jack Walters (Student)</cp:lastModifiedBy>
  <cp:revision>158</cp:revision>
  <cp:lastPrinted>2002-10-23T01:36:31Z</cp:lastPrinted>
  <dcterms:created xsi:type="dcterms:W3CDTF">1997-03-12T11:49:38Z</dcterms:created>
  <dcterms:modified xsi:type="dcterms:W3CDTF">2024-05-10T09:50:44Z</dcterms:modified>
  <cp:category/>
</cp:coreProperties>
</file>