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2" r:id="rId3"/>
    <p:sldId id="273" r:id="rId4"/>
    <p:sldId id="260" r:id="rId5"/>
    <p:sldId id="276" r:id="rId6"/>
    <p:sldId id="261" r:id="rId7"/>
    <p:sldId id="262" r:id="rId8"/>
    <p:sldId id="263" r:id="rId9"/>
    <p:sldId id="269" r:id="rId10"/>
    <p:sldId id="270" r:id="rId11"/>
    <p:sldId id="271" r:id="rId12"/>
    <p:sldId id="264" r:id="rId13"/>
    <p:sldId id="265" r:id="rId14"/>
    <p:sldId id="275" r:id="rId15"/>
    <p:sldId id="267" r:id="rId16"/>
    <p:sldId id="266" r:id="rId17"/>
    <p:sldId id="268" r:id="rId18"/>
    <p:sldId id="277"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D25465-3675-42B8-B333-D6B1092F3312}" v="1" dt="2018-03-12T13:17:49.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1" d="100"/>
          <a:sy n="101" d="100"/>
        </p:scale>
        <p:origin x="126"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Garters (1600311)" userId="100300009AAE2F93@LIVE.COM" providerId="AD" clId="Web-{DF32720D-1AAC-48B8-8328-905B9A7A527B}"/>
    <pc:docChg chg="addSld modSld">
      <pc:chgData name="Peter Garters (1600311)" userId="100300009AAE2F93@LIVE.COM" providerId="AD" clId="Web-{DF32720D-1AAC-48B8-8328-905B9A7A527B}" dt="2018-03-12T13:17:39.973" v="38"/>
      <pc:docMkLst>
        <pc:docMk/>
      </pc:docMkLst>
      <pc:sldChg chg="modSp new">
        <pc:chgData name="Peter Garters (1600311)" userId="100300009AAE2F93@LIVE.COM" providerId="AD" clId="Web-{DF32720D-1AAC-48B8-8328-905B9A7A527B}" dt="2018-03-12T13:17:39.973" v="37"/>
        <pc:sldMkLst>
          <pc:docMk/>
          <pc:sldMk cId="108621822" sldId="272"/>
        </pc:sldMkLst>
        <pc:spChg chg="mod">
          <ac:chgData name="Peter Garters (1600311)" userId="100300009AAE2F93@LIVE.COM" providerId="AD" clId="Web-{DF32720D-1AAC-48B8-8328-905B9A7A527B}" dt="2018-03-12T13:09:47.777" v="16"/>
          <ac:spMkLst>
            <pc:docMk/>
            <pc:sldMk cId="108621822" sldId="272"/>
            <ac:spMk id="2" creationId="{2ACF6459-B1D2-419A-A099-1E034A959BD7}"/>
          </ac:spMkLst>
        </pc:spChg>
        <pc:spChg chg="mod">
          <ac:chgData name="Peter Garters (1600311)" userId="100300009AAE2F93@LIVE.COM" providerId="AD" clId="Web-{DF32720D-1AAC-48B8-8328-905B9A7A527B}" dt="2018-03-12T13:17:39.973" v="37"/>
          <ac:spMkLst>
            <pc:docMk/>
            <pc:sldMk cId="108621822" sldId="272"/>
            <ac:spMk id="3" creationId="{1125079A-E03E-42F5-B853-950CEB9AA43B}"/>
          </ac:spMkLst>
        </pc:spChg>
      </pc:sldChg>
      <pc:sldChg chg="modSp new">
        <pc:chgData name="Peter Garters (1600311)" userId="100300009AAE2F93@LIVE.COM" providerId="AD" clId="Web-{DF32720D-1AAC-48B8-8328-905B9A7A527B}" dt="2018-03-12T13:10:07.058" v="26"/>
        <pc:sldMkLst>
          <pc:docMk/>
          <pc:sldMk cId="1834857918" sldId="273"/>
        </pc:sldMkLst>
        <pc:spChg chg="mod">
          <ac:chgData name="Peter Garters (1600311)" userId="100300009AAE2F93@LIVE.COM" providerId="AD" clId="Web-{DF32720D-1AAC-48B8-8328-905B9A7A527B}" dt="2018-03-12T13:10:07.058" v="26"/>
          <ac:spMkLst>
            <pc:docMk/>
            <pc:sldMk cId="1834857918" sldId="273"/>
            <ac:spMk id="2" creationId="{689621BD-860B-4256-93CF-698AB9F61EEF}"/>
          </ac:spMkLst>
        </pc:spChg>
      </pc:sldChg>
    </pc:docChg>
  </pc:docChgLst>
  <pc:docChgLst>
    <pc:chgData name="Peter Garters (1600311)" userId="100300009AAE2F93@LIVE.COM" providerId="AD" clId="Web-{0ED25465-3675-42B8-B333-D6B1092F3312}"/>
    <pc:docChg chg="addSld delSld modSld sldOrd modMainMaster">
      <pc:chgData name="Peter Garters (1600311)" userId="100300009AAE2F93@LIVE.COM" providerId="AD" clId="Web-{0ED25465-3675-42B8-B333-D6B1092F3312}" dt="2018-03-12T15:15:19.110" v="1367"/>
      <pc:docMkLst>
        <pc:docMk/>
      </pc:docMkLst>
      <pc:sldChg chg="mod">
        <pc:chgData name="Peter Garters (1600311)" userId="100300009AAE2F93@LIVE.COM" providerId="AD" clId="Web-{0ED25465-3675-42B8-B333-D6B1092F3312}" dt="2018-03-12T15:15:19.110" v="1367"/>
        <pc:sldMkLst>
          <pc:docMk/>
          <pc:sldMk cId="777737477" sldId="256"/>
        </pc:sldMkLst>
      </pc:sldChg>
      <pc:sldChg chg="modSp del">
        <pc:chgData name="Peter Garters (1600311)" userId="100300009AAE2F93@LIVE.COM" providerId="AD" clId="Web-{0ED25465-3675-42B8-B333-D6B1092F3312}" dt="2018-03-12T14:53:22.916" v="957"/>
        <pc:sldMkLst>
          <pc:docMk/>
          <pc:sldMk cId="2067499946" sldId="257"/>
        </pc:sldMkLst>
        <pc:spChg chg="mod">
          <ac:chgData name="Peter Garters (1600311)" userId="100300009AAE2F93@LIVE.COM" providerId="AD" clId="Web-{0ED25465-3675-42B8-B333-D6B1092F3312}" dt="2018-03-12T14:00:57.848" v="633"/>
          <ac:spMkLst>
            <pc:docMk/>
            <pc:sldMk cId="2067499946" sldId="257"/>
            <ac:spMk id="3" creationId="{00000000-0000-0000-0000-000000000000}"/>
          </ac:spMkLst>
        </pc:spChg>
      </pc:sldChg>
      <pc:sldChg chg="modSp mod">
        <pc:chgData name="Peter Garters (1600311)" userId="100300009AAE2F93@LIVE.COM" providerId="AD" clId="Web-{0ED25465-3675-42B8-B333-D6B1092F3312}" dt="2018-03-12T15:15:19.110" v="1367"/>
        <pc:sldMkLst>
          <pc:docMk/>
          <pc:sldMk cId="328985577" sldId="260"/>
        </pc:sldMkLst>
        <pc:spChg chg="mod">
          <ac:chgData name="Peter Garters (1600311)" userId="100300009AAE2F93@LIVE.COM" providerId="AD" clId="Web-{0ED25465-3675-42B8-B333-D6B1092F3312}" dt="2018-03-12T15:08:55.038" v="1320"/>
          <ac:spMkLst>
            <pc:docMk/>
            <pc:sldMk cId="328985577" sldId="260"/>
            <ac:spMk id="3" creationId="{00000000-0000-0000-0000-000000000000}"/>
          </ac:spMkLst>
        </pc:spChg>
      </pc:sldChg>
      <pc:sldChg chg="mod">
        <pc:chgData name="Peter Garters (1600311)" userId="100300009AAE2F93@LIVE.COM" providerId="AD" clId="Web-{0ED25465-3675-42B8-B333-D6B1092F3312}" dt="2018-03-12T15:15:19.110" v="1367"/>
        <pc:sldMkLst>
          <pc:docMk/>
          <pc:sldMk cId="3457035603" sldId="261"/>
        </pc:sldMkLst>
      </pc:sldChg>
      <pc:sldChg chg="mod">
        <pc:chgData name="Peter Garters (1600311)" userId="100300009AAE2F93@LIVE.COM" providerId="AD" clId="Web-{0ED25465-3675-42B8-B333-D6B1092F3312}" dt="2018-03-12T15:15:19.110" v="1367"/>
        <pc:sldMkLst>
          <pc:docMk/>
          <pc:sldMk cId="1968967270" sldId="262"/>
        </pc:sldMkLst>
      </pc:sldChg>
      <pc:sldChg chg="mod">
        <pc:chgData name="Peter Garters (1600311)" userId="100300009AAE2F93@LIVE.COM" providerId="AD" clId="Web-{0ED25465-3675-42B8-B333-D6B1092F3312}" dt="2018-03-12T15:15:19.110" v="1367"/>
        <pc:sldMkLst>
          <pc:docMk/>
          <pc:sldMk cId="3012807612" sldId="263"/>
        </pc:sldMkLst>
      </pc:sldChg>
      <pc:sldChg chg="mod">
        <pc:chgData name="Peter Garters (1600311)" userId="100300009AAE2F93@LIVE.COM" providerId="AD" clId="Web-{0ED25465-3675-42B8-B333-D6B1092F3312}" dt="2018-03-12T15:15:19.110" v="1367"/>
        <pc:sldMkLst>
          <pc:docMk/>
          <pc:sldMk cId="732121473" sldId="264"/>
        </pc:sldMkLst>
      </pc:sldChg>
      <pc:sldChg chg="modSp mod">
        <pc:chgData name="Peter Garters (1600311)" userId="100300009AAE2F93@LIVE.COM" providerId="AD" clId="Web-{0ED25465-3675-42B8-B333-D6B1092F3312}" dt="2018-03-12T15:15:19.110" v="1367"/>
        <pc:sldMkLst>
          <pc:docMk/>
          <pc:sldMk cId="3268316134" sldId="265"/>
        </pc:sldMkLst>
        <pc:spChg chg="mod">
          <ac:chgData name="Peter Garters (1600311)" userId="100300009AAE2F93@LIVE.COM" providerId="AD" clId="Web-{0ED25465-3675-42B8-B333-D6B1092F3312}" dt="2018-03-12T14:06:50.955" v="645"/>
          <ac:spMkLst>
            <pc:docMk/>
            <pc:sldMk cId="3268316134" sldId="265"/>
            <ac:spMk id="3" creationId="{00000000-0000-0000-0000-000000000000}"/>
          </ac:spMkLst>
        </pc:spChg>
      </pc:sldChg>
      <pc:sldChg chg="mod ord">
        <pc:chgData name="Peter Garters (1600311)" userId="100300009AAE2F93@LIVE.COM" providerId="AD" clId="Web-{0ED25465-3675-42B8-B333-D6B1092F3312}" dt="2018-03-12T15:15:19.110" v="1367"/>
        <pc:sldMkLst>
          <pc:docMk/>
          <pc:sldMk cId="2276207710" sldId="266"/>
        </pc:sldMkLst>
      </pc:sldChg>
      <pc:sldChg chg="modSp mod">
        <pc:chgData name="Peter Garters (1600311)" userId="100300009AAE2F93@LIVE.COM" providerId="AD" clId="Web-{0ED25465-3675-42B8-B333-D6B1092F3312}" dt="2018-03-12T15:15:19.110" v="1367"/>
        <pc:sldMkLst>
          <pc:docMk/>
          <pc:sldMk cId="4247034404" sldId="267"/>
        </pc:sldMkLst>
        <pc:spChg chg="mod">
          <ac:chgData name="Peter Garters (1600311)" userId="100300009AAE2F93@LIVE.COM" providerId="AD" clId="Web-{0ED25465-3675-42B8-B333-D6B1092F3312}" dt="2018-03-12T14:50:43.170" v="954"/>
          <ac:spMkLst>
            <pc:docMk/>
            <pc:sldMk cId="4247034404" sldId="267"/>
            <ac:spMk id="3" creationId="{00000000-0000-0000-0000-000000000000}"/>
          </ac:spMkLst>
        </pc:spChg>
      </pc:sldChg>
      <pc:sldChg chg="mod">
        <pc:chgData name="Peter Garters (1600311)" userId="100300009AAE2F93@LIVE.COM" providerId="AD" clId="Web-{0ED25465-3675-42B8-B333-D6B1092F3312}" dt="2018-03-12T15:15:19.110" v="1367"/>
        <pc:sldMkLst>
          <pc:docMk/>
          <pc:sldMk cId="3484340813" sldId="268"/>
        </pc:sldMkLst>
      </pc:sldChg>
      <pc:sldChg chg="mod">
        <pc:chgData name="Peter Garters (1600311)" userId="100300009AAE2F93@LIVE.COM" providerId="AD" clId="Web-{0ED25465-3675-42B8-B333-D6B1092F3312}" dt="2018-03-12T15:15:19.110" v="1367"/>
        <pc:sldMkLst>
          <pc:docMk/>
          <pc:sldMk cId="3693209860" sldId="269"/>
        </pc:sldMkLst>
      </pc:sldChg>
      <pc:sldChg chg="mod">
        <pc:chgData name="Peter Garters (1600311)" userId="100300009AAE2F93@LIVE.COM" providerId="AD" clId="Web-{0ED25465-3675-42B8-B333-D6B1092F3312}" dt="2018-03-12T15:15:19.110" v="1367"/>
        <pc:sldMkLst>
          <pc:docMk/>
          <pc:sldMk cId="1544180957" sldId="270"/>
        </pc:sldMkLst>
      </pc:sldChg>
      <pc:sldChg chg="mod">
        <pc:chgData name="Peter Garters (1600311)" userId="100300009AAE2F93@LIVE.COM" providerId="AD" clId="Web-{0ED25465-3675-42B8-B333-D6B1092F3312}" dt="2018-03-12T15:15:19.110" v="1367"/>
        <pc:sldMkLst>
          <pc:docMk/>
          <pc:sldMk cId="4123332723" sldId="271"/>
        </pc:sldMkLst>
      </pc:sldChg>
      <pc:sldChg chg="modSp mod">
        <pc:chgData name="Peter Garters (1600311)" userId="100300009AAE2F93@LIVE.COM" providerId="AD" clId="Web-{0ED25465-3675-42B8-B333-D6B1092F3312}" dt="2018-03-12T15:15:19.110" v="1367"/>
        <pc:sldMkLst>
          <pc:docMk/>
          <pc:sldMk cId="108621822" sldId="272"/>
        </pc:sldMkLst>
        <pc:spChg chg="mod">
          <ac:chgData name="Peter Garters (1600311)" userId="100300009AAE2F93@LIVE.COM" providerId="AD" clId="Web-{0ED25465-3675-42B8-B333-D6B1092F3312}" dt="2018-03-12T13:29:05.377" v="217"/>
          <ac:spMkLst>
            <pc:docMk/>
            <pc:sldMk cId="108621822" sldId="272"/>
            <ac:spMk id="3" creationId="{1125079A-E03E-42F5-B853-950CEB9AA43B}"/>
          </ac:spMkLst>
        </pc:spChg>
      </pc:sldChg>
      <pc:sldChg chg="modSp mod">
        <pc:chgData name="Peter Garters (1600311)" userId="100300009AAE2F93@LIVE.COM" providerId="AD" clId="Web-{0ED25465-3675-42B8-B333-D6B1092F3312}" dt="2018-03-12T15:15:19.110" v="1367"/>
        <pc:sldMkLst>
          <pc:docMk/>
          <pc:sldMk cId="1834857918" sldId="273"/>
        </pc:sldMkLst>
        <pc:spChg chg="mod">
          <ac:chgData name="Peter Garters (1600311)" userId="100300009AAE2F93@LIVE.COM" providerId="AD" clId="Web-{0ED25465-3675-42B8-B333-D6B1092F3312}" dt="2018-03-12T13:42:29.291" v="544"/>
          <ac:spMkLst>
            <pc:docMk/>
            <pc:sldMk cId="1834857918" sldId="273"/>
            <ac:spMk id="3" creationId="{59B71231-384A-4A2A-AEB5-9CFBE6887E09}"/>
          </ac:spMkLst>
        </pc:spChg>
      </pc:sldChg>
      <pc:sldChg chg="addSp modSp new mod setBg">
        <pc:chgData name="Peter Garters (1600311)" userId="100300009AAE2F93@LIVE.COM" providerId="AD" clId="Web-{0ED25465-3675-42B8-B333-D6B1092F3312}" dt="2018-03-12T15:15:19.110" v="1367"/>
        <pc:sldMkLst>
          <pc:docMk/>
          <pc:sldMk cId="1984137528" sldId="274"/>
        </pc:sldMkLst>
        <pc:spChg chg="add mod">
          <ac:chgData name="Peter Garters (1600311)" userId="100300009AAE2F93@LIVE.COM" providerId="AD" clId="Web-{0ED25465-3675-42B8-B333-D6B1092F3312}" dt="2018-03-12T13:29:51.910" v="246"/>
          <ac:spMkLst>
            <pc:docMk/>
            <pc:sldMk cId="1984137528" sldId="274"/>
            <ac:spMk id="2" creationId="{DC2B6A00-6C73-4E8C-A62D-D7A6F63AC459}"/>
          </ac:spMkLst>
        </pc:spChg>
        <pc:spChg chg="add mod">
          <ac:chgData name="Peter Garters (1600311)" userId="100300009AAE2F93@LIVE.COM" providerId="AD" clId="Web-{0ED25465-3675-42B8-B333-D6B1092F3312}" dt="2018-03-12T15:08:07.615" v="1316"/>
          <ac:spMkLst>
            <pc:docMk/>
            <pc:sldMk cId="1984137528" sldId="274"/>
            <ac:spMk id="3" creationId="{8C8F8340-6588-46EA-92E8-A57264EE4699}"/>
          </ac:spMkLst>
        </pc:spChg>
      </pc:sldChg>
      <pc:sldChg chg="modSp new del ord">
        <pc:chgData name="Peter Garters (1600311)" userId="100300009AAE2F93@LIVE.COM" providerId="AD" clId="Web-{0ED25465-3675-42B8-B333-D6B1092F3312}" dt="2018-03-12T14:27:05.887" v="680"/>
        <pc:sldMkLst>
          <pc:docMk/>
          <pc:sldMk cId="594719940" sldId="275"/>
        </pc:sldMkLst>
        <pc:spChg chg="mod">
          <ac:chgData name="Peter Garters (1600311)" userId="100300009AAE2F93@LIVE.COM" providerId="AD" clId="Web-{0ED25465-3675-42B8-B333-D6B1092F3312}" dt="2018-03-12T14:09:11.784" v="674"/>
          <ac:spMkLst>
            <pc:docMk/>
            <pc:sldMk cId="594719940" sldId="275"/>
            <ac:spMk id="2" creationId="{3984F966-7AB1-411F-8E5D-F6154F9B4CEB}"/>
          </ac:spMkLst>
        </pc:spChg>
      </pc:sldChg>
      <pc:sldChg chg="modSp new mod ord">
        <pc:chgData name="Peter Garters (1600311)" userId="100300009AAE2F93@LIVE.COM" providerId="AD" clId="Web-{0ED25465-3675-42B8-B333-D6B1092F3312}" dt="2018-03-12T15:15:19.110" v="1367"/>
        <pc:sldMkLst>
          <pc:docMk/>
          <pc:sldMk cId="1171258542" sldId="275"/>
        </pc:sldMkLst>
        <pc:spChg chg="mod">
          <ac:chgData name="Peter Garters (1600311)" userId="100300009AAE2F93@LIVE.COM" providerId="AD" clId="Web-{0ED25465-3675-42B8-B333-D6B1092F3312}" dt="2018-03-12T14:30:48.482" v="708"/>
          <ac:spMkLst>
            <pc:docMk/>
            <pc:sldMk cId="1171258542" sldId="275"/>
            <ac:spMk id="2" creationId="{719CA53F-BE76-4B3A-ADE4-3ABC7DABB238}"/>
          </ac:spMkLst>
        </pc:spChg>
        <pc:spChg chg="mod">
          <ac:chgData name="Peter Garters (1600311)" userId="100300009AAE2F93@LIVE.COM" providerId="AD" clId="Web-{0ED25465-3675-42B8-B333-D6B1092F3312}" dt="2018-03-12T14:35:42.358" v="947"/>
          <ac:spMkLst>
            <pc:docMk/>
            <pc:sldMk cId="1171258542" sldId="275"/>
            <ac:spMk id="3" creationId="{D63E64B0-260D-469F-BBDA-B41886D6F61F}"/>
          </ac:spMkLst>
        </pc:spChg>
      </pc:sldChg>
      <pc:sldChg chg="modSp new mod">
        <pc:chgData name="Peter Garters (1600311)" userId="100300009AAE2F93@LIVE.COM" providerId="AD" clId="Web-{0ED25465-3675-42B8-B333-D6B1092F3312}" dt="2018-03-12T15:15:19.110" v="1367"/>
        <pc:sldMkLst>
          <pc:docMk/>
          <pc:sldMk cId="226498023" sldId="276"/>
        </pc:sldMkLst>
        <pc:spChg chg="mod">
          <ac:chgData name="Peter Garters (1600311)" userId="100300009AAE2F93@LIVE.COM" providerId="AD" clId="Web-{0ED25465-3675-42B8-B333-D6B1092F3312}" dt="2018-03-12T15:12:36.245" v="1333"/>
          <ac:spMkLst>
            <pc:docMk/>
            <pc:sldMk cId="226498023" sldId="276"/>
            <ac:spMk id="2" creationId="{D6CBC042-2641-483E-B990-4FE471E74C97}"/>
          </ac:spMkLst>
        </pc:spChg>
        <pc:spChg chg="mod">
          <ac:chgData name="Peter Garters (1600311)" userId="100300009AAE2F93@LIVE.COM" providerId="AD" clId="Web-{0ED25465-3675-42B8-B333-D6B1092F3312}" dt="2018-03-12T15:12:53.045" v="1349"/>
          <ac:spMkLst>
            <pc:docMk/>
            <pc:sldMk cId="226498023" sldId="276"/>
            <ac:spMk id="3" creationId="{25325B58-58B8-41DF-B4A9-1CF7252D4DB8}"/>
          </ac:spMkLst>
        </pc:spChg>
      </pc:sldChg>
      <pc:sldChg chg="add del replId">
        <pc:chgData name="Peter Garters (1600311)" userId="100300009AAE2F93@LIVE.COM" providerId="AD" clId="Web-{0ED25465-3675-42B8-B333-D6B1092F3312}" dt="2018-03-12T15:13:37.755" v="1353"/>
        <pc:sldMkLst>
          <pc:docMk/>
          <pc:sldMk cId="269768673" sldId="277"/>
        </pc:sldMkLst>
      </pc:sldChg>
      <pc:sldChg chg="modSp new mod setBg">
        <pc:chgData name="Peter Garters (1600311)" userId="100300009AAE2F93@LIVE.COM" providerId="AD" clId="Web-{0ED25465-3675-42B8-B333-D6B1092F3312}" dt="2018-03-12T15:15:19.110" v="1367"/>
        <pc:sldMkLst>
          <pc:docMk/>
          <pc:sldMk cId="2373018195" sldId="277"/>
        </pc:sldMkLst>
        <pc:spChg chg="mod">
          <ac:chgData name="Peter Garters (1600311)" userId="100300009AAE2F93@LIVE.COM" providerId="AD" clId="Web-{0ED25465-3675-42B8-B333-D6B1092F3312}" dt="2018-03-12T15:14:28.824" v="1362"/>
          <ac:spMkLst>
            <pc:docMk/>
            <pc:sldMk cId="2373018195" sldId="277"/>
            <ac:spMk id="2" creationId="{289CF8CF-D34A-4546-93FA-9765F06D1106}"/>
          </ac:spMkLst>
        </pc:spChg>
      </pc:sldChg>
      <pc:sldMasterChg chg="mod setBg modSldLayout">
        <pc:chgData name="Peter Garters (1600311)" userId="100300009AAE2F93@LIVE.COM" providerId="AD" clId="Web-{0ED25465-3675-42B8-B333-D6B1092F3312}" dt="2018-03-12T15:15:19.110" v="1367"/>
        <pc:sldMasterMkLst>
          <pc:docMk/>
          <pc:sldMasterMk cId="1368147740" sldId="2147483660"/>
        </pc:sldMasterMkLst>
        <pc:sldLayoutChg chg="mod setBg">
          <pc:chgData name="Peter Garters (1600311)" userId="100300009AAE2F93@LIVE.COM" providerId="AD" clId="Web-{0ED25465-3675-42B8-B333-D6B1092F3312}" dt="2018-03-12T15:15:19.110" v="1367"/>
          <pc:sldLayoutMkLst>
            <pc:docMk/>
            <pc:sldMasterMk cId="1368147740" sldId="2147483660"/>
            <pc:sldLayoutMk cId="492548932" sldId="2147483661"/>
          </pc:sldLayoutMkLst>
        </pc:sldLayoutChg>
        <pc:sldLayoutChg chg="mod setBg">
          <pc:chgData name="Peter Garters (1600311)" userId="100300009AAE2F93@LIVE.COM" providerId="AD" clId="Web-{0ED25465-3675-42B8-B333-D6B1092F3312}" dt="2018-03-12T15:15:19.110" v="1367"/>
          <pc:sldLayoutMkLst>
            <pc:docMk/>
            <pc:sldMasterMk cId="1368147740" sldId="2147483660"/>
            <pc:sldLayoutMk cId="1782498348" sldId="2147483662"/>
          </pc:sldLayoutMkLst>
        </pc:sldLayoutChg>
        <pc:sldLayoutChg chg="mod setBg">
          <pc:chgData name="Peter Garters (1600311)" userId="100300009AAE2F93@LIVE.COM" providerId="AD" clId="Web-{0ED25465-3675-42B8-B333-D6B1092F3312}" dt="2018-03-12T15:15:19.110" v="1367"/>
          <pc:sldLayoutMkLst>
            <pc:docMk/>
            <pc:sldMasterMk cId="1368147740" sldId="2147483660"/>
            <pc:sldLayoutMk cId="361596441" sldId="2147483663"/>
          </pc:sldLayoutMkLst>
        </pc:sldLayoutChg>
        <pc:sldLayoutChg chg="mod setBg">
          <pc:chgData name="Peter Garters (1600311)" userId="100300009AAE2F93@LIVE.COM" providerId="AD" clId="Web-{0ED25465-3675-42B8-B333-D6B1092F3312}" dt="2018-03-12T15:15:19.110" v="1367"/>
          <pc:sldLayoutMkLst>
            <pc:docMk/>
            <pc:sldMasterMk cId="1368147740" sldId="2147483660"/>
            <pc:sldLayoutMk cId="2481105608" sldId="2147483664"/>
          </pc:sldLayoutMkLst>
        </pc:sldLayoutChg>
        <pc:sldLayoutChg chg="mod setBg">
          <pc:chgData name="Peter Garters (1600311)" userId="100300009AAE2F93@LIVE.COM" providerId="AD" clId="Web-{0ED25465-3675-42B8-B333-D6B1092F3312}" dt="2018-03-12T15:15:19.110" v="1367"/>
          <pc:sldLayoutMkLst>
            <pc:docMk/>
            <pc:sldMasterMk cId="1368147740" sldId="2147483660"/>
            <pc:sldLayoutMk cId="1186743528" sldId="2147483665"/>
          </pc:sldLayoutMkLst>
        </pc:sldLayoutChg>
        <pc:sldLayoutChg chg="mod setBg">
          <pc:chgData name="Peter Garters (1600311)" userId="100300009AAE2F93@LIVE.COM" providerId="AD" clId="Web-{0ED25465-3675-42B8-B333-D6B1092F3312}" dt="2018-03-12T15:15:19.110" v="1367"/>
          <pc:sldLayoutMkLst>
            <pc:docMk/>
            <pc:sldMasterMk cId="1368147740" sldId="2147483660"/>
            <pc:sldLayoutMk cId="3001125090" sldId="2147483666"/>
          </pc:sldLayoutMkLst>
        </pc:sldLayoutChg>
        <pc:sldLayoutChg chg="mod setBg">
          <pc:chgData name="Peter Garters (1600311)" userId="100300009AAE2F93@LIVE.COM" providerId="AD" clId="Web-{0ED25465-3675-42B8-B333-D6B1092F3312}" dt="2018-03-12T15:15:19.110" v="1367"/>
          <pc:sldLayoutMkLst>
            <pc:docMk/>
            <pc:sldMasterMk cId="1368147740" sldId="2147483660"/>
            <pc:sldLayoutMk cId="184683567" sldId="2147483667"/>
          </pc:sldLayoutMkLst>
        </pc:sldLayoutChg>
        <pc:sldLayoutChg chg="mod setBg">
          <pc:chgData name="Peter Garters (1600311)" userId="100300009AAE2F93@LIVE.COM" providerId="AD" clId="Web-{0ED25465-3675-42B8-B333-D6B1092F3312}" dt="2018-03-12T15:15:19.110" v="1367"/>
          <pc:sldLayoutMkLst>
            <pc:docMk/>
            <pc:sldMasterMk cId="1368147740" sldId="2147483660"/>
            <pc:sldLayoutMk cId="4194674988" sldId="2147483668"/>
          </pc:sldLayoutMkLst>
        </pc:sldLayoutChg>
        <pc:sldLayoutChg chg="mod setBg">
          <pc:chgData name="Peter Garters (1600311)" userId="100300009AAE2F93@LIVE.COM" providerId="AD" clId="Web-{0ED25465-3675-42B8-B333-D6B1092F3312}" dt="2018-03-12T15:15:19.110" v="1367"/>
          <pc:sldLayoutMkLst>
            <pc:docMk/>
            <pc:sldMasterMk cId="1368147740" sldId="2147483660"/>
            <pc:sldLayoutMk cId="4134592468" sldId="2147483669"/>
          </pc:sldLayoutMkLst>
        </pc:sldLayoutChg>
        <pc:sldLayoutChg chg="mod setBg">
          <pc:chgData name="Peter Garters (1600311)" userId="100300009AAE2F93@LIVE.COM" providerId="AD" clId="Web-{0ED25465-3675-42B8-B333-D6B1092F3312}" dt="2018-03-12T15:15:19.110" v="1367"/>
          <pc:sldLayoutMkLst>
            <pc:docMk/>
            <pc:sldMasterMk cId="1368147740" sldId="2147483660"/>
            <pc:sldLayoutMk cId="615826901" sldId="2147483670"/>
          </pc:sldLayoutMkLst>
        </pc:sldLayoutChg>
        <pc:sldLayoutChg chg="mod setBg">
          <pc:chgData name="Peter Garters (1600311)" userId="100300009AAE2F93@LIVE.COM" providerId="AD" clId="Web-{0ED25465-3675-42B8-B333-D6B1092F3312}" dt="2018-03-12T15:15:19.110" v="1367"/>
          <pc:sldLayoutMkLst>
            <pc:docMk/>
            <pc:sldMasterMk cId="1368147740" sldId="2147483660"/>
            <pc:sldLayoutMk cId="951206594"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dirty="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599F578A-D53A-4BA8-84E1-85E5FC7B6ED1}"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363F4-D81D-4809-90CA-E07DA91CA6FF}" type="slidenum">
              <a:rPr lang="en-GB" smtClean="0"/>
              <a:t>‹#›</a:t>
            </a:fld>
            <a:endParaRPr lang="en-GB"/>
          </a:p>
        </p:txBody>
      </p:sp>
    </p:spTree>
    <p:extLst>
      <p:ext uri="{BB962C8B-B14F-4D97-AF65-F5344CB8AC3E}">
        <p14:creationId xmlns:p14="http://schemas.microsoft.com/office/powerpoint/2010/main" val="492548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99F578A-D53A-4BA8-84E1-85E5FC7B6ED1}"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363F4-D81D-4809-90CA-E07DA91CA6FF}" type="slidenum">
              <a:rPr lang="en-GB" smtClean="0"/>
              <a:t>‹#›</a:t>
            </a:fld>
            <a:endParaRPr lang="en-GB"/>
          </a:p>
        </p:txBody>
      </p:sp>
    </p:spTree>
    <p:extLst>
      <p:ext uri="{BB962C8B-B14F-4D97-AF65-F5344CB8AC3E}">
        <p14:creationId xmlns:p14="http://schemas.microsoft.com/office/powerpoint/2010/main" val="1782498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dirty="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599F578A-D53A-4BA8-84E1-85E5FC7B6ED1}"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363F4-D81D-4809-90CA-E07DA91CA6FF}" type="slidenum">
              <a:rPr lang="en-GB" smtClean="0"/>
              <a:t>‹#›</a:t>
            </a:fld>
            <a:endParaRPr lang="en-GB"/>
          </a:p>
        </p:txBody>
      </p:sp>
    </p:spTree>
    <p:extLst>
      <p:ext uri="{BB962C8B-B14F-4D97-AF65-F5344CB8AC3E}">
        <p14:creationId xmlns:p14="http://schemas.microsoft.com/office/powerpoint/2010/main" val="361596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599F578A-D53A-4BA8-84E1-85E5FC7B6ED1}" type="datetimeFigureOut">
              <a:rPr lang="en-GB" smtClean="0"/>
              <a:t>12/03/2018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363F4-D81D-4809-90CA-E07DA91CA6FF}" type="slidenum">
              <a:rPr lang="en-GB" smtClean="0"/>
              <a:t>‹#›</a:t>
            </a:fld>
            <a:endParaRPr lang="en-GB"/>
          </a:p>
        </p:txBody>
      </p:sp>
    </p:spTree>
    <p:extLst>
      <p:ext uri="{BB962C8B-B14F-4D97-AF65-F5344CB8AC3E}">
        <p14:creationId xmlns:p14="http://schemas.microsoft.com/office/powerpoint/2010/main" val="2481105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599F578A-D53A-4BA8-84E1-85E5FC7B6ED1}" type="datetimeFigureOut">
              <a:rPr lang="en-GB" smtClean="0"/>
              <a:t>12/03/2018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4363F4-D81D-4809-90CA-E07DA91CA6FF}" type="slidenum">
              <a:rPr lang="en-GB" smtClean="0"/>
              <a:t>‹#›</a:t>
            </a:fld>
            <a:endParaRPr lang="en-GB"/>
          </a:p>
        </p:txBody>
      </p:sp>
    </p:spTree>
    <p:extLst>
      <p:ext uri="{BB962C8B-B14F-4D97-AF65-F5344CB8AC3E}">
        <p14:creationId xmlns:p14="http://schemas.microsoft.com/office/powerpoint/2010/main" val="1186743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599F578A-D53A-4BA8-84E1-85E5FC7B6ED1}" type="datetimeFigureOut">
              <a:rPr lang="en-GB" smtClean="0"/>
              <a:t>12/03/2018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4363F4-D81D-4809-90CA-E07DA91CA6FF}" type="slidenum">
              <a:rPr lang="en-GB" smtClean="0"/>
              <a:t>‹#›</a:t>
            </a:fld>
            <a:endParaRPr lang="en-GB"/>
          </a:p>
        </p:txBody>
      </p:sp>
    </p:spTree>
    <p:extLst>
      <p:ext uri="{BB962C8B-B14F-4D97-AF65-F5344CB8AC3E}">
        <p14:creationId xmlns:p14="http://schemas.microsoft.com/office/powerpoint/2010/main" val="3001125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9F578A-D53A-4BA8-84E1-85E5FC7B6ED1}" type="datetimeFigureOut">
              <a:rPr lang="en-GB" smtClean="0"/>
              <a:t>12/03/2018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4363F4-D81D-4809-90CA-E07DA91CA6FF}" type="slidenum">
              <a:rPr lang="en-GB" smtClean="0"/>
              <a:t>‹#›</a:t>
            </a:fld>
            <a:endParaRPr lang="en-GB"/>
          </a:p>
        </p:txBody>
      </p:sp>
    </p:spTree>
    <p:extLst>
      <p:ext uri="{BB962C8B-B14F-4D97-AF65-F5344CB8AC3E}">
        <p14:creationId xmlns:p14="http://schemas.microsoft.com/office/powerpoint/2010/main" val="184683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5" name="Date Placeholder 4"/>
          <p:cNvSpPr>
            <a:spLocks noGrp="1"/>
          </p:cNvSpPr>
          <p:nvPr>
            <p:ph type="dt" sz="half" idx="10"/>
          </p:nvPr>
        </p:nvSpPr>
        <p:spPr/>
        <p:txBody>
          <a:bodyPr/>
          <a:lstStyle/>
          <a:p>
            <a:fld id="{599F578A-D53A-4BA8-84E1-85E5FC7B6ED1}" type="datetimeFigureOut">
              <a:rPr lang="en-GB" smtClean="0"/>
              <a:t>12/03/2018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363F4-D81D-4809-90CA-E07DA91CA6FF}" type="slidenum">
              <a:rPr lang="en-GB" smtClean="0"/>
              <a:t>‹#›</a:t>
            </a:fld>
            <a:endParaRPr lang="en-GB"/>
          </a:p>
        </p:txBody>
      </p:sp>
    </p:spTree>
    <p:extLst>
      <p:ext uri="{BB962C8B-B14F-4D97-AF65-F5344CB8AC3E}">
        <p14:creationId xmlns:p14="http://schemas.microsoft.com/office/powerpoint/2010/main" val="4194674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5" name="Date Placeholder 4"/>
          <p:cNvSpPr>
            <a:spLocks noGrp="1"/>
          </p:cNvSpPr>
          <p:nvPr>
            <p:ph type="dt" sz="half" idx="10"/>
          </p:nvPr>
        </p:nvSpPr>
        <p:spPr/>
        <p:txBody>
          <a:bodyPr/>
          <a:lstStyle/>
          <a:p>
            <a:fld id="{599F578A-D53A-4BA8-84E1-85E5FC7B6ED1}" type="datetimeFigureOut">
              <a:rPr lang="en-GB" smtClean="0"/>
              <a:t>12/03/2018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363F4-D81D-4809-90CA-E07DA91CA6FF}" type="slidenum">
              <a:rPr lang="en-GB" smtClean="0"/>
              <a:t>‹#›</a:t>
            </a:fld>
            <a:endParaRPr lang="en-GB"/>
          </a:p>
        </p:txBody>
      </p:sp>
    </p:spTree>
    <p:extLst>
      <p:ext uri="{BB962C8B-B14F-4D97-AF65-F5344CB8AC3E}">
        <p14:creationId xmlns:p14="http://schemas.microsoft.com/office/powerpoint/2010/main" val="4134592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99F578A-D53A-4BA8-84E1-85E5FC7B6ED1}"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363F4-D81D-4809-90CA-E07DA91CA6FF}" type="slidenum">
              <a:rPr lang="en-GB" smtClean="0"/>
              <a:t>‹#›</a:t>
            </a:fld>
            <a:endParaRPr lang="en-GB"/>
          </a:p>
        </p:txBody>
      </p:sp>
    </p:spTree>
    <p:extLst>
      <p:ext uri="{BB962C8B-B14F-4D97-AF65-F5344CB8AC3E}">
        <p14:creationId xmlns:p14="http://schemas.microsoft.com/office/powerpoint/2010/main" val="615826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99F578A-D53A-4BA8-84E1-85E5FC7B6ED1}"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363F4-D81D-4809-90CA-E07DA91CA6FF}" type="slidenum">
              <a:rPr lang="en-GB" smtClean="0"/>
              <a:t>‹#›</a:t>
            </a:fld>
            <a:endParaRPr lang="en-GB"/>
          </a:p>
        </p:txBody>
      </p:sp>
    </p:spTree>
    <p:extLst>
      <p:ext uri="{BB962C8B-B14F-4D97-AF65-F5344CB8AC3E}">
        <p14:creationId xmlns:p14="http://schemas.microsoft.com/office/powerpoint/2010/main" val="951206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9F578A-D53A-4BA8-84E1-85E5FC7B6ED1}" type="datetimeFigureOut">
              <a:rPr lang="en-GB" smtClean="0"/>
              <a:t>12/03/2018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4363F4-D81D-4809-90CA-E07DA91CA6FF}" type="slidenum">
              <a:rPr lang="en-GB" smtClean="0"/>
              <a:t>‹#›</a:t>
            </a:fld>
            <a:endParaRPr lang="en-GB"/>
          </a:p>
        </p:txBody>
      </p:sp>
    </p:spTree>
    <p:extLst>
      <p:ext uri="{BB962C8B-B14F-4D97-AF65-F5344CB8AC3E}">
        <p14:creationId xmlns:p14="http://schemas.microsoft.com/office/powerpoint/2010/main" val="13681477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referenceworks.brillonline.com.ezproxy.uwtsd.ac.uk/entries/brill-s-new-pauly/poppaea-e1004740?s.num=0&amp;s.f.s2_parent=s.f.book.brill-s-new-pauly&amp;s.q=Poppea" TargetMode="External"/><Relationship Id="rId2" Type="http://schemas.openxmlformats.org/officeDocument/2006/relationships/hyperlink" Target="http://referenceworks.brillonline.com.ezproxy.uwtsd.ac.uk/entries/brill-s-new-pauly/agrippina-e108900?s.num=1&amp;s.f.s2_parent=s.f.book.brill-s-new-pauly&amp;s.q=Agrippina+the+younger"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713"/>
            <a:ext cx="9144000" cy="2387600"/>
          </a:xfrm>
        </p:spPr>
        <p:txBody>
          <a:bodyPr>
            <a:normAutofit/>
          </a:bodyPr>
          <a:lstStyle/>
          <a:p>
            <a:r>
              <a:rPr lang="en-GB" sz="4000" dirty="0"/>
              <a:t>A comparison of the portrayals of </a:t>
            </a:r>
            <a:r>
              <a:rPr lang="en-GB" sz="4000" dirty="0" err="1"/>
              <a:t>Poppea</a:t>
            </a:r>
            <a:r>
              <a:rPr lang="en-GB" sz="4000" dirty="0"/>
              <a:t> Sabina and Agrippina the younger in Tacitus.</a:t>
            </a:r>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stretch>
            <a:fillRect/>
          </a:stretch>
        </p:blipFill>
        <p:spPr>
          <a:xfrm>
            <a:off x="227125" y="2200825"/>
            <a:ext cx="2593750" cy="4448174"/>
          </a:xfrm>
          <a:prstGeom prst="rect">
            <a:avLst/>
          </a:prstGeom>
        </p:spPr>
      </p:pic>
      <p:pic>
        <p:nvPicPr>
          <p:cNvPr id="5" name="Picture 4"/>
          <p:cNvPicPr>
            <a:picLocks noChangeAspect="1"/>
          </p:cNvPicPr>
          <p:nvPr/>
        </p:nvPicPr>
        <p:blipFill>
          <a:blip r:embed="rId3"/>
          <a:stretch>
            <a:fillRect/>
          </a:stretch>
        </p:blipFill>
        <p:spPr>
          <a:xfrm>
            <a:off x="9092630" y="2409826"/>
            <a:ext cx="2848751" cy="4030173"/>
          </a:xfrm>
          <a:prstGeom prst="rect">
            <a:avLst/>
          </a:prstGeom>
        </p:spPr>
      </p:pic>
    </p:spTree>
    <p:extLst>
      <p:ext uri="{BB962C8B-B14F-4D97-AF65-F5344CB8AC3E}">
        <p14:creationId xmlns:p14="http://schemas.microsoft.com/office/powerpoint/2010/main" val="777737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F6459-B1D2-419A-A099-1E034A959BD7}"/>
              </a:ext>
            </a:extLst>
          </p:cNvPr>
          <p:cNvSpPr>
            <a:spLocks noGrp="1"/>
          </p:cNvSpPr>
          <p:nvPr>
            <p:ph type="title"/>
          </p:nvPr>
        </p:nvSpPr>
        <p:spPr/>
        <p:txBody>
          <a:bodyPr/>
          <a:lstStyle/>
          <a:p>
            <a:r>
              <a:rPr lang="en-US" dirty="0" err="1">
                <a:cs typeface="Calibri Light"/>
              </a:rPr>
              <a:t>Poppea</a:t>
            </a:r>
            <a:r>
              <a:rPr lang="en-US" dirty="0">
                <a:cs typeface="Calibri Light"/>
              </a:rPr>
              <a:t> Sabina</a:t>
            </a:r>
            <a:endParaRPr lang="en-US" dirty="0"/>
          </a:p>
        </p:txBody>
      </p:sp>
      <p:sp>
        <p:nvSpPr>
          <p:cNvPr id="3" name="Content Placeholder 2">
            <a:extLst>
              <a:ext uri="{FF2B5EF4-FFF2-40B4-BE49-F238E27FC236}">
                <a16:creationId xmlns:a16="http://schemas.microsoft.com/office/drawing/2014/main" id="{1125079A-E03E-42F5-B853-950CEB9AA43B}"/>
              </a:ext>
            </a:extLst>
          </p:cNvPr>
          <p:cNvSpPr>
            <a:spLocks noGrp="1"/>
          </p:cNvSpPr>
          <p:nvPr>
            <p:ph idx="1"/>
          </p:nvPr>
        </p:nvSpPr>
        <p:spPr/>
        <p:txBody>
          <a:bodyPr vert="horz" lIns="91440" tIns="45720" rIns="91440" bIns="45720" rtlCol="0" anchor="t">
            <a:normAutofit/>
          </a:bodyPr>
          <a:lstStyle/>
          <a:p>
            <a:r>
              <a:rPr lang="en-US" dirty="0">
                <a:cs typeface="Calibri"/>
              </a:rPr>
              <a:t>Born in AD c31 to </a:t>
            </a:r>
            <a:r>
              <a:rPr lang="en-US" dirty="0" err="1">
                <a:cs typeface="Calibri"/>
              </a:rPr>
              <a:t>Poppea</a:t>
            </a:r>
            <a:r>
              <a:rPr lang="en-US" dirty="0">
                <a:cs typeface="Calibri"/>
              </a:rPr>
              <a:t> </a:t>
            </a:r>
            <a:r>
              <a:rPr lang="en-US" dirty="0" err="1">
                <a:cs typeface="Calibri"/>
              </a:rPr>
              <a:t>Sabnia</a:t>
            </a:r>
            <a:r>
              <a:rPr lang="en-US" dirty="0">
                <a:cs typeface="Calibri"/>
              </a:rPr>
              <a:t> the elder and </a:t>
            </a:r>
            <a:r>
              <a:rPr lang="en-US" dirty="0" err="1">
                <a:cs typeface="Calibri"/>
              </a:rPr>
              <a:t>T.Ollius</a:t>
            </a:r>
            <a:r>
              <a:rPr lang="en-US" dirty="0">
                <a:cs typeface="Calibri"/>
              </a:rPr>
              <a:t>  (</a:t>
            </a:r>
            <a:r>
              <a:rPr lang="en-US" dirty="0" err="1">
                <a:cs typeface="Calibri"/>
              </a:rPr>
              <a:t>Goffin</a:t>
            </a:r>
            <a:r>
              <a:rPr lang="en-US" dirty="0">
                <a:cs typeface="Calibri"/>
              </a:rPr>
              <a:t> 2006)</a:t>
            </a:r>
            <a:endParaRPr lang="en-US">
              <a:cs typeface="Calibri"/>
            </a:endParaRPr>
          </a:p>
          <a:p>
            <a:r>
              <a:rPr lang="en-US" dirty="0">
                <a:cs typeface="Calibri"/>
              </a:rPr>
              <a:t>3 Marriages (</a:t>
            </a:r>
            <a:r>
              <a:rPr lang="en-US" dirty="0" err="1">
                <a:cs typeface="Calibri"/>
              </a:rPr>
              <a:t>Goffin</a:t>
            </a:r>
            <a:r>
              <a:rPr lang="en-US" dirty="0">
                <a:cs typeface="Calibri"/>
              </a:rPr>
              <a:t> 2006)</a:t>
            </a:r>
          </a:p>
          <a:p>
            <a:r>
              <a:rPr lang="en-US" dirty="0">
                <a:cs typeface="Calibri"/>
              </a:rPr>
              <a:t>R. </a:t>
            </a:r>
            <a:r>
              <a:rPr lang="en-US" dirty="0" err="1">
                <a:cs typeface="Calibri"/>
              </a:rPr>
              <a:t>Crispinus</a:t>
            </a:r>
            <a:r>
              <a:rPr lang="en-US" dirty="0">
                <a:cs typeface="Calibri"/>
              </a:rPr>
              <a:t> </a:t>
            </a:r>
          </a:p>
          <a:p>
            <a:r>
              <a:rPr lang="en-US" dirty="0" err="1">
                <a:cs typeface="Calibri"/>
              </a:rPr>
              <a:t>Otho</a:t>
            </a:r>
            <a:r>
              <a:rPr lang="en-US" dirty="0">
                <a:cs typeface="Calibri"/>
              </a:rPr>
              <a:t> </a:t>
            </a:r>
          </a:p>
          <a:p>
            <a:r>
              <a:rPr lang="en-US" dirty="0">
                <a:cs typeface="Calibri"/>
              </a:rPr>
              <a:t>Nero</a:t>
            </a:r>
          </a:p>
          <a:p>
            <a:r>
              <a:rPr lang="en-US" dirty="0">
                <a:cs typeface="Calibri"/>
              </a:rPr>
              <a:t>Killed by Nero in AD 65 (</a:t>
            </a:r>
            <a:r>
              <a:rPr lang="en-US" dirty="0" err="1">
                <a:cs typeface="Calibri"/>
              </a:rPr>
              <a:t>Goffin</a:t>
            </a:r>
            <a:r>
              <a:rPr lang="en-US" dirty="0">
                <a:cs typeface="Calibri"/>
              </a:rPr>
              <a:t> 2006)</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08621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21BD-860B-4256-93CF-698AB9F61EEF}"/>
              </a:ext>
            </a:extLst>
          </p:cNvPr>
          <p:cNvSpPr>
            <a:spLocks noGrp="1"/>
          </p:cNvSpPr>
          <p:nvPr>
            <p:ph type="title"/>
          </p:nvPr>
        </p:nvSpPr>
        <p:spPr/>
        <p:txBody>
          <a:bodyPr/>
          <a:lstStyle/>
          <a:p>
            <a:r>
              <a:rPr lang="en-US" dirty="0">
                <a:cs typeface="Calibri Light"/>
              </a:rPr>
              <a:t>Agrippina the younger</a:t>
            </a:r>
            <a:endParaRPr lang="en-US" dirty="0"/>
          </a:p>
        </p:txBody>
      </p:sp>
      <p:sp>
        <p:nvSpPr>
          <p:cNvPr id="3" name="Content Placeholder 2">
            <a:extLst>
              <a:ext uri="{FF2B5EF4-FFF2-40B4-BE49-F238E27FC236}">
                <a16:creationId xmlns:a16="http://schemas.microsoft.com/office/drawing/2014/main" id="{59B71231-384A-4A2A-AEB5-9CFBE6887E09}"/>
              </a:ext>
            </a:extLst>
          </p:cNvPr>
          <p:cNvSpPr>
            <a:spLocks noGrp="1"/>
          </p:cNvSpPr>
          <p:nvPr>
            <p:ph idx="1"/>
          </p:nvPr>
        </p:nvSpPr>
        <p:spPr/>
        <p:txBody>
          <a:bodyPr vert="horz" lIns="91440" tIns="45720" rIns="91440" bIns="45720" rtlCol="0" anchor="t">
            <a:normAutofit/>
          </a:bodyPr>
          <a:lstStyle/>
          <a:p>
            <a:r>
              <a:rPr lang="en-US" dirty="0">
                <a:cs typeface="Calibri"/>
              </a:rPr>
              <a:t>Born in 15 AD to Agrippina the elder and Germanicus (Eck 2006)</a:t>
            </a:r>
          </a:p>
          <a:p>
            <a:r>
              <a:rPr lang="en-US" dirty="0">
                <a:cs typeface="Calibri"/>
              </a:rPr>
              <a:t>Married Emperor Claudius (Eck 2006)</a:t>
            </a:r>
          </a:p>
          <a:p>
            <a:r>
              <a:rPr lang="en-US" dirty="0">
                <a:cs typeface="Calibri"/>
              </a:rPr>
              <a:t>Mother of Nero (Eck 2006)</a:t>
            </a:r>
          </a:p>
          <a:p>
            <a:r>
              <a:rPr lang="en-US" dirty="0">
                <a:cs typeface="Calibri"/>
              </a:rPr>
              <a:t>Killed on the orders of Nero in 59 AD (Eck 2006) </a:t>
            </a: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834857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mention of </a:t>
            </a:r>
            <a:r>
              <a:rPr lang="en-GB" dirty="0" err="1"/>
              <a:t>Poppea</a:t>
            </a:r>
            <a:r>
              <a:rPr lang="en-GB" dirty="0"/>
              <a:t> in Tacitus</a:t>
            </a:r>
          </a:p>
        </p:txBody>
      </p:sp>
      <p:sp>
        <p:nvSpPr>
          <p:cNvPr id="3" name="Content Placeholder 2"/>
          <p:cNvSpPr>
            <a:spLocks noGrp="1"/>
          </p:cNvSpPr>
          <p:nvPr>
            <p:ph idx="1"/>
          </p:nvPr>
        </p:nvSpPr>
        <p:spPr>
          <a:noFill/>
        </p:spPr>
        <p:txBody>
          <a:bodyPr vert="horz" lIns="91440" tIns="45720" rIns="91440" bIns="45720" rtlCol="0" anchor="t">
            <a:normAutofit fontScale="92500" lnSpcReduction="10000"/>
          </a:bodyPr>
          <a:lstStyle/>
          <a:p>
            <a:pPr marL="0" indent="0">
              <a:buNone/>
            </a:pPr>
            <a:r>
              <a:rPr lang="en-GB" sz="2600" dirty="0">
                <a:solidFill>
                  <a:srgbClr val="000000"/>
                </a:solidFill>
              </a:rPr>
              <a:t>“</a:t>
            </a:r>
            <a:r>
              <a:rPr lang="en-GB" sz="2600" dirty="0">
                <a:solidFill>
                  <a:srgbClr val="FF0000"/>
                </a:solidFill>
              </a:rPr>
              <a:t>This year the beginning of grave public calamities</a:t>
            </a:r>
            <a:r>
              <a:rPr lang="en-GB" sz="2600" dirty="0"/>
              <a:t>. There was in the capital a certain Poppaea Sabina, daughter of Titus </a:t>
            </a:r>
            <a:r>
              <a:rPr lang="en-GB" sz="2600" dirty="0" err="1"/>
              <a:t>Ollius</a:t>
            </a:r>
            <a:r>
              <a:rPr lang="en-GB" sz="2600" dirty="0"/>
              <a:t>, though she had taken the name of her maternal grandfather, </a:t>
            </a:r>
            <a:r>
              <a:rPr lang="en-GB" sz="2600" dirty="0" err="1"/>
              <a:t>Poppaeus</a:t>
            </a:r>
            <a:r>
              <a:rPr lang="en-GB" sz="2600" dirty="0"/>
              <a:t> </a:t>
            </a:r>
            <a:r>
              <a:rPr lang="en-GB" sz="2600" dirty="0" err="1"/>
              <a:t>Sabinus</a:t>
            </a:r>
            <a:r>
              <a:rPr lang="en-GB" sz="2600" dirty="0"/>
              <a:t>,</a:t>
            </a:r>
            <a:r>
              <a:rPr lang="en-GB" sz="2600" b="1" baseline="30000" dirty="0"/>
              <a:t> </a:t>
            </a:r>
            <a:r>
              <a:rPr lang="en-GB" sz="2600" dirty="0"/>
              <a:t> of distinguished memory, who, with the honours of his consulate and triumphal insignia, outshone her father: for </a:t>
            </a:r>
            <a:r>
              <a:rPr lang="en-GB" sz="2600" dirty="0" err="1"/>
              <a:t>Ollius</a:t>
            </a:r>
            <a:r>
              <a:rPr lang="en-GB" sz="2600" dirty="0"/>
              <a:t> had fallen a victim to his friendship with Sejanus before holding the major offices. </a:t>
            </a:r>
            <a:r>
              <a:rPr lang="en-GB" sz="2600" dirty="0">
                <a:solidFill>
                  <a:srgbClr val="FF0000"/>
                </a:solidFill>
              </a:rPr>
              <a:t>She was a woman possessed of all advantages but a character</a:t>
            </a:r>
            <a:r>
              <a:rPr lang="en-GB" sz="2600" dirty="0"/>
              <a:t>. </a:t>
            </a:r>
            <a:r>
              <a:rPr lang="en-GB" sz="2600" dirty="0">
                <a:solidFill>
                  <a:schemeClr val="accent6"/>
                </a:solidFill>
              </a:rPr>
              <a:t>For her mother, after eclipsing the beauties of her day, had endowed her alike with her fame and her looks: her wealth was adequate to the distinction of her birth. Her conversation was engaging, her wit not without point; she paraded modesty, and practised wantonness. </a:t>
            </a:r>
            <a:r>
              <a:rPr lang="en-GB" sz="2600" dirty="0"/>
              <a:t>In public she rarely appeared, and then with her face half-veiled, so as not quite to satiate the beholder, — or, possibly, because it so became her. </a:t>
            </a:r>
            <a:r>
              <a:rPr lang="en-GB" sz="2600" dirty="0">
                <a:solidFill>
                  <a:srgbClr val="FF0000"/>
                </a:solidFill>
              </a:rPr>
              <a:t>She was never sparing of her reputation, and drew no distinctions between husbands and adulterers: vulnerable neither to her own nor to alien passion, where material advantage offered, thither she transferred her desires.</a:t>
            </a:r>
            <a:r>
              <a:rPr lang="en-GB" sz="2600" dirty="0"/>
              <a:t>”</a:t>
            </a:r>
            <a:r>
              <a:rPr lang="en-GB" dirty="0"/>
              <a:t>  (Tact 13.45)</a:t>
            </a:r>
            <a:endParaRPr lang="en-GB" sz="1600" dirty="0"/>
          </a:p>
        </p:txBody>
      </p:sp>
    </p:spTree>
    <p:extLst>
      <p:ext uri="{BB962C8B-B14F-4D97-AF65-F5344CB8AC3E}">
        <p14:creationId xmlns:p14="http://schemas.microsoft.com/office/powerpoint/2010/main" val="328985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BC042-2641-483E-B990-4FE471E74C97}"/>
              </a:ext>
            </a:extLst>
          </p:cNvPr>
          <p:cNvSpPr>
            <a:spLocks noGrp="1"/>
          </p:cNvSpPr>
          <p:nvPr>
            <p:ph type="title"/>
          </p:nvPr>
        </p:nvSpPr>
        <p:spPr/>
        <p:txBody>
          <a:bodyPr/>
          <a:lstStyle/>
          <a:p>
            <a:r>
              <a:rPr lang="en-US" dirty="0">
                <a:cs typeface="Calibri Light"/>
              </a:rPr>
              <a:t>First mention of Agrippina in Tacitus</a:t>
            </a:r>
            <a:endParaRPr lang="en-US" dirty="0"/>
          </a:p>
        </p:txBody>
      </p:sp>
      <p:sp>
        <p:nvSpPr>
          <p:cNvPr id="3" name="Content Placeholder 2">
            <a:extLst>
              <a:ext uri="{FF2B5EF4-FFF2-40B4-BE49-F238E27FC236}">
                <a16:creationId xmlns:a16="http://schemas.microsoft.com/office/drawing/2014/main" id="{25325B58-58B8-41DF-B4A9-1CF7252D4DB8}"/>
              </a:ext>
            </a:extLst>
          </p:cNvPr>
          <p:cNvSpPr>
            <a:spLocks noGrp="1"/>
          </p:cNvSpPr>
          <p:nvPr>
            <p:ph idx="1"/>
          </p:nvPr>
        </p:nvSpPr>
        <p:spPr/>
        <p:txBody>
          <a:bodyPr vert="horz" lIns="91440" tIns="45720" rIns="91440" bIns="45720" rtlCol="0" anchor="t">
            <a:normAutofit/>
          </a:bodyPr>
          <a:lstStyle/>
          <a:p>
            <a:r>
              <a:rPr lang="en-US" dirty="0">
                <a:cs typeface="Calibri"/>
              </a:rPr>
              <a:t> "The keenest competition was between </a:t>
            </a:r>
            <a:r>
              <a:rPr lang="en-US" dirty="0" err="1">
                <a:cs typeface="Calibri"/>
              </a:rPr>
              <a:t>Lollia</a:t>
            </a:r>
            <a:r>
              <a:rPr lang="en-US" dirty="0">
                <a:cs typeface="Calibri"/>
              </a:rPr>
              <a:t> Paulina, the daughter of Marcus </a:t>
            </a:r>
            <a:r>
              <a:rPr lang="en-US" dirty="0" err="1">
                <a:cs typeface="Calibri"/>
              </a:rPr>
              <a:t>Lollius</a:t>
            </a:r>
            <a:r>
              <a:rPr lang="en-US" dirty="0">
                <a:cs typeface="Calibri"/>
              </a:rPr>
              <a:t>, an ex-consul, and Julia Agrippina, the daughter of Germanicus" (Tact 12.1)</a:t>
            </a:r>
            <a:endParaRPr lang="en-US" dirty="0"/>
          </a:p>
        </p:txBody>
      </p:sp>
    </p:spTree>
    <p:extLst>
      <p:ext uri="{BB962C8B-B14F-4D97-AF65-F5344CB8AC3E}">
        <p14:creationId xmlns:p14="http://schemas.microsoft.com/office/powerpoint/2010/main" val="226498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Comparison with Agrippina</a:t>
            </a:r>
          </a:p>
        </p:txBody>
      </p:sp>
      <p:sp>
        <p:nvSpPr>
          <p:cNvPr id="3" name="Content Placeholder 2"/>
          <p:cNvSpPr>
            <a:spLocks noGrp="1"/>
          </p:cNvSpPr>
          <p:nvPr>
            <p:ph idx="1"/>
          </p:nvPr>
        </p:nvSpPr>
        <p:spPr/>
        <p:txBody>
          <a:bodyPr/>
          <a:lstStyle/>
          <a:p>
            <a:pPr marL="0" indent="0">
              <a:buNone/>
            </a:pPr>
            <a:r>
              <a:rPr lang="en-GB" dirty="0"/>
              <a:t>“seeing that Pallas was her paramour, No one could doubt that she held honour, modesty and her very person, everything, in short, cheaper than sovereignty” (tact 12:65)</a:t>
            </a:r>
          </a:p>
        </p:txBody>
      </p:sp>
    </p:spTree>
    <p:extLst>
      <p:ext uri="{BB962C8B-B14F-4D97-AF65-F5344CB8AC3E}">
        <p14:creationId xmlns:p14="http://schemas.microsoft.com/office/powerpoint/2010/main" val="3457035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Marriages of </a:t>
            </a:r>
            <a:r>
              <a:rPr lang="en-GB" dirty="0" err="1"/>
              <a:t>Poppea</a:t>
            </a:r>
            <a:endParaRPr lang="en-GB" dirty="0"/>
          </a:p>
        </p:txBody>
      </p:sp>
      <p:sp>
        <p:nvSpPr>
          <p:cNvPr id="3" name="Content Placeholder 2"/>
          <p:cNvSpPr>
            <a:spLocks noGrp="1"/>
          </p:cNvSpPr>
          <p:nvPr>
            <p:ph idx="1"/>
          </p:nvPr>
        </p:nvSpPr>
        <p:spPr/>
        <p:txBody>
          <a:bodyPr/>
          <a:lstStyle/>
          <a:p>
            <a:pPr marL="0" indent="0">
              <a:buNone/>
            </a:pPr>
            <a:r>
              <a:rPr lang="en-GB" dirty="0"/>
              <a:t>“</a:t>
            </a:r>
            <a:r>
              <a:rPr lang="en-GB" dirty="0" err="1"/>
              <a:t>Poppæa</a:t>
            </a:r>
            <a:r>
              <a:rPr lang="en-GB" dirty="0"/>
              <a:t> won her way by artful blandishments, pretending that she could not resist her passion and that she was captivated by Nero's person.” (Tact 13.65)</a:t>
            </a:r>
          </a:p>
          <a:p>
            <a:pPr marL="0" indent="0">
              <a:buNone/>
            </a:pPr>
            <a:r>
              <a:rPr lang="en-GB" dirty="0"/>
              <a:t>“she was attracted by the youth and fashionable elegance of </a:t>
            </a:r>
            <a:r>
              <a:rPr lang="en-GB" dirty="0" err="1"/>
              <a:t>Otho</a:t>
            </a:r>
            <a:r>
              <a:rPr lang="en-GB" dirty="0"/>
              <a:t>, and by the fact too that he was reputed to have Nero's most ardent friendship” (tact 13.45)</a:t>
            </a:r>
          </a:p>
          <a:p>
            <a:pPr marL="0" indent="0">
              <a:buNone/>
            </a:pPr>
            <a:r>
              <a:rPr lang="en-GB" dirty="0"/>
              <a:t>“</a:t>
            </a:r>
            <a:r>
              <a:rPr lang="en-GB" dirty="0" err="1"/>
              <a:t>Poppæa</a:t>
            </a:r>
            <a:r>
              <a:rPr lang="en-GB" dirty="0"/>
              <a:t> married only to insure a wife's ruin, and, to end all, an accusation more horrible than any death.” (Tact 14.63)</a:t>
            </a:r>
          </a:p>
        </p:txBody>
      </p:sp>
    </p:spTree>
    <p:extLst>
      <p:ext uri="{BB962C8B-B14F-4D97-AF65-F5344CB8AC3E}">
        <p14:creationId xmlns:p14="http://schemas.microsoft.com/office/powerpoint/2010/main" val="1968967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Marriage of Agrippina and Claudius</a:t>
            </a:r>
          </a:p>
        </p:txBody>
      </p:sp>
      <p:sp>
        <p:nvSpPr>
          <p:cNvPr id="3" name="Content Placeholder 2"/>
          <p:cNvSpPr>
            <a:spLocks noGrp="1"/>
          </p:cNvSpPr>
          <p:nvPr>
            <p:ph idx="1"/>
          </p:nvPr>
        </p:nvSpPr>
        <p:spPr/>
        <p:txBody>
          <a:bodyPr/>
          <a:lstStyle/>
          <a:p>
            <a:r>
              <a:rPr lang="en-GB" dirty="0"/>
              <a:t>“His arguments prevailed, with help from the allurements of Agrippina. In a succession of visits, cloaked under the near relationship, she so effectually captivated her uncle that she displaced her rivals and anticipated the position by exercising the powers of a wife.” (Tact 12) </a:t>
            </a:r>
          </a:p>
        </p:txBody>
      </p:sp>
    </p:spTree>
    <p:extLst>
      <p:ext uri="{BB962C8B-B14F-4D97-AF65-F5344CB8AC3E}">
        <p14:creationId xmlns:p14="http://schemas.microsoft.com/office/powerpoint/2010/main" val="3012807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Poppea</a:t>
            </a:r>
            <a:r>
              <a:rPr lang="en-GB" dirty="0"/>
              <a:t> and </a:t>
            </a:r>
            <a:r>
              <a:rPr lang="en-GB" dirty="0" err="1"/>
              <a:t>Octavias</a:t>
            </a:r>
            <a:r>
              <a:rPr lang="en-GB" dirty="0"/>
              <a:t> death</a:t>
            </a:r>
          </a:p>
        </p:txBody>
      </p:sp>
      <p:sp>
        <p:nvSpPr>
          <p:cNvPr id="3" name="Content Placeholder 2"/>
          <p:cNvSpPr>
            <a:spLocks noGrp="1"/>
          </p:cNvSpPr>
          <p:nvPr>
            <p:ph idx="1"/>
          </p:nvPr>
        </p:nvSpPr>
        <p:spPr/>
        <p:txBody>
          <a:bodyPr/>
          <a:lstStyle/>
          <a:p>
            <a:pPr marL="0" indent="0">
              <a:buNone/>
            </a:pPr>
            <a:r>
              <a:rPr lang="en-GB" dirty="0"/>
              <a:t>“Her various arguments, tending both to frighten and to enrage, at once alarmed and incensed her listener” (Tact. 14.62) </a:t>
            </a:r>
          </a:p>
          <a:p>
            <a:pPr marL="0" indent="0">
              <a:buNone/>
            </a:pPr>
            <a:r>
              <a:rPr lang="en-GB" dirty="0"/>
              <a:t>“She was then tightly bound with cords, and the veins of every limb were opened; but as her blood was congealed by terror and flowed too slowly, she was killed outright by the steam of an intensely hot bath. To this was added the yet more appalling horror of </a:t>
            </a:r>
            <a:r>
              <a:rPr lang="en-GB" dirty="0" err="1"/>
              <a:t>Poppæa</a:t>
            </a:r>
            <a:r>
              <a:rPr lang="en-GB" dirty="0"/>
              <a:t> beholding the severed head which was conveyed to Rome.” (Tacitus 14.64)</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93209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Agrippina and the death of </a:t>
            </a:r>
            <a:r>
              <a:rPr lang="en-GB" dirty="0" err="1"/>
              <a:t>Lepida</a:t>
            </a:r>
            <a:endParaRPr lang="en-GB" dirty="0"/>
          </a:p>
        </p:txBody>
      </p:sp>
      <p:sp>
        <p:nvSpPr>
          <p:cNvPr id="3" name="Content Placeholder 2"/>
          <p:cNvSpPr>
            <a:spLocks noGrp="1"/>
          </p:cNvSpPr>
          <p:nvPr>
            <p:ph idx="1"/>
          </p:nvPr>
        </p:nvSpPr>
        <p:spPr/>
        <p:txBody>
          <a:bodyPr/>
          <a:lstStyle/>
          <a:p>
            <a:pPr marL="0" indent="0">
              <a:buNone/>
            </a:pPr>
            <a:r>
              <a:rPr lang="en-GB" dirty="0"/>
              <a:t>“First she destroyed </a:t>
            </a:r>
            <a:r>
              <a:rPr lang="en-GB" dirty="0" err="1"/>
              <a:t>Lepida</a:t>
            </a:r>
            <a:r>
              <a:rPr lang="en-GB" dirty="0"/>
              <a:t> from motives of feminine jealousy. […] Both were shameless, infamous, and intractable, and were rivals in vice as much as in the advantages they had derived from fortune. It was indeed a desperate contest whether the aunt or the mother should have most power over Nero […] It was charged on </a:t>
            </a:r>
            <a:r>
              <a:rPr lang="en-GB" dirty="0" err="1"/>
              <a:t>Lepida</a:t>
            </a:r>
            <a:r>
              <a:rPr lang="en-GB" dirty="0"/>
              <a:t> that she had made attempts on the emperor's consort by magical incantations, and was disturbing the peace of Italy by an imperfect control of her troops of slaves in Calabria. She was for this sentenced to death ” (Tacitus 12.64-65) </a:t>
            </a:r>
          </a:p>
          <a:p>
            <a:pPr marL="0" indent="0">
              <a:buNone/>
            </a:pPr>
            <a:endParaRPr lang="en-GB" dirty="0"/>
          </a:p>
          <a:p>
            <a:endParaRPr lang="en-GB" dirty="0"/>
          </a:p>
        </p:txBody>
      </p:sp>
    </p:spTree>
    <p:extLst>
      <p:ext uri="{BB962C8B-B14F-4D97-AF65-F5344CB8AC3E}">
        <p14:creationId xmlns:p14="http://schemas.microsoft.com/office/powerpoint/2010/main" val="1544180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Agrippina and </a:t>
            </a:r>
            <a:r>
              <a:rPr lang="en-GB" dirty="0" err="1"/>
              <a:t>Silanus</a:t>
            </a:r>
            <a:endParaRPr lang="en-GB" dirty="0"/>
          </a:p>
        </p:txBody>
      </p:sp>
      <p:sp>
        <p:nvSpPr>
          <p:cNvPr id="3" name="Content Placeholder 2"/>
          <p:cNvSpPr>
            <a:spLocks noGrp="1"/>
          </p:cNvSpPr>
          <p:nvPr>
            <p:ph idx="1"/>
          </p:nvPr>
        </p:nvSpPr>
        <p:spPr/>
        <p:txBody>
          <a:bodyPr/>
          <a:lstStyle/>
          <a:p>
            <a:pPr marL="0" indent="0">
              <a:buNone/>
            </a:pPr>
            <a:r>
              <a:rPr lang="en-GB" dirty="0"/>
              <a:t>“</a:t>
            </a:r>
            <a:r>
              <a:rPr lang="en-GB" dirty="0" err="1"/>
              <a:t>Vitellius</a:t>
            </a:r>
            <a:r>
              <a:rPr lang="en-GB" dirty="0"/>
              <a:t> accordingly, who used the name of censor to screen a slave's trickeries, and looked forward to new despotisms, already impending, associated himself in Agrippina's plans, with a view to her favour, and began to bring charges against </a:t>
            </a:r>
            <a:r>
              <a:rPr lang="en-GB" dirty="0" err="1"/>
              <a:t>Silanus</a:t>
            </a:r>
            <a:r>
              <a:rPr lang="en-GB" dirty="0"/>
              <a:t>” (Tact 12)</a:t>
            </a:r>
          </a:p>
        </p:txBody>
      </p:sp>
    </p:spTree>
    <p:extLst>
      <p:ext uri="{BB962C8B-B14F-4D97-AF65-F5344CB8AC3E}">
        <p14:creationId xmlns:p14="http://schemas.microsoft.com/office/powerpoint/2010/main" val="4123332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Poppea</a:t>
            </a:r>
            <a:r>
              <a:rPr lang="en-GB" dirty="0"/>
              <a:t> control over Nero</a:t>
            </a:r>
          </a:p>
        </p:txBody>
      </p:sp>
      <p:sp>
        <p:nvSpPr>
          <p:cNvPr id="3" name="Content Placeholder 2"/>
          <p:cNvSpPr>
            <a:spLocks noGrp="1"/>
          </p:cNvSpPr>
          <p:nvPr>
            <p:ph idx="1"/>
          </p:nvPr>
        </p:nvSpPr>
        <p:spPr/>
        <p:txBody>
          <a:bodyPr/>
          <a:lstStyle/>
          <a:p>
            <a:pPr marL="0" indent="0">
              <a:buNone/>
            </a:pPr>
            <a:endParaRPr lang="en-GB" dirty="0"/>
          </a:p>
          <a:p>
            <a:r>
              <a:rPr lang="en-GB" dirty="0"/>
              <a:t>The woman who had long been Nero's mistress and ruled him first as a paramour, then as her husband, instigated one of Octavia's servants to accuse her of an intrigue with a slave (Tact 14.60)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32121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Agrippina loss of control over Nero</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sz="2400" dirty="0"/>
              <a:t>“</a:t>
            </a:r>
            <a:r>
              <a:rPr lang="en-GB" sz="2400" dirty="0" err="1"/>
              <a:t>Cluvius</a:t>
            </a:r>
            <a:r>
              <a:rPr lang="en-GB" sz="2400" dirty="0"/>
              <a:t> relates that Agrippina in her eagerness to retain her influence went so far that more than once at midday, when Nero, even at that hour, was flushed with wine and feasting, she presented herself attractively attired to her half intoxicated son and offered him her person, and that when kinsfolk observed wanton kisses and caresses, portending infamy” (Tact 14.2)</a:t>
            </a:r>
          </a:p>
          <a:p>
            <a:pPr marL="0" indent="0">
              <a:buNone/>
            </a:pPr>
            <a:endParaRPr lang="en-GB" sz="2400" dirty="0">
              <a:cs typeface="Calibri"/>
            </a:endParaRPr>
          </a:p>
          <a:p>
            <a:pPr marL="0" indent="0">
              <a:buNone/>
            </a:pPr>
            <a:endParaRPr lang="en-GB" sz="2400" dirty="0">
              <a:cs typeface="Calibri"/>
            </a:endParaRPr>
          </a:p>
          <a:p>
            <a:endParaRPr lang="en-GB" dirty="0">
              <a:cs typeface="Calibri"/>
            </a:endParaRPr>
          </a:p>
        </p:txBody>
      </p:sp>
    </p:spTree>
    <p:extLst>
      <p:ext uri="{BB962C8B-B14F-4D97-AF65-F5344CB8AC3E}">
        <p14:creationId xmlns:p14="http://schemas.microsoft.com/office/powerpoint/2010/main" val="32683161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CA53F-BE76-4B3A-ADE4-3ABC7DABB238}"/>
              </a:ext>
            </a:extLst>
          </p:cNvPr>
          <p:cNvSpPr>
            <a:spLocks noGrp="1"/>
          </p:cNvSpPr>
          <p:nvPr>
            <p:ph type="title"/>
          </p:nvPr>
        </p:nvSpPr>
        <p:spPr/>
        <p:txBody>
          <a:bodyPr/>
          <a:lstStyle/>
          <a:p>
            <a:r>
              <a:rPr lang="en-US" dirty="0" err="1">
                <a:cs typeface="Calibri Light"/>
              </a:rPr>
              <a:t>Poppea</a:t>
            </a:r>
            <a:r>
              <a:rPr lang="en-US" dirty="0">
                <a:cs typeface="Calibri Light"/>
              </a:rPr>
              <a:t> and the downfall of Agrippina</a:t>
            </a:r>
            <a:endParaRPr lang="en-US" dirty="0"/>
          </a:p>
        </p:txBody>
      </p:sp>
      <p:sp>
        <p:nvSpPr>
          <p:cNvPr id="3" name="Content Placeholder 2">
            <a:extLst>
              <a:ext uri="{FF2B5EF4-FFF2-40B4-BE49-F238E27FC236}">
                <a16:creationId xmlns:a16="http://schemas.microsoft.com/office/drawing/2014/main" id="{D63E64B0-260D-469F-BBDA-B41886D6F61F}"/>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a:rPr>
              <a:t>"In 58 occurred the event which stamped </a:t>
            </a:r>
            <a:r>
              <a:rPr lang="en-US" dirty="0" err="1">
                <a:cs typeface="Calibri"/>
              </a:rPr>
              <a:t>Agrippinas</a:t>
            </a:r>
            <a:r>
              <a:rPr lang="en-US" dirty="0">
                <a:cs typeface="Calibri"/>
              </a:rPr>
              <a:t> doom, and Octavia's. Nero met </a:t>
            </a:r>
            <a:r>
              <a:rPr lang="en-US" dirty="0" err="1">
                <a:cs typeface="Calibri"/>
              </a:rPr>
              <a:t>Poppea</a:t>
            </a:r>
            <a:r>
              <a:rPr lang="en-US" dirty="0">
                <a:cs typeface="Calibri"/>
              </a:rPr>
              <a:t> Sabina" (</a:t>
            </a:r>
            <a:r>
              <a:rPr lang="en-US" dirty="0" err="1">
                <a:cs typeface="Calibri"/>
              </a:rPr>
              <a:t>Balsdon</a:t>
            </a:r>
            <a:r>
              <a:rPr lang="en-US" dirty="0">
                <a:cs typeface="Calibri"/>
              </a:rPr>
              <a:t> 1962)</a:t>
            </a:r>
            <a:endParaRPr lang="en-US" dirty="0"/>
          </a:p>
          <a:p>
            <a:pPr marL="0" indent="0">
              <a:buNone/>
            </a:pPr>
            <a:r>
              <a:rPr lang="en-US" dirty="0">
                <a:cs typeface="Calibri"/>
              </a:rPr>
              <a:t>"</a:t>
            </a:r>
            <a:r>
              <a:rPr lang="en-US" dirty="0" err="1">
                <a:cs typeface="Calibri"/>
              </a:rPr>
              <a:t>Poppea</a:t>
            </a:r>
            <a:r>
              <a:rPr lang="en-US" dirty="0">
                <a:cs typeface="Calibri"/>
              </a:rPr>
              <a:t> was destined to achieve what professional politicians of two reigns had failed to do, namely the complete and final destruction of Agrippina" (Bauman 1992)</a:t>
            </a:r>
          </a:p>
        </p:txBody>
      </p:sp>
    </p:spTree>
    <p:extLst>
      <p:ext uri="{BB962C8B-B14F-4D97-AF65-F5344CB8AC3E}">
        <p14:creationId xmlns:p14="http://schemas.microsoft.com/office/powerpoint/2010/main" val="1171258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Poppea</a:t>
            </a:r>
            <a:r>
              <a:rPr lang="en-GB" dirty="0"/>
              <a:t> and the death of Agrippina</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dirty="0"/>
              <a:t>“</a:t>
            </a:r>
            <a:r>
              <a:rPr lang="en-GB" dirty="0">
                <a:solidFill>
                  <a:srgbClr val="FF0000"/>
                </a:solidFill>
              </a:rPr>
              <a:t>Nero deferred no more a long meditated crime. Length of power had matured his daring</a:t>
            </a:r>
            <a:r>
              <a:rPr lang="en-GB" dirty="0"/>
              <a:t>, and his passion for </a:t>
            </a:r>
            <a:r>
              <a:rPr lang="en-GB" dirty="0" err="1"/>
              <a:t>Poppæa</a:t>
            </a:r>
            <a:r>
              <a:rPr lang="en-GB" dirty="0"/>
              <a:t> daily grew more ardent. As the woman had no hope of marriage for herself or of Octavia's divorce while Agrippina lived, she would reproach the emperor with incessant vituperation and sometimes call him in jest a mere ward who was under the rule of others, and was so far from having empire that he had not even his liberty. […] These and the like complaints, rendered impressive by tears and by the cunning of an adulteress, no one checked, as all longed to see the mother's power broken, while not a person believed that the son's hatred would steel his heart to her murder.” (Tact 14.1)</a:t>
            </a:r>
          </a:p>
        </p:txBody>
      </p:sp>
    </p:spTree>
    <p:extLst>
      <p:ext uri="{BB962C8B-B14F-4D97-AF65-F5344CB8AC3E}">
        <p14:creationId xmlns:p14="http://schemas.microsoft.com/office/powerpoint/2010/main" val="4247034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Poppea</a:t>
            </a:r>
            <a:r>
              <a:rPr lang="en-GB" dirty="0"/>
              <a:t> in Suetonius</a:t>
            </a:r>
          </a:p>
        </p:txBody>
      </p:sp>
      <p:sp>
        <p:nvSpPr>
          <p:cNvPr id="3" name="Content Placeholder 2"/>
          <p:cNvSpPr>
            <a:spLocks noGrp="1"/>
          </p:cNvSpPr>
          <p:nvPr>
            <p:ph idx="1"/>
          </p:nvPr>
        </p:nvSpPr>
        <p:spPr/>
        <p:txBody>
          <a:bodyPr/>
          <a:lstStyle/>
          <a:p>
            <a:pPr marL="0" indent="0">
              <a:buNone/>
            </a:pPr>
            <a:r>
              <a:rPr lang="en-GB" dirty="0"/>
              <a:t>“He married </a:t>
            </a:r>
            <a:r>
              <a:rPr lang="en-GB" dirty="0" err="1"/>
              <a:t>Poppaea</a:t>
            </a:r>
            <a:r>
              <a:rPr lang="en-GB" dirty="0"/>
              <a:t> twelve days after the divorce of Octavia, and entertained a great affection for her; but, nevertheless, killed her with a kick which he gave her when she was big with child, and in bad health, only because she found fault with him for returning late from driving his chariot (Suet. Nero. 35)”</a:t>
            </a:r>
          </a:p>
          <a:p>
            <a:pPr marL="0" indent="0">
              <a:buNone/>
            </a:pPr>
            <a:endParaRPr lang="en-GB" dirty="0"/>
          </a:p>
        </p:txBody>
      </p:sp>
    </p:spTree>
    <p:extLst>
      <p:ext uri="{BB962C8B-B14F-4D97-AF65-F5344CB8AC3E}">
        <p14:creationId xmlns:p14="http://schemas.microsoft.com/office/powerpoint/2010/main" val="22762077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Death of </a:t>
            </a:r>
            <a:r>
              <a:rPr lang="en-GB" dirty="0" err="1"/>
              <a:t>poppea</a:t>
            </a:r>
            <a:endParaRPr lang="en-GB" dirty="0"/>
          </a:p>
        </p:txBody>
      </p:sp>
      <p:sp>
        <p:nvSpPr>
          <p:cNvPr id="3" name="Content Placeholder 2"/>
          <p:cNvSpPr>
            <a:spLocks noGrp="1"/>
          </p:cNvSpPr>
          <p:nvPr>
            <p:ph idx="1"/>
          </p:nvPr>
        </p:nvSpPr>
        <p:spPr/>
        <p:txBody>
          <a:bodyPr/>
          <a:lstStyle/>
          <a:p>
            <a:r>
              <a:rPr lang="en-GB" dirty="0"/>
              <a:t>“After the conclusion of the games </a:t>
            </a:r>
            <a:r>
              <a:rPr lang="en-GB" dirty="0" err="1"/>
              <a:t>Poppæa</a:t>
            </a:r>
            <a:r>
              <a:rPr lang="en-GB" dirty="0"/>
              <a:t> died from a casual outburst of rage in her husband, who felled her with a kick when she was pregnant.” (Tact 16.6)</a:t>
            </a:r>
          </a:p>
        </p:txBody>
      </p:sp>
    </p:spTree>
    <p:extLst>
      <p:ext uri="{BB962C8B-B14F-4D97-AF65-F5344CB8AC3E}">
        <p14:creationId xmlns:p14="http://schemas.microsoft.com/office/powerpoint/2010/main" val="3484340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CF8CF-D34A-4546-93FA-9765F06D1106}"/>
              </a:ext>
            </a:extLst>
          </p:cNvPr>
          <p:cNvSpPr>
            <a:spLocks noGrp="1"/>
          </p:cNvSpPr>
          <p:nvPr>
            <p:ph type="title"/>
          </p:nvPr>
        </p:nvSpPr>
        <p:spPr>
          <a:xfrm>
            <a:off x="4241800" y="106972"/>
            <a:ext cx="3803404" cy="1404328"/>
          </a:xfrm>
        </p:spPr>
        <p:txBody>
          <a:bodyPr/>
          <a:lstStyle/>
          <a:p>
            <a:r>
              <a:rPr lang="en-US" dirty="0">
                <a:cs typeface="Calibri Light"/>
              </a:rPr>
              <a:t>Conclusion</a:t>
            </a:r>
            <a:endParaRPr lang="en-US" dirty="0"/>
          </a:p>
        </p:txBody>
      </p:sp>
      <p:sp>
        <p:nvSpPr>
          <p:cNvPr id="3" name="Content Placeholder 2">
            <a:extLst>
              <a:ext uri="{FF2B5EF4-FFF2-40B4-BE49-F238E27FC236}">
                <a16:creationId xmlns:a16="http://schemas.microsoft.com/office/drawing/2014/main" id="{4F97AA10-E127-4435-B696-43D8B3BB0336}"/>
              </a:ext>
            </a:extLst>
          </p:cNvPr>
          <p:cNvSpPr>
            <a:spLocks noGrp="1"/>
          </p:cNvSpPr>
          <p:nvPr>
            <p:ph idx="1"/>
          </p:nvPr>
        </p:nvSpPr>
        <p:spPr>
          <a:xfrm>
            <a:off x="447675" y="1120775"/>
            <a:ext cx="10515600" cy="4351338"/>
          </a:xfrm>
        </p:spPr>
        <p:txBody>
          <a:bodyPr/>
          <a:lstStyle/>
          <a:p>
            <a:r>
              <a:rPr lang="en-US" dirty="0" smtClean="0"/>
              <a:t>Both portrayed as powerful women who </a:t>
            </a:r>
            <a:r>
              <a:rPr lang="en-US" smtClean="0"/>
              <a:t>were manipulative and </a:t>
            </a:r>
            <a:r>
              <a:rPr lang="en-US" dirty="0" smtClean="0"/>
              <a:t>would stop at nothing to get </a:t>
            </a:r>
            <a:r>
              <a:rPr lang="en-US" smtClean="0"/>
              <a:t>there way.</a:t>
            </a:r>
            <a:endParaRPr lang="en-US" dirty="0"/>
          </a:p>
        </p:txBody>
      </p:sp>
    </p:spTree>
    <p:extLst>
      <p:ext uri="{BB962C8B-B14F-4D97-AF65-F5344CB8AC3E}">
        <p14:creationId xmlns:p14="http://schemas.microsoft.com/office/powerpoint/2010/main" val="23730181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2B6A00-6C73-4E8C-A62D-D7A6F63AC459}"/>
              </a:ext>
            </a:extLst>
          </p:cNvPr>
          <p:cNvSpPr txBox="1"/>
          <p:nvPr/>
        </p:nvSpPr>
        <p:spPr>
          <a:xfrm>
            <a:off x="2247900" y="609600"/>
            <a:ext cx="5657114" cy="5847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dirty="0"/>
              <a:t>Bibliography</a:t>
            </a:r>
            <a:endParaRPr lang="en-US" sz="3200" b="1" dirty="0" err="1">
              <a:cs typeface="Calibri"/>
            </a:endParaRPr>
          </a:p>
        </p:txBody>
      </p:sp>
      <p:sp>
        <p:nvSpPr>
          <p:cNvPr id="3" name="TextBox 2">
            <a:extLst>
              <a:ext uri="{FF2B5EF4-FFF2-40B4-BE49-F238E27FC236}">
                <a16:creationId xmlns:a16="http://schemas.microsoft.com/office/drawing/2014/main" id="{8C8F8340-6588-46EA-92E8-A57264EE4699}"/>
              </a:ext>
            </a:extLst>
          </p:cNvPr>
          <p:cNvSpPr txBox="1"/>
          <p:nvPr/>
        </p:nvSpPr>
        <p:spPr>
          <a:xfrm>
            <a:off x="609600" y="1430338"/>
            <a:ext cx="10150543" cy="507831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cs typeface="Calibri"/>
              </a:rPr>
              <a:t>Modern scholarship</a:t>
            </a:r>
            <a:endParaRPr lang="en-US" dirty="0">
              <a:cs typeface="Calibri"/>
            </a:endParaRPr>
          </a:p>
          <a:p>
            <a:r>
              <a:rPr lang="en-US" dirty="0" err="1">
                <a:cs typeface="Calibri"/>
              </a:rPr>
              <a:t>Balsdon</a:t>
            </a:r>
            <a:r>
              <a:rPr lang="en-US" dirty="0">
                <a:cs typeface="Calibri"/>
              </a:rPr>
              <a:t>. J. 1962 "Roman Women" London, Cox and Wyman</a:t>
            </a:r>
            <a:endParaRPr lang="en-US" dirty="0"/>
          </a:p>
          <a:p>
            <a:r>
              <a:rPr lang="en-US" dirty="0" err="1">
                <a:cs typeface="Calibri"/>
              </a:rPr>
              <a:t>Bauman.R</a:t>
            </a:r>
            <a:r>
              <a:rPr lang="en-US" dirty="0">
                <a:cs typeface="Calibri"/>
              </a:rPr>
              <a:t>. 1992 "Women and Politics in Ancient Rome" London Routledge</a:t>
            </a:r>
            <a:endParaRPr lang="en-US" dirty="0"/>
          </a:p>
          <a:p>
            <a:endParaRPr lang="en-US" dirty="0">
              <a:cs typeface="Calibri"/>
            </a:endParaRPr>
          </a:p>
          <a:p>
            <a:r>
              <a:rPr lang="en-US" dirty="0" err="1">
                <a:cs typeface="Calibri"/>
              </a:rPr>
              <a:t>Eck,W</a:t>
            </a:r>
            <a:r>
              <a:rPr lang="en-US" dirty="0">
                <a:cs typeface="Calibri"/>
              </a:rPr>
              <a:t>. "Agrippina" 2006 Brill Online reference works </a:t>
            </a:r>
            <a:r>
              <a:rPr lang="en-US" dirty="0">
                <a:cs typeface="Calibri"/>
                <a:hlinkClick r:id="rId2"/>
              </a:rPr>
              <a:t>http://referenceworks.brillonline.com.ezproxy.uwtsd.ac.uk/entries/brill-s-new-pauly/agrippina-e108900?s.num=1&amp;s.f.s2_parent=s.f.book.brill-s-new-pauly&amp;s.q=Agrippina+the+younger</a:t>
            </a:r>
            <a:r>
              <a:rPr lang="en-US" dirty="0">
                <a:cs typeface="Calibri"/>
              </a:rPr>
              <a:t>  (Accessed on 12/03/18)</a:t>
            </a:r>
            <a:endParaRPr lang="en-US" dirty="0"/>
          </a:p>
          <a:p>
            <a:r>
              <a:rPr lang="en-US" dirty="0" err="1">
                <a:cs typeface="Calibri"/>
              </a:rPr>
              <a:t>Goffin,B</a:t>
            </a:r>
            <a:r>
              <a:rPr lang="en-US" dirty="0">
                <a:cs typeface="Calibri"/>
              </a:rPr>
              <a:t>. "</a:t>
            </a:r>
            <a:r>
              <a:rPr lang="en-US" dirty="0" err="1">
                <a:cs typeface="Calibri"/>
              </a:rPr>
              <a:t>Poppea</a:t>
            </a:r>
            <a:r>
              <a:rPr lang="en-US" dirty="0">
                <a:cs typeface="Calibri"/>
              </a:rPr>
              <a:t>" 2006 Brill Online reference works </a:t>
            </a:r>
            <a:r>
              <a:rPr lang="en-US" dirty="0">
                <a:cs typeface="Calibri"/>
                <a:hlinkClick r:id="rId3"/>
              </a:rPr>
              <a:t>http://referenceworks.brillonline.com.ezproxy.uwtsd.ac.uk/entries/brill-s-new-pauly/poppaea-e1004740?s.num=0&amp;s.f.s2_parent=s.f.book.brill-s-new-pauly&amp;s.q=Poppea</a:t>
            </a:r>
            <a:r>
              <a:rPr lang="en-US" dirty="0">
                <a:cs typeface="Calibri"/>
              </a:rPr>
              <a:t> (Accessed on 12/03/18)</a:t>
            </a:r>
          </a:p>
          <a:p>
            <a:endParaRPr lang="en-US" dirty="0">
              <a:cs typeface="Calibri"/>
            </a:endParaRPr>
          </a:p>
          <a:p>
            <a:r>
              <a:rPr lang="en-US" dirty="0">
                <a:cs typeface="Calibri"/>
              </a:rPr>
              <a:t>Ancient sources</a:t>
            </a:r>
          </a:p>
          <a:p>
            <a:r>
              <a:rPr lang="en-US" dirty="0">
                <a:cs typeface="Calibri"/>
              </a:rPr>
              <a:t>Tacitus </a:t>
            </a:r>
            <a:r>
              <a:rPr lang="en-US" i="1" dirty="0">
                <a:cs typeface="Calibri"/>
              </a:rPr>
              <a:t>Annales. </a:t>
            </a:r>
            <a:r>
              <a:rPr lang="en-US" dirty="0" err="1">
                <a:cs typeface="Calibri"/>
              </a:rPr>
              <a:t>W.Jackson</a:t>
            </a:r>
            <a:r>
              <a:rPr lang="en-US" dirty="0">
                <a:cs typeface="Calibri"/>
              </a:rPr>
              <a:t> </a:t>
            </a:r>
            <a:r>
              <a:rPr lang="en-US" dirty="0" err="1">
                <a:cs typeface="Calibri"/>
              </a:rPr>
              <a:t>Bodribb</a:t>
            </a:r>
            <a:r>
              <a:rPr lang="en-US" dirty="0">
                <a:cs typeface="Calibri"/>
              </a:rPr>
              <a:t> (Trans) 1942</a:t>
            </a:r>
          </a:p>
          <a:p>
            <a:r>
              <a:rPr lang="en-US" dirty="0">
                <a:cs typeface="Calibri"/>
              </a:rPr>
              <a:t>Tacitus </a:t>
            </a:r>
            <a:r>
              <a:rPr lang="en-US" i="1" dirty="0">
                <a:cs typeface="Calibri"/>
              </a:rPr>
              <a:t>Annales. </a:t>
            </a:r>
            <a:r>
              <a:rPr lang="en-US" dirty="0">
                <a:cs typeface="Calibri"/>
              </a:rPr>
              <a:t>(Trans) Loeb 1937</a:t>
            </a:r>
            <a:endParaRPr lang="en-US" dirty="0"/>
          </a:p>
          <a:p>
            <a:r>
              <a:rPr lang="en-US" dirty="0">
                <a:cs typeface="Calibri"/>
              </a:rPr>
              <a:t>Suetonius "</a:t>
            </a:r>
            <a:r>
              <a:rPr lang="en-US" i="1" dirty="0">
                <a:cs typeface="Calibri"/>
              </a:rPr>
              <a:t>The lives of the Caesars" </a:t>
            </a:r>
            <a:r>
              <a:rPr lang="en-US" dirty="0">
                <a:cs typeface="Calibri"/>
              </a:rPr>
              <a:t>(Trans) A. Thompson 1889</a:t>
            </a:r>
          </a:p>
          <a:p>
            <a:endParaRPr lang="en-US">
              <a:cs typeface="Calibri"/>
            </a:endParaRPr>
          </a:p>
          <a:p>
            <a:endParaRPr lang="en-US" dirty="0">
              <a:cs typeface="Calibri"/>
            </a:endParaRPr>
          </a:p>
        </p:txBody>
      </p:sp>
    </p:spTree>
    <p:extLst>
      <p:ext uri="{BB962C8B-B14F-4D97-AF65-F5344CB8AC3E}">
        <p14:creationId xmlns:p14="http://schemas.microsoft.com/office/powerpoint/2010/main" val="19841375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153</TotalTime>
  <Words>977</Words>
  <Application>Microsoft Office PowerPoint</Application>
  <PresentationFormat>Widescreen</PresentationFormat>
  <Paragraphs>62</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A comparison of the portrayals of Poppea Sabina and Agrippina the younger in Tacitus.</vt:lpstr>
      <vt:lpstr>Poppea Sabina</vt:lpstr>
      <vt:lpstr>Agrippina the younger</vt:lpstr>
      <vt:lpstr>First mention of Poppea in Tacitus</vt:lpstr>
      <vt:lpstr>First mention of Agrippina in Tacitus</vt:lpstr>
      <vt:lpstr>Comparison with Agrippina</vt:lpstr>
      <vt:lpstr>Marriages of Poppea</vt:lpstr>
      <vt:lpstr>Marriage of Agrippina and Claudius</vt:lpstr>
      <vt:lpstr>Poppea and Octavias death</vt:lpstr>
      <vt:lpstr>Agrippina and the death of Lepida</vt:lpstr>
      <vt:lpstr>Agrippina and Silanus</vt:lpstr>
      <vt:lpstr>Poppea control over Nero</vt:lpstr>
      <vt:lpstr>Agrippina loss of control over Nero</vt:lpstr>
      <vt:lpstr>Poppea and the downfall of Agrippina</vt:lpstr>
      <vt:lpstr>Poppea and the death of Agrippina</vt:lpstr>
      <vt:lpstr>Poppea in Suetonius</vt:lpstr>
      <vt:lpstr>Death of poppea</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comparison of the portrayals of Poppea Sabina and Agrippina the younger in Tacitus.</dc:title>
  <dc:creator>Peter Garters (1600311)</dc:creator>
  <cp:lastModifiedBy>Peter Garters (1600311)</cp:lastModifiedBy>
  <cp:revision>113</cp:revision>
  <dcterms:created xsi:type="dcterms:W3CDTF">2018-03-05T12:55:16Z</dcterms:created>
  <dcterms:modified xsi:type="dcterms:W3CDTF">2018-03-12T15:17:29Z</dcterms:modified>
</cp:coreProperties>
</file>