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4633E7-6BBC-5E2B-655C-9D2ACBC782C8}" v="262" dt="2026-03-19T22:02:35.5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islavs Suhankins (2430395)" userId="S::2430395@student.uwtsd.ac.uk::2f331c6c-5888-4793-bb6a-59bd46ba22fe" providerId="AD" clId="Web-{424633E7-6BBC-5E2B-655C-9D2ACBC782C8}"/>
    <pc:docChg chg="modSld">
      <pc:chgData name="Vladislavs Suhankins (2430395)" userId="S::2430395@student.uwtsd.ac.uk::2f331c6c-5888-4793-bb6a-59bd46ba22fe" providerId="AD" clId="Web-{424633E7-6BBC-5E2B-655C-9D2ACBC782C8}" dt="2026-03-19T22:02:35.587" v="261" actId="20577"/>
      <pc:docMkLst>
        <pc:docMk/>
      </pc:docMkLst>
      <pc:sldChg chg="modSp">
        <pc:chgData name="Vladislavs Suhankins (2430395)" userId="S::2430395@student.uwtsd.ac.uk::2f331c6c-5888-4793-bb6a-59bd46ba22fe" providerId="AD" clId="Web-{424633E7-6BBC-5E2B-655C-9D2ACBC782C8}" dt="2026-03-19T22:00:02.974" v="226" actId="20577"/>
        <pc:sldMkLst>
          <pc:docMk/>
          <pc:sldMk cId="0" sldId="256"/>
        </pc:sldMkLst>
        <pc:spChg chg="mod">
          <ac:chgData name="Vladislavs Suhankins (2430395)" userId="S::2430395@student.uwtsd.ac.uk::2f331c6c-5888-4793-bb6a-59bd46ba22fe" providerId="AD" clId="Web-{424633E7-6BBC-5E2B-655C-9D2ACBC782C8}" dt="2026-03-19T21:32:44.268" v="1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02.974" v="226" actId="20577"/>
          <ac:spMkLst>
            <pc:docMk/>
            <pc:sldMk cId="0" sldId="256"/>
            <ac:spMk id="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00.521" v="224" actId="20577"/>
          <ac:spMkLst>
            <pc:docMk/>
            <pc:sldMk cId="0" sldId="256"/>
            <ac:spMk id="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00.052" v="221" actId="20577"/>
          <ac:spMkLst>
            <pc:docMk/>
            <pc:sldMk cId="0" sldId="256"/>
            <ac:spMk id="7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1:33:02.643" v="3" actId="20577"/>
        <pc:sldMkLst>
          <pc:docMk/>
          <pc:sldMk cId="0" sldId="257"/>
        </pc:sldMkLst>
        <pc:spChg chg="mod">
          <ac:chgData name="Vladislavs Suhankins (2430395)" userId="S::2430395@student.uwtsd.ac.uk::2f331c6c-5888-4793-bb6a-59bd46ba22fe" providerId="AD" clId="Web-{424633E7-6BBC-5E2B-655C-9D2ACBC782C8}" dt="2026-03-19T21:33:02.643" v="3" actId="20577"/>
          <ac:spMkLst>
            <pc:docMk/>
            <pc:sldMk cId="0" sldId="257"/>
            <ac:spMk id="4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0:30.006" v="232" actId="20577"/>
        <pc:sldMkLst>
          <pc:docMk/>
          <pc:sldMk cId="0" sldId="258"/>
        </pc:sldMkLst>
        <pc:spChg chg="mod">
          <ac:chgData name="Vladislavs Suhankins (2430395)" userId="S::2430395@student.uwtsd.ac.uk::2f331c6c-5888-4793-bb6a-59bd46ba22fe" providerId="AD" clId="Web-{424633E7-6BBC-5E2B-655C-9D2ACBC782C8}" dt="2026-03-19T21:33:20.394" v="5" actId="20577"/>
          <ac:spMkLst>
            <pc:docMk/>
            <pc:sldMk cId="0" sldId="258"/>
            <ac:spMk id="1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33:46.460" v="7" actId="20577"/>
          <ac:spMkLst>
            <pc:docMk/>
            <pc:sldMk cId="0" sldId="258"/>
            <ac:spMk id="1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34:00.696" v="10" actId="20577"/>
          <ac:spMkLst>
            <pc:docMk/>
            <pc:sldMk cId="0" sldId="258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34:10.556" v="12" actId="20577"/>
          <ac:spMkLst>
            <pc:docMk/>
            <pc:sldMk cId="0" sldId="258"/>
            <ac:spMk id="1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34:27.902" v="14" actId="20577"/>
          <ac:spMkLst>
            <pc:docMk/>
            <pc:sldMk cId="0" sldId="258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35:27.283" v="22" actId="20577"/>
          <ac:spMkLst>
            <pc:docMk/>
            <pc:sldMk cId="0" sldId="258"/>
            <ac:spMk id="2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16.006" v="228" actId="20577"/>
          <ac:spMkLst>
            <pc:docMk/>
            <pc:sldMk cId="0" sldId="258"/>
            <ac:spMk id="21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18.631" v="229" actId="20577"/>
          <ac:spMkLst>
            <pc:docMk/>
            <pc:sldMk cId="0" sldId="258"/>
            <ac:spMk id="22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22.599" v="230" actId="20577"/>
          <ac:spMkLst>
            <pc:docMk/>
            <pc:sldMk cId="0" sldId="258"/>
            <ac:spMk id="2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26.584" v="231" actId="20577"/>
          <ac:spMkLst>
            <pc:docMk/>
            <pc:sldMk cId="0" sldId="258"/>
            <ac:spMk id="2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30.006" v="232" actId="20577"/>
          <ac:spMkLst>
            <pc:docMk/>
            <pc:sldMk cId="0" sldId="258"/>
            <ac:spMk id="25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0:48.897" v="237" actId="20577"/>
        <pc:sldMkLst>
          <pc:docMk/>
          <pc:sldMk cId="0" sldId="259"/>
        </pc:sldMkLst>
        <pc:spChg chg="mod">
          <ac:chgData name="Vladislavs Suhankins (2430395)" userId="S::2430395@student.uwtsd.ac.uk::2f331c6c-5888-4793-bb6a-59bd46ba22fe" providerId="AD" clId="Web-{424633E7-6BBC-5E2B-655C-9D2ACBC782C8}" dt="2026-03-19T21:39:30.391" v="39" actId="20577"/>
          <ac:spMkLst>
            <pc:docMk/>
            <pc:sldMk cId="0" sldId="259"/>
            <ac:spMk id="21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0:17.533" v="45" actId="20577"/>
          <ac:spMkLst>
            <pc:docMk/>
            <pc:sldMk cId="0" sldId="259"/>
            <ac:spMk id="22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0:24.518" v="46" actId="20577"/>
          <ac:spMkLst>
            <pc:docMk/>
            <pc:sldMk cId="0" sldId="259"/>
            <ac:spMk id="2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0:28.065" v="47" actId="20577"/>
          <ac:spMkLst>
            <pc:docMk/>
            <pc:sldMk cId="0" sldId="259"/>
            <ac:spMk id="2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0:36.096" v="48" actId="20577"/>
          <ac:spMkLst>
            <pc:docMk/>
            <pc:sldMk cId="0" sldId="259"/>
            <ac:spMk id="2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35.365" v="233" actId="20577"/>
          <ac:spMkLst>
            <pc:docMk/>
            <pc:sldMk cId="0" sldId="259"/>
            <ac:spMk id="2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38.647" v="234" actId="20577"/>
          <ac:spMkLst>
            <pc:docMk/>
            <pc:sldMk cId="0" sldId="259"/>
            <ac:spMk id="2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41.084" v="235" actId="20577"/>
          <ac:spMkLst>
            <pc:docMk/>
            <pc:sldMk cId="0" sldId="259"/>
            <ac:spMk id="2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45.241" v="236" actId="20577"/>
          <ac:spMkLst>
            <pc:docMk/>
            <pc:sldMk cId="0" sldId="259"/>
            <ac:spMk id="2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48.897" v="237" actId="20577"/>
          <ac:spMkLst>
            <pc:docMk/>
            <pc:sldMk cId="0" sldId="259"/>
            <ac:spMk id="30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1:02.866" v="241" actId="20577"/>
        <pc:sldMkLst>
          <pc:docMk/>
          <pc:sldMk cId="0" sldId="260"/>
        </pc:sldMkLst>
        <pc:spChg chg="mod">
          <ac:chgData name="Vladislavs Suhankins (2430395)" userId="S::2430395@student.uwtsd.ac.uk::2f331c6c-5888-4793-bb6a-59bd46ba22fe" providerId="AD" clId="Web-{424633E7-6BBC-5E2B-655C-9D2ACBC782C8}" dt="2026-03-19T21:40:50.347" v="50" actId="20577"/>
          <ac:spMkLst>
            <pc:docMk/>
            <pc:sldMk cId="0" sldId="260"/>
            <ac:spMk id="1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0:56.582" v="52" actId="20577"/>
          <ac:spMkLst>
            <pc:docMk/>
            <pc:sldMk cId="0" sldId="260"/>
            <ac:spMk id="1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1:04.941" v="54" actId="20577"/>
          <ac:spMkLst>
            <pc:docMk/>
            <pc:sldMk cId="0" sldId="260"/>
            <ac:spMk id="1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1:11.566" v="56" actId="20577"/>
          <ac:spMkLst>
            <pc:docMk/>
            <pc:sldMk cId="0" sldId="260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54.022" v="238" actId="20577"/>
          <ac:spMkLst>
            <pc:docMk/>
            <pc:sldMk cId="0" sldId="260"/>
            <ac:spMk id="1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57.038" v="239" actId="20577"/>
          <ac:spMkLst>
            <pc:docMk/>
            <pc:sldMk cId="0" sldId="260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0:59.866" v="240" actId="20577"/>
          <ac:spMkLst>
            <pc:docMk/>
            <pc:sldMk cId="0" sldId="260"/>
            <ac:spMk id="2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02.866" v="241" actId="20577"/>
          <ac:spMkLst>
            <pc:docMk/>
            <pc:sldMk cId="0" sldId="260"/>
            <ac:spMk id="21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1:57.445" v="251" actId="20577"/>
        <pc:sldMkLst>
          <pc:docMk/>
          <pc:sldMk cId="0" sldId="261"/>
        </pc:sldMkLst>
        <pc:spChg chg="mod">
          <ac:chgData name="Vladislavs Suhankins (2430395)" userId="S::2430395@student.uwtsd.ac.uk::2f331c6c-5888-4793-bb6a-59bd46ba22fe" providerId="AD" clId="Web-{424633E7-6BBC-5E2B-655C-9D2ACBC782C8}" dt="2026-03-19T22:01:05.991" v="242" actId="20577"/>
          <ac:spMkLst>
            <pc:docMk/>
            <pc:sldMk cId="0" sldId="261"/>
            <ac:spMk id="21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08.897" v="243" actId="20577"/>
          <ac:spMkLst>
            <pc:docMk/>
            <pc:sldMk cId="0" sldId="261"/>
            <ac:spMk id="22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11.882" v="244" actId="20577"/>
          <ac:spMkLst>
            <pc:docMk/>
            <pc:sldMk cId="0" sldId="261"/>
            <ac:spMk id="2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14.632" v="245" actId="20577"/>
          <ac:spMkLst>
            <pc:docMk/>
            <pc:sldMk cId="0" sldId="261"/>
            <ac:spMk id="2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57.445" v="251" actId="20577"/>
          <ac:spMkLst>
            <pc:docMk/>
            <pc:sldMk cId="0" sldId="261"/>
            <ac:spMk id="25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1:54.133" v="250" actId="20577"/>
        <pc:sldMkLst>
          <pc:docMk/>
          <pc:sldMk cId="0" sldId="262"/>
        </pc:sldMkLst>
        <pc:spChg chg="mod">
          <ac:chgData name="Vladislavs Suhankins (2430395)" userId="S::2430395@student.uwtsd.ac.uk::2f331c6c-5888-4793-bb6a-59bd46ba22fe" providerId="AD" clId="Web-{424633E7-6BBC-5E2B-655C-9D2ACBC782C8}" dt="2026-03-19T21:45:56.526" v="78" actId="20577"/>
          <ac:spMkLst>
            <pc:docMk/>
            <pc:sldMk cId="0" sldId="262"/>
            <ac:spMk id="1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6:01.151" v="79" actId="20577"/>
          <ac:spMkLst>
            <pc:docMk/>
            <pc:sldMk cId="0" sldId="262"/>
            <ac:spMk id="11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6:04.979" v="80" actId="20577"/>
          <ac:spMkLst>
            <pc:docMk/>
            <pc:sldMk cId="0" sldId="262"/>
            <ac:spMk id="12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6:18.745" v="82" actId="20577"/>
          <ac:spMkLst>
            <pc:docMk/>
            <pc:sldMk cId="0" sldId="262"/>
            <ac:spMk id="1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6:31.855" v="84" actId="20577"/>
          <ac:spMkLst>
            <pc:docMk/>
            <pc:sldMk cId="0" sldId="262"/>
            <ac:spMk id="1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39.414" v="246" actId="20577"/>
          <ac:spMkLst>
            <pc:docMk/>
            <pc:sldMk cId="0" sldId="262"/>
            <ac:spMk id="1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42.523" v="247" actId="20577"/>
          <ac:spMkLst>
            <pc:docMk/>
            <pc:sldMk cId="0" sldId="262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45.398" v="248" actId="20577"/>
          <ac:spMkLst>
            <pc:docMk/>
            <pc:sldMk cId="0" sldId="262"/>
            <ac:spMk id="1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49.351" v="249" actId="20577"/>
          <ac:spMkLst>
            <pc:docMk/>
            <pc:sldMk cId="0" sldId="262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1:54.133" v="250" actId="20577"/>
          <ac:spMkLst>
            <pc:docMk/>
            <pc:sldMk cId="0" sldId="262"/>
            <ac:spMk id="20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2:10.008" v="255" actId="20577"/>
        <pc:sldMkLst>
          <pc:docMk/>
          <pc:sldMk cId="0" sldId="263"/>
        </pc:sldMkLst>
        <pc:spChg chg="mod">
          <ac:chgData name="Vladislavs Suhankins (2430395)" userId="S::2430395@student.uwtsd.ac.uk::2f331c6c-5888-4793-bb6a-59bd46ba22fe" providerId="AD" clId="Web-{424633E7-6BBC-5E2B-655C-9D2ACBC782C8}" dt="2026-03-19T21:48:32.997" v="96" actId="20577"/>
          <ac:spMkLst>
            <pc:docMk/>
            <pc:sldMk cId="0" sldId="263"/>
            <ac:spMk id="1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9:03.482" v="97" actId="20577"/>
          <ac:spMkLst>
            <pc:docMk/>
            <pc:sldMk cId="0" sldId="263"/>
            <ac:spMk id="1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9:10.435" v="98" actId="20577"/>
          <ac:spMkLst>
            <pc:docMk/>
            <pc:sldMk cId="0" sldId="263"/>
            <ac:spMk id="1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9:14.170" v="99" actId="20577"/>
          <ac:spMkLst>
            <pc:docMk/>
            <pc:sldMk cId="0" sldId="263"/>
            <ac:spMk id="1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49:53.032" v="105" actId="1076"/>
          <ac:spMkLst>
            <pc:docMk/>
            <pc:sldMk cId="0" sldId="263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01.711" v="252" actId="20577"/>
          <ac:spMkLst>
            <pc:docMk/>
            <pc:sldMk cId="0" sldId="263"/>
            <ac:spMk id="1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05.117" v="253" actId="20577"/>
          <ac:spMkLst>
            <pc:docMk/>
            <pc:sldMk cId="0" sldId="263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07.492" v="254" actId="20577"/>
          <ac:spMkLst>
            <pc:docMk/>
            <pc:sldMk cId="0" sldId="263"/>
            <ac:spMk id="2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10.008" v="255" actId="20577"/>
          <ac:spMkLst>
            <pc:docMk/>
            <pc:sldMk cId="0" sldId="263"/>
            <ac:spMk id="21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2:21.649" v="259" actId="20577"/>
        <pc:sldMkLst>
          <pc:docMk/>
          <pc:sldMk cId="0" sldId="264"/>
        </pc:sldMkLst>
        <pc:spChg chg="mod">
          <ac:chgData name="Vladislavs Suhankins (2430395)" userId="S::2430395@student.uwtsd.ac.uk::2f331c6c-5888-4793-bb6a-59bd46ba22fe" providerId="AD" clId="Web-{424633E7-6BBC-5E2B-655C-9D2ACBC782C8}" dt="2026-03-19T21:50:44.268" v="115" actId="20577"/>
          <ac:spMkLst>
            <pc:docMk/>
            <pc:sldMk cId="0" sldId="264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0:47.862" v="116" actId="20577"/>
          <ac:spMkLst>
            <pc:docMk/>
            <pc:sldMk cId="0" sldId="264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0:54.660" v="118" actId="20577"/>
          <ac:spMkLst>
            <pc:docMk/>
            <pc:sldMk cId="0" sldId="264"/>
            <ac:spMk id="21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1:00.051" v="120" actId="20577"/>
          <ac:spMkLst>
            <pc:docMk/>
            <pc:sldMk cId="0" sldId="264"/>
            <ac:spMk id="2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1:06.802" v="122" actId="20577"/>
          <ac:spMkLst>
            <pc:docMk/>
            <pc:sldMk cId="0" sldId="264"/>
            <ac:spMk id="2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12.883" v="256" actId="20577"/>
          <ac:spMkLst>
            <pc:docMk/>
            <pc:sldMk cId="0" sldId="264"/>
            <ac:spMk id="2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16.055" v="257" actId="20577"/>
          <ac:spMkLst>
            <pc:docMk/>
            <pc:sldMk cId="0" sldId="264"/>
            <ac:spMk id="2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18.555" v="258" actId="20577"/>
          <ac:spMkLst>
            <pc:docMk/>
            <pc:sldMk cId="0" sldId="264"/>
            <ac:spMk id="2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2:02:21.649" v="259" actId="20577"/>
          <ac:spMkLst>
            <pc:docMk/>
            <pc:sldMk cId="0" sldId="264"/>
            <ac:spMk id="29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1:53:50.082" v="159" actId="20577"/>
        <pc:sldMkLst>
          <pc:docMk/>
          <pc:sldMk cId="0" sldId="265"/>
        </pc:sldMkLst>
        <pc:spChg chg="mod">
          <ac:chgData name="Vladislavs Suhankins (2430395)" userId="S::2430395@student.uwtsd.ac.uk::2f331c6c-5888-4793-bb6a-59bd46ba22fe" providerId="AD" clId="Web-{424633E7-6BBC-5E2B-655C-9D2ACBC782C8}" dt="2026-03-19T21:51:50.650" v="133" actId="20577"/>
          <ac:spMkLst>
            <pc:docMk/>
            <pc:sldMk cId="0" sldId="265"/>
            <ac:spMk id="1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2:58.109" v="151" actId="20577"/>
          <ac:spMkLst>
            <pc:docMk/>
            <pc:sldMk cId="0" sldId="265"/>
            <ac:spMk id="1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2:54.953" v="150" actId="20577"/>
          <ac:spMkLst>
            <pc:docMk/>
            <pc:sldMk cId="0" sldId="265"/>
            <ac:spMk id="1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3:25.986" v="154" actId="20577"/>
          <ac:spMkLst>
            <pc:docMk/>
            <pc:sldMk cId="0" sldId="265"/>
            <ac:spMk id="1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3:33.049" v="155" actId="20577"/>
          <ac:spMkLst>
            <pc:docMk/>
            <pc:sldMk cId="0" sldId="265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3:42.019" v="157" actId="20577"/>
          <ac:spMkLst>
            <pc:docMk/>
            <pc:sldMk cId="0" sldId="265"/>
            <ac:spMk id="1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3:38.128" v="156" actId="20577"/>
          <ac:spMkLst>
            <pc:docMk/>
            <pc:sldMk cId="0" sldId="265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3:47.144" v="158" actId="20577"/>
          <ac:spMkLst>
            <pc:docMk/>
            <pc:sldMk cId="0" sldId="265"/>
            <ac:spMk id="2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3:50.082" v="159" actId="20577"/>
          <ac:spMkLst>
            <pc:docMk/>
            <pc:sldMk cId="0" sldId="265"/>
            <ac:spMk id="21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1:56:34.701" v="189" actId="20577"/>
        <pc:sldMkLst>
          <pc:docMk/>
          <pc:sldMk cId="0" sldId="266"/>
        </pc:sldMkLst>
        <pc:spChg chg="mod">
          <ac:chgData name="Vladislavs Suhankins (2430395)" userId="S::2430395@student.uwtsd.ac.uk::2f331c6c-5888-4793-bb6a-59bd46ba22fe" providerId="AD" clId="Web-{424633E7-6BBC-5E2B-655C-9D2ACBC782C8}" dt="2026-03-19T21:54:10.661" v="162" actId="14100"/>
          <ac:spMkLst>
            <pc:docMk/>
            <pc:sldMk cId="0" sldId="266"/>
            <ac:spMk id="2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4:28.085" v="164" actId="20577"/>
          <ac:spMkLst>
            <pc:docMk/>
            <pc:sldMk cId="0" sldId="266"/>
            <ac:spMk id="22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4:44.992" v="169" actId="20577"/>
          <ac:spMkLst>
            <pc:docMk/>
            <pc:sldMk cId="0" sldId="266"/>
            <ac:spMk id="2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5:05.009" v="174" actId="20577"/>
          <ac:spMkLst>
            <pc:docMk/>
            <pc:sldMk cId="0" sldId="266"/>
            <ac:spMk id="2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5:50.996" v="179" actId="20577"/>
          <ac:spMkLst>
            <pc:docMk/>
            <pc:sldMk cId="0" sldId="266"/>
            <ac:spMk id="2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6:09.950" v="184" actId="20577"/>
          <ac:spMkLst>
            <pc:docMk/>
            <pc:sldMk cId="0" sldId="266"/>
            <ac:spMk id="3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4:36.007" v="167" actId="20577"/>
          <ac:spMkLst>
            <pc:docMk/>
            <pc:sldMk cId="0" sldId="266"/>
            <ac:spMk id="31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4:54.040" v="172" actId="20577"/>
          <ac:spMkLst>
            <pc:docMk/>
            <pc:sldMk cId="0" sldId="266"/>
            <ac:spMk id="32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6:34.701" v="189" actId="20577"/>
          <ac:spMkLst>
            <pc:docMk/>
            <pc:sldMk cId="0" sldId="266"/>
            <ac:spMk id="3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6:01.043" v="182" actId="20577"/>
          <ac:spMkLst>
            <pc:docMk/>
            <pc:sldMk cId="0" sldId="266"/>
            <ac:spMk id="3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6:20.981" v="187" actId="20577"/>
          <ac:spMkLst>
            <pc:docMk/>
            <pc:sldMk cId="0" sldId="266"/>
            <ac:spMk id="35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1:58:33.643" v="211" actId="20577"/>
        <pc:sldMkLst>
          <pc:docMk/>
          <pc:sldMk cId="0" sldId="267"/>
        </pc:sldMkLst>
        <pc:spChg chg="mod">
          <ac:chgData name="Vladislavs Suhankins (2430395)" userId="S::2430395@student.uwtsd.ac.uk::2f331c6c-5888-4793-bb6a-59bd46ba22fe" providerId="AD" clId="Web-{424633E7-6BBC-5E2B-655C-9D2ACBC782C8}" dt="2026-03-19T21:58:33.643" v="211" actId="20577"/>
          <ac:spMkLst>
            <pc:docMk/>
            <pc:sldMk cId="0" sldId="267"/>
            <ac:spMk id="13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6:47.951" v="191" actId="20577"/>
          <ac:spMkLst>
            <pc:docMk/>
            <pc:sldMk cId="0" sldId="267"/>
            <ac:spMk id="14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6:54.998" v="193" actId="20577"/>
          <ac:spMkLst>
            <pc:docMk/>
            <pc:sldMk cId="0" sldId="267"/>
            <ac:spMk id="15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7:01.030" v="195" actId="20577"/>
          <ac:spMkLst>
            <pc:docMk/>
            <pc:sldMk cId="0" sldId="267"/>
            <ac:spMk id="16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7:09.155" v="197" actId="20577"/>
          <ac:spMkLst>
            <pc:docMk/>
            <pc:sldMk cId="0" sldId="267"/>
            <ac:spMk id="17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7:17.640" v="200" actId="20577"/>
          <ac:spMkLst>
            <pc:docMk/>
            <pc:sldMk cId="0" sldId="267"/>
            <ac:spMk id="18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8:09.408" v="203" actId="20577"/>
          <ac:spMkLst>
            <pc:docMk/>
            <pc:sldMk cId="0" sldId="267"/>
            <ac:spMk id="19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8:18.909" v="206" actId="20577"/>
          <ac:spMkLst>
            <pc:docMk/>
            <pc:sldMk cId="0" sldId="267"/>
            <ac:spMk id="20" creationId="{00000000-0000-0000-0000-000000000000}"/>
          </ac:spMkLst>
        </pc:spChg>
        <pc:spChg chg="mod">
          <ac:chgData name="Vladislavs Suhankins (2430395)" userId="S::2430395@student.uwtsd.ac.uk::2f331c6c-5888-4793-bb6a-59bd46ba22fe" providerId="AD" clId="Web-{424633E7-6BBC-5E2B-655C-9D2ACBC782C8}" dt="2026-03-19T21:58:27.690" v="209" actId="20577"/>
          <ac:spMkLst>
            <pc:docMk/>
            <pc:sldMk cId="0" sldId="267"/>
            <ac:spMk id="21" creationId="{00000000-0000-0000-0000-000000000000}"/>
          </ac:spMkLst>
        </pc:spChg>
      </pc:sldChg>
      <pc:sldChg chg="modSp">
        <pc:chgData name="Vladislavs Suhankins (2430395)" userId="S::2430395@student.uwtsd.ac.uk::2f331c6c-5888-4793-bb6a-59bd46ba22fe" providerId="AD" clId="Web-{424633E7-6BBC-5E2B-655C-9D2ACBC782C8}" dt="2026-03-19T22:02:35.587" v="261" actId="20577"/>
        <pc:sldMkLst>
          <pc:docMk/>
          <pc:sldMk cId="0" sldId="268"/>
        </pc:sldMkLst>
        <pc:spChg chg="mod">
          <ac:chgData name="Vladislavs Suhankins (2430395)" userId="S::2430395@student.uwtsd.ac.uk::2f331c6c-5888-4793-bb6a-59bd46ba22fe" providerId="AD" clId="Web-{424633E7-6BBC-5E2B-655C-9D2ACBC782C8}" dt="2026-03-19T22:02:35.587" v="261" actId="20577"/>
          <ac:spMkLst>
            <pc:docMk/>
            <pc:sldMk cId="0" sldId="26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76300" y="1689100"/>
            <a:ext cx="14490700" cy="1206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Recruitment and Development of an Automotive Sales Manager</a:t>
            </a:r>
            <a:endParaRPr lang="en-US" sz="3200">
              <a:latin typeface="Arial"/>
              <a:cs typeface="Arial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76300" y="31877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  <a:cs typeface="Poppins"/>
              </a:rPr>
              <a:t>A Study of Recruitment Process and Learning Development in UK Automotive Retail</a:t>
            </a:r>
            <a:endParaRPr lang="en-US" sz="110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76300" y="38481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  <a:cs typeface="Poppins"/>
              </a:rPr>
              <a:t>Student Name: Vladislavs Suhankins</a:t>
            </a:r>
            <a:endParaRPr lang="en-US" sz="1900">
              <a:latin typeface="Calibri"/>
              <a:ea typeface="Calibri"/>
              <a:cs typeface="Calibri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76300" y="42291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Student ID: 2430395</a:t>
            </a:r>
            <a:endParaRPr lang="en-US" sz="1900">
              <a:ea typeface="Calibri"/>
              <a:cs typeface="Calibri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76300" y="45974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Programme: BA (Hons) Leadership and Management Skills for the Workplace</a:t>
            </a:r>
            <a:endParaRPr lang="en-US" sz="1100"/>
          </a:p>
        </p:txBody>
      </p:sp>
      <p:sp>
        <p:nvSpPr>
          <p:cNvPr id="9" name="TextBox 9"/>
          <p:cNvSpPr txBox="1"/>
          <p:nvPr/>
        </p:nvSpPr>
        <p:spPr>
          <a:xfrm>
            <a:off x="876300" y="59309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Module: Developing and Managing Individuals and Teams</a:t>
            </a:r>
            <a:endParaRPr lang="en-US" sz="1100"/>
          </a:p>
        </p:txBody>
      </p:sp>
      <p:sp>
        <p:nvSpPr>
          <p:cNvPr id="10" name="TextBox 10"/>
          <p:cNvSpPr txBox="1"/>
          <p:nvPr/>
        </p:nvSpPr>
        <p:spPr>
          <a:xfrm>
            <a:off x="876300" y="62992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Module Code: LCLM5002</a:t>
            </a:r>
            <a:endParaRPr lang="en-US" sz="1100"/>
          </a:p>
        </p:txBody>
      </p:sp>
      <p:sp>
        <p:nvSpPr>
          <p:cNvPr id="11" name="TextBox 11"/>
          <p:cNvSpPr txBox="1"/>
          <p:nvPr/>
        </p:nvSpPr>
        <p:spPr>
          <a:xfrm>
            <a:off x="876300" y="66802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Lecturer: Amer Kareem</a:t>
            </a:r>
            <a:endParaRPr lang="en-US" sz="1100"/>
          </a:p>
        </p:txBody>
      </p:sp>
      <p:sp>
        <p:nvSpPr>
          <p:cNvPr id="12" name="TextBox 12"/>
          <p:cNvSpPr txBox="1"/>
          <p:nvPr/>
        </p:nvSpPr>
        <p:spPr>
          <a:xfrm>
            <a:off x="876300" y="70612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Submission Date: 21 March 2026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76300" y="6858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Contents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76300" y="15748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1. Company overview</a:t>
            </a:r>
            <a:endParaRPr lang="en-US" sz="1100"/>
          </a:p>
        </p:txBody>
      </p:sp>
      <p:sp>
        <p:nvSpPr>
          <p:cNvPr id="6" name="TextBox 6"/>
          <p:cNvSpPr txBox="1"/>
          <p:nvPr/>
        </p:nvSpPr>
        <p:spPr>
          <a:xfrm>
            <a:off x="876300" y="22352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2. Recruitment process</a:t>
            </a:r>
            <a:endParaRPr lang="en-US" sz="1100"/>
          </a:p>
        </p:txBody>
      </p:sp>
      <p:sp>
        <p:nvSpPr>
          <p:cNvPr id="7" name="TextBox 7"/>
          <p:cNvSpPr txBox="1"/>
          <p:nvPr/>
        </p:nvSpPr>
        <p:spPr>
          <a:xfrm>
            <a:off x="876300" y="28956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3. Job analysis</a:t>
            </a:r>
            <a:endParaRPr lang="en-US" sz="1100"/>
          </a:p>
        </p:txBody>
      </p:sp>
      <p:sp>
        <p:nvSpPr>
          <p:cNvPr id="8" name="TextBox 8"/>
          <p:cNvSpPr txBox="1"/>
          <p:nvPr/>
        </p:nvSpPr>
        <p:spPr>
          <a:xfrm>
            <a:off x="876300" y="35560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4. Job description</a:t>
            </a:r>
            <a:endParaRPr lang="en-US" sz="1100"/>
          </a:p>
        </p:txBody>
      </p:sp>
      <p:sp>
        <p:nvSpPr>
          <p:cNvPr id="9" name="TextBox 9"/>
          <p:cNvSpPr txBox="1"/>
          <p:nvPr/>
        </p:nvSpPr>
        <p:spPr>
          <a:xfrm>
            <a:off x="876300" y="42164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5. Person specification</a:t>
            </a:r>
            <a:endParaRPr lang="en-US" sz="1100"/>
          </a:p>
        </p:txBody>
      </p:sp>
      <p:sp>
        <p:nvSpPr>
          <p:cNvPr id="10" name="TextBox 10"/>
          <p:cNvSpPr txBox="1"/>
          <p:nvPr/>
        </p:nvSpPr>
        <p:spPr>
          <a:xfrm>
            <a:off x="876300" y="48768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6. Training and development</a:t>
            </a:r>
            <a:endParaRPr lang="en-US" sz="1100"/>
          </a:p>
        </p:txBody>
      </p:sp>
      <p:sp>
        <p:nvSpPr>
          <p:cNvPr id="11" name="TextBox 11"/>
          <p:cNvSpPr txBox="1"/>
          <p:nvPr/>
        </p:nvSpPr>
        <p:spPr>
          <a:xfrm>
            <a:off x="876300" y="55499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7. Learning theories</a:t>
            </a:r>
            <a:endParaRPr lang="en-US" sz="1100"/>
          </a:p>
        </p:txBody>
      </p:sp>
      <p:sp>
        <p:nvSpPr>
          <p:cNvPr id="12" name="TextBox 12"/>
          <p:cNvSpPr txBox="1"/>
          <p:nvPr/>
        </p:nvSpPr>
        <p:spPr>
          <a:xfrm>
            <a:off x="876300" y="62103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8. Motivation theory</a:t>
            </a:r>
            <a:endParaRPr lang="en-US" sz="1100"/>
          </a:p>
        </p:txBody>
      </p:sp>
      <p:sp>
        <p:nvSpPr>
          <p:cNvPr id="13" name="TextBox 13"/>
          <p:cNvSpPr txBox="1"/>
          <p:nvPr/>
        </p:nvSpPr>
        <p:spPr>
          <a:xfrm>
            <a:off x="876300" y="68707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9. Conclusion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1447800"/>
            <a:ext cx="14490700" cy="70612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1447800"/>
            <a:ext cx="3429000" cy="4521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1155700" y="1676400"/>
            <a:ext cx="685800" cy="6858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7" name="AutoShape 7"/>
          <p:cNvSpPr/>
          <p:nvPr/>
        </p:nvSpPr>
        <p:spPr>
          <a:xfrm>
            <a:off x="4559300" y="1447800"/>
            <a:ext cx="3429000" cy="4521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4851400" y="1676400"/>
            <a:ext cx="685800" cy="6858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9" name="AutoShape 9"/>
          <p:cNvSpPr/>
          <p:nvPr/>
        </p:nvSpPr>
        <p:spPr>
          <a:xfrm>
            <a:off x="8242300" y="1447800"/>
            <a:ext cx="3429000" cy="4521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8534400" y="1676400"/>
            <a:ext cx="685800" cy="6858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11" name="AutoShape 11"/>
          <p:cNvSpPr/>
          <p:nvPr/>
        </p:nvSpPr>
        <p:spPr>
          <a:xfrm>
            <a:off x="11938000" y="1447800"/>
            <a:ext cx="3429000" cy="4521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12217400" y="1676400"/>
            <a:ext cx="685800" cy="6858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13" name="AutoShape 13"/>
          <p:cNvSpPr/>
          <p:nvPr/>
        </p:nvSpPr>
        <p:spPr>
          <a:xfrm>
            <a:off x="876300" y="6197600"/>
            <a:ext cx="14490700" cy="22987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4" name="AutoShape 14"/>
          <p:cNvSpPr/>
          <p:nvPr/>
        </p:nvSpPr>
        <p:spPr>
          <a:xfrm>
            <a:off x="1155700" y="6426200"/>
            <a:ext cx="685800" cy="6858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15" name="TextBox 15"/>
          <p:cNvSpPr txBox="1"/>
          <p:nvPr/>
        </p:nvSpPr>
        <p:spPr>
          <a:xfrm>
            <a:off x="876300" y="622300"/>
            <a:ext cx="14490700" cy="546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Company Overview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130300" y="2590800"/>
            <a:ext cx="2921000" cy="825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ABC Motors Ltd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4813300" y="2590800"/>
            <a:ext cx="2921000" cy="825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UK automotive dealership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8496300" y="2590800"/>
            <a:ext cx="2921000" cy="825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Competitive industry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2179300" y="2590800"/>
            <a:ext cx="2921000" cy="1244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Sales performance focus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130300" y="7353300"/>
            <a:ext cx="13982700" cy="4064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Poppins"/>
              </a:rPr>
              <a:t>Customer satisfaction</a:t>
            </a:r>
            <a:endParaRPr lang="en-US" sz="2400">
              <a:ea typeface="Calibri"/>
              <a:cs typeface="Calibri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130300" y="3581400"/>
            <a:ext cx="2921000" cy="1384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Established UK automotive dealership operating across multiple locations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4813300" y="3581400"/>
            <a:ext cx="2921000" cy="1384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Specializing in new and used vehicle sales with multi-brand representation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496300" y="3581400"/>
            <a:ext cx="2921000" cy="1727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Operating in highly competitive automotive retail sector with evolving customer demands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2179300" y="4000500"/>
            <a:ext cx="2921000" cy="1727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Emphasis on achieving targets, maximizing profitability and revenue growth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130300" y="7924800"/>
            <a:ext cx="13982700" cy="342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Commitment to delivering exceptional customer service and building long-term relationships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700" y="1930400"/>
            <a:ext cx="177800" cy="1778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7300" y="1905000"/>
            <a:ext cx="228600" cy="2286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0300" y="1905000"/>
            <a:ext cx="228600" cy="22860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33300" y="1905000"/>
            <a:ext cx="228600" cy="22860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4300" y="6654800"/>
            <a:ext cx="228600" cy="228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1181100"/>
            <a:ext cx="14490700" cy="74295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2032000"/>
            <a:ext cx="3378200" cy="27940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876300" y="2032000"/>
            <a:ext cx="3378200" cy="2794000"/>
          </a:xfrm>
          <a:prstGeom prst="roundRect">
            <a:avLst>
              <a:gd name="adj" fmla="val 2272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7" name="AutoShape 7"/>
          <p:cNvSpPr/>
          <p:nvPr/>
        </p:nvSpPr>
        <p:spPr>
          <a:xfrm>
            <a:off x="876300" y="2032000"/>
            <a:ext cx="3378200" cy="177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8" name="AutoShape 8"/>
          <p:cNvSpPr/>
          <p:nvPr/>
        </p:nvSpPr>
        <p:spPr>
          <a:xfrm>
            <a:off x="4572000" y="1752600"/>
            <a:ext cx="3378200" cy="30734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9" name="AutoShape 9"/>
          <p:cNvSpPr/>
          <p:nvPr/>
        </p:nvSpPr>
        <p:spPr>
          <a:xfrm>
            <a:off x="4572000" y="1752600"/>
            <a:ext cx="3378200" cy="3073400"/>
          </a:xfrm>
          <a:prstGeom prst="roundRect">
            <a:avLst>
              <a:gd name="adj" fmla="val 2066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4572000" y="1752600"/>
            <a:ext cx="3378200" cy="177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11" name="AutoShape 11"/>
          <p:cNvSpPr/>
          <p:nvPr/>
        </p:nvSpPr>
        <p:spPr>
          <a:xfrm>
            <a:off x="8280400" y="1460500"/>
            <a:ext cx="3378200" cy="33655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8280400" y="1460500"/>
            <a:ext cx="3378200" cy="3365500"/>
          </a:xfrm>
          <a:prstGeom prst="roundRect">
            <a:avLst>
              <a:gd name="adj" fmla="val 1886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13" name="AutoShape 13"/>
          <p:cNvSpPr/>
          <p:nvPr/>
        </p:nvSpPr>
        <p:spPr>
          <a:xfrm>
            <a:off x="8280400" y="1460500"/>
            <a:ext cx="3378200" cy="177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14" name="AutoShape 14"/>
          <p:cNvSpPr/>
          <p:nvPr/>
        </p:nvSpPr>
        <p:spPr>
          <a:xfrm>
            <a:off x="11976100" y="1181100"/>
            <a:ext cx="3378200" cy="36449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5" name="AutoShape 15"/>
          <p:cNvSpPr/>
          <p:nvPr/>
        </p:nvSpPr>
        <p:spPr>
          <a:xfrm>
            <a:off x="11976100" y="1181100"/>
            <a:ext cx="3378200" cy="3644900"/>
          </a:xfrm>
          <a:prstGeom prst="roundRect">
            <a:avLst>
              <a:gd name="adj" fmla="val 1879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16" name="AutoShape 16"/>
          <p:cNvSpPr/>
          <p:nvPr/>
        </p:nvSpPr>
        <p:spPr>
          <a:xfrm>
            <a:off x="11976100" y="1181100"/>
            <a:ext cx="3378200" cy="177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17" name="AutoShape 17"/>
          <p:cNvSpPr/>
          <p:nvPr/>
        </p:nvSpPr>
        <p:spPr>
          <a:xfrm>
            <a:off x="876300" y="6159500"/>
            <a:ext cx="3378200" cy="24511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8" name="AutoShape 18"/>
          <p:cNvSpPr/>
          <p:nvPr/>
        </p:nvSpPr>
        <p:spPr>
          <a:xfrm>
            <a:off x="876300" y="6159500"/>
            <a:ext cx="3378200" cy="2451100"/>
          </a:xfrm>
          <a:prstGeom prst="roundRect">
            <a:avLst>
              <a:gd name="adj" fmla="val 2590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19" name="AutoShape 19"/>
          <p:cNvSpPr/>
          <p:nvPr/>
        </p:nvSpPr>
        <p:spPr>
          <a:xfrm>
            <a:off x="876300" y="6159500"/>
            <a:ext cx="3378200" cy="177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20" name="TextBox 20"/>
          <p:cNvSpPr txBox="1"/>
          <p:nvPr/>
        </p:nvSpPr>
        <p:spPr>
          <a:xfrm>
            <a:off x="876300" y="508000"/>
            <a:ext cx="144907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900" b="1">
                <a:solidFill>
                  <a:srgbClr val="3154D4"/>
                </a:solidFill>
                <a:latin typeface="Poppins"/>
              </a:rPr>
              <a:t>Recruitment Process</a:t>
            </a:r>
            <a:endParaRPr lang="en-US" sz="1100"/>
          </a:p>
        </p:txBody>
      </p:sp>
      <p:sp>
        <p:nvSpPr>
          <p:cNvPr id="21" name="TextBox 21"/>
          <p:cNvSpPr txBox="1"/>
          <p:nvPr/>
        </p:nvSpPr>
        <p:spPr>
          <a:xfrm>
            <a:off x="1130300" y="2413000"/>
            <a:ext cx="2870200" cy="673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Workforce planning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4826000" y="2120900"/>
            <a:ext cx="2870200" cy="330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Job analysis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534400" y="1841500"/>
            <a:ext cx="2870200" cy="330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Advertising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2230100" y="1562100"/>
            <a:ext cx="2870200" cy="330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 dirty="0">
                <a:solidFill>
                  <a:srgbClr val="3154D4"/>
                </a:solidFill>
                <a:latin typeface="Arial"/>
                <a:cs typeface="Arial"/>
              </a:rPr>
              <a:t>Selection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130300" y="6540500"/>
            <a:ext cx="2870200" cy="330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Appointment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130300" y="3225800"/>
            <a:ext cx="2870200" cy="1409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Identify staffing needs based on business objectives and market demands (Armstrong, 2020)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826000" y="2603500"/>
            <a:ext cx="2870200" cy="1409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Systematic examination of role requirements, duties, competencies and working conditions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8534400" y="2508359"/>
            <a:ext cx="2870200" cy="1130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Promote vacancy through appropriate channels to attract qualified candidates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2230100" y="2032000"/>
            <a:ext cx="2870200" cy="1409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Multi-stage assessment including interviews, tests and evaluation against person specification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1130300" y="7010400"/>
            <a:ext cx="2870200" cy="1409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Job offer, contract negotiation, reference checks and onboarding preparation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2768600"/>
            <a:ext cx="14490700" cy="44831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2768600"/>
            <a:ext cx="3429000" cy="4483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1130300" y="3022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7" name="AutoShape 7"/>
          <p:cNvSpPr/>
          <p:nvPr/>
        </p:nvSpPr>
        <p:spPr>
          <a:xfrm>
            <a:off x="4559300" y="2768600"/>
            <a:ext cx="3429000" cy="4483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4813300" y="3022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9" name="AutoShape 9"/>
          <p:cNvSpPr/>
          <p:nvPr/>
        </p:nvSpPr>
        <p:spPr>
          <a:xfrm>
            <a:off x="8242300" y="2768600"/>
            <a:ext cx="3429000" cy="4483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8496300" y="3022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1" name="AutoShape 11"/>
          <p:cNvSpPr/>
          <p:nvPr/>
        </p:nvSpPr>
        <p:spPr>
          <a:xfrm>
            <a:off x="11938000" y="2768600"/>
            <a:ext cx="3429000" cy="4483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12179300" y="3022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3" name="TextBox 13"/>
          <p:cNvSpPr txBox="1"/>
          <p:nvPr/>
        </p:nvSpPr>
        <p:spPr>
          <a:xfrm>
            <a:off x="876300" y="18796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900" b="1">
                <a:solidFill>
                  <a:srgbClr val="3154D4"/>
                </a:solidFill>
                <a:latin typeface="Poppins"/>
              </a:rPr>
              <a:t>Job Analysis</a:t>
            </a:r>
            <a:endParaRPr lang="en-US" sz="1100"/>
          </a:p>
        </p:txBody>
      </p:sp>
      <p:sp>
        <p:nvSpPr>
          <p:cNvPr id="14" name="TextBox 14"/>
          <p:cNvSpPr txBox="1"/>
          <p:nvPr/>
        </p:nvSpPr>
        <p:spPr>
          <a:xfrm>
            <a:off x="1130300" y="40259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 dirty="0">
                <a:solidFill>
                  <a:srgbClr val="3154D4"/>
                </a:solidFill>
                <a:latin typeface="Arial"/>
                <a:cs typeface="Arial"/>
              </a:rPr>
              <a:t>Identify tasks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4813300" y="40259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Observe role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8496300" y="40259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Interview employees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179300" y="40259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Review performance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130300" y="4660900"/>
            <a:ext cx="2921000" cy="1879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Determine key responsibilities, duties and activities performed in sales manager role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13300" y="4660900"/>
            <a:ext cx="2921000" cy="1879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Watch current sales managers performing daily tasks to understand requirements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496300" y="5105400"/>
            <a:ext cx="2921000" cy="1879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Conduct structured interviews with incumbents and supervisors to gather insights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9300" y="5105400"/>
            <a:ext cx="2921000" cy="1879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Analyze performance data to identify competencies linked to success (Torrington et al., 2020)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300" y="3276600"/>
            <a:ext cx="241300" cy="2413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7300" y="3276600"/>
            <a:ext cx="241300" cy="2413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0300" y="3276600"/>
            <a:ext cx="241300" cy="2413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33300" y="3276600"/>
            <a:ext cx="241300" cy="241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2908300"/>
            <a:ext cx="14490700" cy="42037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2908300"/>
            <a:ext cx="3378200" cy="27305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876300" y="2908300"/>
            <a:ext cx="558800" cy="558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7" name="AutoShape 7"/>
          <p:cNvSpPr/>
          <p:nvPr/>
        </p:nvSpPr>
        <p:spPr>
          <a:xfrm>
            <a:off x="4572000" y="2908300"/>
            <a:ext cx="3378200" cy="27305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4572000" y="2908300"/>
            <a:ext cx="558800" cy="558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9" name="AutoShape 9"/>
          <p:cNvSpPr/>
          <p:nvPr/>
        </p:nvSpPr>
        <p:spPr>
          <a:xfrm>
            <a:off x="8280400" y="2908300"/>
            <a:ext cx="3378200" cy="27305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8280400" y="2908300"/>
            <a:ext cx="558800" cy="558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11" name="AutoShape 11"/>
          <p:cNvSpPr/>
          <p:nvPr/>
        </p:nvSpPr>
        <p:spPr>
          <a:xfrm>
            <a:off x="11976100" y="2908300"/>
            <a:ext cx="3378200" cy="27305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11976100" y="2908300"/>
            <a:ext cx="558800" cy="558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13" name="AutoShape 13"/>
          <p:cNvSpPr/>
          <p:nvPr/>
        </p:nvSpPr>
        <p:spPr>
          <a:xfrm>
            <a:off x="876300" y="6273800"/>
            <a:ext cx="14490700" cy="8382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4" name="AutoShape 14"/>
          <p:cNvSpPr/>
          <p:nvPr/>
        </p:nvSpPr>
        <p:spPr>
          <a:xfrm>
            <a:off x="876300" y="6273800"/>
            <a:ext cx="558800" cy="558800"/>
          </a:xfrm>
          <a:prstGeom prst="rect">
            <a:avLst/>
          </a:prstGeom>
          <a:solidFill>
            <a:srgbClr val="AAB4DC"/>
          </a:solidFill>
        </p:spPr>
      </p:sp>
      <p:sp>
        <p:nvSpPr>
          <p:cNvPr id="15" name="TextBox 15"/>
          <p:cNvSpPr txBox="1"/>
          <p:nvPr/>
        </p:nvSpPr>
        <p:spPr>
          <a:xfrm>
            <a:off x="876300" y="20193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900" b="1">
                <a:solidFill>
                  <a:srgbClr val="3154D4"/>
                </a:solidFill>
                <a:latin typeface="Poppins"/>
              </a:rPr>
              <a:t>Job Description</a:t>
            </a:r>
            <a:endParaRPr lang="en-US" sz="1100"/>
          </a:p>
        </p:txBody>
      </p:sp>
      <p:sp>
        <p:nvSpPr>
          <p:cNvPr id="16" name="TextBox 16"/>
          <p:cNvSpPr txBox="1"/>
          <p:nvPr/>
        </p:nvSpPr>
        <p:spPr>
          <a:xfrm>
            <a:off x="1092200" y="29972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1</a:t>
            </a:r>
            <a:endParaRPr lang="en-US" sz="1100"/>
          </a:p>
        </p:txBody>
      </p:sp>
      <p:sp>
        <p:nvSpPr>
          <p:cNvPr id="17" name="TextBox 17"/>
          <p:cNvSpPr txBox="1"/>
          <p:nvPr/>
        </p:nvSpPr>
        <p:spPr>
          <a:xfrm>
            <a:off x="4775200" y="29972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2</a:t>
            </a:r>
            <a:endParaRPr lang="en-US" sz="1100"/>
          </a:p>
        </p:txBody>
      </p:sp>
      <p:sp>
        <p:nvSpPr>
          <p:cNvPr id="18" name="TextBox 18"/>
          <p:cNvSpPr txBox="1"/>
          <p:nvPr/>
        </p:nvSpPr>
        <p:spPr>
          <a:xfrm>
            <a:off x="8470900" y="29972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3</a:t>
            </a:r>
            <a:endParaRPr lang="en-US" sz="1100"/>
          </a:p>
        </p:txBody>
      </p:sp>
      <p:sp>
        <p:nvSpPr>
          <p:cNvPr id="19" name="TextBox 19"/>
          <p:cNvSpPr txBox="1"/>
          <p:nvPr/>
        </p:nvSpPr>
        <p:spPr>
          <a:xfrm>
            <a:off x="12153900" y="29972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4</a:t>
            </a:r>
            <a:endParaRPr lang="en-US" sz="1100"/>
          </a:p>
        </p:txBody>
      </p:sp>
      <p:sp>
        <p:nvSpPr>
          <p:cNvPr id="20" name="TextBox 20"/>
          <p:cNvSpPr txBox="1"/>
          <p:nvPr/>
        </p:nvSpPr>
        <p:spPr>
          <a:xfrm>
            <a:off x="1054100" y="63627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5</a:t>
            </a:r>
            <a:endParaRPr lang="en-US" sz="1100"/>
          </a:p>
        </p:txBody>
      </p:sp>
      <p:sp>
        <p:nvSpPr>
          <p:cNvPr id="21" name="TextBox 21"/>
          <p:cNvSpPr txBox="1"/>
          <p:nvPr/>
        </p:nvSpPr>
        <p:spPr>
          <a:xfrm>
            <a:off x="1689100" y="2997200"/>
            <a:ext cx="25654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Lead sales team: Recruit, train, motivate and manage sales team to achieve individual and collective targets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5397500" y="2997200"/>
            <a:ext cx="25654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Achieve targets: Meet and exceed monthly and quarterly sales objectives while maintaining profit margins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9093200" y="2997200"/>
            <a:ext cx="25654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Manage customers: Build strong customer relationships, handle complaints and ensure high satisfaction levels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2801600" y="2997200"/>
            <a:ext cx="25654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Coordinate stock: Monitor vehicle inventory levels, manage stock turn and collaborate with procurement teams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689100" y="6362700"/>
            <a:ext cx="13665200" cy="749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Report performance: Track KPIs, prepare sales reports and present results to senior management (CIPD, 2023)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1816100"/>
            <a:ext cx="14490700" cy="63754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1816100"/>
            <a:ext cx="3429000" cy="4229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4559300" y="1816100"/>
            <a:ext cx="3429000" cy="4229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7" name="AutoShape 7"/>
          <p:cNvSpPr/>
          <p:nvPr/>
        </p:nvSpPr>
        <p:spPr>
          <a:xfrm>
            <a:off x="8242300" y="1816100"/>
            <a:ext cx="3429000" cy="4229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11938000" y="1816100"/>
            <a:ext cx="3429000" cy="42291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9" name="AutoShape 9"/>
          <p:cNvSpPr/>
          <p:nvPr/>
        </p:nvSpPr>
        <p:spPr>
          <a:xfrm>
            <a:off x="876300" y="6311900"/>
            <a:ext cx="14490700" cy="18796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0" name="TextBox 10"/>
          <p:cNvSpPr txBox="1"/>
          <p:nvPr/>
        </p:nvSpPr>
        <p:spPr>
          <a:xfrm>
            <a:off x="876300" y="9271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Person Specification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130300" y="20701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000" b="1">
                <a:solidFill>
                  <a:srgbClr val="3154D4"/>
                </a:solidFill>
                <a:latin typeface="Poppins"/>
              </a:rPr>
              <a:t>Leadership skills</a:t>
            </a:r>
            <a:endParaRPr lang="en-US" sz="2000">
              <a:ea typeface="Calibri"/>
              <a:cs typeface="Calibri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13300" y="20701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000" b="1">
                <a:solidFill>
                  <a:srgbClr val="3154D4"/>
                </a:solidFill>
                <a:latin typeface="Poppins"/>
              </a:rPr>
              <a:t>Negotiation ability</a:t>
            </a:r>
            <a:endParaRPr lang="en-US" sz="2000">
              <a:ea typeface="Calibri"/>
              <a:cs typeface="Calibri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8496300" y="20701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000" b="1">
                <a:solidFill>
                  <a:srgbClr val="3154D4"/>
                </a:solidFill>
                <a:latin typeface="Arial"/>
                <a:cs typeface="Arial"/>
              </a:rPr>
              <a:t>Automotive experience</a:t>
            </a:r>
            <a:endParaRPr lang="en-US" sz="2000">
              <a:latin typeface="Arial"/>
              <a:ea typeface="Calibri"/>
              <a:cs typeface="Aria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179300" y="20701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000" b="1">
                <a:solidFill>
                  <a:srgbClr val="3154D4"/>
                </a:solidFill>
                <a:latin typeface="Arial"/>
                <a:cs typeface="Arial"/>
              </a:rPr>
              <a:t>Communication skills</a:t>
            </a:r>
            <a:endParaRPr lang="en-US" sz="2000">
              <a:latin typeface="Arial"/>
              <a:ea typeface="Calibri"/>
              <a:cs typeface="Arial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130300" y="6565900"/>
            <a:ext cx="139827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900" b="1">
                <a:solidFill>
                  <a:srgbClr val="3154D4"/>
                </a:solidFill>
                <a:latin typeface="Poppins"/>
              </a:rPr>
              <a:t>Motivation</a:t>
            </a:r>
            <a:endParaRPr lang="en-US" sz="1100"/>
          </a:p>
        </p:txBody>
      </p:sp>
      <p:sp>
        <p:nvSpPr>
          <p:cNvPr id="16" name="TextBox 16"/>
          <p:cNvSpPr txBox="1"/>
          <p:nvPr/>
        </p:nvSpPr>
        <p:spPr>
          <a:xfrm>
            <a:off x="1130300" y="3162300"/>
            <a:ext cx="2921000" cy="1879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Proven ability to lead, inspire and develop high-performing sales teams in competitive environments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4813300" y="3162300"/>
            <a:ext cx="29210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Strong negotiation and influencing skills to close deals and manage customer expectations effectively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8496300" y="3162300"/>
            <a:ext cx="2921000" cy="1879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Minimum 3 years experience in automotive sales with demonstrable track record of success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2179300" y="3162300"/>
            <a:ext cx="29210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Excellent verbal and written communication across all organizational levels and with diverse customers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130300" y="7188200"/>
            <a:ext cx="13982700" cy="749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Self-motivated, results-driven individual with resilience and commitment to achieving excellence (Bratton and Gold, 2017)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2387600"/>
            <a:ext cx="14490700" cy="52324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2387600"/>
            <a:ext cx="3429000" cy="52324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1130300" y="2641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7" name="AutoShape 7"/>
          <p:cNvSpPr/>
          <p:nvPr/>
        </p:nvSpPr>
        <p:spPr>
          <a:xfrm>
            <a:off x="4559300" y="2387600"/>
            <a:ext cx="3429000" cy="52324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4813300" y="2641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9" name="AutoShape 9"/>
          <p:cNvSpPr/>
          <p:nvPr/>
        </p:nvSpPr>
        <p:spPr>
          <a:xfrm>
            <a:off x="8242300" y="2387600"/>
            <a:ext cx="3429000" cy="52324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8496300" y="2641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1" name="AutoShape 11"/>
          <p:cNvSpPr/>
          <p:nvPr/>
        </p:nvSpPr>
        <p:spPr>
          <a:xfrm>
            <a:off x="11938000" y="2387600"/>
            <a:ext cx="3429000" cy="52324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12179300" y="26416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3" name="TextBox 13"/>
          <p:cNvSpPr txBox="1"/>
          <p:nvPr/>
        </p:nvSpPr>
        <p:spPr>
          <a:xfrm>
            <a:off x="876300" y="14986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Training Needs Analysis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130300" y="36449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Poppins"/>
              </a:rPr>
              <a:t>Product knowledge</a:t>
            </a:r>
            <a:endParaRPr lang="en-US" sz="2400">
              <a:ea typeface="Calibri"/>
              <a:cs typeface="Calibri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4813300" y="36449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Poppins"/>
              </a:rPr>
              <a:t>CRM systems</a:t>
            </a:r>
            <a:endParaRPr lang="en-US" sz="2400">
              <a:ea typeface="Calibri"/>
              <a:cs typeface="Calibri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8496300" y="3644900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Poppins"/>
              </a:rPr>
              <a:t>Compliance training</a:t>
            </a:r>
            <a:endParaRPr lang="en-US" sz="2400">
              <a:ea typeface="Calibri"/>
              <a:cs typeface="Calibri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179300" y="3415115"/>
            <a:ext cx="29210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Poppins"/>
              </a:rPr>
              <a:t>Team management</a:t>
            </a:r>
            <a:endParaRPr lang="en-US" sz="2400">
              <a:ea typeface="Calibri"/>
              <a:cs typeface="Calibri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130300" y="4737100"/>
            <a:ext cx="2921000" cy="2404165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Comprehensive training on vehicle specifications, features, electric vehicles and manufacturer systems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13300" y="4279900"/>
            <a:ext cx="2921000" cy="2912164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Proficiency in customer relationship management software for lead tracking and sales pipeline management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496300" y="4737100"/>
            <a:ext cx="2921000" cy="2409686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FCA regulations, financial services, data protection and health and safety requirements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9300" y="4737100"/>
            <a:ext cx="29210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Leadership development, coaching techniques, performance management and conflict resolution skills (Noe, 2020)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00" y="2908300"/>
            <a:ext cx="215900" cy="2159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4600" y="2895600"/>
            <a:ext cx="241300" cy="2413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0300" y="2895600"/>
            <a:ext cx="241300" cy="2413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33300" y="2895600"/>
            <a:ext cx="241300" cy="2413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2463800"/>
            <a:ext cx="14490700" cy="50800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2844800"/>
            <a:ext cx="3429000" cy="4699000"/>
          </a:xfrm>
          <a:prstGeom prst="roundRect">
            <a:avLst>
              <a:gd name="adj" fmla="val 2592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876300" y="2819400"/>
            <a:ext cx="3378200" cy="889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7" name="AutoShape 7"/>
          <p:cNvSpPr/>
          <p:nvPr/>
        </p:nvSpPr>
        <p:spPr>
          <a:xfrm>
            <a:off x="2209800" y="24638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8" name="AutoShape 8"/>
          <p:cNvSpPr/>
          <p:nvPr/>
        </p:nvSpPr>
        <p:spPr>
          <a:xfrm>
            <a:off x="4559300" y="2844800"/>
            <a:ext cx="3429000" cy="4699000"/>
          </a:xfrm>
          <a:prstGeom prst="roundRect">
            <a:avLst>
              <a:gd name="adj" fmla="val 2592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9" name="AutoShape 9"/>
          <p:cNvSpPr/>
          <p:nvPr/>
        </p:nvSpPr>
        <p:spPr>
          <a:xfrm>
            <a:off x="4559300" y="2819400"/>
            <a:ext cx="3378200" cy="889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10" name="AutoShape 10"/>
          <p:cNvSpPr/>
          <p:nvPr/>
        </p:nvSpPr>
        <p:spPr>
          <a:xfrm>
            <a:off x="5905500" y="24638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1" name="AutoShape 11"/>
          <p:cNvSpPr/>
          <p:nvPr/>
        </p:nvSpPr>
        <p:spPr>
          <a:xfrm>
            <a:off x="8242300" y="2844800"/>
            <a:ext cx="3429000" cy="4699000"/>
          </a:xfrm>
          <a:prstGeom prst="roundRect">
            <a:avLst>
              <a:gd name="adj" fmla="val 2592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8242300" y="2819400"/>
            <a:ext cx="3378200" cy="889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13" name="AutoShape 13"/>
          <p:cNvSpPr/>
          <p:nvPr/>
        </p:nvSpPr>
        <p:spPr>
          <a:xfrm>
            <a:off x="9588500" y="24638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4" name="AutoShape 14"/>
          <p:cNvSpPr/>
          <p:nvPr/>
        </p:nvSpPr>
        <p:spPr>
          <a:xfrm>
            <a:off x="11938000" y="2844800"/>
            <a:ext cx="3429000" cy="4699000"/>
          </a:xfrm>
          <a:prstGeom prst="roundRect">
            <a:avLst>
              <a:gd name="adj" fmla="val 2592"/>
            </a:avLst>
          </a:prstGeom>
          <a:solidFill>
            <a:srgbClr val="000000">
              <a:alpha val="0"/>
            </a:srgbClr>
          </a:solidFill>
        </p:spPr>
      </p:sp>
      <p:sp>
        <p:nvSpPr>
          <p:cNvPr id="15" name="AutoShape 15"/>
          <p:cNvSpPr/>
          <p:nvPr/>
        </p:nvSpPr>
        <p:spPr>
          <a:xfrm>
            <a:off x="11925300" y="2819400"/>
            <a:ext cx="3378200" cy="88900"/>
          </a:xfrm>
          <a:prstGeom prst="roundRect">
            <a:avLst>
              <a:gd name="adj" fmla="val 50000"/>
            </a:avLst>
          </a:prstGeom>
          <a:solidFill>
            <a:srgbClr val="5171C2"/>
          </a:solidFill>
        </p:spPr>
      </p:sp>
      <p:sp>
        <p:nvSpPr>
          <p:cNvPr id="16" name="AutoShape 16"/>
          <p:cNvSpPr/>
          <p:nvPr/>
        </p:nvSpPr>
        <p:spPr>
          <a:xfrm>
            <a:off x="13271500" y="24638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7" name="TextBox 17"/>
          <p:cNvSpPr txBox="1"/>
          <p:nvPr/>
        </p:nvSpPr>
        <p:spPr>
          <a:xfrm>
            <a:off x="876300" y="15748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Development Needs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527300" y="26543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1</a:t>
            </a:r>
            <a:endParaRPr lang="en-US" sz="1100"/>
          </a:p>
        </p:txBody>
      </p:sp>
      <p:sp>
        <p:nvSpPr>
          <p:cNvPr id="19" name="TextBox 19"/>
          <p:cNvSpPr txBox="1"/>
          <p:nvPr/>
        </p:nvSpPr>
        <p:spPr>
          <a:xfrm>
            <a:off x="1155700" y="3467100"/>
            <a:ext cx="2882900" cy="1358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Poppins"/>
              </a:rPr>
              <a:t>Strategic sales planning</a:t>
            </a:r>
            <a:endParaRPr lang="en-US" sz="2400">
              <a:ea typeface="Calibri"/>
              <a:cs typeface="Calibri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6184900" y="26543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2</a:t>
            </a:r>
            <a:endParaRPr lang="en-US" sz="1100"/>
          </a:p>
        </p:txBody>
      </p:sp>
      <p:sp>
        <p:nvSpPr>
          <p:cNvPr id="21" name="TextBox 21"/>
          <p:cNvSpPr txBox="1"/>
          <p:nvPr/>
        </p:nvSpPr>
        <p:spPr>
          <a:xfrm>
            <a:off x="4838700" y="3467100"/>
            <a:ext cx="28829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Coaching skills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9867900" y="26543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3</a:t>
            </a:r>
            <a:endParaRPr lang="en-US" sz="1100"/>
          </a:p>
        </p:txBody>
      </p:sp>
      <p:sp>
        <p:nvSpPr>
          <p:cNvPr id="23" name="TextBox 23"/>
          <p:cNvSpPr txBox="1"/>
          <p:nvPr/>
        </p:nvSpPr>
        <p:spPr>
          <a:xfrm>
            <a:off x="8521700" y="3467100"/>
            <a:ext cx="28829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Financial awareness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3538200" y="2654300"/>
            <a:ext cx="3048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4</a:t>
            </a:r>
            <a:endParaRPr lang="en-US" sz="1100"/>
          </a:p>
        </p:txBody>
      </p:sp>
      <p:sp>
        <p:nvSpPr>
          <p:cNvPr id="25" name="TextBox 25"/>
          <p:cNvSpPr txBox="1"/>
          <p:nvPr/>
        </p:nvSpPr>
        <p:spPr>
          <a:xfrm>
            <a:off x="12204700" y="3467100"/>
            <a:ext cx="2882900" cy="9017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Leadership development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155700" y="5016500"/>
            <a:ext cx="28829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Develop capability in market analysis, forecasting, competitor evaluation and long-term sales strategy formulation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838700" y="4559300"/>
            <a:ext cx="28829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Enhance ability to coach and mentor sales team members, provide constructive feedback and support career development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8521700" y="4559300"/>
            <a:ext cx="28829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Build understanding of P&amp;L management, budgeting, margin control and financial decision-making processes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2204700" y="4559300"/>
            <a:ext cx="28829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Advance strategic thinking, emotional intelligence, change management and executive presence capabilities (CIPD, 2023)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2425700"/>
            <a:ext cx="14490700" cy="51562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2425700"/>
            <a:ext cx="3429000" cy="5156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1130300" y="26797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7" name="AutoShape 7"/>
          <p:cNvSpPr/>
          <p:nvPr/>
        </p:nvSpPr>
        <p:spPr>
          <a:xfrm>
            <a:off x="4559300" y="2425700"/>
            <a:ext cx="3429000" cy="5156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4813300" y="26797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9" name="AutoShape 9"/>
          <p:cNvSpPr/>
          <p:nvPr/>
        </p:nvSpPr>
        <p:spPr>
          <a:xfrm>
            <a:off x="8242300" y="2425700"/>
            <a:ext cx="3429000" cy="5156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8496300" y="26797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1" name="AutoShape 11"/>
          <p:cNvSpPr/>
          <p:nvPr/>
        </p:nvSpPr>
        <p:spPr>
          <a:xfrm>
            <a:off x="11938000" y="2425700"/>
            <a:ext cx="3429000" cy="51562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12179300" y="26797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3" name="TextBox 13"/>
          <p:cNvSpPr txBox="1"/>
          <p:nvPr/>
        </p:nvSpPr>
        <p:spPr>
          <a:xfrm>
            <a:off x="876300" y="15367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Learning Theories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130300" y="36830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 dirty="0" err="1">
                <a:solidFill>
                  <a:srgbClr val="3154D4"/>
                </a:solidFill>
                <a:latin typeface="Arial"/>
                <a:cs typeface="Arial"/>
              </a:rPr>
              <a:t>Behaviourist</a:t>
            </a:r>
            <a:endParaRPr lang="en-US" sz="2400" b="1">
              <a:latin typeface="Arial"/>
              <a:ea typeface="Calibri"/>
              <a:cs typeface="Arial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4813300" y="36830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Cognitivist</a:t>
            </a:r>
            <a:endParaRPr lang="en-US" sz="2400" b="1">
              <a:latin typeface="Arial"/>
              <a:ea typeface="Calibri"/>
              <a:cs typeface="Arial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8496300" y="36830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Humanist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179300" y="3683000"/>
            <a:ext cx="2921000" cy="4445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Experiential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130300" y="4318000"/>
            <a:ext cx="2921000" cy="3022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Learning through reinforcement and repetition; focuses on observable behavior changes through rewards and consequences (Skinner, 1953)</a:t>
            </a:r>
            <a:endParaRPr lang="en-US" sz="1600">
              <a:latin typeface="Arial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13300" y="4318000"/>
            <a:ext cx="2921000" cy="3022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Emphasizes mental processes, understanding and problem-solving; learners actively process and organize information (Bruner, 1966)</a:t>
            </a:r>
            <a:endParaRPr lang="en-US" sz="1600">
              <a:latin typeface="Arial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496300" y="4318000"/>
            <a:ext cx="29210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Self-directed learning focused on personal growth, autonomy and fulfilling individual potential (Rogers, 1969)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9300" y="4318000"/>
            <a:ext cx="2921000" cy="3022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Learning through direct experience and reflection; Kolb's cycle of concrete experience, reflection, conceptualization and experimentation (Kolb, 1984)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300" y="2933700"/>
            <a:ext cx="241300" cy="2413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7300" y="2933700"/>
            <a:ext cx="241300" cy="2413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3000" y="2946400"/>
            <a:ext cx="215900" cy="2159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33300" y="2933700"/>
            <a:ext cx="241300" cy="241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1041400"/>
            <a:ext cx="14490700" cy="76327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1041400"/>
            <a:ext cx="14490700" cy="14859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5283200" y="2552700"/>
            <a:ext cx="10020300" cy="12700"/>
          </a:xfrm>
          <a:prstGeom prst="roundRect">
            <a:avLst>
              <a:gd name="adj" fmla="val 50000"/>
            </a:avLst>
          </a:prstGeom>
          <a:solidFill>
            <a:srgbClr val="7280AF"/>
          </a:solidFill>
        </p:spPr>
      </p:sp>
      <p:sp>
        <p:nvSpPr>
          <p:cNvPr id="7" name="AutoShape 7"/>
          <p:cNvSpPr/>
          <p:nvPr/>
        </p:nvSpPr>
        <p:spPr>
          <a:xfrm>
            <a:off x="876300" y="2578100"/>
            <a:ext cx="14490700" cy="14859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5994400" y="4089400"/>
            <a:ext cx="9296400" cy="12700"/>
          </a:xfrm>
          <a:prstGeom prst="roundRect">
            <a:avLst>
              <a:gd name="adj" fmla="val 50000"/>
            </a:avLst>
          </a:prstGeom>
          <a:solidFill>
            <a:srgbClr val="7280AF"/>
          </a:solidFill>
        </p:spPr>
      </p:sp>
      <p:sp>
        <p:nvSpPr>
          <p:cNvPr id="9" name="AutoShape 9"/>
          <p:cNvSpPr/>
          <p:nvPr/>
        </p:nvSpPr>
        <p:spPr>
          <a:xfrm>
            <a:off x="876300" y="4114800"/>
            <a:ext cx="14490700" cy="14859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6718300" y="5626100"/>
            <a:ext cx="8585200" cy="12700"/>
          </a:xfrm>
          <a:prstGeom prst="roundRect">
            <a:avLst>
              <a:gd name="adj" fmla="val 50000"/>
            </a:avLst>
          </a:prstGeom>
          <a:solidFill>
            <a:srgbClr val="7280AF"/>
          </a:solidFill>
        </p:spPr>
      </p:sp>
      <p:sp>
        <p:nvSpPr>
          <p:cNvPr id="11" name="AutoShape 11"/>
          <p:cNvSpPr/>
          <p:nvPr/>
        </p:nvSpPr>
        <p:spPr>
          <a:xfrm>
            <a:off x="876300" y="5651500"/>
            <a:ext cx="14490700" cy="14859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7429500" y="7162800"/>
            <a:ext cx="7861300" cy="12700"/>
          </a:xfrm>
          <a:prstGeom prst="roundRect">
            <a:avLst>
              <a:gd name="adj" fmla="val 50000"/>
            </a:avLst>
          </a:prstGeom>
          <a:solidFill>
            <a:srgbClr val="7280AF"/>
          </a:solidFill>
        </p:spPr>
      </p:sp>
      <p:sp>
        <p:nvSpPr>
          <p:cNvPr id="13" name="AutoShape 13"/>
          <p:cNvSpPr/>
          <p:nvPr/>
        </p:nvSpPr>
        <p:spPr>
          <a:xfrm>
            <a:off x="876300" y="7188200"/>
            <a:ext cx="14490700" cy="14859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4" name="AutoShape 14"/>
          <p:cNvSpPr/>
          <p:nvPr/>
        </p:nvSpPr>
        <p:spPr>
          <a:xfrm>
            <a:off x="8153400" y="8699500"/>
            <a:ext cx="7150100" cy="12700"/>
          </a:xfrm>
          <a:prstGeom prst="roundRect">
            <a:avLst>
              <a:gd name="adj" fmla="val 50000"/>
            </a:avLst>
          </a:prstGeom>
          <a:solidFill>
            <a:srgbClr val="7280AF"/>
          </a:solidFill>
        </p:spPr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5900" y="1041400"/>
            <a:ext cx="927100" cy="14859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0600" y="2578100"/>
            <a:ext cx="1892300" cy="14859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0700" y="4114800"/>
            <a:ext cx="2844800" cy="14859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8100" y="5651500"/>
            <a:ext cx="3797300" cy="14859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8200" y="7188200"/>
            <a:ext cx="4762500" cy="14859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876300" y="444500"/>
            <a:ext cx="14479657" cy="570395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Maslow's Hierarchy of Needs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4445000" y="1676400"/>
            <a:ext cx="279400" cy="215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ctr">
              <a:lnSpc>
                <a:spcPct val="120000"/>
              </a:lnSpc>
              <a:defRPr/>
            </a:pPr>
            <a:r>
              <a:rPr lang="en-US" sz="1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1</a:t>
            </a:r>
            <a:endParaRPr lang="en-US" sz="1100"/>
          </a:p>
        </p:txBody>
      </p:sp>
      <p:sp>
        <p:nvSpPr>
          <p:cNvPr id="22" name="TextBox 22"/>
          <p:cNvSpPr txBox="1"/>
          <p:nvPr/>
        </p:nvSpPr>
        <p:spPr>
          <a:xfrm>
            <a:off x="5473700" y="1320800"/>
            <a:ext cx="9639300" cy="292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Physiological needs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419600" y="3213100"/>
            <a:ext cx="279400" cy="215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ctr">
              <a:lnSpc>
                <a:spcPct val="120000"/>
              </a:lnSpc>
              <a:defRPr/>
            </a:pPr>
            <a:r>
              <a:rPr lang="en-US" sz="1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2</a:t>
            </a:r>
            <a:endParaRPr lang="en-US" sz="1100"/>
          </a:p>
        </p:txBody>
      </p:sp>
      <p:sp>
        <p:nvSpPr>
          <p:cNvPr id="24" name="TextBox 24"/>
          <p:cNvSpPr txBox="1"/>
          <p:nvPr/>
        </p:nvSpPr>
        <p:spPr>
          <a:xfrm>
            <a:off x="6184900" y="2870200"/>
            <a:ext cx="8928100" cy="292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Safety needs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406900" y="4749800"/>
            <a:ext cx="279400" cy="215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ctr">
              <a:lnSpc>
                <a:spcPct val="120000"/>
              </a:lnSpc>
              <a:defRPr/>
            </a:pPr>
            <a:r>
              <a:rPr lang="en-US" sz="1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3</a:t>
            </a:r>
            <a:endParaRPr lang="en-US" sz="1100"/>
          </a:p>
        </p:txBody>
      </p:sp>
      <p:sp>
        <p:nvSpPr>
          <p:cNvPr id="26" name="TextBox 26"/>
          <p:cNvSpPr txBox="1"/>
          <p:nvPr/>
        </p:nvSpPr>
        <p:spPr>
          <a:xfrm>
            <a:off x="6908800" y="4406900"/>
            <a:ext cx="8204200" cy="292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Belonging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394200" y="6286500"/>
            <a:ext cx="279400" cy="215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ctr">
              <a:lnSpc>
                <a:spcPct val="120000"/>
              </a:lnSpc>
              <a:defRPr/>
            </a:pPr>
            <a:r>
              <a:rPr lang="en-US" sz="1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4</a:t>
            </a:r>
            <a:endParaRPr lang="en-US" sz="1100"/>
          </a:p>
        </p:txBody>
      </p:sp>
      <p:sp>
        <p:nvSpPr>
          <p:cNvPr id="28" name="TextBox 28"/>
          <p:cNvSpPr txBox="1"/>
          <p:nvPr/>
        </p:nvSpPr>
        <p:spPr>
          <a:xfrm>
            <a:off x="7620000" y="5943600"/>
            <a:ext cx="7493000" cy="292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Esteem</a:t>
            </a:r>
            <a:endParaRPr lang="en-US" sz="2400" b="1">
              <a:latin typeface="Arial"/>
              <a:ea typeface="Calibri"/>
              <a:cs typeface="Arial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406900" y="7823200"/>
            <a:ext cx="279400" cy="215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ctr">
              <a:lnSpc>
                <a:spcPct val="120000"/>
              </a:lnSpc>
              <a:defRPr/>
            </a:pPr>
            <a:r>
              <a:rPr lang="en-US" sz="1400" b="1">
                <a:solidFill>
                  <a:srgbClr val="3154D4"/>
                </a:solidFill>
                <a:highlight>
                  <a:srgbClr val="000000">
                    <a:alpha val="0"/>
                  </a:srgbClr>
                </a:highlight>
                <a:latin typeface="Poppins"/>
              </a:rPr>
              <a:t>5</a:t>
            </a:r>
            <a:endParaRPr lang="en-US" sz="1100"/>
          </a:p>
        </p:txBody>
      </p:sp>
      <p:sp>
        <p:nvSpPr>
          <p:cNvPr id="30" name="TextBox 30"/>
          <p:cNvSpPr txBox="1"/>
          <p:nvPr/>
        </p:nvSpPr>
        <p:spPr>
          <a:xfrm>
            <a:off x="8331200" y="7353300"/>
            <a:ext cx="6769100" cy="2921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 dirty="0">
                <a:solidFill>
                  <a:srgbClr val="3154D4"/>
                </a:solidFill>
                <a:latin typeface="Arial"/>
                <a:cs typeface="Arial"/>
              </a:rPr>
              <a:t>Self-</a:t>
            </a:r>
            <a:r>
              <a:rPr lang="en-US" sz="2400" b="1" dirty="0" err="1">
                <a:solidFill>
                  <a:srgbClr val="3154D4"/>
                </a:solidFill>
                <a:latin typeface="Arial"/>
                <a:cs typeface="Arial"/>
              </a:rPr>
              <a:t>actualisation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5473700" y="1739900"/>
            <a:ext cx="9639300" cy="495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Basic survival requirements - competitive salary (£30-45K), breaks, comfortable working environment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6184900" y="3276600"/>
            <a:ext cx="8928100" cy="495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Job security, safe workplace, clear employment contract, pension scheme and health benefits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6908800" y="4813300"/>
            <a:ext cx="8204200" cy="495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Team integration, positive work relationships, supportive management and inclusive company culture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7620000" y="6350000"/>
            <a:ext cx="7493000" cy="495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Recognition for achievements, performance bonuses, career progression opportunities and professional respect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8331200" y="7772400"/>
            <a:ext cx="6769100" cy="736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 dirty="0">
                <a:solidFill>
                  <a:srgbClr val="030303"/>
                </a:solidFill>
                <a:latin typeface="Arial"/>
                <a:cs typeface="Arial"/>
              </a:rPr>
              <a:t>Leadership development, autonomy in decision-making, challenging projects and personal growth opportunities (Maslow, 1943)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876300" y="1892300"/>
            <a:ext cx="14490700" cy="622300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5" name="AutoShape 5"/>
          <p:cNvSpPr/>
          <p:nvPr/>
        </p:nvSpPr>
        <p:spPr>
          <a:xfrm>
            <a:off x="876300" y="1892300"/>
            <a:ext cx="3429000" cy="62230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6" name="AutoShape 6"/>
          <p:cNvSpPr/>
          <p:nvPr/>
        </p:nvSpPr>
        <p:spPr>
          <a:xfrm>
            <a:off x="1130300" y="21463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7" name="AutoShape 7"/>
          <p:cNvSpPr/>
          <p:nvPr/>
        </p:nvSpPr>
        <p:spPr>
          <a:xfrm>
            <a:off x="4559300" y="1892300"/>
            <a:ext cx="3429000" cy="62230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8" name="AutoShape 8"/>
          <p:cNvSpPr/>
          <p:nvPr/>
        </p:nvSpPr>
        <p:spPr>
          <a:xfrm>
            <a:off x="4813300" y="21463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9" name="AutoShape 9"/>
          <p:cNvSpPr/>
          <p:nvPr/>
        </p:nvSpPr>
        <p:spPr>
          <a:xfrm>
            <a:off x="8242300" y="1892300"/>
            <a:ext cx="3429000" cy="62230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0" name="AutoShape 10"/>
          <p:cNvSpPr/>
          <p:nvPr/>
        </p:nvSpPr>
        <p:spPr>
          <a:xfrm>
            <a:off x="8496300" y="21463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1" name="AutoShape 11"/>
          <p:cNvSpPr/>
          <p:nvPr/>
        </p:nvSpPr>
        <p:spPr>
          <a:xfrm>
            <a:off x="11938000" y="1892300"/>
            <a:ext cx="3429000" cy="6223000"/>
          </a:xfrm>
          <a:prstGeom prst="rect">
            <a:avLst/>
          </a:prstGeom>
          <a:solidFill>
            <a:srgbClr val="AAB4DC">
              <a:alpha val="47843"/>
            </a:srgbClr>
          </a:solidFill>
        </p:spPr>
      </p:sp>
      <p:sp>
        <p:nvSpPr>
          <p:cNvPr id="12" name="AutoShape 12"/>
          <p:cNvSpPr/>
          <p:nvPr/>
        </p:nvSpPr>
        <p:spPr>
          <a:xfrm>
            <a:off x="12179300" y="2146300"/>
            <a:ext cx="749300" cy="749300"/>
          </a:xfrm>
          <a:prstGeom prst="roundRect">
            <a:avLst>
              <a:gd name="adj" fmla="val 49152"/>
            </a:avLst>
          </a:prstGeom>
          <a:solidFill>
            <a:srgbClr val="5171C2"/>
          </a:solidFill>
        </p:spPr>
      </p:sp>
      <p:sp>
        <p:nvSpPr>
          <p:cNvPr id="13" name="TextBox 13"/>
          <p:cNvSpPr txBox="1"/>
          <p:nvPr/>
        </p:nvSpPr>
        <p:spPr>
          <a:xfrm>
            <a:off x="876300" y="1003300"/>
            <a:ext cx="14490700" cy="596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Conclusion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130300" y="3162300"/>
            <a:ext cx="29210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Structured recruitment improves hiring decisions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4813300" y="3162300"/>
            <a:ext cx="2921000" cy="1358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Job design supports performance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8496300" y="3162300"/>
            <a:ext cx="2921000" cy="13589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Training improves capability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179300" y="3162300"/>
            <a:ext cx="2921000" cy="18034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2400" b="1">
                <a:solidFill>
                  <a:srgbClr val="3154D4"/>
                </a:solidFill>
                <a:latin typeface="Arial"/>
                <a:cs typeface="Arial"/>
              </a:rPr>
              <a:t>Development supports future leadership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130300" y="5600700"/>
            <a:ext cx="29210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Systematic process using job analysis, clear descriptions and person specifications enhances candidate selection quality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13300" y="4699000"/>
            <a:ext cx="29210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Well-defined roles with clear responsibilities and expectations enable employees to perform effectively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496300" y="4699000"/>
            <a:ext cx="2921000" cy="2641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Targeted training programs addressing product knowledge, systems and compliance build essential competencies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9300" y="5143500"/>
            <a:ext cx="2921000" cy="2260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600">
                <a:solidFill>
                  <a:srgbClr val="030303"/>
                </a:solidFill>
                <a:latin typeface="Arial"/>
                <a:cs typeface="Arial"/>
              </a:rPr>
              <a:t>Ongoing development in strategic planning, coaching and financial awareness prepares managers for advancement</a:t>
            </a:r>
            <a:endParaRPr lang="en-US" sz="1600">
              <a:latin typeface="Arial"/>
              <a:ea typeface="Calibri"/>
              <a:cs typeface="Arial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300" y="2400300"/>
            <a:ext cx="241300" cy="2413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700" y="2425700"/>
            <a:ext cx="177800" cy="1778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0300" y="2400300"/>
            <a:ext cx="241300" cy="2413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71400" y="2425700"/>
            <a:ext cx="177800" cy="17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D0A2C">
              <a:alpha val="7490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44" r="44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76300" y="673100"/>
            <a:ext cx="14490700" cy="5842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20000"/>
              </a:lnSpc>
              <a:defRPr/>
            </a:pPr>
            <a:r>
              <a:rPr lang="en-US" sz="3200" b="1">
                <a:solidFill>
                  <a:srgbClr val="3154D4"/>
                </a:solidFill>
                <a:latin typeface="Arial"/>
                <a:cs typeface="Arial"/>
              </a:rPr>
              <a:t>References</a:t>
            </a:r>
            <a:endParaRPr lang="en-US" sz="3200">
              <a:latin typeface="Arial"/>
              <a:ea typeface="Calibri"/>
              <a:cs typeface="Arial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76300" y="1536700"/>
            <a:ext cx="14490700" cy="736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Armstrong, M. (2020) Armstrong's Handbook of Human Resource Management Practice. 15th edn. London: Kogan Page.</a:t>
            </a:r>
            <a:endParaRPr lang="en-US" sz="1100"/>
          </a:p>
        </p:txBody>
      </p:sp>
      <p:sp>
        <p:nvSpPr>
          <p:cNvPr id="6" name="TextBox 6"/>
          <p:cNvSpPr txBox="1"/>
          <p:nvPr/>
        </p:nvSpPr>
        <p:spPr>
          <a:xfrm>
            <a:off x="876300" y="25527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Bratton, J. and Gold, J. (2017) Human Resource Management: Theory and Practice. 6th edn. London: Palgrave.</a:t>
            </a:r>
            <a:endParaRPr lang="en-US" sz="1100"/>
          </a:p>
        </p:txBody>
      </p:sp>
      <p:sp>
        <p:nvSpPr>
          <p:cNvPr id="7" name="TextBox 7"/>
          <p:cNvSpPr txBox="1"/>
          <p:nvPr/>
        </p:nvSpPr>
        <p:spPr>
          <a:xfrm>
            <a:off x="876300" y="32004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Bruner, J. (1966) Toward a Theory of Instruction. Cambridge, MA: Harvard University Press.</a:t>
            </a:r>
            <a:endParaRPr lang="en-US" sz="1100"/>
          </a:p>
        </p:txBody>
      </p:sp>
      <p:sp>
        <p:nvSpPr>
          <p:cNvPr id="8" name="TextBox 8"/>
          <p:cNvSpPr txBox="1"/>
          <p:nvPr/>
        </p:nvSpPr>
        <p:spPr>
          <a:xfrm>
            <a:off x="876300" y="38481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CIPD (2023) Recruitment and Selection Factsheet. London: Chartered Institute of Personnel and Development.</a:t>
            </a:r>
            <a:endParaRPr lang="en-US" sz="1100"/>
          </a:p>
        </p:txBody>
      </p:sp>
      <p:sp>
        <p:nvSpPr>
          <p:cNvPr id="9" name="TextBox 9"/>
          <p:cNvSpPr txBox="1"/>
          <p:nvPr/>
        </p:nvSpPr>
        <p:spPr>
          <a:xfrm>
            <a:off x="876300" y="4495800"/>
            <a:ext cx="14490700" cy="7366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Kolb, D. A. (1984) Experiential Learning: Experience as the Source of Learning and Development. New Jersey: Prentice Hall.</a:t>
            </a:r>
            <a:endParaRPr lang="en-US" sz="1100"/>
          </a:p>
        </p:txBody>
      </p:sp>
      <p:sp>
        <p:nvSpPr>
          <p:cNvPr id="10" name="TextBox 10"/>
          <p:cNvSpPr txBox="1"/>
          <p:nvPr/>
        </p:nvSpPr>
        <p:spPr>
          <a:xfrm>
            <a:off x="876300" y="55118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Maslow, A. H. (1943) 'A Theory of Human Motivation', Psychological Review, 50(4), pp. 370-396.</a:t>
            </a:r>
            <a:endParaRPr lang="en-US" sz="1100"/>
          </a:p>
        </p:txBody>
      </p:sp>
      <p:sp>
        <p:nvSpPr>
          <p:cNvPr id="11" name="TextBox 11"/>
          <p:cNvSpPr txBox="1"/>
          <p:nvPr/>
        </p:nvSpPr>
        <p:spPr>
          <a:xfrm>
            <a:off x="876300" y="61595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Noe, R. A. (2020) Employee Training and Development. 8th edn. New York: McGraw-Hill.</a:t>
            </a:r>
            <a:endParaRPr lang="en-US" sz="1100"/>
          </a:p>
        </p:txBody>
      </p:sp>
      <p:sp>
        <p:nvSpPr>
          <p:cNvPr id="12" name="TextBox 12"/>
          <p:cNvSpPr txBox="1"/>
          <p:nvPr/>
        </p:nvSpPr>
        <p:spPr>
          <a:xfrm>
            <a:off x="876300" y="67945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Rogers, C. (1969) Freedom to Learn. Columbus, OH: Merrill.</a:t>
            </a:r>
            <a:endParaRPr lang="en-US" sz="1100"/>
          </a:p>
        </p:txBody>
      </p:sp>
      <p:sp>
        <p:nvSpPr>
          <p:cNvPr id="13" name="TextBox 13"/>
          <p:cNvSpPr txBox="1"/>
          <p:nvPr/>
        </p:nvSpPr>
        <p:spPr>
          <a:xfrm>
            <a:off x="876300" y="74422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Skinner, B. F. (1953) Science and Human Behavior. New York: Macmillan.</a:t>
            </a:r>
            <a:endParaRPr lang="en-US" sz="1100"/>
          </a:p>
        </p:txBody>
      </p:sp>
      <p:sp>
        <p:nvSpPr>
          <p:cNvPr id="14" name="TextBox 14"/>
          <p:cNvSpPr txBox="1"/>
          <p:nvPr/>
        </p:nvSpPr>
        <p:spPr>
          <a:xfrm>
            <a:off x="876300" y="8089900"/>
            <a:ext cx="14490700" cy="368300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lIns="0" tIns="0" rIns="0" bIns="0" rtlCol="0" anchor="ctr"/>
          <a:lstStyle/>
          <a:p>
            <a:pPr indent="0" algn="l">
              <a:lnSpc>
                <a:spcPct val="150000"/>
              </a:lnSpc>
              <a:defRPr/>
            </a:pPr>
            <a:r>
              <a:rPr lang="en-US" sz="1900" b="1">
                <a:solidFill>
                  <a:srgbClr val="030303"/>
                </a:solidFill>
                <a:latin typeface="Poppins"/>
              </a:rPr>
              <a:t>Torrington, D., Hall, L., Taylor, S. and Atkinson, C. (2020) Human Resource Management. 11th edn. Harlow: Pearson.</a:t>
            </a:r>
            <a:endParaRPr lang="en-US" sz="1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182</cp:revision>
  <dcterms:created xsi:type="dcterms:W3CDTF">2006-08-16T00:00:00Z</dcterms:created>
  <dcterms:modified xsi:type="dcterms:W3CDTF">2026-03-19T22:02:38Z</dcterms:modified>
</cp:coreProperties>
</file>