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1" r:id="rId4"/>
    <p:sldId id="258" r:id="rId5"/>
    <p:sldId id="259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-8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9B15DC-8EEC-854C-B4D0-5D5268E874DB}" type="doc">
      <dgm:prSet loTypeId="urn:microsoft.com/office/officeart/2008/layout/AlternatingPictureCircles" loCatId="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21C40A59-6B3A-6149-B216-137BEE7799AE}">
      <dgm:prSet phldrT="[Text]"/>
      <dgm:spPr/>
      <dgm:t>
        <a:bodyPr/>
        <a:lstStyle/>
        <a:p>
          <a:r>
            <a:rPr lang="en-US" dirty="0" smtClean="0"/>
            <a:t>Year 1 – clear and plant;  Years 1-3 – Yams, Taro, Cassava,      Year four - leave</a:t>
          </a:r>
          <a:endParaRPr lang="en-US" dirty="0"/>
        </a:p>
      </dgm:t>
    </dgm:pt>
    <dgm:pt modelId="{5E775380-4979-7745-950B-B5F4B49F75A2}" type="parTrans" cxnId="{BAA429FC-CC1A-C642-852B-1235352D219C}">
      <dgm:prSet/>
      <dgm:spPr/>
      <dgm:t>
        <a:bodyPr/>
        <a:lstStyle/>
        <a:p>
          <a:endParaRPr lang="en-US"/>
        </a:p>
      </dgm:t>
    </dgm:pt>
    <dgm:pt modelId="{B7E0FD6E-8483-A840-9F3F-C03E54E6C88B}" type="sibTrans" cxnId="{BAA429FC-CC1A-C642-852B-1235352D219C}">
      <dgm:prSet/>
      <dgm:spPr/>
      <dgm:t>
        <a:bodyPr/>
        <a:lstStyle/>
        <a:p>
          <a:endParaRPr lang="en-US"/>
        </a:p>
      </dgm:t>
    </dgm:pt>
    <dgm:pt modelId="{39D2875F-E5B3-424D-B56A-1887E9D20ACE}">
      <dgm:prSet phldrT="[Text]"/>
      <dgm:spPr/>
      <dgm:t>
        <a:bodyPr/>
        <a:lstStyle/>
        <a:p>
          <a:r>
            <a:rPr lang="en-US" dirty="0" smtClean="0"/>
            <a:t>Year 3 clear for garden, Year 4 – 7 use as garden, Year 8 move on</a:t>
          </a:r>
          <a:endParaRPr lang="en-US" dirty="0"/>
        </a:p>
      </dgm:t>
    </dgm:pt>
    <dgm:pt modelId="{2299C827-299E-C444-8009-7468E5130D99}" type="parTrans" cxnId="{2789890C-E7FA-174C-85FF-E9B6BC129BA3}">
      <dgm:prSet/>
      <dgm:spPr/>
      <dgm:t>
        <a:bodyPr/>
        <a:lstStyle/>
        <a:p>
          <a:endParaRPr lang="en-US"/>
        </a:p>
      </dgm:t>
    </dgm:pt>
    <dgm:pt modelId="{4F1E4180-7FD5-3B48-B874-8B5454424E08}" type="sibTrans" cxnId="{2789890C-E7FA-174C-85FF-E9B6BC129BA3}">
      <dgm:prSet/>
      <dgm:spPr/>
      <dgm:t>
        <a:bodyPr/>
        <a:lstStyle/>
        <a:p>
          <a:endParaRPr lang="en-US"/>
        </a:p>
      </dgm:t>
    </dgm:pt>
    <dgm:pt modelId="{9FD6CD22-E252-C547-9DED-9BA2AA4E4208}" type="pres">
      <dgm:prSet presAssocID="{D19B15DC-8EEC-854C-B4D0-5D5268E874DB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en-GB"/>
        </a:p>
      </dgm:t>
    </dgm:pt>
    <dgm:pt modelId="{2742F43A-3537-584E-97B8-B664A54A86B3}" type="pres">
      <dgm:prSet presAssocID="{21C40A59-6B3A-6149-B216-137BEE7799AE}" presName="composite" presStyleCnt="0"/>
      <dgm:spPr/>
    </dgm:pt>
    <dgm:pt modelId="{98E6DEC9-DF3A-0149-A90E-6E15A9CB55F1}" type="pres">
      <dgm:prSet presAssocID="{21C40A59-6B3A-6149-B216-137BEE7799AE}" presName="Accent" presStyleLbl="alignNode1" presStyleIdx="0" presStyleCnt="3">
        <dgm:presLayoutVars>
          <dgm:chMax val="0"/>
          <dgm:chPref val="0"/>
        </dgm:presLayoutVars>
      </dgm:prSet>
      <dgm:spPr/>
    </dgm:pt>
    <dgm:pt modelId="{7DDB2EB2-DDE2-1F40-8318-D5EF5B1C0136}" type="pres">
      <dgm:prSet presAssocID="{21C40A59-6B3A-6149-B216-137BEE7799AE}" presName="Image" presStyleLbl="bgImgPlace1" presStyleIdx="0" presStyleCnt="2" custScaleX="141494" custScaleY="180866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  <dgm:pt modelId="{9E7CB655-91D7-8A42-AE30-7C84436BD4D1}" type="pres">
      <dgm:prSet presAssocID="{21C40A59-6B3A-6149-B216-137BEE7799AE}" presName="Parent" presStyleLbl="fgAccFollow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F31DEF-9C51-4241-86C1-9918B7147915}" type="pres">
      <dgm:prSet presAssocID="{21C40A59-6B3A-6149-B216-137BEE7799AE}" presName="Space" presStyleCnt="0">
        <dgm:presLayoutVars>
          <dgm:chMax val="0"/>
          <dgm:chPref val="0"/>
        </dgm:presLayoutVars>
      </dgm:prSet>
      <dgm:spPr/>
    </dgm:pt>
    <dgm:pt modelId="{583FC403-9DF7-D449-95AC-D947E8B7BE29}" type="pres">
      <dgm:prSet presAssocID="{B7E0FD6E-8483-A840-9F3F-C03E54E6C88B}" presName="ConnectorComposite" presStyleCnt="0"/>
      <dgm:spPr/>
    </dgm:pt>
    <dgm:pt modelId="{F786F30E-FCCD-D746-97D3-B4633DCED468}" type="pres">
      <dgm:prSet presAssocID="{B7E0FD6E-8483-A840-9F3F-C03E54E6C88B}" presName="TopSpacing" presStyleCnt="0"/>
      <dgm:spPr/>
    </dgm:pt>
    <dgm:pt modelId="{ECA86DE4-3226-A140-97DC-32B3E49BDF95}" type="pres">
      <dgm:prSet presAssocID="{B7E0FD6E-8483-A840-9F3F-C03E54E6C88B}" presName="Connector" presStyleLbl="alignNode1" presStyleIdx="1" presStyleCnt="3"/>
      <dgm:spPr/>
    </dgm:pt>
    <dgm:pt modelId="{1C955A54-9FE5-3B4E-B571-88BB2901C1DF}" type="pres">
      <dgm:prSet presAssocID="{B7E0FD6E-8483-A840-9F3F-C03E54E6C88B}" presName="BottomSpacing" presStyleCnt="0"/>
      <dgm:spPr/>
    </dgm:pt>
    <dgm:pt modelId="{3AD8E65C-BF25-8049-B193-4CDCCA55B82F}" type="pres">
      <dgm:prSet presAssocID="{39D2875F-E5B3-424D-B56A-1887E9D20ACE}" presName="composite" presStyleCnt="0"/>
      <dgm:spPr/>
    </dgm:pt>
    <dgm:pt modelId="{357BD76F-CC83-194C-976B-F86F2EA9B117}" type="pres">
      <dgm:prSet presAssocID="{39D2875F-E5B3-424D-B56A-1887E9D20ACE}" presName="Accent" presStyleLbl="alignNode1" presStyleIdx="2" presStyleCnt="3">
        <dgm:presLayoutVars>
          <dgm:chMax val="0"/>
          <dgm:chPref val="0"/>
        </dgm:presLayoutVars>
      </dgm:prSet>
      <dgm:spPr/>
    </dgm:pt>
    <dgm:pt modelId="{581DFA00-9C01-F04C-82B5-13597845B47E}" type="pres">
      <dgm:prSet presAssocID="{39D2875F-E5B3-424D-B56A-1887E9D20ACE}" presName="Image" presStyleLbl="bgImgPlace1" presStyleIdx="1" presStyleCnt="2" custScaleX="150754" custScaleY="173355" custLinFactNeighborX="69" custLinFactNeighborY="-5439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  <dgm:pt modelId="{C2EFCDD2-0030-B54A-8523-94A08FE919FF}" type="pres">
      <dgm:prSet presAssocID="{39D2875F-E5B3-424D-B56A-1887E9D20ACE}" presName="Parent" presStyleLbl="fgAccFollow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EC2D3A-60D9-DE46-95C4-9548B6D23271}" type="pres">
      <dgm:prSet presAssocID="{39D2875F-E5B3-424D-B56A-1887E9D20ACE}" presName="Space" presStyleCnt="0">
        <dgm:presLayoutVars>
          <dgm:chMax val="0"/>
          <dgm:chPref val="0"/>
        </dgm:presLayoutVars>
      </dgm:prSet>
      <dgm:spPr/>
    </dgm:pt>
  </dgm:ptLst>
  <dgm:cxnLst>
    <dgm:cxn modelId="{51048B68-204F-5547-8DFF-D980BDDDF1A2}" type="presOf" srcId="{21C40A59-6B3A-6149-B216-137BEE7799AE}" destId="{9E7CB655-91D7-8A42-AE30-7C84436BD4D1}" srcOrd="0" destOrd="0" presId="urn:microsoft.com/office/officeart/2008/layout/AlternatingPictureCircles"/>
    <dgm:cxn modelId="{2789890C-E7FA-174C-85FF-E9B6BC129BA3}" srcId="{D19B15DC-8EEC-854C-B4D0-5D5268E874DB}" destId="{39D2875F-E5B3-424D-B56A-1887E9D20ACE}" srcOrd="1" destOrd="0" parTransId="{2299C827-299E-C444-8009-7468E5130D99}" sibTransId="{4F1E4180-7FD5-3B48-B874-8B5454424E08}"/>
    <dgm:cxn modelId="{21AE431D-6F7C-6D45-B148-9478412BBF80}" type="presOf" srcId="{39D2875F-E5B3-424D-B56A-1887E9D20ACE}" destId="{C2EFCDD2-0030-B54A-8523-94A08FE919FF}" srcOrd="0" destOrd="0" presId="urn:microsoft.com/office/officeart/2008/layout/AlternatingPictureCircles"/>
    <dgm:cxn modelId="{BAA429FC-CC1A-C642-852B-1235352D219C}" srcId="{D19B15DC-8EEC-854C-B4D0-5D5268E874DB}" destId="{21C40A59-6B3A-6149-B216-137BEE7799AE}" srcOrd="0" destOrd="0" parTransId="{5E775380-4979-7745-950B-B5F4B49F75A2}" sibTransId="{B7E0FD6E-8483-A840-9F3F-C03E54E6C88B}"/>
    <dgm:cxn modelId="{6241BFCF-7FA9-E04B-8E20-2B122E69F705}" type="presOf" srcId="{D19B15DC-8EEC-854C-B4D0-5D5268E874DB}" destId="{9FD6CD22-E252-C547-9DED-9BA2AA4E4208}" srcOrd="0" destOrd="0" presId="urn:microsoft.com/office/officeart/2008/layout/AlternatingPictureCircles"/>
    <dgm:cxn modelId="{6E60EEA8-E547-7C4D-A386-057C1FB97774}" type="presParOf" srcId="{9FD6CD22-E252-C547-9DED-9BA2AA4E4208}" destId="{2742F43A-3537-584E-97B8-B664A54A86B3}" srcOrd="0" destOrd="0" presId="urn:microsoft.com/office/officeart/2008/layout/AlternatingPictureCircles"/>
    <dgm:cxn modelId="{19544A97-28D8-004E-88DE-C5FAF2A37B86}" type="presParOf" srcId="{2742F43A-3537-584E-97B8-B664A54A86B3}" destId="{98E6DEC9-DF3A-0149-A90E-6E15A9CB55F1}" srcOrd="0" destOrd="0" presId="urn:microsoft.com/office/officeart/2008/layout/AlternatingPictureCircles"/>
    <dgm:cxn modelId="{1E1896FB-EDFC-E44F-BA61-C8F2207E7876}" type="presParOf" srcId="{2742F43A-3537-584E-97B8-B664A54A86B3}" destId="{7DDB2EB2-DDE2-1F40-8318-D5EF5B1C0136}" srcOrd="1" destOrd="0" presId="urn:microsoft.com/office/officeart/2008/layout/AlternatingPictureCircles"/>
    <dgm:cxn modelId="{B1B91BC2-2603-564F-A9E3-13A935F16889}" type="presParOf" srcId="{2742F43A-3537-584E-97B8-B664A54A86B3}" destId="{9E7CB655-91D7-8A42-AE30-7C84436BD4D1}" srcOrd="2" destOrd="0" presId="urn:microsoft.com/office/officeart/2008/layout/AlternatingPictureCircles"/>
    <dgm:cxn modelId="{B25B32AF-7317-6B43-BFC4-4BD63876DA2A}" type="presParOf" srcId="{2742F43A-3537-584E-97B8-B664A54A86B3}" destId="{A7F31DEF-9C51-4241-86C1-9918B7147915}" srcOrd="3" destOrd="0" presId="urn:microsoft.com/office/officeart/2008/layout/AlternatingPictureCircles"/>
    <dgm:cxn modelId="{7B5D3259-B84C-0541-A1DD-5BE205CFFD7A}" type="presParOf" srcId="{9FD6CD22-E252-C547-9DED-9BA2AA4E4208}" destId="{583FC403-9DF7-D449-95AC-D947E8B7BE29}" srcOrd="1" destOrd="0" presId="urn:microsoft.com/office/officeart/2008/layout/AlternatingPictureCircles"/>
    <dgm:cxn modelId="{4ECFFC6A-D38B-054A-AC5A-61098C4EE12E}" type="presParOf" srcId="{583FC403-9DF7-D449-95AC-D947E8B7BE29}" destId="{F786F30E-FCCD-D746-97D3-B4633DCED468}" srcOrd="0" destOrd="0" presId="urn:microsoft.com/office/officeart/2008/layout/AlternatingPictureCircles"/>
    <dgm:cxn modelId="{67C9494E-EEBD-B145-9F99-41C0FB22AD29}" type="presParOf" srcId="{583FC403-9DF7-D449-95AC-D947E8B7BE29}" destId="{ECA86DE4-3226-A140-97DC-32B3E49BDF95}" srcOrd="1" destOrd="0" presId="urn:microsoft.com/office/officeart/2008/layout/AlternatingPictureCircles"/>
    <dgm:cxn modelId="{B3050639-808C-994D-9F5D-66D8C507D22A}" type="presParOf" srcId="{583FC403-9DF7-D449-95AC-D947E8B7BE29}" destId="{1C955A54-9FE5-3B4E-B571-88BB2901C1DF}" srcOrd="2" destOrd="0" presId="urn:microsoft.com/office/officeart/2008/layout/AlternatingPictureCircles"/>
    <dgm:cxn modelId="{797B52F0-B150-BD43-812B-97281765EC8B}" type="presParOf" srcId="{9FD6CD22-E252-C547-9DED-9BA2AA4E4208}" destId="{3AD8E65C-BF25-8049-B193-4CDCCA55B82F}" srcOrd="2" destOrd="0" presId="urn:microsoft.com/office/officeart/2008/layout/AlternatingPictureCircles"/>
    <dgm:cxn modelId="{C68B6132-F99A-D94D-A469-7B453B654F9E}" type="presParOf" srcId="{3AD8E65C-BF25-8049-B193-4CDCCA55B82F}" destId="{357BD76F-CC83-194C-976B-F86F2EA9B117}" srcOrd="0" destOrd="0" presId="urn:microsoft.com/office/officeart/2008/layout/AlternatingPictureCircles"/>
    <dgm:cxn modelId="{F9A35A3E-F7EE-444B-9E1D-69933BD91AD2}" type="presParOf" srcId="{3AD8E65C-BF25-8049-B193-4CDCCA55B82F}" destId="{581DFA00-9C01-F04C-82B5-13597845B47E}" srcOrd="1" destOrd="0" presId="urn:microsoft.com/office/officeart/2008/layout/AlternatingPictureCircles"/>
    <dgm:cxn modelId="{C7ED36E1-78AB-224B-95AB-19BA1D83A612}" type="presParOf" srcId="{3AD8E65C-BF25-8049-B193-4CDCCA55B82F}" destId="{C2EFCDD2-0030-B54A-8523-94A08FE919FF}" srcOrd="2" destOrd="0" presId="urn:microsoft.com/office/officeart/2008/layout/AlternatingPictureCircles"/>
    <dgm:cxn modelId="{1F216D5E-E54F-5440-8987-DC028A1FC800}" type="presParOf" srcId="{3AD8E65C-BF25-8049-B193-4CDCCA55B82F}" destId="{70EC2D3A-60D9-DE46-95C4-9548B6D23271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E6DEC9-DF3A-0149-A90E-6E15A9CB55F1}">
      <dsp:nvSpPr>
        <dsp:cNvPr id="0" name=""/>
        <dsp:cNvSpPr/>
      </dsp:nvSpPr>
      <dsp:spPr>
        <a:xfrm>
          <a:off x="1673652" y="434599"/>
          <a:ext cx="1271942" cy="1271922"/>
        </a:xfrm>
        <a:prstGeom prst="donut">
          <a:avLst>
            <a:gd name="adj" fmla="val 110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DB2EB2-DDE2-1F40-8318-D5EF5B1C0136}">
      <dsp:nvSpPr>
        <dsp:cNvPr id="0" name=""/>
        <dsp:cNvSpPr/>
      </dsp:nvSpPr>
      <dsp:spPr>
        <a:xfrm>
          <a:off x="109071" y="847"/>
          <a:ext cx="2213287" cy="2139407"/>
        </a:xfrm>
        <a:prstGeom prst="rect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E7CB655-91D7-8A42-AE30-7C84436BD4D1}">
      <dsp:nvSpPr>
        <dsp:cNvPr id="0" name=""/>
        <dsp:cNvSpPr/>
      </dsp:nvSpPr>
      <dsp:spPr>
        <a:xfrm>
          <a:off x="1813603" y="574548"/>
          <a:ext cx="992040" cy="992024"/>
        </a:xfrm>
        <a:prstGeom prst="ellipse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kern="1200" dirty="0" smtClean="0"/>
            <a:t>Year 1 – clear and plant;  Years 1-3 – Yams, Taro, Cassava,      Year four - leave</a:t>
          </a:r>
          <a:endParaRPr lang="en-US" sz="800" kern="1200" dirty="0"/>
        </a:p>
      </dsp:txBody>
      <dsp:txXfrm>
        <a:off x="1958884" y="719827"/>
        <a:ext cx="701478" cy="701466"/>
      </dsp:txXfrm>
    </dsp:sp>
    <dsp:sp modelId="{ECA86DE4-3226-A140-97DC-32B3E49BDF95}">
      <dsp:nvSpPr>
        <dsp:cNvPr id="0" name=""/>
        <dsp:cNvSpPr/>
      </dsp:nvSpPr>
      <dsp:spPr>
        <a:xfrm>
          <a:off x="2020914" y="2329920"/>
          <a:ext cx="252887" cy="252887"/>
        </a:xfrm>
        <a:prstGeom prst="flowChartConnector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7BD76F-CC83-194C-976B-F86F2EA9B117}">
      <dsp:nvSpPr>
        <dsp:cNvPr id="0" name=""/>
        <dsp:cNvSpPr/>
      </dsp:nvSpPr>
      <dsp:spPr>
        <a:xfrm>
          <a:off x="1312910" y="3161803"/>
          <a:ext cx="1271942" cy="1271922"/>
        </a:xfrm>
        <a:prstGeom prst="donut">
          <a:avLst>
            <a:gd name="adj" fmla="val 110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1DFA00-9C01-F04C-82B5-13597845B47E}">
      <dsp:nvSpPr>
        <dsp:cNvPr id="0" name=""/>
        <dsp:cNvSpPr/>
      </dsp:nvSpPr>
      <dsp:spPr>
        <a:xfrm>
          <a:off x="1864801" y="2708137"/>
          <a:ext cx="2358134" cy="205056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2EFCDD2-0030-B54A-8523-94A08FE919FF}">
      <dsp:nvSpPr>
        <dsp:cNvPr id="0" name=""/>
        <dsp:cNvSpPr/>
      </dsp:nvSpPr>
      <dsp:spPr>
        <a:xfrm>
          <a:off x="1452861" y="3301752"/>
          <a:ext cx="992040" cy="992024"/>
        </a:xfrm>
        <a:prstGeom prst="ellipse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kern="1200" dirty="0" smtClean="0"/>
            <a:t>Year 3 clear for garden, Year 4 – 7 use as garden, Year 8 move on</a:t>
          </a:r>
          <a:endParaRPr lang="en-US" sz="800" kern="1200" dirty="0"/>
        </a:p>
      </dsp:txBody>
      <dsp:txXfrm>
        <a:off x="1598142" y="3447031"/>
        <a:ext cx="701478" cy="701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A3AD5-FD10-BC4E-A314-44C9FE890DD5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1FC00C-C896-8842-A981-A7C444D3E5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397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Note: horticulture means gardening – farming</a:t>
            </a:r>
            <a:r>
              <a:rPr lang="en-US" baseline="0" dirty="0" smtClean="0"/>
              <a:t> without a plough or other major tools and technology such as </a:t>
            </a:r>
            <a:r>
              <a:rPr lang="en-US" baseline="0" dirty="0" err="1" smtClean="0"/>
              <a:t>fertilisers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1FC00C-C896-8842-A981-A7C444D3E5E8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369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pPr/>
              <a:t>10/22/2014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05908"/>
            <a:ext cx="7772400" cy="1470025"/>
          </a:xfrm>
        </p:spPr>
        <p:txBody>
          <a:bodyPr/>
          <a:lstStyle/>
          <a:p>
            <a:r>
              <a:rPr lang="en-US" dirty="0" smtClean="0"/>
              <a:t>Slash and burn</a:t>
            </a:r>
            <a:endParaRPr lang="en-US" dirty="0"/>
          </a:p>
        </p:txBody>
      </p:sp>
      <p:pic>
        <p:nvPicPr>
          <p:cNvPr id="4" name="Picture 3" descr="slash_burn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29316" y="3014133"/>
            <a:ext cx="5397500" cy="35814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896534"/>
            <a:ext cx="6400800" cy="1752600"/>
          </a:xfrm>
        </p:spPr>
        <p:txBody>
          <a:bodyPr/>
          <a:lstStyle/>
          <a:p>
            <a:r>
              <a:rPr lang="en-US" dirty="0" err="1" smtClean="0"/>
              <a:t>Swidden</a:t>
            </a:r>
            <a:r>
              <a:rPr lang="en-US" dirty="0" smtClean="0"/>
              <a:t> agriculture</a:t>
            </a:r>
          </a:p>
          <a:p>
            <a:r>
              <a:rPr lang="en-US" dirty="0" smtClean="0"/>
              <a:t>(nomadic horticulture)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86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Planted fields are rotated </a:t>
            </a:r>
          </a:p>
          <a:p>
            <a:r>
              <a:rPr lang="en-US" dirty="0" smtClean="0"/>
              <a:t>Fallow fields are cut and burned to liberate space</a:t>
            </a:r>
          </a:p>
          <a:p>
            <a:r>
              <a:rPr lang="en-US" dirty="0" smtClean="0"/>
              <a:t>Planting with stick </a:t>
            </a:r>
          </a:p>
          <a:p>
            <a:r>
              <a:rPr lang="en-US" dirty="0" smtClean="0"/>
              <a:t>No </a:t>
            </a:r>
            <a:r>
              <a:rPr lang="en-US" dirty="0" err="1" smtClean="0"/>
              <a:t>fertilisers</a:t>
            </a:r>
            <a:endParaRPr lang="en-US" dirty="0" smtClean="0"/>
          </a:p>
          <a:p>
            <a:r>
              <a:rPr lang="en-US" dirty="0" smtClean="0"/>
              <a:t>No water system</a:t>
            </a:r>
          </a:p>
          <a:p>
            <a:r>
              <a:rPr lang="en-US" dirty="0" smtClean="0"/>
              <a:t>Human </a:t>
            </a:r>
            <a:r>
              <a:rPr lang="en-US" dirty="0" err="1" smtClean="0"/>
              <a:t>labour</a:t>
            </a:r>
            <a:endParaRPr lang="en-US" dirty="0" smtClean="0"/>
          </a:p>
          <a:p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28072693"/>
              </p:ext>
            </p:extLst>
          </p:nvPr>
        </p:nvGraphicFramePr>
        <p:xfrm>
          <a:off x="4648199" y="1600200"/>
          <a:ext cx="4294717" cy="4823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974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Rationale for method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Tropical soils surprisingly lacking; nutrients in trees</a:t>
            </a:r>
          </a:p>
          <a:p>
            <a:r>
              <a:rPr lang="en-US" dirty="0" smtClean="0"/>
              <a:t>Yield declines dramatically</a:t>
            </a:r>
          </a:p>
          <a:p>
            <a:r>
              <a:rPr lang="en-US" dirty="0" smtClean="0"/>
              <a:t>Fallow time allows regeneration</a:t>
            </a:r>
          </a:p>
          <a:p>
            <a:r>
              <a:rPr lang="en-US" dirty="0" smtClean="0"/>
              <a:t>Burning easily adds absorbable nutrients into soil and kills pests</a:t>
            </a:r>
          </a:p>
          <a:p>
            <a:r>
              <a:rPr lang="en-US" dirty="0"/>
              <a:t>Shifting cultivation good for biodiversity</a:t>
            </a:r>
          </a:p>
          <a:p>
            <a:endParaRPr lang="en-US" dirty="0" smtClean="0"/>
          </a:p>
        </p:txBody>
      </p:sp>
      <p:pic>
        <p:nvPicPr>
          <p:cNvPr id="6" name="Content Placeholder 5" descr="milpa_swidden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0552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Effects and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Only possible if you </a:t>
            </a:r>
            <a:r>
              <a:rPr lang="en-US" i="1" dirty="0" smtClean="0"/>
              <a:t>have land </a:t>
            </a:r>
            <a:r>
              <a:rPr lang="en-US" dirty="0" smtClean="0"/>
              <a:t>to lay fallow</a:t>
            </a:r>
          </a:p>
          <a:p>
            <a:pPr lvl="1"/>
            <a:r>
              <a:rPr lang="en-US" dirty="0" smtClean="0"/>
              <a:t>Demands large land to human ratio</a:t>
            </a:r>
          </a:p>
          <a:p>
            <a:r>
              <a:rPr lang="en-US" dirty="0" smtClean="0"/>
              <a:t>Opinion varies about whether the method’s destructive or not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Issues to consider </a:t>
            </a:r>
          </a:p>
          <a:p>
            <a:pPr lvl="1"/>
            <a:r>
              <a:rPr lang="en-US" dirty="0" smtClean="0"/>
              <a:t>scale of area</a:t>
            </a:r>
          </a:p>
          <a:p>
            <a:pPr lvl="1"/>
            <a:r>
              <a:rPr lang="en-US" dirty="0" smtClean="0"/>
              <a:t>rotation – frequency </a:t>
            </a:r>
          </a:p>
          <a:p>
            <a:pPr lvl="1"/>
            <a:r>
              <a:rPr lang="en-US" dirty="0" smtClean="0"/>
              <a:t>fallow period  - 4 years or 20?</a:t>
            </a:r>
          </a:p>
          <a:p>
            <a:endParaRPr lang="en-US" dirty="0"/>
          </a:p>
        </p:txBody>
      </p:sp>
      <p:pic>
        <p:nvPicPr>
          <p:cNvPr id="4" name="Picture 3" descr="ariel swidde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79972" y="3279406"/>
            <a:ext cx="2836232" cy="221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82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Swidden</a:t>
            </a:r>
            <a:r>
              <a:rPr lang="en-US" dirty="0" smtClean="0"/>
              <a:t> - </a:t>
            </a:r>
            <a:r>
              <a:rPr lang="en-US" dirty="0" err="1" smtClean="0"/>
              <a:t>knowledges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Engagement with flora that encourages certain </a:t>
            </a:r>
            <a:r>
              <a:rPr lang="en-US" dirty="0" err="1" smtClean="0"/>
              <a:t>favoured</a:t>
            </a:r>
            <a:r>
              <a:rPr lang="en-US" dirty="0" smtClean="0"/>
              <a:t> plants space to grow. </a:t>
            </a:r>
          </a:p>
          <a:p>
            <a:r>
              <a:rPr lang="en-US" dirty="0" smtClean="0"/>
              <a:t>Knowledge of plants’ abilities and requirements</a:t>
            </a:r>
          </a:p>
          <a:p>
            <a:r>
              <a:rPr lang="en-US" dirty="0" smtClean="0"/>
              <a:t>Spend time supporting plants to flourish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 descr="waiwai_8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9689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Associated life-style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Relatively sedentary; move with garden</a:t>
            </a:r>
          </a:p>
          <a:p>
            <a:r>
              <a:rPr lang="en-US" dirty="0" smtClean="0"/>
              <a:t>Homes near gardens</a:t>
            </a:r>
          </a:p>
          <a:p>
            <a:r>
              <a:rPr lang="en-US" dirty="0" smtClean="0"/>
              <a:t>Village formations need distances to allow for gardens</a:t>
            </a:r>
          </a:p>
          <a:p>
            <a:r>
              <a:rPr lang="en-US" dirty="0" smtClean="0"/>
              <a:t>Alliances needed</a:t>
            </a:r>
          </a:p>
          <a:p>
            <a:pPr lvl="1"/>
            <a:r>
              <a:rPr lang="en-US" dirty="0" smtClean="0"/>
              <a:t>Crops can be stolen</a:t>
            </a:r>
          </a:p>
          <a:p>
            <a:pPr lvl="1"/>
            <a:r>
              <a:rPr lang="en-US" dirty="0" smtClean="0"/>
              <a:t>Excess swapped</a:t>
            </a:r>
            <a:endParaRPr lang="en-US" dirty="0"/>
          </a:p>
        </p:txBody>
      </p:sp>
      <p:pic>
        <p:nvPicPr>
          <p:cNvPr id="5" name="Content Placeholder 4" descr="feast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1474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Yanomami</a:t>
            </a:r>
            <a:r>
              <a:rPr lang="en-US" dirty="0" smtClean="0"/>
              <a:t> harvest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Plentiful = surplus</a:t>
            </a:r>
            <a:endParaRPr lang="en-US" dirty="0" smtClean="0"/>
          </a:p>
          <a:p>
            <a:r>
              <a:rPr lang="en-US" dirty="0" smtClean="0"/>
              <a:t>Varied </a:t>
            </a:r>
          </a:p>
          <a:p>
            <a:r>
              <a:rPr lang="en-US" dirty="0" smtClean="0"/>
              <a:t>Fresh 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 descr="YanomamiCassava.gif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636" r="19636"/>
          <a:stretch>
            <a:fillRect/>
          </a:stretch>
        </p:blipFill>
        <p:spPr>
          <a:xfrm>
            <a:off x="4648200" y="1625104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531743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</a:t>
            </a:r>
            <a:r>
              <a:rPr lang="en-US" smtClean="0"/>
              <a:t>.b</a:t>
            </a:r>
            <a:r>
              <a:rPr lang="en-US" dirty="0" smtClean="0"/>
              <a:t>: g</a:t>
            </a:r>
            <a:r>
              <a:rPr lang="en-US" dirty="0" smtClean="0"/>
              <a:t>ender </a:t>
            </a:r>
            <a:r>
              <a:rPr lang="en-US" dirty="0" smtClean="0"/>
              <a:t>roles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Variable</a:t>
            </a:r>
          </a:p>
          <a:p>
            <a:pPr marL="0" indent="0">
              <a:buNone/>
            </a:pPr>
            <a:r>
              <a:rPr lang="en-US" dirty="0" err="1" smtClean="0"/>
              <a:t>Dani</a:t>
            </a:r>
            <a:r>
              <a:rPr lang="en-US" dirty="0"/>
              <a:t>,</a:t>
            </a:r>
            <a:r>
              <a:rPr lang="en-US" dirty="0" smtClean="0"/>
              <a:t> New Guinea</a:t>
            </a:r>
          </a:p>
          <a:p>
            <a:pPr marL="457200" lvl="1" indent="0">
              <a:buNone/>
            </a:pPr>
            <a:r>
              <a:rPr lang="en-US" dirty="0" smtClean="0"/>
              <a:t>Men clear, women plant</a:t>
            </a:r>
          </a:p>
          <a:p>
            <a:pPr marL="0" indent="0">
              <a:buNone/>
            </a:pPr>
            <a:r>
              <a:rPr lang="en-US" dirty="0" err="1" smtClean="0"/>
              <a:t>Semai</a:t>
            </a:r>
            <a:r>
              <a:rPr lang="en-US" dirty="0"/>
              <a:t>,</a:t>
            </a:r>
            <a:r>
              <a:rPr lang="en-US" dirty="0" smtClean="0"/>
              <a:t> Malaysia</a:t>
            </a:r>
          </a:p>
          <a:p>
            <a:pPr marL="457200" lvl="1" indent="0">
              <a:buNone/>
            </a:pPr>
            <a:r>
              <a:rPr lang="en-US" dirty="0" smtClean="0"/>
              <a:t>Women slash trees, men clear and plant</a:t>
            </a:r>
          </a:p>
          <a:p>
            <a:pPr marL="0" lvl="1" indent="0">
              <a:buNone/>
            </a:pPr>
            <a:r>
              <a:rPr lang="en-US" dirty="0" err="1" smtClean="0"/>
              <a:t>Yanomamo</a:t>
            </a:r>
            <a:r>
              <a:rPr lang="en-US" dirty="0"/>
              <a:t>,</a:t>
            </a:r>
            <a:r>
              <a:rPr lang="en-US" dirty="0" smtClean="0"/>
              <a:t> Amazon</a:t>
            </a:r>
          </a:p>
          <a:p>
            <a:pPr marL="400050" lvl="2" indent="0">
              <a:buNone/>
            </a:pPr>
            <a:r>
              <a:rPr lang="en-US" dirty="0" smtClean="0"/>
              <a:t>Clearing </a:t>
            </a:r>
            <a:r>
              <a:rPr lang="en-US" dirty="0"/>
              <a:t>and planting done by </a:t>
            </a:r>
            <a:r>
              <a:rPr lang="en-US" dirty="0" smtClean="0"/>
              <a:t>men, women harvest</a:t>
            </a:r>
          </a:p>
          <a:p>
            <a:pPr marL="0" indent="0">
              <a:buNone/>
            </a:pPr>
            <a:r>
              <a:rPr lang="en-US" dirty="0" err="1" smtClean="0"/>
              <a:t>Nagas</a:t>
            </a:r>
            <a:r>
              <a:rPr lang="en-US" dirty="0"/>
              <a:t>,</a:t>
            </a:r>
            <a:r>
              <a:rPr lang="en-US" dirty="0" smtClean="0"/>
              <a:t> India</a:t>
            </a:r>
          </a:p>
          <a:p>
            <a:pPr marL="457200" lvl="1" indent="0">
              <a:buNone/>
            </a:pPr>
            <a:r>
              <a:rPr lang="en-US" dirty="0" smtClean="0"/>
              <a:t>Old clear, young slash</a:t>
            </a:r>
          </a:p>
          <a:p>
            <a:pPr lvl="1"/>
            <a:endParaRPr lang="en-US" dirty="0" smtClean="0"/>
          </a:p>
        </p:txBody>
      </p:sp>
      <p:pic>
        <p:nvPicPr>
          <p:cNvPr id="12" name="Content Placeholder 11" descr="india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70" r="204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10921334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1420</TotalTime>
  <Words>275</Words>
  <Application>Microsoft Office PowerPoint</Application>
  <PresentationFormat>On-screen Show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 Black </vt:lpstr>
      <vt:lpstr>Slash and burn</vt:lpstr>
      <vt:lpstr>Method </vt:lpstr>
      <vt:lpstr>Rationale for method </vt:lpstr>
      <vt:lpstr>Effects and issues</vt:lpstr>
      <vt:lpstr>Swidden - knowledges</vt:lpstr>
      <vt:lpstr>Associated life-style</vt:lpstr>
      <vt:lpstr>Yanomami harvest</vt:lpstr>
      <vt:lpstr>N.b: gender roles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Slash and burn</dc:title>
  <dc:creator>Luci Attala</dc:creator>
  <cp:lastModifiedBy>Administrator</cp:lastModifiedBy>
  <cp:revision>28</cp:revision>
  <dcterms:created xsi:type="dcterms:W3CDTF">2012-09-17T14:01:44Z</dcterms:created>
  <dcterms:modified xsi:type="dcterms:W3CDTF">2014-10-22T10:50:39Z</dcterms:modified>
</cp:coreProperties>
</file>