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21"/>
  </p:notesMasterIdLst>
  <p:sldIdLst>
    <p:sldId id="256" r:id="rId3"/>
    <p:sldId id="280" r:id="rId4"/>
    <p:sldId id="281" r:id="rId5"/>
    <p:sldId id="282" r:id="rId6"/>
    <p:sldId id="283" r:id="rId7"/>
    <p:sldId id="284" r:id="rId8"/>
    <p:sldId id="285" r:id="rId9"/>
    <p:sldId id="286" r:id="rId10"/>
    <p:sldId id="287" r:id="rId11"/>
    <p:sldId id="291" r:id="rId12"/>
    <p:sldId id="288" r:id="rId13"/>
    <p:sldId id="289" r:id="rId14"/>
    <p:sldId id="290" r:id="rId15"/>
    <p:sldId id="292" r:id="rId16"/>
    <p:sldId id="294" r:id="rId17"/>
    <p:sldId id="293" r:id="rId18"/>
    <p:sldId id="295" r:id="rId19"/>
    <p:sldId id="296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068" autoAdjust="0"/>
  </p:normalViewPr>
  <p:slideViewPr>
    <p:cSldViewPr>
      <p:cViewPr varScale="1">
        <p:scale>
          <a:sx n="82" d="100"/>
          <a:sy n="82" d="100"/>
        </p:scale>
        <p:origin x="1242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1D6D6B0-F1D8-4A6D-A2E4-F63249F2DEBC}" type="datetimeFigureOut">
              <a:rPr lang="en-GB" smtClean="0"/>
              <a:pPr/>
              <a:t>29/10/2015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C9C1BFA-5BFE-4B3B-8E37-8C99432089E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80941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9C1BFA-5BFE-4B3B-8E37-8C99432089EE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72008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381000" y="990600"/>
            <a:ext cx="76200" cy="5105400"/>
          </a:xfrm>
          <a:prstGeom prst="rect">
            <a:avLst/>
          </a:prstGeom>
          <a:solidFill>
            <a:schemeClr val="bg2"/>
          </a:solidFill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de-DE" sz="2400">
              <a:solidFill>
                <a:srgbClr val="000000"/>
              </a:solidFill>
            </a:endParaRPr>
          </a:p>
        </p:txBody>
      </p:sp>
      <p:grpSp>
        <p:nvGrpSpPr>
          <p:cNvPr id="2" name="Group 8"/>
          <p:cNvGrpSpPr>
            <a:grpSpLocks/>
          </p:cNvGrpSpPr>
          <p:nvPr/>
        </p:nvGrpSpPr>
        <p:grpSpPr bwMode="auto">
          <a:xfrm>
            <a:off x="381000" y="304800"/>
            <a:ext cx="8391525" cy="5791200"/>
            <a:chOff x="240" y="192"/>
            <a:chExt cx="5286" cy="3648"/>
          </a:xfrm>
        </p:grpSpPr>
        <p:sp>
          <p:nvSpPr>
            <p:cNvPr id="6" name="Rectangle 9"/>
            <p:cNvSpPr>
              <a:spLocks noChangeArrowheads="1"/>
            </p:cNvSpPr>
            <p:nvPr/>
          </p:nvSpPr>
          <p:spPr bwMode="auto">
            <a:xfrm flipV="1">
              <a:off x="5236" y="192"/>
              <a:ext cx="288" cy="288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rot="10800000"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7" name="Rectangle 10"/>
            <p:cNvSpPr>
              <a:spLocks noChangeArrowheads="1"/>
            </p:cNvSpPr>
            <p:nvPr/>
          </p:nvSpPr>
          <p:spPr bwMode="auto">
            <a:xfrm flipV="1">
              <a:off x="240" y="192"/>
              <a:ext cx="5004" cy="288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8" name="Rectangle 11"/>
            <p:cNvSpPr>
              <a:spLocks noChangeArrowheads="1"/>
            </p:cNvSpPr>
            <p:nvPr/>
          </p:nvSpPr>
          <p:spPr bwMode="auto">
            <a:xfrm flipV="1">
              <a:off x="240" y="480"/>
              <a:ext cx="5004" cy="144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rot="10800000"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9" name="Rectangle 12"/>
            <p:cNvSpPr>
              <a:spLocks noChangeArrowheads="1"/>
            </p:cNvSpPr>
            <p:nvPr/>
          </p:nvSpPr>
          <p:spPr bwMode="auto">
            <a:xfrm flipV="1">
              <a:off x="5242" y="480"/>
              <a:ext cx="282" cy="144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10" name="Line 13"/>
            <p:cNvSpPr>
              <a:spLocks noChangeShapeType="1"/>
            </p:cNvSpPr>
            <p:nvPr/>
          </p:nvSpPr>
          <p:spPr bwMode="auto">
            <a:xfrm flipH="1">
              <a:off x="480" y="2256"/>
              <a:ext cx="4848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11" name="Rectangle 14"/>
            <p:cNvSpPr>
              <a:spLocks noChangeArrowheads="1"/>
            </p:cNvSpPr>
            <p:nvPr/>
          </p:nvSpPr>
          <p:spPr bwMode="auto">
            <a:xfrm>
              <a:off x="240" y="192"/>
              <a:ext cx="5286" cy="364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</p:grpSp>
      <p:sp>
        <p:nvSpPr>
          <p:cNvPr id="116739" name="Rectangle 3"/>
          <p:cNvSpPr>
            <a:spLocks noGrp="1" noChangeArrowheads="1"/>
          </p:cNvSpPr>
          <p:nvPr>
            <p:ph type="ctrTitle"/>
          </p:nvPr>
        </p:nvSpPr>
        <p:spPr>
          <a:xfrm>
            <a:off x="762000" y="1371600"/>
            <a:ext cx="7696200" cy="2057400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16740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762000" y="3765550"/>
            <a:ext cx="7696200" cy="20574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2800">
                <a:latin typeface="Arial" charset="0"/>
              </a:defRPr>
            </a:lvl1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12" name="Rectangle 5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3" name="Rectangle 6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4" name="Rectangle 7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 b="1" smtClean="0"/>
            </a:lvl1pPr>
          </a:lstStyle>
          <a:p>
            <a:pPr>
              <a:defRPr/>
            </a:pPr>
            <a:fld id="{D435E912-4F38-4F23-A992-BC96C202854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F9C989-461E-4C07-9E9C-8A704BF4B27F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578D4F-C7CA-439B-9C77-C39EFA12FDB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8600" cy="43021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828800"/>
            <a:ext cx="4038600" cy="43021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BCF76D-5EE1-48E5-8755-BD04BF591699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10F575-B5EA-4853-BB1D-F19E008AED69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5CDE58-C46B-48CB-8D05-0C0D5548960B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470185-0415-4F92-963C-2E21B33C7B2E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7DC8CE-8D88-4734-80E3-4DFBFDD8D4D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ACB2DC-7FF4-4C51-BC7D-B78E65C3D4D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C96CE2-2FB9-416B-B640-813276F185F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33400"/>
            <a:ext cx="2057400" cy="5597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533400"/>
            <a:ext cx="6019800" cy="5597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559525-61C2-41D3-91B0-72651CAD29A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0"/>
            <a:ext cx="8458200" cy="5943600"/>
            <a:chOff x="0" y="0"/>
            <a:chExt cx="5328" cy="3744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1440"/>
              <a:ext cx="5155" cy="2304"/>
            </a:xfrm>
            <a:custGeom>
              <a:avLst/>
              <a:gdLst/>
              <a:ahLst/>
              <a:cxnLst>
                <a:cxn ang="0">
                  <a:pos x="5154" y="1769"/>
                </a:cxn>
                <a:cxn ang="0">
                  <a:pos x="0" y="2304"/>
                </a:cxn>
                <a:cxn ang="0">
                  <a:pos x="0" y="1252"/>
                </a:cxn>
                <a:cxn ang="0">
                  <a:pos x="5155" y="0"/>
                </a:cxn>
                <a:cxn ang="0">
                  <a:pos x="5155" y="1416"/>
                </a:cxn>
                <a:cxn ang="0">
                  <a:pos x="5154" y="1769"/>
                </a:cxn>
              </a:cxnLst>
              <a:rect l="0" t="0" r="r" b="b"/>
              <a:pathLst>
                <a:path w="5155" h="2304">
                  <a:moveTo>
                    <a:pt x="5154" y="1769"/>
                  </a:moveTo>
                  <a:lnTo>
                    <a:pt x="0" y="2304"/>
                  </a:lnTo>
                  <a:lnTo>
                    <a:pt x="0" y="1252"/>
                  </a:lnTo>
                  <a:lnTo>
                    <a:pt x="5155" y="0"/>
                  </a:lnTo>
                  <a:lnTo>
                    <a:pt x="5155" y="1416"/>
                  </a:lnTo>
                  <a:lnTo>
                    <a:pt x="5154" y="176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FFFFFF"/>
                </a:solidFill>
              </a:endParaRPr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0" y="0"/>
              <a:ext cx="5328" cy="3689"/>
            </a:xfrm>
            <a:custGeom>
              <a:avLst/>
              <a:gdLst/>
              <a:ahLst/>
              <a:cxnLst>
                <a:cxn ang="0">
                  <a:pos x="5311" y="3209"/>
                </a:cxn>
                <a:cxn ang="0">
                  <a:pos x="0" y="3689"/>
                </a:cxn>
                <a:cxn ang="0">
                  <a:pos x="0" y="9"/>
                </a:cxn>
                <a:cxn ang="0">
                  <a:pos x="5328" y="0"/>
                </a:cxn>
                <a:cxn ang="0">
                  <a:pos x="5311" y="3209"/>
                </a:cxn>
              </a:cxnLst>
              <a:rect l="0" t="0" r="r" b="b"/>
              <a:pathLst>
                <a:path w="5328" h="3689">
                  <a:moveTo>
                    <a:pt x="5311" y="3209"/>
                  </a:moveTo>
                  <a:lnTo>
                    <a:pt x="0" y="3689"/>
                  </a:lnTo>
                  <a:lnTo>
                    <a:pt x="0" y="9"/>
                  </a:lnTo>
                  <a:lnTo>
                    <a:pt x="5328" y="0"/>
                  </a:lnTo>
                  <a:lnTo>
                    <a:pt x="5311" y="3209"/>
                  </a:lnTo>
                  <a:close/>
                </a:path>
              </a:pathLst>
            </a:custGeom>
            <a:gradFill rotWithShape="1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FFFFFF"/>
                </a:solidFill>
              </a:endParaRPr>
            </a:p>
          </p:txBody>
        </p:sp>
      </p:grpSp>
      <p:sp>
        <p:nvSpPr>
          <p:cNvPr id="113669" name="Rectangle 5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113673" name="Rectangle 9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7684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 smtClean="0"/>
            </a:lvl1pPr>
          </a:lstStyle>
          <a:p>
            <a:fld id="{990CAFA7-22BE-40DD-8D22-17F8CB471D85}" type="datetimeFigureOut">
              <a:rPr lang="en-GB">
                <a:solidFill>
                  <a:srgbClr val="FFFFFF"/>
                </a:solidFill>
              </a:rPr>
              <a:pPr/>
              <a:t>29/10/2015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fld id="{E0BAC440-A957-4B12-91F1-1857F36A6C07}" type="slidenum">
              <a:rPr lang="en-GB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29/10/2015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29/10/2015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29/10/2015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29/10/2015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29/10/2015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4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29/10/2015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4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29/10/2015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29/10/2015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29/10/2015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2136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2136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29/10/2015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, Conten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717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24300"/>
            <a:ext cx="4038600" cy="21717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29/10/2015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8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717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4300"/>
            <a:ext cx="4038600" cy="21717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half" idx="3"/>
          </p:nvPr>
        </p:nvSpPr>
        <p:spPr>
          <a:xfrm>
            <a:off x="4648200" y="1600200"/>
            <a:ext cx="4038600" cy="4495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29/10/2015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8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53340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28800"/>
            <a:ext cx="8229600" cy="430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1571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1676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000" smtClean="0">
                <a:solidFill>
                  <a:schemeClr val="tx1"/>
                </a:solidFill>
                <a:effectLst/>
                <a:latin typeface="Arial" charset="0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1571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 smtClean="0">
                <a:solidFill>
                  <a:schemeClr val="tx1"/>
                </a:solidFill>
                <a:effectLst/>
                <a:latin typeface="Arial" charset="0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1571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 smtClean="0">
                <a:solidFill>
                  <a:schemeClr val="tx1"/>
                </a:solidFill>
                <a:effectLst/>
                <a:latin typeface="Arial" charset="0"/>
              </a:defRPr>
            </a:lvl1pPr>
          </a:lstStyle>
          <a:p>
            <a:pPr>
              <a:defRPr/>
            </a:pPr>
            <a:fld id="{F1379762-15AB-4EFB-98CA-D5F2D2A0FD87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  <p:grpSp>
        <p:nvGrpSpPr>
          <p:cNvPr id="2" name="Group 7"/>
          <p:cNvGrpSpPr>
            <a:grpSpLocks/>
          </p:cNvGrpSpPr>
          <p:nvPr/>
        </p:nvGrpSpPr>
        <p:grpSpPr bwMode="auto">
          <a:xfrm>
            <a:off x="279400" y="152400"/>
            <a:ext cx="8686800" cy="1600200"/>
            <a:chOff x="176" y="96"/>
            <a:chExt cx="5472" cy="1008"/>
          </a:xfrm>
        </p:grpSpPr>
        <p:sp>
          <p:nvSpPr>
            <p:cNvPr id="115720" name="Line 8"/>
            <p:cNvSpPr>
              <a:spLocks noChangeShapeType="1"/>
            </p:cNvSpPr>
            <p:nvPr/>
          </p:nvSpPr>
          <p:spPr bwMode="auto">
            <a:xfrm flipH="1">
              <a:off x="288" y="1104"/>
              <a:ext cx="5232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115721" name="Rectangle 9"/>
            <p:cNvSpPr>
              <a:spLocks noChangeArrowheads="1"/>
            </p:cNvSpPr>
            <p:nvPr/>
          </p:nvSpPr>
          <p:spPr bwMode="auto">
            <a:xfrm>
              <a:off x="5504" y="96"/>
              <a:ext cx="144" cy="144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115722" name="Rectangle 10"/>
            <p:cNvSpPr>
              <a:spLocks noChangeArrowheads="1"/>
            </p:cNvSpPr>
            <p:nvPr/>
          </p:nvSpPr>
          <p:spPr bwMode="auto">
            <a:xfrm>
              <a:off x="176" y="96"/>
              <a:ext cx="5326" cy="144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115723" name="Rectangle 11"/>
            <p:cNvSpPr>
              <a:spLocks noChangeArrowheads="1"/>
            </p:cNvSpPr>
            <p:nvPr/>
          </p:nvSpPr>
          <p:spPr bwMode="auto">
            <a:xfrm>
              <a:off x="176" y="240"/>
              <a:ext cx="5326" cy="88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115724" name="Rectangle 12"/>
            <p:cNvSpPr>
              <a:spLocks noChangeArrowheads="1"/>
            </p:cNvSpPr>
            <p:nvPr/>
          </p:nvSpPr>
          <p:spPr bwMode="auto">
            <a:xfrm>
              <a:off x="5504" y="241"/>
              <a:ext cx="144" cy="86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9pPr>
    </p:titleStyle>
    <p:bodyStyle>
      <a:lvl1pPr marL="469900" indent="-469900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o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908050" indent="-436563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sz="2800">
          <a:solidFill>
            <a:schemeClr val="tx1"/>
          </a:solidFill>
          <a:latin typeface="+mn-lt"/>
          <a:cs typeface="+mn-cs"/>
        </a:defRPr>
      </a:lvl2pPr>
      <a:lvl3pPr marL="1377950" indent="-468313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o"/>
        <a:defRPr sz="2400">
          <a:solidFill>
            <a:schemeClr val="tx1"/>
          </a:solidFill>
          <a:latin typeface="+mn-lt"/>
          <a:cs typeface="+mn-cs"/>
        </a:defRPr>
      </a:lvl3pPr>
      <a:lvl4pPr marL="1827213" indent="-43815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sz="2000">
          <a:solidFill>
            <a:schemeClr val="tx1"/>
          </a:solidFill>
          <a:latin typeface="+mn-lt"/>
          <a:cs typeface="+mn-cs"/>
        </a:defRPr>
      </a:lvl4pPr>
      <a:lvl5pPr marL="22971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5pPr>
      <a:lvl6pPr marL="27543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6pPr>
      <a:lvl7pPr marL="32115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7pPr>
      <a:lvl8pPr marL="36687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8pPr>
      <a:lvl9pPr marL="41259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0"/>
            <a:ext cx="7242175" cy="1981200"/>
            <a:chOff x="0" y="0"/>
            <a:chExt cx="4562" cy="1248"/>
          </a:xfrm>
        </p:grpSpPr>
        <p:sp>
          <p:nvSpPr>
            <p:cNvPr id="112643" name="Freeform 3"/>
            <p:cNvSpPr>
              <a:spLocks/>
            </p:cNvSpPr>
            <p:nvPr/>
          </p:nvSpPr>
          <p:spPr bwMode="hidden">
            <a:xfrm>
              <a:off x="0" y="583"/>
              <a:ext cx="4487" cy="665"/>
            </a:xfrm>
            <a:custGeom>
              <a:avLst/>
              <a:gdLst/>
              <a:ahLst/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94118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FFFFFF"/>
                </a:solidFill>
              </a:endParaRPr>
            </a:p>
          </p:txBody>
        </p:sp>
        <p:sp>
          <p:nvSpPr>
            <p:cNvPr id="112644" name="Freeform 4"/>
            <p:cNvSpPr>
              <a:spLocks/>
            </p:cNvSpPr>
            <p:nvPr/>
          </p:nvSpPr>
          <p:spPr bwMode="hidden">
            <a:xfrm>
              <a:off x="0" y="0"/>
              <a:ext cx="4562" cy="1199"/>
            </a:xfrm>
            <a:custGeom>
              <a:avLst/>
              <a:gdLst/>
              <a:ahLst/>
              <a:cxnLst>
                <a:cxn ang="0">
                  <a:pos x="4560" y="932"/>
                </a:cxn>
                <a:cxn ang="0">
                  <a:pos x="0" y="1199"/>
                </a:cxn>
                <a:cxn ang="0">
                  <a:pos x="0" y="0"/>
                </a:cxn>
                <a:cxn ang="0">
                  <a:pos x="4562" y="0"/>
                </a:cxn>
                <a:cxn ang="0">
                  <a:pos x="4560" y="932"/>
                </a:cxn>
                <a:cxn ang="0">
                  <a:pos x="4560" y="932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FFFFFF"/>
                </a:solidFill>
              </a:endParaRPr>
            </a:p>
          </p:txBody>
        </p:sp>
      </p:grpSp>
      <p:sp>
        <p:nvSpPr>
          <p:cNvPr id="112645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12646" name="Rectangle 6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9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12647" name="Rectangle 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smtClean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990CAFA7-22BE-40DD-8D22-17F8CB471D85}" type="datetimeFigureOut">
              <a:rPr lang="en-GB">
                <a:solidFill>
                  <a:srgbClr val="FFFFFF"/>
                </a:solidFill>
              </a:rPr>
              <a:pPr/>
              <a:t>29/10/2015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112648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112649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E0BAC440-A957-4B12-91F1-1857F36A6C07}" type="slidenum">
              <a:rPr lang="en-GB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</p:sldLayoutIdLst>
  <p:timing>
    <p:tnLst>
      <p:par>
        <p:cTn id="1" dur="indefinite" restart="never" nodeType="tmRoot"/>
      </p:par>
    </p:tn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9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8.jpeg"/><Relationship Id="rId5" Type="http://schemas.openxmlformats.org/officeDocument/2006/relationships/image" Target="../media/image7.png"/><Relationship Id="rId4" Type="http://schemas.openxmlformats.org/officeDocument/2006/relationships/hyperlink" Target="http://128.241.154.94/tkm/china/i_china_65_o.jpg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4800" b="1" dirty="0"/>
              <a:t>Of spirits, contracts, and bureaucrats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b="1" dirty="0" smtClean="0"/>
              <a:t>Religious </a:t>
            </a:r>
            <a:r>
              <a:rPr lang="en-GB" b="1" dirty="0"/>
              <a:t>Roots of the Bureaucratic State in China (ca. 600-221 BCE)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082" name="Picture 2" descr="Large Map: Western Chou Dynasty(1027 b.c.-771 b.c.)"/>
          <p:cNvPicPr>
            <a:picLocks noChangeAspect="1" noChangeArrowheads="1"/>
          </p:cNvPicPr>
          <p:nvPr/>
        </p:nvPicPr>
        <p:blipFill>
          <a:blip r:embed="rId2">
            <a:lum bright="12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304800"/>
            <a:ext cx="8001000" cy="6065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608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750" y="2708275"/>
            <a:ext cx="1479550" cy="1754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6084" name="Picture 4" descr="chinabronz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692150"/>
            <a:ext cx="1619250" cy="2044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6085" name="Picture 5" descr="ah380_10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4365625"/>
            <a:ext cx="3113087" cy="2017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7422212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106" name="Picture 2" descr="Large Map:  Eastern Chou (771 b.c.-256 b.c.)"/>
          <p:cNvPicPr>
            <a:picLocks noChangeAspect="1" noChangeArrowheads="1"/>
          </p:cNvPicPr>
          <p:nvPr/>
        </p:nvPicPr>
        <p:blipFill>
          <a:blip r:embed="rId2">
            <a:lum bright="12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333375"/>
            <a:ext cx="7848600" cy="5949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7107" name="Text Box 3"/>
          <p:cNvSpPr txBox="1">
            <a:spLocks noChangeArrowheads="1"/>
          </p:cNvSpPr>
          <p:nvPr/>
        </p:nvSpPr>
        <p:spPr bwMode="auto">
          <a:xfrm>
            <a:off x="1527175" y="1039813"/>
            <a:ext cx="641350" cy="641350"/>
          </a:xfrm>
          <a:prstGeom prst="rect">
            <a:avLst/>
          </a:prstGeom>
          <a:solidFill>
            <a:srgbClr val="F2F23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tx1"/>
              </a:buClr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Font typeface="Wingdings" panose="05000000000000000000" pitchFamily="2" charset="2"/>
              <a:buChar char="§"/>
              <a:defRPr sz="24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GB" sz="3600" b="1">
                <a:ea typeface="SimSun" panose="02010600030101010101" pitchFamily="2" charset="-122"/>
              </a:rPr>
              <a:t>周</a:t>
            </a:r>
          </a:p>
        </p:txBody>
      </p:sp>
      <p:pic>
        <p:nvPicPr>
          <p:cNvPr id="47108" name="Picture 6" descr="200204100013_189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88" y="4508500"/>
            <a:ext cx="731837" cy="2019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7109" name="Picture 7" descr="[knife]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4868863"/>
            <a:ext cx="3352800" cy="1109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7110" name="Picture 8" descr="Bamboo strips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3363" y="404813"/>
            <a:ext cx="1290637" cy="6172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7111" name="Picture 9" descr="auto0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1844675"/>
            <a:ext cx="1854200" cy="3055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5800022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Guiding question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“To what extent was monarchic rule religiously or philosophically stipulated, or was it primarily conceived as an administrative necessity?”</a:t>
            </a:r>
          </a:p>
          <a:p>
            <a:pPr marL="0" indent="0">
              <a:buNone/>
            </a:pPr>
            <a:r>
              <a:rPr lang="en-GB" sz="1800" dirty="0" smtClean="0"/>
              <a:t>(Pines, </a:t>
            </a:r>
            <a:r>
              <a:rPr lang="en-GB" sz="1800" i="1" dirty="0" smtClean="0"/>
              <a:t>Envisioning the Empire</a:t>
            </a:r>
            <a:r>
              <a:rPr lang="en-GB" sz="1800" dirty="0" smtClean="0"/>
              <a:t>, p. 14)</a:t>
            </a:r>
          </a:p>
        </p:txBody>
      </p:sp>
    </p:spTree>
    <p:extLst>
      <p:ext uri="{BB962C8B-B14F-4D97-AF65-F5344CB8AC3E}">
        <p14:creationId xmlns:p14="http://schemas.microsoft.com/office/powerpoint/2010/main" val="6167008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 smtClean="0"/>
              <a:t>Religious Foundations of the ruler’s power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800" dirty="0" smtClean="0"/>
              <a:t>D. </a:t>
            </a:r>
            <a:r>
              <a:rPr lang="en-GB" sz="2800" dirty="0" err="1" smtClean="0"/>
              <a:t>Keightley</a:t>
            </a:r>
            <a:r>
              <a:rPr lang="en-GB" sz="2800" dirty="0" smtClean="0"/>
              <a:t> on the role of the Shang kings:</a:t>
            </a:r>
          </a:p>
          <a:p>
            <a:pPr marL="0" indent="0">
              <a:buNone/>
            </a:pPr>
            <a:r>
              <a:rPr lang="en-GB" sz="2800" dirty="0" smtClean="0"/>
              <a:t>“It </a:t>
            </a:r>
            <a:r>
              <a:rPr lang="en-GB" sz="2800" dirty="0"/>
              <a:t>was the king who made fruitful harvests and victories possible by </a:t>
            </a:r>
            <a:r>
              <a:rPr lang="en-GB" sz="2800" dirty="0" smtClean="0"/>
              <a:t>the sacrifices </a:t>
            </a:r>
            <a:r>
              <a:rPr lang="en-GB" sz="2800" dirty="0"/>
              <a:t>he offered, the rituals he performed, and the divinations he made</a:t>
            </a:r>
            <a:r>
              <a:rPr lang="en-GB" sz="2800" dirty="0" smtClean="0"/>
              <a:t>. If</a:t>
            </a:r>
            <a:r>
              <a:rPr lang="en-GB" sz="2800" dirty="0"/>
              <a:t>, as seems likely, the divinations involved some degree of magic making </a:t>
            </a:r>
            <a:r>
              <a:rPr lang="en-GB" sz="2800" dirty="0" smtClean="0"/>
              <a:t>or spell </a:t>
            </a:r>
            <a:r>
              <a:rPr lang="en-GB" sz="2800" dirty="0"/>
              <a:t>casting, the king’s ability to actually create a good harvest or a </a:t>
            </a:r>
            <a:r>
              <a:rPr lang="en-GB" sz="2800" dirty="0" smtClean="0"/>
              <a:t>victory by </a:t>
            </a:r>
            <a:r>
              <a:rPr lang="en-GB" sz="2800" dirty="0"/>
              <a:t>divining about it rendered him still more powerful politically</a:t>
            </a:r>
            <a:r>
              <a:rPr lang="en-GB" sz="2800" dirty="0" smtClean="0"/>
              <a:t>.”</a:t>
            </a:r>
          </a:p>
          <a:p>
            <a:pPr marL="0" indent="0">
              <a:buNone/>
            </a:pPr>
            <a:r>
              <a:rPr lang="en-GB" sz="2800" dirty="0" smtClean="0">
                <a:sym typeface="Wingdings" panose="05000000000000000000" pitchFamily="2" charset="2"/>
              </a:rPr>
              <a:t> Pontifical power of lineage heads; ancestral worship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7531068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Zhou overthrow of Shang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Significant political changes but religious continuity</a:t>
            </a:r>
          </a:p>
          <a:p>
            <a:r>
              <a:rPr lang="en-GB" dirty="0" smtClean="0"/>
              <a:t>‘Fiefs’ instead of loose alliances with other polities</a:t>
            </a:r>
          </a:p>
          <a:p>
            <a:r>
              <a:rPr lang="en-GB" dirty="0" smtClean="0"/>
              <a:t>Two-tier political system:</a:t>
            </a:r>
          </a:p>
          <a:p>
            <a:pPr lvl="1"/>
            <a:r>
              <a:rPr lang="en-GB" dirty="0" smtClean="0"/>
              <a:t>Zhou monarch</a:t>
            </a:r>
          </a:p>
          <a:p>
            <a:pPr lvl="1"/>
            <a:r>
              <a:rPr lang="en-GB" dirty="0" smtClean="0"/>
              <a:t>Regional feudal lords (</a:t>
            </a:r>
            <a:r>
              <a:rPr lang="en-GB" i="1" dirty="0" err="1" smtClean="0"/>
              <a:t>zhuhou</a:t>
            </a:r>
            <a:r>
              <a:rPr lang="en-GB" dirty="0" smtClean="0"/>
              <a:t> </a:t>
            </a:r>
            <a:r>
              <a:rPr lang="zh-TW" altLang="en-US" dirty="0" smtClean="0"/>
              <a:t>諸侯</a:t>
            </a:r>
            <a:r>
              <a:rPr lang="en-GB" altLang="zh-TW" dirty="0" smtClean="0"/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6088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Zhou religion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Power of lineage head remained intact</a:t>
            </a:r>
          </a:p>
          <a:p>
            <a:r>
              <a:rPr lang="en-GB" dirty="0" smtClean="0"/>
              <a:t>Intercourse with ancestors ritualized and formalized</a:t>
            </a:r>
          </a:p>
          <a:p>
            <a:r>
              <a:rPr lang="en-GB" dirty="0" smtClean="0"/>
              <a:t>Decline of divination (limited to resolving doubts)</a:t>
            </a:r>
          </a:p>
          <a:p>
            <a:r>
              <a:rPr lang="en-GB" dirty="0" smtClean="0"/>
              <a:t>Lineage had has exclusive access to ancestors</a:t>
            </a:r>
          </a:p>
          <a:p>
            <a:r>
              <a:rPr lang="en-GB" dirty="0" smtClean="0"/>
              <a:t>Mid-Western Zhou ritual reform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85843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Zhou religion (cont.)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Kin-based religious community invariably headed by one person </a:t>
            </a:r>
            <a:r>
              <a:rPr lang="en-GB" sz="2800" dirty="0" smtClean="0">
                <a:sym typeface="Wingdings" panose="05000000000000000000" pitchFamily="2" charset="2"/>
              </a:rPr>
              <a:t> conceptual foundations for monarchy; lineage and royal succession</a:t>
            </a:r>
          </a:p>
          <a:p>
            <a:r>
              <a:rPr lang="en-GB" sz="2800" dirty="0" smtClean="0">
                <a:sym typeface="Wingdings" panose="05000000000000000000" pitchFamily="2" charset="2"/>
              </a:rPr>
              <a:t>BUT: not all feudal relations were based on kin, i.e. not all feudal lords were agnates of the royal Ji clan</a:t>
            </a:r>
          </a:p>
          <a:p>
            <a:r>
              <a:rPr lang="en-GB" sz="2800" dirty="0" smtClean="0">
                <a:sym typeface="Wingdings" panose="05000000000000000000" pitchFamily="2" charset="2"/>
              </a:rPr>
              <a:t> non-ancestral system of religious legitimacy focusing on celestial and terrestrial deities (Heaven </a:t>
            </a:r>
            <a:r>
              <a:rPr lang="en-GB" sz="2800" i="1" dirty="0" smtClean="0">
                <a:sym typeface="Wingdings" panose="05000000000000000000" pitchFamily="2" charset="2"/>
              </a:rPr>
              <a:t>tian</a:t>
            </a:r>
            <a:r>
              <a:rPr lang="en-GB" sz="2800" dirty="0" smtClean="0">
                <a:sym typeface="Wingdings" panose="05000000000000000000" pitchFamily="2" charset="2"/>
              </a:rPr>
              <a:t>; “altars of soil and grain” </a:t>
            </a:r>
            <a:r>
              <a:rPr lang="en-GB" sz="2800" i="1" dirty="0" err="1" smtClean="0">
                <a:sym typeface="Wingdings" panose="05000000000000000000" pitchFamily="2" charset="2"/>
              </a:rPr>
              <a:t>sheji</a:t>
            </a:r>
            <a:r>
              <a:rPr lang="en-GB" sz="2800" dirty="0" smtClean="0">
                <a:sym typeface="Wingdings" panose="05000000000000000000" pitchFamily="2" charset="2"/>
              </a:rPr>
              <a:t>)</a:t>
            </a:r>
          </a:p>
          <a:p>
            <a:r>
              <a:rPr lang="en-GB" sz="2800" dirty="0" smtClean="0">
                <a:sym typeface="Wingdings" panose="05000000000000000000" pitchFamily="2" charset="2"/>
              </a:rPr>
              <a:t>Cult of Heaven important source of authority for Zhou kings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60008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Sources for Zhou religion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 smtClean="0"/>
              <a:t>Early Western Zhou (1045-957); middle (956-858), late (857-771)</a:t>
            </a:r>
          </a:p>
          <a:p>
            <a:r>
              <a:rPr lang="en-GB" sz="2400" dirty="0" smtClean="0"/>
              <a:t>“Eulogies of Zhou” (Zhou song): performed during Western Zhou sacrifices</a:t>
            </a:r>
          </a:p>
          <a:p>
            <a:r>
              <a:rPr lang="en-GB" sz="2400" dirty="0" smtClean="0"/>
              <a:t>Royal speeches in the </a:t>
            </a:r>
            <a:r>
              <a:rPr lang="en-GB" sz="2400" i="1" dirty="0" smtClean="0"/>
              <a:t>Book of Documents</a:t>
            </a:r>
            <a:r>
              <a:rPr lang="en-GB" sz="2400" dirty="0" smtClean="0"/>
              <a:t> (</a:t>
            </a:r>
            <a:r>
              <a:rPr lang="en-GB" sz="2400" i="1" dirty="0" err="1" smtClean="0"/>
              <a:t>Shangshu</a:t>
            </a:r>
            <a:r>
              <a:rPr lang="en-GB" sz="2400" dirty="0" smtClean="0"/>
              <a:t>)</a:t>
            </a:r>
          </a:p>
          <a:p>
            <a:r>
              <a:rPr lang="en-GB" sz="2400" dirty="0" smtClean="0"/>
              <a:t>Bronze inscriptions (</a:t>
            </a:r>
            <a:r>
              <a:rPr lang="en-GB" sz="2400" i="1" dirty="0" err="1" smtClean="0"/>
              <a:t>jinwen</a:t>
            </a:r>
            <a:r>
              <a:rPr lang="en-GB" sz="2400" dirty="0" smtClean="0"/>
              <a:t>)</a:t>
            </a:r>
          </a:p>
          <a:p>
            <a:r>
              <a:rPr lang="en-GB" sz="2400" dirty="0" smtClean="0"/>
              <a:t>Ritual classics: Commentary on earlier sources:</a:t>
            </a:r>
          </a:p>
          <a:p>
            <a:pPr lvl="1"/>
            <a:r>
              <a:rPr lang="en-GB" sz="2400" dirty="0" smtClean="0"/>
              <a:t>Rites and Ceremonies (</a:t>
            </a:r>
            <a:r>
              <a:rPr lang="en-GB" sz="2400" i="1" dirty="0" err="1" smtClean="0"/>
              <a:t>Yili</a:t>
            </a:r>
            <a:r>
              <a:rPr lang="en-GB" sz="2400" dirty="0" smtClean="0"/>
              <a:t>)</a:t>
            </a:r>
          </a:p>
          <a:p>
            <a:pPr lvl="1"/>
            <a:r>
              <a:rPr lang="en-GB" sz="2400" dirty="0" smtClean="0"/>
              <a:t>Rites of Zhou (</a:t>
            </a:r>
            <a:r>
              <a:rPr lang="en-GB" sz="2400" i="1" dirty="0" err="1" smtClean="0"/>
              <a:t>Zhouli</a:t>
            </a:r>
            <a:r>
              <a:rPr lang="en-GB" sz="2400" dirty="0" smtClean="0"/>
              <a:t>)</a:t>
            </a:r>
          </a:p>
          <a:p>
            <a:pPr lvl="1"/>
            <a:r>
              <a:rPr lang="en-GB" sz="2400" dirty="0" smtClean="0"/>
              <a:t>Book of Rites (</a:t>
            </a:r>
            <a:r>
              <a:rPr lang="en-GB" sz="2400" i="1" dirty="0" err="1" smtClean="0"/>
              <a:t>Liji</a:t>
            </a:r>
            <a:r>
              <a:rPr lang="en-GB" sz="2400" dirty="0" smtClean="0"/>
              <a:t>)</a:t>
            </a:r>
          </a:p>
          <a:p>
            <a:pPr lvl="1"/>
            <a:endParaRPr lang="en-GB" sz="2400" dirty="0" smtClean="0"/>
          </a:p>
        </p:txBody>
      </p:sp>
    </p:spTree>
    <p:extLst>
      <p:ext uri="{BB962C8B-B14F-4D97-AF65-F5344CB8AC3E}">
        <p14:creationId xmlns:p14="http://schemas.microsoft.com/office/powerpoint/2010/main" val="17692191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NL" i="1" dirty="0"/>
              <a:t>Shi Qiang </a:t>
            </a:r>
            <a:r>
              <a:rPr lang="nl-NL" dirty="0"/>
              <a:t>bronze vessel (</a:t>
            </a:r>
            <a:r>
              <a:rPr lang="nl-NL" i="1" dirty="0"/>
              <a:t>pan</a:t>
            </a:r>
            <a:r>
              <a:rPr lang="nl-NL" dirty="0"/>
              <a:t>)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6875" y="1844824"/>
            <a:ext cx="5810250" cy="3438525"/>
          </a:xfrm>
        </p:spPr>
      </p:pic>
      <p:sp>
        <p:nvSpPr>
          <p:cNvPr id="5" name="TextBox 4"/>
          <p:cNvSpPr txBox="1"/>
          <p:nvPr/>
        </p:nvSpPr>
        <p:spPr>
          <a:xfrm>
            <a:off x="1115616" y="5805264"/>
            <a:ext cx="70567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Middle Western Zhou Dynasty (end of tenth century B.C</a:t>
            </a:r>
            <a:r>
              <a:rPr lang="en-GB" sz="1600" dirty="0" smtClean="0"/>
              <a:t>.)</a:t>
            </a:r>
          </a:p>
          <a:p>
            <a:r>
              <a:rPr lang="en-GB" sz="1600" dirty="0" err="1"/>
              <a:t>Zhouyuan</a:t>
            </a:r>
            <a:r>
              <a:rPr lang="en-GB" sz="1600" dirty="0"/>
              <a:t> Administrative Office of Cultural Relics, </a:t>
            </a:r>
            <a:r>
              <a:rPr lang="en-GB" sz="1600" dirty="0" err="1" smtClean="0"/>
              <a:t>Fufeng</a:t>
            </a:r>
            <a:endParaRPr lang="en-GB" sz="1600" dirty="0" smtClean="0"/>
          </a:p>
          <a:p>
            <a:r>
              <a:rPr lang="en-GB" sz="1600" dirty="0" smtClean="0"/>
              <a:t>©2015 </a:t>
            </a:r>
            <a:r>
              <a:rPr lang="en-GB" sz="1600" dirty="0"/>
              <a:t>National Gallery of Art, Washington D.C.</a:t>
            </a:r>
          </a:p>
        </p:txBody>
      </p:sp>
    </p:spTree>
    <p:extLst>
      <p:ext uri="{BB962C8B-B14F-4D97-AF65-F5344CB8AC3E}">
        <p14:creationId xmlns:p14="http://schemas.microsoft.com/office/powerpoint/2010/main" val="35335339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Bronze inscriptions (</a:t>
            </a:r>
            <a:r>
              <a:rPr lang="en-GB" i="1" dirty="0" err="1"/>
              <a:t>jinwen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5,758 distinct inscriptions in </a:t>
            </a:r>
            <a:r>
              <a:rPr lang="en-GB" i="1" dirty="0" err="1"/>
              <a:t>J</a:t>
            </a:r>
            <a:r>
              <a:rPr lang="en-GB" i="1" dirty="0" err="1" smtClean="0"/>
              <a:t>inwen</a:t>
            </a:r>
            <a:r>
              <a:rPr lang="en-GB" i="1" dirty="0" smtClean="0"/>
              <a:t> </a:t>
            </a:r>
            <a:r>
              <a:rPr lang="en-GB" i="1" dirty="0" err="1" smtClean="0"/>
              <a:t>yinde</a:t>
            </a:r>
            <a:r>
              <a:rPr lang="en-GB" i="1" dirty="0" smtClean="0"/>
              <a:t> </a:t>
            </a:r>
            <a:r>
              <a:rPr lang="en-GB" dirty="0" smtClean="0"/>
              <a:t>(publ. 2001)</a:t>
            </a:r>
          </a:p>
          <a:p>
            <a:r>
              <a:rPr lang="en-GB" dirty="0" smtClean="0"/>
              <a:t>Bronze inscriptions complement and challenge transmitted sources</a:t>
            </a:r>
          </a:p>
          <a:p>
            <a:r>
              <a:rPr lang="en-GB" dirty="0" smtClean="0"/>
              <a:t>Example: ‘Heavenly mandate’ (</a:t>
            </a:r>
            <a:r>
              <a:rPr lang="en-GB" i="1" dirty="0" err="1" smtClean="0"/>
              <a:t>tianming</a:t>
            </a:r>
            <a:r>
              <a:rPr lang="en-GB" dirty="0" smtClean="0"/>
              <a:t>) and ‘Son of Heaven’ (</a:t>
            </a:r>
            <a:r>
              <a:rPr lang="en-GB" i="1" dirty="0" err="1" smtClean="0"/>
              <a:t>tianzi</a:t>
            </a:r>
            <a:r>
              <a:rPr lang="en-GB" dirty="0" smtClean="0"/>
              <a:t>) not well attested in bronze inscriptions </a:t>
            </a:r>
            <a:r>
              <a:rPr lang="en-GB" dirty="0" smtClean="0">
                <a:sym typeface="Wingdings" panose="05000000000000000000" pitchFamily="2" charset="2"/>
              </a:rPr>
              <a:t> significant only in the late Western Zhou period (857-771 BCE)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2999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Western Zhou sources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Commemorative function </a:t>
            </a:r>
            <a:r>
              <a:rPr lang="en-GB" dirty="0" smtClean="0">
                <a:sym typeface="Wingdings" panose="05000000000000000000" pitchFamily="2" charset="2"/>
              </a:rPr>
              <a:t> “What do we wish to remember?”</a:t>
            </a:r>
          </a:p>
          <a:p>
            <a:r>
              <a:rPr lang="en-GB" dirty="0" smtClean="0">
                <a:sym typeface="Wingdings" panose="05000000000000000000" pitchFamily="2" charset="2"/>
              </a:rPr>
              <a:t>Eulogistic; tendentious, even propagandistic diction</a:t>
            </a:r>
          </a:p>
          <a:p>
            <a:r>
              <a:rPr lang="en-GB" dirty="0" smtClean="0">
                <a:sym typeface="Wingdings" panose="05000000000000000000" pitchFamily="2" charset="2"/>
              </a:rPr>
              <a:t>Audience: insiders who participated in the lineage ideology of the Zhou royal house</a:t>
            </a:r>
          </a:p>
          <a:p>
            <a:r>
              <a:rPr lang="en-GB" dirty="0" smtClean="0">
                <a:sym typeface="Wingdings" panose="05000000000000000000" pitchFamily="2" charset="2"/>
              </a:rPr>
              <a:t>Focus on common origin and identity through common narrative of memory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059025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Zhou Ancestral sacrifice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 smtClean="0"/>
              <a:t>Space where ancestral spirits and living descendants could mingle</a:t>
            </a:r>
          </a:p>
          <a:p>
            <a:r>
              <a:rPr lang="en-GB" sz="2000" dirty="0" smtClean="0"/>
              <a:t>Sacrifice constituted and perpetuated identity of the living</a:t>
            </a:r>
          </a:p>
          <a:p>
            <a:r>
              <a:rPr lang="en-GB" sz="2000" dirty="0" smtClean="0"/>
              <a:t>Zhou king: sacrifice provides basis and legitimation to rule</a:t>
            </a:r>
          </a:p>
          <a:p>
            <a:r>
              <a:rPr lang="en-GB" sz="2000" dirty="0" smtClean="0"/>
              <a:t>Sacrifice embodied cultural practices of elite life; patterns of life that were handed down by the ancestors</a:t>
            </a:r>
          </a:p>
          <a:p>
            <a:r>
              <a:rPr lang="en-GB" sz="2000" dirty="0" smtClean="0"/>
              <a:t>Sacrifice was primary means to express, legitimize and enforce social hierarchy as well as solidarity</a:t>
            </a:r>
          </a:p>
          <a:p>
            <a:r>
              <a:rPr lang="en-GB" sz="2000" dirty="0" smtClean="0"/>
              <a:t>Sacrifice marked sacred space and time</a:t>
            </a:r>
          </a:p>
          <a:p>
            <a:r>
              <a:rPr lang="en-GB" sz="2000" dirty="0" smtClean="0"/>
              <a:t>Sacrifice to ensure continuation of past into the future (“may sons of sons, grandsons of grandsons, forever treasure and use [this sacrificial vessel]”</a:t>
            </a:r>
          </a:p>
          <a:p>
            <a:r>
              <a:rPr lang="en-GB" sz="2000" dirty="0" smtClean="0">
                <a:sym typeface="Wingdings" panose="05000000000000000000" pitchFamily="2" charset="2"/>
              </a:rPr>
              <a:t> M. Kern: “the practice of writing as textual display evolved primarily within the setting of the </a:t>
            </a:r>
            <a:r>
              <a:rPr lang="en-GB" sz="2000" smtClean="0">
                <a:sym typeface="Wingdings" panose="05000000000000000000" pitchFamily="2" charset="2"/>
              </a:rPr>
              <a:t>ancestral sacrifice”</a:t>
            </a:r>
            <a:endParaRPr lang="en-GB" sz="2000" dirty="0" smtClean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09455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 smtClean="0"/>
              <a:t>Part II: Ritual origins of the Warring States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Was the Shang religious mentality the origin of the bureaucratic state in China</a:t>
            </a:r>
            <a:r>
              <a:rPr lang="en-GB" dirty="0" smtClean="0"/>
              <a:t>?</a:t>
            </a:r>
          </a:p>
          <a:p>
            <a:pPr lvl="1"/>
            <a:r>
              <a:rPr lang="en-GB" dirty="0" smtClean="0"/>
              <a:t>Shang had no developed bureaucracy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Ritual basis of law</a:t>
            </a:r>
          </a:p>
          <a:p>
            <a:r>
              <a:rPr lang="en-GB" dirty="0" smtClean="0"/>
              <a:t>Rituals of control in the Court</a:t>
            </a:r>
          </a:p>
          <a:p>
            <a:r>
              <a:rPr lang="en-GB" dirty="0" smtClean="0"/>
              <a:t>Ritual invention of the sage king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130448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Houma Covenant Texts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3535" y="1600200"/>
            <a:ext cx="6836930" cy="4495800"/>
          </a:xfrm>
        </p:spPr>
      </p:pic>
    </p:spTree>
    <p:extLst>
      <p:ext uri="{BB962C8B-B14F-4D97-AF65-F5344CB8AC3E}">
        <p14:creationId xmlns:p14="http://schemas.microsoft.com/office/powerpoint/2010/main" val="235836038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Ritual basis of Chinese law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 smtClean="0"/>
              <a:t>Covenants: ritual of covenant had dual function of binding independent groups and expelling unwanted elements from body politic </a:t>
            </a:r>
            <a:r>
              <a:rPr lang="en-GB" sz="2000" dirty="0" smtClean="0">
                <a:sym typeface="Wingdings" panose="05000000000000000000" pitchFamily="2" charset="2"/>
              </a:rPr>
              <a:t> oath  reinforced by invocation of spirits and blood sacrifice</a:t>
            </a:r>
          </a:p>
          <a:p>
            <a:r>
              <a:rPr lang="en-GB" sz="2000" dirty="0" smtClean="0">
                <a:sym typeface="Wingdings" panose="05000000000000000000" pitchFamily="2" charset="2"/>
              </a:rPr>
              <a:t>Excavated covenant texts represent “transitional stage” between inter-lineage covenants of Spring-and-Autumn period and law-based polities of Warring </a:t>
            </a:r>
            <a:r>
              <a:rPr lang="en-GB" sz="2000" dirty="0" smtClean="0">
                <a:sym typeface="Wingdings" panose="05000000000000000000" pitchFamily="2" charset="2"/>
              </a:rPr>
              <a:t>States</a:t>
            </a:r>
          </a:p>
          <a:p>
            <a:r>
              <a:rPr lang="en-GB" sz="2000" dirty="0" smtClean="0">
                <a:sym typeface="Wingdings" panose="05000000000000000000" pitchFamily="2" charset="2"/>
              </a:rPr>
              <a:t>Casting of bronze vessels; medium for public proclamations, e.g. in the </a:t>
            </a:r>
            <a:r>
              <a:rPr lang="en-GB" sz="2000" i="1" dirty="0" err="1" smtClean="0">
                <a:sym typeface="Wingdings" panose="05000000000000000000" pitchFamily="2" charset="2"/>
              </a:rPr>
              <a:t>Zuozhuan</a:t>
            </a:r>
            <a:endParaRPr lang="en-GB" sz="2000" i="1" dirty="0" smtClean="0">
              <a:sym typeface="Wingdings" panose="05000000000000000000" pitchFamily="2" charset="2"/>
            </a:endParaRPr>
          </a:p>
          <a:p>
            <a:r>
              <a:rPr lang="en-GB" sz="2000" dirty="0" smtClean="0">
                <a:sym typeface="Wingdings" panose="05000000000000000000" pitchFamily="2" charset="2"/>
              </a:rPr>
              <a:t>Legal texts as burial objects</a:t>
            </a:r>
          </a:p>
          <a:p>
            <a:r>
              <a:rPr lang="en-GB" sz="2000" dirty="0" smtClean="0">
                <a:sym typeface="Wingdings" panose="05000000000000000000" pitchFamily="2" charset="2"/>
              </a:rPr>
              <a:t>Ritual significan</a:t>
            </a:r>
            <a:r>
              <a:rPr lang="en-GB" sz="2000" dirty="0" smtClean="0">
                <a:sym typeface="Wingdings" panose="05000000000000000000" pitchFamily="2" charset="2"/>
              </a:rPr>
              <a:t>ce of bestowing names  spell-binding power of naming  ritual based ‘rectification of names’ in Confucius thought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316920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Rituals of control in the courts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Ceremonial and religious elements of techniques by which ruler controls his ministers</a:t>
            </a:r>
          </a:p>
          <a:p>
            <a:r>
              <a:rPr lang="en-GB" dirty="0" smtClean="0"/>
              <a:t>Source: </a:t>
            </a:r>
            <a:r>
              <a:rPr lang="en-GB" dirty="0" err="1" smtClean="0"/>
              <a:t>Baoshan</a:t>
            </a:r>
            <a:r>
              <a:rPr lang="en-GB" dirty="0" smtClean="0"/>
              <a:t> legal texts (ca. 316 BCE); state of Chu; individual cases to be adjudicated by central court</a:t>
            </a:r>
          </a:p>
          <a:p>
            <a:pPr lvl="1"/>
            <a:r>
              <a:rPr lang="en-GB" dirty="0" smtClean="0"/>
              <a:t>Ceremony of appointment</a:t>
            </a:r>
          </a:p>
          <a:p>
            <a:pPr lvl="1"/>
            <a:r>
              <a:rPr lang="en-GB" dirty="0" smtClean="0"/>
              <a:t>Application of ritual nomenclature to administration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6125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Ritual invention of sage 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Royal power through ritual operations:</a:t>
            </a:r>
          </a:p>
          <a:p>
            <a:r>
              <a:rPr lang="en-GB" sz="2800" dirty="0" smtClean="0"/>
              <a:t>1. ability to respond to phenomena through trance and spirit possession</a:t>
            </a:r>
          </a:p>
          <a:p>
            <a:r>
              <a:rPr lang="en-GB" sz="2800" dirty="0" smtClean="0"/>
              <a:t>2. intellectual form of divination</a:t>
            </a:r>
          </a:p>
          <a:p>
            <a:r>
              <a:rPr lang="en-GB" sz="2800" dirty="0" smtClean="0"/>
              <a:t>3. ability to engage in spirit travel</a:t>
            </a:r>
          </a:p>
          <a:p>
            <a:r>
              <a:rPr lang="en-GB" sz="2800" i="1" dirty="0" err="1" smtClean="0"/>
              <a:t>Guanzi</a:t>
            </a:r>
            <a:r>
              <a:rPr lang="en-GB" sz="2800" dirty="0" smtClean="0"/>
              <a:t>, ‘Inward training’ (‘</a:t>
            </a:r>
            <a:r>
              <a:rPr lang="en-GB" sz="2800" dirty="0" err="1" smtClean="0"/>
              <a:t>Neiye</a:t>
            </a:r>
            <a:r>
              <a:rPr lang="en-GB" sz="2800" dirty="0" smtClean="0"/>
              <a:t>’ </a:t>
            </a:r>
            <a:r>
              <a:rPr lang="zh-CN" altLang="en-US" sz="2800" dirty="0" smtClean="0"/>
              <a:t>内業</a:t>
            </a:r>
            <a:r>
              <a:rPr lang="en-GB" altLang="zh-CN" sz="2800" dirty="0" smtClean="0"/>
              <a:t>): </a:t>
            </a:r>
            <a:r>
              <a:rPr lang="en-GB" altLang="zh-CN" sz="2800" dirty="0" err="1" smtClean="0"/>
              <a:t>Daoist</a:t>
            </a:r>
            <a:r>
              <a:rPr lang="en-GB" altLang="zh-CN" sz="2800" dirty="0" smtClean="0"/>
              <a:t> “</a:t>
            </a:r>
            <a:r>
              <a:rPr lang="en-GB" altLang="zh-CN" sz="2800" dirty="0" err="1" smtClean="0"/>
              <a:t>cosmo</a:t>
            </a:r>
            <a:r>
              <a:rPr lang="en-GB" altLang="zh-CN" sz="2800" dirty="0" smtClean="0"/>
              <a:t>-psychological synthesis” (Lewis) </a:t>
            </a:r>
            <a:r>
              <a:rPr lang="en-GB" altLang="zh-CN" sz="2800" dirty="0" smtClean="0">
                <a:sym typeface="Wingdings" panose="05000000000000000000" pitchFamily="2" charset="2"/>
              </a:rPr>
              <a:t> </a:t>
            </a:r>
            <a:r>
              <a:rPr lang="en-GB" altLang="zh-CN" sz="2800" b="1" dirty="0" smtClean="0">
                <a:sym typeface="Wingdings" panose="05000000000000000000" pitchFamily="2" charset="2"/>
              </a:rPr>
              <a:t>meditative procedures, spirit possession, and theory of sagely mind converge</a:t>
            </a:r>
            <a:endParaRPr lang="en-GB" sz="2800" b="1" i="1" dirty="0"/>
          </a:p>
        </p:txBody>
      </p:sp>
    </p:spTree>
    <p:extLst>
      <p:ext uri="{BB962C8B-B14F-4D97-AF65-F5344CB8AC3E}">
        <p14:creationId xmlns:p14="http://schemas.microsoft.com/office/powerpoint/2010/main" val="714913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Quadrant">
  <a:themeElements>
    <a:clrScheme name="Quadrant 2">
      <a:dk1>
        <a:srgbClr val="000000"/>
      </a:dk1>
      <a:lt1>
        <a:srgbClr val="FFFFFF"/>
      </a:lt1>
      <a:dk2>
        <a:srgbClr val="420000"/>
      </a:dk2>
      <a:lt2>
        <a:srgbClr val="660000"/>
      </a:lt2>
      <a:accent1>
        <a:srgbClr val="CCCC00"/>
      </a:accent1>
      <a:accent2>
        <a:srgbClr val="999966"/>
      </a:accent2>
      <a:accent3>
        <a:srgbClr val="FFFFFF"/>
      </a:accent3>
      <a:accent4>
        <a:srgbClr val="000000"/>
      </a:accent4>
      <a:accent5>
        <a:srgbClr val="E2E2AA"/>
      </a:accent5>
      <a:accent6>
        <a:srgbClr val="8A8A5C"/>
      </a:accent6>
      <a:hlink>
        <a:srgbClr val="996633"/>
      </a:hlink>
      <a:folHlink>
        <a:srgbClr val="993300"/>
      </a:folHlink>
    </a:clrScheme>
    <a:fontScheme name="Quadrant">
      <a:majorFont>
        <a:latin typeface="Times New Roman"/>
        <a:ea typeface=""/>
        <a:cs typeface="Arial"/>
      </a:majorFont>
      <a:minorFont>
        <a:latin typeface="Times New Roman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lnDef>
  </a:objectDefaults>
  <a:extraClrSchemeLst>
    <a:extraClrScheme>
      <a:clrScheme name="Quadrant 1">
        <a:dk1>
          <a:srgbClr val="5C5674"/>
        </a:dk1>
        <a:lt1>
          <a:srgbClr val="FFFFFF"/>
        </a:lt1>
        <a:dk2>
          <a:srgbClr val="85986A"/>
        </a:dk2>
        <a:lt2>
          <a:srgbClr val="FFFFFF"/>
        </a:lt2>
        <a:accent1>
          <a:srgbClr val="666633"/>
        </a:accent1>
        <a:accent2>
          <a:srgbClr val="ADC5B8"/>
        </a:accent2>
        <a:accent3>
          <a:srgbClr val="C2CAB9"/>
        </a:accent3>
        <a:accent4>
          <a:srgbClr val="DADADA"/>
        </a:accent4>
        <a:accent5>
          <a:srgbClr val="B8B8AD"/>
        </a:accent5>
        <a:accent6>
          <a:srgbClr val="9CB2A6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2">
        <a:dk1>
          <a:srgbClr val="000000"/>
        </a:dk1>
        <a:lt1>
          <a:srgbClr val="FFFFFF"/>
        </a:lt1>
        <a:dk2>
          <a:srgbClr val="420000"/>
        </a:dk2>
        <a:lt2>
          <a:srgbClr val="660000"/>
        </a:lt2>
        <a:accent1>
          <a:srgbClr val="CCCC00"/>
        </a:accent1>
        <a:accent2>
          <a:srgbClr val="999966"/>
        </a:accent2>
        <a:accent3>
          <a:srgbClr val="FFFFFF"/>
        </a:accent3>
        <a:accent4>
          <a:srgbClr val="000000"/>
        </a:accent4>
        <a:accent5>
          <a:srgbClr val="E2E2AA"/>
        </a:accent5>
        <a:accent6>
          <a:srgbClr val="8A8A5C"/>
        </a:accent6>
        <a:hlink>
          <a:srgbClr val="996633"/>
        </a:hlink>
        <a:folHlink>
          <a:srgbClr val="9933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3">
        <a:dk1>
          <a:srgbClr val="618052"/>
        </a:dk1>
        <a:lt1>
          <a:srgbClr val="FFFFE3"/>
        </a:lt1>
        <a:dk2>
          <a:srgbClr val="162E36"/>
        </a:dk2>
        <a:lt2>
          <a:srgbClr val="FFFFFF"/>
        </a:lt2>
        <a:accent1>
          <a:srgbClr val="336699"/>
        </a:accent1>
        <a:accent2>
          <a:srgbClr val="69888B"/>
        </a:accent2>
        <a:accent3>
          <a:srgbClr val="ABADAE"/>
        </a:accent3>
        <a:accent4>
          <a:srgbClr val="DADAC2"/>
        </a:accent4>
        <a:accent5>
          <a:srgbClr val="ADB8CA"/>
        </a:accent5>
        <a:accent6>
          <a:srgbClr val="5E7B7D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4">
        <a:dk1>
          <a:srgbClr val="000000"/>
        </a:dk1>
        <a:lt1>
          <a:srgbClr val="FFFFFF"/>
        </a:lt1>
        <a:dk2>
          <a:srgbClr val="000000"/>
        </a:dk2>
        <a:lt2>
          <a:srgbClr val="CC0000"/>
        </a:lt2>
        <a:accent1>
          <a:srgbClr val="FFCC00"/>
        </a:accent1>
        <a:accent2>
          <a:srgbClr val="3366CC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2D5CB9"/>
        </a:accent6>
        <a:hlink>
          <a:srgbClr val="666699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5">
        <a:dk1>
          <a:srgbClr val="666699"/>
        </a:dk1>
        <a:lt1>
          <a:srgbClr val="FFFFFF"/>
        </a:lt1>
        <a:dk2>
          <a:srgbClr val="000033"/>
        </a:dk2>
        <a:lt2>
          <a:srgbClr val="FFFFFF"/>
        </a:lt2>
        <a:accent1>
          <a:srgbClr val="9966FF"/>
        </a:accent1>
        <a:accent2>
          <a:srgbClr val="CCCCFF"/>
        </a:accent2>
        <a:accent3>
          <a:srgbClr val="AAAAAD"/>
        </a:accent3>
        <a:accent4>
          <a:srgbClr val="DADADA"/>
        </a:accent4>
        <a:accent5>
          <a:srgbClr val="CAB8FF"/>
        </a:accent5>
        <a:accent6>
          <a:srgbClr val="B9B9E7"/>
        </a:accent6>
        <a:hlink>
          <a:srgbClr val="CCCC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6">
        <a:dk1>
          <a:srgbClr val="000000"/>
        </a:dk1>
        <a:lt1>
          <a:srgbClr val="FFFFFF"/>
        </a:lt1>
        <a:dk2>
          <a:srgbClr val="000000"/>
        </a:dk2>
        <a:lt2>
          <a:srgbClr val="669966"/>
        </a:lt2>
        <a:accent1>
          <a:srgbClr val="CCCC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8A8AB9"/>
        </a:accent6>
        <a:hlink>
          <a:srgbClr val="000066"/>
        </a:hlink>
        <a:folHlink>
          <a:srgbClr val="3333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7">
        <a:dk1>
          <a:srgbClr val="0099CC"/>
        </a:dk1>
        <a:lt1>
          <a:srgbClr val="FFFFFF"/>
        </a:lt1>
        <a:dk2>
          <a:srgbClr val="000099"/>
        </a:dk2>
        <a:lt2>
          <a:srgbClr val="FFFFFF"/>
        </a:lt2>
        <a:accent1>
          <a:srgbClr val="0099CC"/>
        </a:accent1>
        <a:accent2>
          <a:srgbClr val="6600FF"/>
        </a:accent2>
        <a:accent3>
          <a:srgbClr val="AAAACA"/>
        </a:accent3>
        <a:accent4>
          <a:srgbClr val="DADADA"/>
        </a:accent4>
        <a:accent5>
          <a:srgbClr val="AACAE2"/>
        </a:accent5>
        <a:accent6>
          <a:srgbClr val="5C00E7"/>
        </a:accent6>
        <a:hlink>
          <a:srgbClr val="FFCC00"/>
        </a:hlink>
        <a:folHlink>
          <a:srgbClr val="00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8">
        <a:dk1>
          <a:srgbClr val="000033"/>
        </a:dk1>
        <a:lt1>
          <a:srgbClr val="FFFFFF"/>
        </a:lt1>
        <a:dk2>
          <a:srgbClr val="003366"/>
        </a:dk2>
        <a:lt2>
          <a:srgbClr val="275C6D"/>
        </a:lt2>
        <a:accent1>
          <a:srgbClr val="A7D2DF"/>
        </a:accent1>
        <a:accent2>
          <a:srgbClr val="108DA6"/>
        </a:accent2>
        <a:accent3>
          <a:srgbClr val="FFFFFF"/>
        </a:accent3>
        <a:accent4>
          <a:srgbClr val="00002A"/>
        </a:accent4>
        <a:accent5>
          <a:srgbClr val="D0E5EC"/>
        </a:accent5>
        <a:accent6>
          <a:srgbClr val="0D7F96"/>
        </a:accent6>
        <a:hlink>
          <a:srgbClr val="666699"/>
        </a:hlink>
        <a:folHlink>
          <a:srgbClr val="99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9">
        <a:dk1>
          <a:srgbClr val="CC3300"/>
        </a:dk1>
        <a:lt1>
          <a:srgbClr val="FFFFFF"/>
        </a:lt1>
        <a:dk2>
          <a:srgbClr val="000000"/>
        </a:dk2>
        <a:lt2>
          <a:srgbClr val="FFFFCC"/>
        </a:lt2>
        <a:accent1>
          <a:srgbClr val="FF9900"/>
        </a:accent1>
        <a:accent2>
          <a:srgbClr val="993300"/>
        </a:accent2>
        <a:accent3>
          <a:srgbClr val="AAAAAA"/>
        </a:accent3>
        <a:accent4>
          <a:srgbClr val="DADADA"/>
        </a:accent4>
        <a:accent5>
          <a:srgbClr val="FFCAAA"/>
        </a:accent5>
        <a:accent6>
          <a:srgbClr val="8A2D00"/>
        </a:accent6>
        <a:hlink>
          <a:srgbClr val="CEC5A2"/>
        </a:hlink>
        <a:folHlink>
          <a:srgbClr val="DDDDDD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ThemeKatharina">
  <a:themeElements>
    <a:clrScheme name="Slit 1">
      <a:dk1>
        <a:srgbClr val="8C0000"/>
      </a:dk1>
      <a:lt1>
        <a:srgbClr val="FFFFFF"/>
      </a:lt1>
      <a:dk2>
        <a:srgbClr val="720000"/>
      </a:dk2>
      <a:lt2>
        <a:srgbClr val="FFFFCC"/>
      </a:lt2>
      <a:accent1>
        <a:srgbClr val="FF3300"/>
      </a:accent1>
      <a:accent2>
        <a:srgbClr val="BE7960"/>
      </a:accent2>
      <a:accent3>
        <a:srgbClr val="BCAAAA"/>
      </a:accent3>
      <a:accent4>
        <a:srgbClr val="DADADA"/>
      </a:accent4>
      <a:accent5>
        <a:srgbClr val="FFADAA"/>
      </a:accent5>
      <a:accent6>
        <a:srgbClr val="AC6D56"/>
      </a:accent6>
      <a:hlink>
        <a:srgbClr val="FFCC66"/>
      </a:hlink>
      <a:folHlink>
        <a:srgbClr val="FF9900"/>
      </a:folHlink>
    </a:clrScheme>
    <a:fontScheme name="Slit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lnDef>
  </a:objectDefaults>
  <a:extraClrSchemeLst>
    <a:extraClrScheme>
      <a:clrScheme name="Slit 1">
        <a:dk1>
          <a:srgbClr val="8C0000"/>
        </a:dk1>
        <a:lt1>
          <a:srgbClr val="FFFFFF"/>
        </a:lt1>
        <a:dk2>
          <a:srgbClr val="720000"/>
        </a:dk2>
        <a:lt2>
          <a:srgbClr val="FFFFCC"/>
        </a:lt2>
        <a:accent1>
          <a:srgbClr val="FF3300"/>
        </a:accent1>
        <a:accent2>
          <a:srgbClr val="BE7960"/>
        </a:accent2>
        <a:accent3>
          <a:srgbClr val="BCAAAA"/>
        </a:accent3>
        <a:accent4>
          <a:srgbClr val="DADADA"/>
        </a:accent4>
        <a:accent5>
          <a:srgbClr val="FFADAA"/>
        </a:accent5>
        <a:accent6>
          <a:srgbClr val="AC6D56"/>
        </a:accent6>
        <a:hlink>
          <a:srgbClr val="FFCC66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2">
        <a:dk1>
          <a:srgbClr val="674E2F"/>
        </a:dk1>
        <a:lt1>
          <a:srgbClr val="FFFFFF"/>
        </a:lt1>
        <a:dk2>
          <a:srgbClr val="533F27"/>
        </a:dk2>
        <a:lt2>
          <a:srgbClr val="D8B274"/>
        </a:lt2>
        <a:accent1>
          <a:srgbClr val="CC990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E2CAAA"/>
        </a:accent5>
        <a:accent6>
          <a:srgbClr val="81552A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3">
        <a:dk1>
          <a:srgbClr val="646464"/>
        </a:dk1>
        <a:lt1>
          <a:srgbClr val="FFFFFF"/>
        </a:lt1>
        <a:dk2>
          <a:srgbClr val="545454"/>
        </a:dk2>
        <a:lt2>
          <a:srgbClr val="D4D4CE"/>
        </a:lt2>
        <a:accent1>
          <a:srgbClr val="49747D"/>
        </a:accent1>
        <a:accent2>
          <a:srgbClr val="8F9699"/>
        </a:accent2>
        <a:accent3>
          <a:srgbClr val="B3B3B3"/>
        </a:accent3>
        <a:accent4>
          <a:srgbClr val="DADADA"/>
        </a:accent4>
        <a:accent5>
          <a:srgbClr val="B1BCBF"/>
        </a:accent5>
        <a:accent6>
          <a:srgbClr val="81878A"/>
        </a:accent6>
        <a:hlink>
          <a:srgbClr val="8DC4D7"/>
        </a:hlink>
        <a:folHlink>
          <a:srgbClr val="7FB97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4">
        <a:dk1>
          <a:srgbClr val="3A7400"/>
        </a:dk1>
        <a:lt1>
          <a:srgbClr val="FFFFFF"/>
        </a:lt1>
        <a:dk2>
          <a:srgbClr val="2E5C00"/>
        </a:dk2>
        <a:lt2>
          <a:srgbClr val="FFFFFF"/>
        </a:lt2>
        <a:accent1>
          <a:srgbClr val="79CA02"/>
        </a:accent1>
        <a:accent2>
          <a:srgbClr val="008080"/>
        </a:accent2>
        <a:accent3>
          <a:srgbClr val="ADB5AA"/>
        </a:accent3>
        <a:accent4>
          <a:srgbClr val="DADADA"/>
        </a:accent4>
        <a:accent5>
          <a:srgbClr val="BEE1AA"/>
        </a:accent5>
        <a:accent6>
          <a:srgbClr val="007373"/>
        </a:accent6>
        <a:hlink>
          <a:srgbClr val="A8DE0E"/>
        </a:hlink>
        <a:folHlink>
          <a:srgbClr val="00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5">
        <a:dk1>
          <a:srgbClr val="008885"/>
        </a:dk1>
        <a:lt1>
          <a:srgbClr val="FFFFFF"/>
        </a:lt1>
        <a:dk2>
          <a:srgbClr val="007572"/>
        </a:dk2>
        <a:lt2>
          <a:srgbClr val="FFFF99"/>
        </a:lt2>
        <a:accent1>
          <a:srgbClr val="33CCCC"/>
        </a:accent1>
        <a:accent2>
          <a:srgbClr val="6D6FC7"/>
        </a:accent2>
        <a:accent3>
          <a:srgbClr val="AABDBC"/>
        </a:accent3>
        <a:accent4>
          <a:srgbClr val="DADADA"/>
        </a:accent4>
        <a:accent5>
          <a:srgbClr val="ADE2E2"/>
        </a:accent5>
        <a:accent6>
          <a:srgbClr val="6264B4"/>
        </a:accent6>
        <a:hlink>
          <a:srgbClr val="FFFFCC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6">
        <a:dk1>
          <a:srgbClr val="0000AC"/>
        </a:dk1>
        <a:lt1>
          <a:srgbClr val="FFFFFF"/>
        </a:lt1>
        <a:dk2>
          <a:srgbClr val="000086"/>
        </a:dk2>
        <a:lt2>
          <a:srgbClr val="CCFFFF"/>
        </a:lt2>
        <a:accent1>
          <a:srgbClr val="0099FF"/>
        </a:accent1>
        <a:accent2>
          <a:srgbClr val="00B000"/>
        </a:accent2>
        <a:accent3>
          <a:srgbClr val="AAAAC3"/>
        </a:accent3>
        <a:accent4>
          <a:srgbClr val="DADADA"/>
        </a:accent4>
        <a:accent5>
          <a:srgbClr val="AACAFF"/>
        </a:accent5>
        <a:accent6>
          <a:srgbClr val="009F00"/>
        </a:accent6>
        <a:hlink>
          <a:srgbClr val="FFE701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7">
        <a:dk1>
          <a:srgbClr val="7474A2"/>
        </a:dk1>
        <a:lt1>
          <a:srgbClr val="FFFFFF"/>
        </a:lt1>
        <a:dk2>
          <a:srgbClr val="5E5E8E"/>
        </a:dk2>
        <a:lt2>
          <a:srgbClr val="D1D1DF"/>
        </a:lt2>
        <a:accent1>
          <a:srgbClr val="CC66FF"/>
        </a:accent1>
        <a:accent2>
          <a:srgbClr val="6666FF"/>
        </a:accent2>
        <a:accent3>
          <a:srgbClr val="B6B6C6"/>
        </a:accent3>
        <a:accent4>
          <a:srgbClr val="DADADA"/>
        </a:accent4>
        <a:accent5>
          <a:srgbClr val="E2B8FF"/>
        </a:accent5>
        <a:accent6>
          <a:srgbClr val="5C5CE7"/>
        </a:accent6>
        <a:hlink>
          <a:srgbClr val="FFCC99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8">
        <a:dk1>
          <a:srgbClr val="000000"/>
        </a:dk1>
        <a:lt1>
          <a:srgbClr val="D0DAE2"/>
        </a:lt1>
        <a:dk2>
          <a:srgbClr val="000000"/>
        </a:dk2>
        <a:lt2>
          <a:srgbClr val="E7EDF1"/>
        </a:lt2>
        <a:accent1>
          <a:srgbClr val="33CCCC"/>
        </a:accent1>
        <a:accent2>
          <a:srgbClr val="0099CC"/>
        </a:accent2>
        <a:accent3>
          <a:srgbClr val="E4EAEE"/>
        </a:accent3>
        <a:accent4>
          <a:srgbClr val="000000"/>
        </a:accent4>
        <a:accent5>
          <a:srgbClr val="ADE2E2"/>
        </a:accent5>
        <a:accent6>
          <a:srgbClr val="008AB9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lit 9">
        <a:dk1>
          <a:srgbClr val="000000"/>
        </a:dk1>
        <a:lt1>
          <a:srgbClr val="FFFFFF"/>
        </a:lt1>
        <a:dk2>
          <a:srgbClr val="000000"/>
        </a:dk2>
        <a:lt2>
          <a:srgbClr val="E6E6E6"/>
        </a:lt2>
        <a:accent1>
          <a:srgbClr val="66CCFF"/>
        </a:accent1>
        <a:accent2>
          <a:srgbClr val="9999FF"/>
        </a:accent2>
        <a:accent3>
          <a:srgbClr val="FFFFFF"/>
        </a:accent3>
        <a:accent4>
          <a:srgbClr val="000000"/>
        </a:accent4>
        <a:accent5>
          <a:srgbClr val="B8E2FF"/>
        </a:accent5>
        <a:accent6>
          <a:srgbClr val="8A8AE7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975</TotalTime>
  <Words>903</Words>
  <Application>Microsoft Office PowerPoint</Application>
  <PresentationFormat>On-screen Show (4:3)</PresentationFormat>
  <Paragraphs>86</Paragraphs>
  <Slides>18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18</vt:i4>
      </vt:variant>
    </vt:vector>
  </HeadingPairs>
  <TitlesOfParts>
    <vt:vector size="26" baseType="lpstr">
      <vt:lpstr>SimSun</vt:lpstr>
      <vt:lpstr>Arial</vt:lpstr>
      <vt:lpstr>Calibri</vt:lpstr>
      <vt:lpstr>Tahoma</vt:lpstr>
      <vt:lpstr>Times New Roman</vt:lpstr>
      <vt:lpstr>Wingdings</vt:lpstr>
      <vt:lpstr>Quadrant</vt:lpstr>
      <vt:lpstr>ThemeKatharina</vt:lpstr>
      <vt:lpstr>Of spirits, contracts, and bureaucrats</vt:lpstr>
      <vt:lpstr>PowerPoint Presentation</vt:lpstr>
      <vt:lpstr>PowerPoint Presentation</vt:lpstr>
      <vt:lpstr>Guiding question</vt:lpstr>
      <vt:lpstr>Religious Foundations of the ruler’s power</vt:lpstr>
      <vt:lpstr>Zhou overthrow of Shang</vt:lpstr>
      <vt:lpstr>Zhou religion</vt:lpstr>
      <vt:lpstr>Zhou religion (cont.)</vt:lpstr>
      <vt:lpstr>Sources for Zhou religion</vt:lpstr>
      <vt:lpstr>Shi Qiang bronze vessel (pan)</vt:lpstr>
      <vt:lpstr>Bronze inscriptions (jinwen)</vt:lpstr>
      <vt:lpstr>Western Zhou sources</vt:lpstr>
      <vt:lpstr>Zhou Ancestral sacrifice</vt:lpstr>
      <vt:lpstr>Part II: Ritual origins of the Warring States</vt:lpstr>
      <vt:lpstr>Houma Covenant Texts</vt:lpstr>
      <vt:lpstr>Ritual basis of Chinese law</vt:lpstr>
      <vt:lpstr>Rituals of control in the courts</vt:lpstr>
      <vt:lpstr>Ritual invention of sage king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Threats from Within and Without</dc:title>
  <dc:creator>Thomas Jansen</dc:creator>
  <cp:lastModifiedBy>Thomas Jansen</cp:lastModifiedBy>
  <cp:revision>91</cp:revision>
  <dcterms:created xsi:type="dcterms:W3CDTF">2010-02-10T05:41:56Z</dcterms:created>
  <dcterms:modified xsi:type="dcterms:W3CDTF">2015-10-29T10:46:54Z</dcterms:modified>
</cp:coreProperties>
</file>