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1" d="100"/>
          <a:sy n="51" d="100"/>
        </p:scale>
        <p:origin x="1256" y="26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56AFE5B-5EE2-C652-E288-069C4786529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7D4EB30-BB93-F2A6-495E-E6C6B5330CB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4C22C69-01F5-05A0-86FA-D57014234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0B31D5B-5441-52B0-CC72-B5DB089C1A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D9703AF-37B0-AA3E-52C6-BF4D3CBD1C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6514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8AFC21-E8B2-B0B5-1BFC-1126A5D902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1C3243-BFFA-85CF-9880-C09ADCEF201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DE2CA3-2165-979B-FD54-BAB1FCBA69C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D8DA827-FF6F-723A-2D6F-E599BEF86C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97D321-2265-79CE-4BB9-810262221E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40079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DC71C5-E176-D632-1B9D-1439F04DC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2224C11-6DD4-A714-71D9-745BE18DF4C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A6CEA85-33E8-C48D-7F7B-0AF05B1880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C1C1FD4-3C65-7345-F6DB-839B32B98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4FEEC9C-5359-DC00-EBA4-48CDB15655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923480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C3BCD9-2440-1B3B-EC17-E38787AA36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D53969-A0D5-1466-1C22-7C37AE55C8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C38059D-908B-6E56-998E-BE303D14DF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EF9E766-6624-6DCE-3CC7-0759BB051A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CFA38EB-9893-D6C6-715B-DC66A61142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7186749-C239-1485-3224-B43A04BE4A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83545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42F290-CBD0-3C54-1B41-5685A8900E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8B63887-9C02-97A4-A122-8ACADBE545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FEA150F-09DB-9F58-E677-3376C28A954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4016B0F-391B-789D-B685-46A33F56D8F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C2A061E-AE57-1407-94F0-CAC7EE827BB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723FAE7-BDA5-6AE3-1F8B-9F9D94F6BA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8515516-88DB-8F03-DDD1-1D0EA55A50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2134840-9692-EDCF-99FB-692CC8EF7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13107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5D2747-D56F-FB20-A45A-39FF2DB8D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F96FD05-7FC6-0810-252D-D293247C190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0F69F99-964A-B1CA-CD1A-D6770F022DB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F98E64-1350-5531-6E24-FF82ED6BFC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006888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3D88E19-D0D3-D5E5-8FE5-B28418700A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913D910-351B-E800-A315-66F4D2A5AC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EA48E05-13AD-E85B-5CC1-04037ABF41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473610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68D5A4-FB34-026C-E0A7-0B5861FFC6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87AB2-5D76-592B-0FB3-D3A0E4CFCD6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A502F05-DC66-6605-43A6-48A501B766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E4088EF-9081-F635-5BD1-4A4186321E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1608435-0928-9955-6909-F0452F467B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23AD5B1-B740-C0F6-2787-6498CFF59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16719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20A591-ABC4-0B92-1D8B-07D82BDA85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0C1D48E-730D-BFCF-85EA-32F0405CDB1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08587A-6F99-0C92-2C6F-F44F1E88EFA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707585A-5FE9-790D-BA23-7E2B445D8E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0676154-1E9B-9415-4A3F-F6E6478039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1E72F5-0066-9831-F4AF-3A45C704B1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8179494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16E0EE6-D6ED-65C2-EE62-84C3D8E4926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105C502-015E-792A-A18D-0C9250BADFD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E6AEFC-C7A1-D0D8-74F3-7E3EEA6D4AB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23DF8E4-2030-702B-D72D-D7CE854AEC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020F6B6-C639-B1B0-57DB-46ADE7061C1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564417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6A4B40B-8A65-B2A9-0708-719B59DCF91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8A0C1B4-78C7-6E0C-AA25-ADDCCCF73B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44B12BB-1A49-4BC2-A627-3DE54DA64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0F92B7-AD47-89EF-A660-DFF260710F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F56A46-A448-F71F-96B0-5F00E3DF4B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166180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4F759F6-FD5D-09E1-FA1F-772BC3917DB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DBDDF3-C0B0-C58B-B7B0-BFEE58F84EC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D1DFD5-BFAD-15BB-95C4-EC03F3A2B59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A34EAA48-1057-45A4-A228-37DCFDC163FA}" type="datetimeFigureOut">
              <a:rPr lang="en-US" smtClean="0"/>
              <a:t>2/26/2026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28160C-651E-4896-4023-57DF894D7391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36429D5-F235-7029-A201-3758080353E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EF6B68-09AE-46EB-A0DE-D06BCE46E72B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8648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2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3399/BJGP.2022.0398" TargetMode="External"/><Relationship Id="rId13" Type="http://schemas.openxmlformats.org/officeDocument/2006/relationships/hyperlink" Target="https://www.nuffieldtrust.org.uk/research/digital-first-primary-care" TargetMode="External"/><Relationship Id="rId3" Type="http://schemas.openxmlformats.org/officeDocument/2006/relationships/hyperlink" Target="https://www.journalslibrary.nihr.ac.uk/hsdr/hsdr06200/" TargetMode="External"/><Relationship Id="rId7" Type="http://schemas.openxmlformats.org/officeDocument/2006/relationships/hyperlink" Target="https://www.bmj.com/content/365/bmj.l2333" TargetMode="External"/><Relationship Id="rId12" Type="http://schemas.openxmlformats.org/officeDocument/2006/relationships/hyperlink" Target="https://www.england.nhs.uk/long-read/inclusive-digital-healthcare-a-framework-for-nhs-action-on-digital-inclusion/" TargetMode="External"/><Relationship Id="rId2" Type="http://schemas.openxmlformats.org/officeDocument/2006/relationships/hyperlink" Target="https://doi.org/10.1186/s12916-025-04469-1" TargetMode="External"/><Relationship Id="rId16" Type="http://schemas.openxmlformats.org/officeDocument/2006/relationships/hyperlink" Target="https://doi.org/10.1007/s44250-026-00344-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doi.org/10.1136/bmj.m998" TargetMode="External"/><Relationship Id="rId11" Type="http://schemas.openxmlformats.org/officeDocument/2006/relationships/hyperlink" Target="https://www.england.nhs.uk/gp/digital-first-primary-care/" TargetMode="External"/><Relationship Id="rId5" Type="http://schemas.openxmlformats.org/officeDocument/2006/relationships/hyperlink" Target="https://www.gpathand.nhs.uk/" TargetMode="External"/><Relationship Id="rId15" Type="http://schemas.openxmlformats.org/officeDocument/2006/relationships/hyperlink" Target="https://doi.org/10.2196/19415" TargetMode="External"/><Relationship Id="rId10" Type="http://schemas.openxmlformats.org/officeDocument/2006/relationships/hyperlink" Target="https://doi.org/10.3310/AWBT4827" TargetMode="External"/><Relationship Id="rId4" Type="http://schemas.openxmlformats.org/officeDocument/2006/relationships/hyperlink" Target="https://www.kingsfund.org.uk/publications/pressures-in-general-practice" TargetMode="External"/><Relationship Id="rId9" Type="http://schemas.openxmlformats.org/officeDocument/2006/relationships/hyperlink" Target="https://bjgp.org/content/71/704/e166" TargetMode="External"/><Relationship Id="rId14" Type="http://schemas.openxmlformats.org/officeDocument/2006/relationships/hyperlink" Target="https://www.rcgp.org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FD9BCB6D-574C-3F44-DA25-0A58B84AD0CF}"/>
              </a:ext>
            </a:extLst>
          </p:cNvPr>
          <p:cNvSpPr txBox="1"/>
          <p:nvPr/>
        </p:nvSpPr>
        <p:spPr>
          <a:xfrm>
            <a:off x="5379041" y="2062065"/>
            <a:ext cx="7612693" cy="120032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</a:t>
            </a:r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Olufemi Idowu Afolabi </a:t>
            </a:r>
            <a:r>
              <a:rPr lang="en-US" b="1" dirty="0" err="1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Odubitan</a:t>
            </a:r>
            <a:endParaRPr lang="en-US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endParaRPr lang="en-US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algn="ctr"/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</a:t>
            </a:r>
            <a:r>
              <a:rPr lang="en-US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2321211</a:t>
            </a:r>
            <a:r>
              <a:rPr lang="en-GB" b="1" dirty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</a:t>
            </a:r>
          </a:p>
          <a:p>
            <a:pPr algn="ctr"/>
            <a:endParaRPr lang="en-GB" b="1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8" name="Freeform 6">
            <a:extLst>
              <a:ext uri="{FF2B5EF4-FFF2-40B4-BE49-F238E27FC236}">
                <a16:creationId xmlns:a16="http://schemas.microsoft.com/office/drawing/2014/main" id="{73257849-E892-005D-DBF4-A0121FEE0EC4}"/>
              </a:ext>
            </a:extLst>
          </p:cNvPr>
          <p:cNvSpPr/>
          <p:nvPr/>
        </p:nvSpPr>
        <p:spPr>
          <a:xfrm>
            <a:off x="2033665" y="4770456"/>
            <a:ext cx="8732001" cy="888992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B7D6B60-25F3-4EA2-B11E-78A8D5E0FDA0}"/>
              </a:ext>
            </a:extLst>
          </p:cNvPr>
          <p:cNvSpPr txBox="1"/>
          <p:nvPr/>
        </p:nvSpPr>
        <p:spPr>
          <a:xfrm>
            <a:off x="2402728" y="5014897"/>
            <a:ext cx="8205908" cy="40011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US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First Primary Care Transformation through eMed GP at Hand</a:t>
            </a:r>
            <a:r>
              <a:rPr lang="en-GB" sz="2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  </a:t>
            </a:r>
          </a:p>
        </p:txBody>
      </p:sp>
      <p:pic>
        <p:nvPicPr>
          <p:cNvPr id="11" name="Picture 2" descr="The app that promised an NHS 'revolution' then went down in flames">
            <a:extLst>
              <a:ext uri="{FF2B5EF4-FFF2-40B4-BE49-F238E27FC236}">
                <a16:creationId xmlns:a16="http://schemas.microsoft.com/office/drawing/2014/main" id="{970E1182-0E0D-2586-C5E2-EE2A8F26FD8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9232" y="1198552"/>
            <a:ext cx="5886450" cy="33051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74043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6E5389C-6703-50B9-03EB-6E36271D5C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4008" y="1583873"/>
            <a:ext cx="6830671" cy="4197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Rising patient demand placed sustained pressure on GP services across England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Patients experienced long telephone queues and difficulty securing appointments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Workforce shortages increased clinician workload and reduced consultation time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NHS policy encouraged digital solutions to improve access and system efficiency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innovation emerged as a response to structural pressures rather than technological experimentation</a:t>
            </a:r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599DBB53-D642-7607-6391-A92479180433}"/>
              </a:ext>
            </a:extLst>
          </p:cNvPr>
          <p:cNvSpPr/>
          <p:nvPr/>
        </p:nvSpPr>
        <p:spPr>
          <a:xfrm>
            <a:off x="580646" y="638513"/>
            <a:ext cx="4893228" cy="651668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FA3697B-67A1-6CEC-E58D-6F1A0B84FE3F}"/>
              </a:ext>
            </a:extLst>
          </p:cNvPr>
          <p:cNvSpPr txBox="1"/>
          <p:nvPr/>
        </p:nvSpPr>
        <p:spPr>
          <a:xfrm>
            <a:off x="916624" y="779681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Why Primary Care Needed Change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7040C95-6E48-D38C-9429-F701A4226D01}"/>
              </a:ext>
            </a:extLst>
          </p:cNvPr>
          <p:cNvSpPr txBox="1"/>
          <p:nvPr/>
        </p:nvSpPr>
        <p:spPr>
          <a:xfrm>
            <a:off x="1092896" y="6075124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(2019); Baird et al. (2018)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F14B5961-5351-D7D1-805B-A3E8D08F7E1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6808" y="833986"/>
            <a:ext cx="4772025" cy="3190875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3F5AFD29-34D6-3991-7667-9A3DF9BB8B2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86808" y="4171707"/>
            <a:ext cx="4810125" cy="160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841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3D88EDE2-242A-C0EE-287C-4F7F0A576CA4}"/>
              </a:ext>
            </a:extLst>
          </p:cNvPr>
          <p:cNvSpPr/>
          <p:nvPr/>
        </p:nvSpPr>
        <p:spPr>
          <a:xfrm>
            <a:off x="580646" y="638513"/>
            <a:ext cx="4893228" cy="651668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FE506769-8AB7-F62D-E3DA-3E46B3306068}"/>
              </a:ext>
            </a:extLst>
          </p:cNvPr>
          <p:cNvSpPr txBox="1"/>
          <p:nvPr/>
        </p:nvSpPr>
        <p:spPr>
          <a:xfrm>
            <a:off x="1042791" y="779681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GP at Hand: A Digital-First Model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E9E8583-41CD-DD36-644A-81799C771EB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12484" y="1568215"/>
            <a:ext cx="4324612" cy="4259004"/>
          </a:xfrm>
          <a:prstGeom prst="rect">
            <a:avLst/>
          </a:prstGeom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46AF455A-CB24-A3CB-7A0A-3F18F19DF9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25261" y="1568215"/>
            <a:ext cx="7236911" cy="4197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GP at Hand introduced app-based registration and online triage within NHS primary care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Patients could request consultations through smartphone platforms instead of reception booking systems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Care delivered through video consultation, messaging and remote clinical assessment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Designed to provide faster access while reducing administrative workload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Later transitioned into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eMed GP at Hand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following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restructuring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4248BEB-09AC-7791-6DE9-B0E0E034EAA6}"/>
              </a:ext>
            </a:extLst>
          </p:cNvPr>
          <p:cNvSpPr txBox="1"/>
          <p:nvPr/>
        </p:nvSpPr>
        <p:spPr>
          <a:xfrm>
            <a:off x="241126" y="6078319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800" i="1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Shahzad &amp; King</a:t>
            </a:r>
            <a:r>
              <a:rPr lang="en-US" i="1" dirty="0"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</a:t>
            </a:r>
            <a:r>
              <a:rPr lang="en-US" sz="1800" i="1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2026), GP at Hand, 2024; &amp; L</a:t>
            </a: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acobucci, 2019</a:t>
            </a:r>
          </a:p>
        </p:txBody>
      </p:sp>
    </p:spTree>
    <p:extLst>
      <p:ext uri="{BB962C8B-B14F-4D97-AF65-F5344CB8AC3E}">
        <p14:creationId xmlns:p14="http://schemas.microsoft.com/office/powerpoint/2010/main" val="125510458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27164253-5D64-EC3A-38C5-2663C5BE235B}"/>
              </a:ext>
            </a:extLst>
          </p:cNvPr>
          <p:cNvSpPr/>
          <p:nvPr/>
        </p:nvSpPr>
        <p:spPr>
          <a:xfrm>
            <a:off x="580646" y="638513"/>
            <a:ext cx="4893228" cy="651668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91D5A01C-68BE-1E09-D460-54192AF77C7B}"/>
              </a:ext>
            </a:extLst>
          </p:cNvPr>
          <p:cNvSpPr>
            <a:spLocks noChangeArrowheads="1"/>
          </p:cNvSpPr>
          <p:nvPr/>
        </p:nvSpPr>
        <p:spPr bwMode="auto">
          <a:xfrm>
            <a:off x="75156" y="1621702"/>
            <a:ext cx="7073180" cy="4197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eMed GP at Hand replaced traditional appointment booking with app-based clinical entry into NHS primary care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Patients submitted symptoms digitally before clinician contact, allowing prioritisation of care needs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Remote consultations enabled access without attendance at a local surgery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The model shifted GP services from geographically bound practices toward digitally coordinated care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Faster consultation access became a defining feature of the eMed GP service model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5182CE66-2F84-B986-89D8-2CB506D3CC1A}"/>
              </a:ext>
            </a:extLst>
          </p:cNvPr>
          <p:cNvSpPr txBox="1"/>
          <p:nvPr/>
        </p:nvSpPr>
        <p:spPr>
          <a:xfrm>
            <a:off x="1117948" y="779681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Redefining Access to Healthcare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FFB3460-31B3-CA44-B5A7-9FB8B79E0B96}"/>
              </a:ext>
            </a:extLst>
          </p:cNvPr>
          <p:cNvSpPr txBox="1"/>
          <p:nvPr/>
        </p:nvSpPr>
        <p:spPr>
          <a:xfrm>
            <a:off x="933189" y="6150782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fr-FR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Murphy et al. (2021); NHS England (2019)</a:t>
            </a:r>
            <a:endParaRPr 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221" name="Picture 5" descr="GP at hand">
            <a:extLst>
              <a:ext uri="{FF2B5EF4-FFF2-40B4-BE49-F238E27FC236}">
                <a16:creationId xmlns:a16="http://schemas.microsoft.com/office/drawing/2014/main" id="{20CF1D47-67EA-867F-0298-275392D85FC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4612" y="45930"/>
            <a:ext cx="4051128" cy="40511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223" name="Picture 7" descr="NHS GP Appointment Booking Reforms in 2025 - NHS GP">
            <a:extLst>
              <a:ext uri="{FF2B5EF4-FFF2-40B4-BE49-F238E27FC236}">
                <a16:creationId xmlns:a16="http://schemas.microsoft.com/office/drawing/2014/main" id="{A33C765E-725E-AF46-A3C8-067DAAA3958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385" y="4297475"/>
            <a:ext cx="3637581" cy="2425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874212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B8098919-FCA6-5EB8-BDD4-14A38B733CA7}"/>
              </a:ext>
            </a:extLst>
          </p:cNvPr>
          <p:cNvSpPr/>
          <p:nvPr/>
        </p:nvSpPr>
        <p:spPr>
          <a:xfrm>
            <a:off x="580646" y="638513"/>
            <a:ext cx="5056066" cy="651668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A6F4438-1530-0D28-CB16-637C1ADEE896}"/>
              </a:ext>
            </a:extLst>
          </p:cNvPr>
          <p:cNvSpPr txBox="1"/>
          <p:nvPr/>
        </p:nvSpPr>
        <p:spPr>
          <a:xfrm>
            <a:off x="480438" y="779681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Transforming Clinical Work and Professional Roles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5C635263-919A-2317-ABF4-2275836CD4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355" y="2021292"/>
            <a:ext cx="7258371" cy="336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Remote consultations shifted part of clinical practice from physical examination to digital interaction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Clinicians required new competencies in digital communication and remote decision-making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Online triage redistributed workload by filtering administrative and minor clinical requests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Reduced visual examination sometimes increased clinical uncertainty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Workforce adaptation became essential for safe digital service delivery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6B1CF0-497C-9FC9-70FF-208E5A02C8AE}"/>
              </a:ext>
            </a:extLst>
          </p:cNvPr>
          <p:cNvSpPr txBox="1"/>
          <p:nvPr/>
        </p:nvSpPr>
        <p:spPr>
          <a:xfrm>
            <a:off x="274896" y="6118966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Greenhalgh et al. (2020); RCGP (2020); Murphy et al. (2021)</a:t>
            </a:r>
          </a:p>
        </p:txBody>
      </p:sp>
      <p:pic>
        <p:nvPicPr>
          <p:cNvPr id="8195" name="Picture 3" descr="GP at hand">
            <a:extLst>
              <a:ext uri="{FF2B5EF4-FFF2-40B4-BE49-F238E27FC236}">
                <a16:creationId xmlns:a16="http://schemas.microsoft.com/office/drawing/2014/main" id="{10C0C274-AAF4-7AF3-7667-D93187D779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26474" y="1290181"/>
            <a:ext cx="4722312" cy="47223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88674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E8EED7B5-EE08-88F4-9B56-56FDA6CC10A1}"/>
              </a:ext>
            </a:extLst>
          </p:cNvPr>
          <p:cNvSpPr/>
          <p:nvPr/>
        </p:nvSpPr>
        <p:spPr>
          <a:xfrm>
            <a:off x="580646" y="638513"/>
            <a:ext cx="4893228" cy="651668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C7CBFC7C-5CD6-211B-A8EA-BEC308A82D8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209" y="1908635"/>
            <a:ext cx="7559157" cy="336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GP services moved from location-based appointments toward demand-responsive digital access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Algorithm-supported triage directed patients to appropriate care pathways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Remote consultations improved speed of initial clinical contact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Some digital consultations generated follow-up visits when physical assessment was required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Efficiency gains depended on appropriate integration with traditional care systems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2209AB97-4A01-3425-EA16-EAC17DECD515}"/>
              </a:ext>
            </a:extLst>
          </p:cNvPr>
          <p:cNvSpPr txBox="1"/>
          <p:nvPr/>
        </p:nvSpPr>
        <p:spPr>
          <a:xfrm>
            <a:off x="1168052" y="779681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Reorganising Service Delivery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B141B2F-B0EE-26DB-2D86-8F54A1442CD4}"/>
              </a:ext>
            </a:extLst>
          </p:cNvPr>
          <p:cNvSpPr txBox="1"/>
          <p:nvPr/>
        </p:nvSpPr>
        <p:spPr>
          <a:xfrm>
            <a:off x="191021" y="5893653"/>
            <a:ext cx="6701423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Atherton et al. (2018); Newbould et al. (2024); Ladds et al. (2023)</a:t>
            </a:r>
          </a:p>
        </p:txBody>
      </p:sp>
      <p:pic>
        <p:nvPicPr>
          <p:cNvPr id="7171" name="Picture 3" descr="Video GP Appointments in Primary Care ...">
            <a:extLst>
              <a:ext uri="{FF2B5EF4-FFF2-40B4-BE49-F238E27FC236}">
                <a16:creationId xmlns:a16="http://schemas.microsoft.com/office/drawing/2014/main" id="{516CFCF5-CF50-6843-8160-D2C2F014D9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759744" y="282581"/>
            <a:ext cx="4028292" cy="24169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173" name="Picture 5" descr="Understanding Digital GP Services | Usay Compare Blog">
            <a:extLst>
              <a:ext uri="{FF2B5EF4-FFF2-40B4-BE49-F238E27FC236}">
                <a16:creationId xmlns:a16="http://schemas.microsoft.com/office/drawing/2014/main" id="{AF19CCFB-687B-EA93-11AB-5CDA8530AB6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59366" y="2987654"/>
            <a:ext cx="4229048" cy="33787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232475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241F5769-AAEA-E4F5-3D9B-74F44A945C0F}"/>
              </a:ext>
            </a:extLst>
          </p:cNvPr>
          <p:cNvSpPr/>
          <p:nvPr/>
        </p:nvSpPr>
        <p:spPr>
          <a:xfrm>
            <a:off x="580646" y="638513"/>
            <a:ext cx="4893228" cy="651668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6C0DABF0-F239-10AE-A0B3-F3E1EB6EAA2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1879" y="2000968"/>
            <a:ext cx="7465512" cy="33665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Patients reported high satisfaction linked to convenience and rapid access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Reduced travel and waiting time improved healthcare engagement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consultations suited individuals balancing employment or education commitments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Younger and healthier populations adopted digital-first services more frequently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Concerns emerged regarding continuity of care in episodic remote interactions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6CB1FD0-59E2-F02F-594E-A0345EF05DC8}"/>
              </a:ext>
            </a:extLst>
          </p:cNvPr>
          <p:cNvSpPr txBox="1"/>
          <p:nvPr/>
        </p:nvSpPr>
        <p:spPr>
          <a:xfrm>
            <a:off x="1240077" y="779681"/>
            <a:ext cx="6112700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Changing Patient Expectations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E8014BF-FDED-D3BE-6A81-F267C4D44ACB}"/>
              </a:ext>
            </a:extLst>
          </p:cNvPr>
          <p:cNvSpPr txBox="1"/>
          <p:nvPr/>
        </p:nvSpPr>
        <p:spPr>
          <a:xfrm>
            <a:off x="191879" y="6219487"/>
            <a:ext cx="6112700" cy="6463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buNone/>
            </a:pP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Nuffield Trust (2019); Salisbury et al., (2020); &amp; Shahzad &amp; King (2026)</a:t>
            </a: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39B24134-C143-C38A-F0C0-0DA4E079756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41808" y="4266177"/>
            <a:ext cx="4000500" cy="227647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52A65E21-4F7E-A437-A80B-EB4F40C0F99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841808" y="1729342"/>
            <a:ext cx="3875542" cy="2508587"/>
          </a:xfrm>
          <a:prstGeom prst="rect">
            <a:avLst/>
          </a:prstGeom>
        </p:spPr>
      </p:pic>
      <p:pic>
        <p:nvPicPr>
          <p:cNvPr id="6151" name="Picture 7" descr="How a GP practice worked with patients ...">
            <a:extLst>
              <a:ext uri="{FF2B5EF4-FFF2-40B4-BE49-F238E27FC236}">
                <a16:creationId xmlns:a16="http://schemas.microsoft.com/office/drawing/2014/main" id="{7BDA34F2-19EF-5DBF-D819-2ABEAEB27CC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42073" y="-23258"/>
            <a:ext cx="2609850" cy="1752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268548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DFDFDA1E-66D4-10BD-F915-619B3D1FF06B}"/>
              </a:ext>
            </a:extLst>
          </p:cNvPr>
          <p:cNvSpPr/>
          <p:nvPr/>
        </p:nvSpPr>
        <p:spPr>
          <a:xfrm>
            <a:off x="580646" y="638513"/>
            <a:ext cx="4893228" cy="651668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E60E2A3-F55F-3D2A-0C75-FCE947458AB0}"/>
              </a:ext>
            </a:extLst>
          </p:cNvPr>
          <p:cNvSpPr txBox="1"/>
          <p:nvPr/>
        </p:nvSpPr>
        <p:spPr>
          <a:xfrm>
            <a:off x="842375" y="779681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Community and Population Implications</a:t>
            </a:r>
          </a:p>
        </p:txBody>
      </p:sp>
      <p:sp>
        <p:nvSpPr>
          <p:cNvPr id="5" name="Rectangle 1">
            <a:extLst>
              <a:ext uri="{FF2B5EF4-FFF2-40B4-BE49-F238E27FC236}">
                <a16:creationId xmlns:a16="http://schemas.microsoft.com/office/drawing/2014/main" id="{0AB9563A-4823-21A7-E486-F991CCA8377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58038" y="1793219"/>
            <a:ext cx="7247351" cy="37820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registration challenged traditional locality-based GP service organisation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Unequal digital literacy influenced who benefited most from online services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Older adults and disadvantaged groups showed lower uptake of remote consultations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Risk of widening health inequalities without inclusive digital strategies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Community planning increasingly required system-level coordination rather than individual practice responses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50F971B-1CDC-DCA9-73FA-67B949DA16EA}"/>
              </a:ext>
            </a:extLst>
          </p:cNvPr>
          <p:cNvSpPr txBox="1"/>
          <p:nvPr/>
        </p:nvSpPr>
        <p:spPr>
          <a:xfrm>
            <a:off x="366386" y="6219487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da-DK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(2023); Ladds et al. (2023); Aminu et al. (2025)</a:t>
            </a:r>
            <a:endParaRPr lang="en-US" i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7FA77D2-6133-ABBB-8688-EDBA9D7702D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77880" y="2976046"/>
            <a:ext cx="4121846" cy="3612773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D2193E90-7EDA-832E-170C-56BCBE98875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1374" y="269181"/>
            <a:ext cx="4422588" cy="26010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320950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59B64172-C064-F883-8460-06F58E629936}"/>
              </a:ext>
            </a:extLst>
          </p:cNvPr>
          <p:cNvSpPr/>
          <p:nvPr/>
        </p:nvSpPr>
        <p:spPr>
          <a:xfrm>
            <a:off x="580646" y="638513"/>
            <a:ext cx="4893228" cy="651668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2EFD21F1-55AA-5B58-5946-A4198B9200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87682" y="1680950"/>
            <a:ext cx="6325644" cy="4197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GP at Hand improved access but generated funding and workforce debates within the NHS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Patient redistribution affected financial stability of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neighbouring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practices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Algorithm-driven assessment raised questions about balancing efficiency with patient-centred care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Organisational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 restructuring highlighted limits of rapid digital expansion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innovation produced both progress and unintended system pressures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8BD5AC4-1FC8-7599-7453-51420961C61C}"/>
              </a:ext>
            </a:extLst>
          </p:cNvPr>
          <p:cNvSpPr txBox="1"/>
          <p:nvPr/>
        </p:nvSpPr>
        <p:spPr>
          <a:xfrm>
            <a:off x="1143000" y="779681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Innovation Versus Sustainability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DA857872-72ED-DA98-AC01-D523E5D29D78}"/>
              </a:ext>
            </a:extLst>
          </p:cNvPr>
          <p:cNvSpPr txBox="1"/>
          <p:nvPr/>
        </p:nvSpPr>
        <p:spPr>
          <a:xfrm>
            <a:off x="789139" y="6219487"/>
            <a:ext cx="6093912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Nuffield Trust (2019) &amp; Shahzad &amp; King, (2026)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64EA640-DA1B-FA4A-FAD7-0EF64348F3A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12632" y="1680950"/>
            <a:ext cx="5124127" cy="36829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60994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6">
            <a:extLst>
              <a:ext uri="{FF2B5EF4-FFF2-40B4-BE49-F238E27FC236}">
                <a16:creationId xmlns:a16="http://schemas.microsoft.com/office/drawing/2014/main" id="{B81207A5-2F03-4894-D1C2-888D0C886C0E}"/>
              </a:ext>
            </a:extLst>
          </p:cNvPr>
          <p:cNvSpPr/>
          <p:nvPr/>
        </p:nvSpPr>
        <p:spPr>
          <a:xfrm>
            <a:off x="580646" y="638513"/>
            <a:ext cx="4893228" cy="651668"/>
          </a:xfrm>
          <a:custGeom>
            <a:avLst/>
            <a:gdLst/>
            <a:ahLst/>
            <a:cxnLst/>
            <a:rect l="l" t="t" r="r" b="b"/>
            <a:pathLst>
              <a:path w="4274726" h="620353">
                <a:moveTo>
                  <a:pt x="0" y="0"/>
                </a:moveTo>
                <a:lnTo>
                  <a:pt x="4274726" y="0"/>
                </a:lnTo>
                <a:lnTo>
                  <a:pt x="4274726" y="620353"/>
                </a:lnTo>
                <a:lnTo>
                  <a:pt x="0" y="620353"/>
                </a:lnTo>
                <a:close/>
              </a:path>
            </a:pathLst>
          </a:custGeom>
          <a:solidFill>
            <a:srgbClr val="2D3541"/>
          </a:solidFill>
        </p:spPr>
        <p:txBody>
          <a:bodyPr/>
          <a:lstStyle/>
          <a:p>
            <a:pPr defTabSz="609630"/>
            <a:endParaRPr lang="en-US" sz="120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40A1ED12-4269-52AC-7AE3-EA2077A8C4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-25959" y="1687306"/>
            <a:ext cx="6510266" cy="41975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Technology alone does not transform healthcare without workforce readiness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Digital models must support clinical judgement rather than replace professional expertise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Equity considerations are essential when implementing digital services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Hybrid models combining digital and face-to-face care appear most sustainable</a:t>
            </a:r>
          </a:p>
          <a:p>
            <a:pPr marL="285750" marR="0" lvl="0" indent="-28575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anose="020B0604020202020204" pitchFamily="34" charset="0"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Times New Roman" panose="02020603050405020304" pitchFamily="18" charset="0"/>
                <a:cs typeface="Times New Roman" panose="02020603050405020304" pitchFamily="18" charset="0"/>
              </a:rPr>
              <a:t>Successful innovation requires alignment between technology, policy and community needs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552490C-7CAC-249A-46D0-8B02E1E8CE6F}"/>
              </a:ext>
            </a:extLst>
          </p:cNvPr>
          <p:cNvSpPr txBox="1"/>
          <p:nvPr/>
        </p:nvSpPr>
        <p:spPr>
          <a:xfrm>
            <a:off x="321688" y="6281990"/>
            <a:ext cx="6805619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England (2023); Greenhalgh et al. (2020); Baird et al. (2018)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9317192D-631D-A83D-9844-4515F5B40933}"/>
              </a:ext>
            </a:extLst>
          </p:cNvPr>
          <p:cNvSpPr txBox="1"/>
          <p:nvPr/>
        </p:nvSpPr>
        <p:spPr>
          <a:xfrm>
            <a:off x="898742" y="779681"/>
            <a:ext cx="6106438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What Healthcare Systems Must Learn</a:t>
            </a:r>
          </a:p>
        </p:txBody>
      </p:sp>
      <p:pic>
        <p:nvPicPr>
          <p:cNvPr id="3075" name="Picture 3" descr="15 EMR Systems Every Medical Admin Assistant Must Know">
            <a:extLst>
              <a:ext uri="{FF2B5EF4-FFF2-40B4-BE49-F238E27FC236}">
                <a16:creationId xmlns:a16="http://schemas.microsoft.com/office/drawing/2014/main" id="{7F8DA87C-06E7-C348-9917-3E6CE31D588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96454" y="3341539"/>
            <a:ext cx="5165317" cy="2582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AA5CDA8E-479A-C11A-078F-63198E604DD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6454" y="533371"/>
            <a:ext cx="4914900" cy="2667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14632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9DC4407D-12CB-F033-1AC1-FCD60A1C87B7}"/>
              </a:ext>
            </a:extLst>
          </p:cNvPr>
          <p:cNvSpPr txBox="1"/>
          <p:nvPr/>
        </p:nvSpPr>
        <p:spPr>
          <a:xfrm>
            <a:off x="0" y="665894"/>
            <a:ext cx="12091792" cy="593874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Aminu, A.Q., Sinclair, D.R., Davies, K., Hall, A., Wiedemann, M., O'Neill, T.W., Clegg, A. and Todd, C. (2025) ‘Disparities in the use of remote general practice consultations: learning from the COVID-19 pandemic, an analysis of 19 million electronic health records using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OpenSAFELY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’, BMC Medicine, 23(1), p.673.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2"/>
              </a:rPr>
              <a:t>https://doi.org/10.1186/s12916-025-04469-1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15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Atherton, H., Brant, H.,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Ziebland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 S., Bikker, A., Campbell, J., Gibson, A., McKinstry, B. and Salisbury, C. (2018) The potential of alternatives to face-to-face consultation in general practice. NIHR Health Services and Delivery Research.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3"/>
              </a:rPr>
              <a:t>https://www.journalslibrary.nihr.ac.uk/hsdr/hsdr06200/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19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Baird, B., Charles, A., Honeyman, M., Maguire, D. and Das, P. (2018) Understanding pressures in general practice. London: The King’s Fund.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4"/>
              </a:rPr>
              <a:t>https://www.kingsfund.org.uk/publications/pressures-in-general-practice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19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GP at Hand (2024) GP at Hand patient service information.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5"/>
              </a:rPr>
              <a:t>https://www.gpathand.nhs.uk/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26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Greenhalgh, T., </a:t>
            </a:r>
            <a:r>
              <a:rPr lang="en-US" sz="1000" kern="100" dirty="0" err="1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Wherton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, J., Shaw, S. and Morrison, C. (2020) ‘Video consultations for COVID-19’, BMJ, 368, p.m998.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6"/>
              </a:rPr>
              <a:t>https://doi.org/10.1136/bmj.m998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26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Lacobucci, G. (2019) ‘GP at Hand: patients are less sick than others but use services more’, BMJ, 365, l2333.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7"/>
              </a:rPr>
              <a:t>https://www.bmj.com/content/365/bmj.l2333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15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Ladds, E., Khan, M., Moore, L., Kalin, A. and Greenhalgh, T. (2023) ‘The impact of remote care approaches on continuity in primary care: a mixed-studies systematic review’, British Journal of General Practice, 73(730), pp.e374–e383.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8"/>
              </a:rPr>
              <a:t>https://doi.org/10.3399/BJGP.2022.0398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15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Murphy, M., Scott, L., Salisbury, C., Turner, A., Scott, A., Denholm, R., Lewis, R., Iyer, G., Macleod, J. and Horwood, J. (2021) ‘Implementation of remote consulting in UK primary care following the COVID-19 pandemic’, British Journal of General Practice, 71(704), pp.e166–e177.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9"/>
              </a:rPr>
              <a:t>https://bjgp.org/content/71/704/e166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15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Newbould, J., Hocking, L., Sidhu, M. and Daniel, K. (2024) Digital first primary care for those with multiple long-term conditions: a rapid review of stakeholder views, Health and Social Care Delivery Research, 12(21), pp.1–68.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10"/>
              </a:rPr>
              <a:t>https://doi.org/10.3310/AWBT4827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15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NHS England (2019) Digital first primary care.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11"/>
              </a:rPr>
              <a:t>https://www.england.nhs.uk/gp/digital-first-primary-care/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17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NHS England (2023) Inclusive digital healthcare: a framework for NHS action on digital inclusion.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12"/>
              </a:rPr>
              <a:t>https://www.england.nhs.uk/long-read/inclusive-digital-healthcare-a-framework-for-nhs-action-on-digital-inclusion/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15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Nuffield Trust (2019) Digital-first primary care: what is GP at Hand and what does it mean for the NHS?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13"/>
              </a:rPr>
              <a:t>https://www.nuffieldtrust.org.uk/research/digital-first-primary-care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15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Royal College of General Practitioners (2020) Remote consultations guidance for GPs.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14"/>
              </a:rPr>
              <a:t>https://www.rcgp.org.uk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19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Salisbury, C., Quigley, A., Hex, N. and Aznar, C. (2020) ‘Private video consultation services and the future of primary care’, Journal of Medical Internet Research, 22(10), e19415.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15"/>
              </a:rPr>
              <a:t>https://doi.org/10.2196/19415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15 February 2026).</a:t>
            </a:r>
          </a:p>
          <a:p>
            <a:pPr marL="457200" marR="0" indent="-457200" algn="just">
              <a:lnSpc>
                <a:spcPct val="115000"/>
              </a:lnSpc>
              <a:spcAft>
                <a:spcPts val="800"/>
              </a:spcAft>
              <a:buNone/>
            </a:pP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Shahzad, I. and King, M. (2026) ‘A systemic longitudinal case study of the eMed GP at Hand digital first primary care model’, Discover Health Systems, 5(1), p.10. Available at: </a:t>
            </a:r>
            <a:r>
              <a:rPr lang="en-US" sz="1000" u="sng" kern="100" dirty="0">
                <a:solidFill>
                  <a:srgbClr val="467886"/>
                </a:solidFill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  <a:hlinkClick r:id="rId16"/>
              </a:rPr>
              <a:t>https://doi.org/10.1007/s44250-026-00344-9</a:t>
            </a:r>
            <a:r>
              <a:rPr lang="en-US" sz="1000" kern="100" dirty="0">
                <a:effectLst/>
                <a:latin typeface="Times New Roman" panose="02020603050405020304" pitchFamily="18" charset="0"/>
                <a:ea typeface="DengXian" panose="02010600030101010101" pitchFamily="2" charset="-122"/>
                <a:cs typeface="Times New Roman" panose="02020603050405020304" pitchFamily="18" charset="0"/>
              </a:rPr>
              <a:t> (Accessed: 15 February 2026).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C545EA47-963E-BA17-AA83-A4F420219AA0}"/>
              </a:ext>
            </a:extLst>
          </p:cNvPr>
          <p:cNvSpPr txBox="1"/>
          <p:nvPr/>
        </p:nvSpPr>
        <p:spPr>
          <a:xfrm>
            <a:off x="5339219" y="253364"/>
            <a:ext cx="6093912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sz="14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</p:spTree>
    <p:extLst>
      <p:ext uri="{BB962C8B-B14F-4D97-AF65-F5344CB8AC3E}">
        <p14:creationId xmlns:p14="http://schemas.microsoft.com/office/powerpoint/2010/main" val="292833588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140</TotalTime>
  <Words>1566</Words>
  <Application>Microsoft Office PowerPoint</Application>
  <PresentationFormat>Widescreen</PresentationFormat>
  <Paragraphs>83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7" baseType="lpstr">
      <vt:lpstr>Aptos</vt:lpstr>
      <vt:lpstr>Aptos Display</vt:lpstr>
      <vt:lpstr>Arial</vt:lpstr>
      <vt:lpstr>Calibri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Idowu PC</dc:creator>
  <cp:lastModifiedBy>AbdulLateef Badmus</cp:lastModifiedBy>
  <cp:revision>3</cp:revision>
  <dcterms:created xsi:type="dcterms:W3CDTF">2026-02-26T13:58:32Z</dcterms:created>
  <dcterms:modified xsi:type="dcterms:W3CDTF">2026-02-26T16:18:36Z</dcterms:modified>
</cp:coreProperties>
</file>