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1"/>
  </p:sldMasterIdLst>
  <p:sldIdLst>
    <p:sldId id="297" r:id="rId2"/>
    <p:sldId id="257" r:id="rId3"/>
    <p:sldId id="275" r:id="rId4"/>
    <p:sldId id="276" r:id="rId5"/>
    <p:sldId id="277" r:id="rId6"/>
    <p:sldId id="301" r:id="rId7"/>
    <p:sldId id="302" r:id="rId8"/>
    <p:sldId id="278" r:id="rId9"/>
    <p:sldId id="304" r:id="rId10"/>
    <p:sldId id="305" r:id="rId11"/>
    <p:sldId id="306" r:id="rId12"/>
    <p:sldId id="307" r:id="rId13"/>
    <p:sldId id="308" r:id="rId14"/>
    <p:sldId id="281" r:id="rId15"/>
    <p:sldId id="30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0" d="100"/>
          <a:sy n="70" d="100"/>
        </p:scale>
        <p:origin x="-636" y="-7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hn Imade Omorogbe (2310505)" userId="a143f712-4fa7-4442-a4ff-98834bf98426" providerId="ADAL" clId="{B0958E10-89FE-4B12-81B1-45C6C2B6E9AE}"/>
    <pc:docChg chg="modSld">
      <pc:chgData name="John Imade Omorogbe (2310505)" userId="a143f712-4fa7-4442-a4ff-98834bf98426" providerId="ADAL" clId="{B0958E10-89FE-4B12-81B1-45C6C2B6E9AE}" dt="2026-06-21T02:29:27.806" v="25" actId="20577"/>
      <pc:docMkLst>
        <pc:docMk/>
      </pc:docMkLst>
      <pc:sldChg chg="modSp mod">
        <pc:chgData name="John Imade Omorogbe (2310505)" userId="a143f712-4fa7-4442-a4ff-98834bf98426" providerId="ADAL" clId="{B0958E10-89FE-4B12-81B1-45C6C2B6E9AE}" dt="2026-06-21T02:29:27.806" v="25" actId="20577"/>
        <pc:sldMkLst>
          <pc:docMk/>
          <pc:sldMk cId="2578133500" sldId="297"/>
        </pc:sldMkLst>
        <pc:spChg chg="mod">
          <ac:chgData name="John Imade Omorogbe (2310505)" userId="a143f712-4fa7-4442-a4ff-98834bf98426" providerId="ADAL" clId="{B0958E10-89FE-4B12-81B1-45C6C2B6E9AE}" dt="2026-06-21T02:29:27.806" v="25" actId="20577"/>
          <ac:spMkLst>
            <pc:docMk/>
            <pc:sldMk cId="2578133500" sldId="297"/>
            <ac:spMk id="3" creationId="{A83BEA07-18DF-9608-C41F-7CA01C62F64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7282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6/21/26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840602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29145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6/21/26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4009436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40159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6/21/26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84061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6/21/26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89807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6/21/26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682395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6/21/26</a:t>
            </a:fld>
            <a:endParaRPr lang="en-US" dirty="0"/>
          </a:p>
        </p:txBody>
      </p:sp>
    </p:spTree>
    <p:extLst>
      <p:ext uri="{BB962C8B-B14F-4D97-AF65-F5344CB8AC3E}">
        <p14:creationId xmlns:p14="http://schemas.microsoft.com/office/powerpoint/2010/main" val="34967732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90390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505593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200735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041623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827716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35927712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50498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6/21/26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95768254"/>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 id="2147483790" r:id="rId13"/>
    <p:sldLayoutId id="2147483791" r:id="rId14"/>
    <p:sldLayoutId id="2147483792" r:id="rId15"/>
    <p:sldLayoutId id="21474837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longtermplan.nhs.uk/" TargetMode="External"/><Relationship Id="rId1" Type="http://schemas.openxmlformats.org/officeDocument/2006/relationships/slideLayout" Target="../slideLayouts/slideLayout2.xml"/><Relationship Id="rId5" Type="http://schemas.openxmlformats.org/officeDocument/2006/relationships/hyperlink" Target="https://www.legislation.gov.uk/" TargetMode="External"/><Relationship Id="rId4" Type="http://schemas.openxmlformats.org/officeDocument/2006/relationships/hyperlink" Target="https://www.gov.uk/government/organisations/office-for-health-improvement-and-dispari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3BEA07-18DF-9608-C41F-7CA01C62F643}"/>
              </a:ext>
            </a:extLst>
          </p:cNvPr>
          <p:cNvSpPr>
            <a:spLocks noGrp="1"/>
          </p:cNvSpPr>
          <p:nvPr>
            <p:ph idx="1"/>
          </p:nvPr>
        </p:nvSpPr>
        <p:spPr>
          <a:xfrm>
            <a:off x="1981200" y="1600200"/>
            <a:ext cx="8077200" cy="4572000"/>
          </a:xfrm>
        </p:spPr>
        <p:txBody>
          <a:bodyPr vert="horz" lIns="91440" tIns="45720" rIns="91440" bIns="45720" rtlCol="0">
            <a:normAutofit/>
          </a:bodyPr>
          <a:lstStyle/>
          <a:p>
            <a:pPr algn="ctr"/>
            <a:r>
              <a:rPr lang="en-US" sz="2000" b="1" dirty="0">
                <a:solidFill>
                  <a:schemeClr val="tx1"/>
                </a:solidFill>
                <a:latin typeface="Arial" pitchFamily="34" charset="0"/>
                <a:cs typeface="Arial" pitchFamily="34" charset="0"/>
              </a:rPr>
              <a:t>Student Name: John Moses </a:t>
            </a:r>
            <a:r>
              <a:rPr lang="en-US" sz="2000" b="1" dirty="0" err="1">
                <a:solidFill>
                  <a:schemeClr val="tx1"/>
                </a:solidFill>
                <a:latin typeface="Arial" pitchFamily="34" charset="0"/>
                <a:cs typeface="Arial" pitchFamily="34" charset="0"/>
              </a:rPr>
              <a:t>Imade</a:t>
            </a:r>
            <a:r>
              <a:rPr lang="en-US" sz="2000" b="1" dirty="0">
                <a:solidFill>
                  <a:schemeClr val="tx1"/>
                </a:solidFill>
                <a:latin typeface="Arial" pitchFamily="34" charset="0"/>
                <a:cs typeface="Arial" pitchFamily="34" charset="0"/>
              </a:rPr>
              <a:t> </a:t>
            </a:r>
            <a:r>
              <a:rPr lang="en-US" sz="2000" b="1" dirty="0" err="1">
                <a:solidFill>
                  <a:schemeClr val="tx1"/>
                </a:solidFill>
                <a:latin typeface="Arial" pitchFamily="34" charset="0"/>
                <a:cs typeface="Arial" pitchFamily="34" charset="0"/>
              </a:rPr>
              <a:t>Omorogbe</a:t>
            </a:r>
            <a:endParaRPr lang="en-US" sz="2000" b="1" dirty="0">
              <a:solidFill>
                <a:schemeClr val="tx1"/>
              </a:solidFill>
              <a:latin typeface="Arial" pitchFamily="34" charset="0"/>
              <a:cs typeface="Arial" pitchFamily="34" charset="0"/>
            </a:endParaRPr>
          </a:p>
          <a:p>
            <a:pPr algn="ctr"/>
            <a:r>
              <a:rPr lang="en-US" sz="2000" b="1" dirty="0">
                <a:solidFill>
                  <a:schemeClr val="tx1"/>
                </a:solidFill>
                <a:latin typeface="Arial" pitchFamily="34" charset="0"/>
                <a:cs typeface="Arial" pitchFamily="34" charset="0"/>
              </a:rPr>
              <a:t>Student ID: 2310505</a:t>
            </a:r>
          </a:p>
          <a:p>
            <a:pPr algn="ctr"/>
            <a:r>
              <a:rPr lang="en-US" sz="2000" b="1" dirty="0" err="1">
                <a:solidFill>
                  <a:schemeClr val="tx1"/>
                </a:solidFill>
                <a:latin typeface="Arial" pitchFamily="34" charset="0"/>
                <a:cs typeface="Arial" pitchFamily="34" charset="0"/>
              </a:rPr>
              <a:t>Programme</a:t>
            </a:r>
            <a:r>
              <a:rPr lang="en-US" sz="2000" b="1" dirty="0">
                <a:solidFill>
                  <a:schemeClr val="tx1"/>
                </a:solidFill>
                <a:latin typeface="Arial" pitchFamily="34" charset="0"/>
                <a:cs typeface="Arial" pitchFamily="34" charset="0"/>
              </a:rPr>
              <a:t>: BSc (</a:t>
            </a:r>
            <a:r>
              <a:rPr lang="en-US" sz="2000" b="1" dirty="0" err="1">
                <a:solidFill>
                  <a:schemeClr val="tx1"/>
                </a:solidFill>
                <a:latin typeface="Arial" pitchFamily="34" charset="0"/>
                <a:cs typeface="Arial" pitchFamily="34" charset="0"/>
              </a:rPr>
              <a:t>Hons</a:t>
            </a:r>
            <a:r>
              <a:rPr lang="en-US" sz="2000" b="1" dirty="0">
                <a:solidFill>
                  <a:schemeClr val="tx1"/>
                </a:solidFill>
                <a:latin typeface="Arial" pitchFamily="34" charset="0"/>
                <a:cs typeface="Arial" pitchFamily="34" charset="0"/>
              </a:rPr>
              <a:t>) Health and Social Care</a:t>
            </a:r>
          </a:p>
          <a:p>
            <a:pPr algn="ctr"/>
            <a:r>
              <a:rPr lang="en-US" sz="2000" b="1" dirty="0">
                <a:solidFill>
                  <a:schemeClr val="tx1"/>
                </a:solidFill>
                <a:latin typeface="Arial" pitchFamily="34" charset="0"/>
                <a:cs typeface="Arial" pitchFamily="34" charset="0"/>
              </a:rPr>
              <a:t>Module: Digital </a:t>
            </a:r>
            <a:r>
              <a:rPr lang="en-GB" sz="2000" b="1" dirty="0">
                <a:solidFill>
                  <a:schemeClr val="tx1"/>
                </a:solidFill>
                <a:latin typeface="Arial" pitchFamily="34" charset="0"/>
                <a:cs typeface="Arial" pitchFamily="34" charset="0"/>
              </a:rPr>
              <a:t>Health, Wellbeing and Sustainable Development</a:t>
            </a:r>
          </a:p>
          <a:p>
            <a:pPr algn="ctr"/>
            <a:r>
              <a:rPr lang="en-US" sz="2000" b="1" dirty="0">
                <a:solidFill>
                  <a:schemeClr val="tx1"/>
                </a:solidFill>
                <a:latin typeface="Arial" pitchFamily="34" charset="0"/>
                <a:cs typeface="Arial" pitchFamily="34" charset="0"/>
              </a:rPr>
              <a:t>Module Code: </a:t>
            </a:r>
            <a:r>
              <a:rPr lang="en-GB" sz="2000" b="1" dirty="0">
                <a:solidFill>
                  <a:schemeClr val="tx1"/>
                </a:solidFill>
                <a:latin typeface="Arial" pitchFamily="34" charset="0"/>
                <a:cs typeface="Arial" pitchFamily="34" charset="0"/>
              </a:rPr>
              <a:t>BMHP6030</a:t>
            </a:r>
          </a:p>
          <a:p>
            <a:pPr algn="ctr"/>
            <a:r>
              <a:rPr lang="en-GB" sz="2000" b="1" dirty="0">
                <a:solidFill>
                  <a:schemeClr val="tx1"/>
                </a:solidFill>
                <a:latin typeface="Arial" pitchFamily="34" charset="0"/>
                <a:cs typeface="Arial" pitchFamily="34" charset="0"/>
              </a:rPr>
              <a:t>Lecturer: </a:t>
            </a:r>
            <a:r>
              <a:rPr lang="en-GB" sz="2000" b="1" dirty="0" err="1">
                <a:solidFill>
                  <a:schemeClr val="tx1"/>
                </a:solidFill>
                <a:latin typeface="Arial" pitchFamily="34" charset="0"/>
                <a:cs typeface="Arial" pitchFamily="34" charset="0"/>
              </a:rPr>
              <a:t>junaid</a:t>
            </a:r>
            <a:r>
              <a:rPr lang="en-GB" sz="2000" b="1" dirty="0">
                <a:solidFill>
                  <a:schemeClr val="tx1"/>
                </a:solidFill>
                <a:latin typeface="Arial" pitchFamily="34" charset="0"/>
                <a:cs typeface="Arial" pitchFamily="34" charset="0"/>
              </a:rPr>
              <a:t> </a:t>
            </a:r>
            <a:r>
              <a:rPr lang="en-GB" sz="2000" b="1" dirty="0" err="1">
                <a:solidFill>
                  <a:schemeClr val="tx1"/>
                </a:solidFill>
                <a:latin typeface="Arial" pitchFamily="34" charset="0"/>
                <a:cs typeface="Arial" pitchFamily="34" charset="0"/>
              </a:rPr>
              <a:t>shaikh</a:t>
            </a:r>
            <a:endParaRPr lang="en-GB" sz="2000" b="1" dirty="0">
              <a:solidFill>
                <a:schemeClr val="tx1"/>
              </a:solidFill>
              <a:latin typeface="Arial" pitchFamily="34" charset="0"/>
              <a:cs typeface="Arial" pitchFamily="34" charset="0"/>
            </a:endParaRPr>
          </a:p>
          <a:p>
            <a:pPr algn="ctr"/>
            <a:r>
              <a:rPr lang="en-GB" sz="2000" b="1" dirty="0">
                <a:solidFill>
                  <a:schemeClr val="tx1"/>
                </a:solidFill>
                <a:latin typeface="Arial" pitchFamily="34" charset="0"/>
                <a:cs typeface="Arial" pitchFamily="34" charset="0"/>
              </a:rPr>
              <a:t>Assignment Title: Component 1 Presentation</a:t>
            </a:r>
            <a:endParaRPr lang="en-US" sz="2000" b="1" dirty="0">
              <a:solidFill>
                <a:schemeClr val="tx1"/>
              </a:solidFill>
              <a:latin typeface="Arial" pitchFamily="34" charset="0"/>
              <a:cs typeface="Arial" pitchFamily="34" charset="0"/>
            </a:endParaRPr>
          </a:p>
          <a:p>
            <a:pPr algn="ctr"/>
            <a:endParaRPr lang="en-US" sz="2000" b="1" dirty="0">
              <a:solidFill>
                <a:schemeClr val="tx1"/>
              </a:solidFill>
              <a:latin typeface="Arial" pitchFamily="34" charset="0"/>
              <a:cs typeface="Arial" pitchFamily="34" charset="0"/>
            </a:endParaRPr>
          </a:p>
        </p:txBody>
      </p:sp>
      <p:pic>
        <p:nvPicPr>
          <p:cNvPr id="5" name="Picture 4" descr="Piano keys">
            <a:extLst>
              <a:ext uri="{FF2B5EF4-FFF2-40B4-BE49-F238E27FC236}">
                <a16:creationId xmlns:a16="http://schemas.microsoft.com/office/drawing/2014/main" id="{BF0FBE2A-77DD-1F2F-0B91-29071AE44FAB}"/>
              </a:ext>
            </a:extLst>
          </p:cNvPr>
          <p:cNvPicPr>
            <a:picLocks noChangeAspect="1"/>
          </p:cNvPicPr>
          <p:nvPr/>
        </p:nvPicPr>
        <p:blipFill rotWithShape="1">
          <a:blip r:embed="rId2"/>
          <a:srcRect l="44343" r="29695" b="2296"/>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Tree>
    <p:extLst>
      <p:ext uri="{BB962C8B-B14F-4D97-AF65-F5344CB8AC3E}">
        <p14:creationId xmlns:p14="http://schemas.microsoft.com/office/powerpoint/2010/main" val="2578133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F7123A-3E31-1AD9-4D62-58A1788D60C5}"/>
              </a:ext>
            </a:extLst>
          </p:cNvPr>
          <p:cNvSpPr>
            <a:spLocks noGrp="1"/>
          </p:cNvSpPr>
          <p:nvPr>
            <p:ph type="title"/>
          </p:nvPr>
        </p:nvSpPr>
        <p:spPr>
          <a:xfrm>
            <a:off x="2523699" y="457200"/>
            <a:ext cx="6424440" cy="1320800"/>
          </a:xfrm>
        </p:spPr>
        <p:txBody>
          <a:bodyPr vert="horz" lIns="91440" tIns="45720" rIns="91440" bIns="45720" rtlCol="0" anchor="t">
            <a:normAutofit/>
          </a:bodyPr>
          <a:lstStyle/>
          <a:p>
            <a:r>
              <a:rPr lang="en-US" sz="3200" b="1" dirty="0">
                <a:latin typeface="Arial" pitchFamily="34" charset="0"/>
                <a:cs typeface="Arial" pitchFamily="34" charset="0"/>
              </a:rPr>
              <a:t>WHAT IS HEALTH?</a:t>
            </a:r>
            <a:endParaRPr lang="en-US" b="1" dirty="0">
              <a:latin typeface="Arial" pitchFamily="34" charset="0"/>
              <a:cs typeface="Arial" pitchFamily="34" charset="0"/>
            </a:endParaRPr>
          </a:p>
        </p:txBody>
      </p:sp>
      <p:pic>
        <p:nvPicPr>
          <p:cNvPr id="6" name="Picture 5" descr="Light bulb on yellow background with sketched light beams and cord">
            <a:extLst>
              <a:ext uri="{FF2B5EF4-FFF2-40B4-BE49-F238E27FC236}">
                <a16:creationId xmlns:a16="http://schemas.microsoft.com/office/drawing/2014/main" id="{EF7D29AC-6797-7F12-F5D8-7013190F875A}"/>
              </a:ext>
            </a:extLst>
          </p:cNvPr>
          <p:cNvPicPr>
            <a:picLocks noChangeAspect="1"/>
          </p:cNvPicPr>
          <p:nvPr/>
        </p:nvPicPr>
        <p:blipFill rotWithShape="1">
          <a:blip r:embed="rId2"/>
          <a:srcRect l="64038" t="9091" r="13705"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31" name="Isosceles Triangle 30">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3683DF1A-B720-4358-FAEE-3026C03E3DD9}"/>
              </a:ext>
            </a:extLst>
          </p:cNvPr>
          <p:cNvSpPr txBox="1"/>
          <p:nvPr/>
        </p:nvSpPr>
        <p:spPr>
          <a:xfrm>
            <a:off x="2514600" y="1088571"/>
            <a:ext cx="7010400" cy="434703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gn="just"/>
            <a:r>
              <a:rPr lang="en-US" sz="1400" dirty="0">
                <a:latin typeface="Arial" pitchFamily="34" charset="0"/>
                <a:cs typeface="Arial" pitchFamily="34" charset="0"/>
              </a:rPr>
              <a:t>The World Health Organization (WHO, 1948) defines health as a state of complete physical, mental and social wellbeing and not merely the absence of disease or infirmity.</a:t>
            </a:r>
          </a:p>
          <a:p>
            <a:pPr algn="just"/>
            <a:r>
              <a:rPr lang="en-US" sz="1400" dirty="0">
                <a:latin typeface="Arial" pitchFamily="34" charset="0"/>
                <a:cs typeface="Arial" pitchFamily="34" charset="0"/>
              </a:rPr>
              <a:t>This definition moved healthcare beyond treating illness towards a broader, holistic understanding of human functioning.</a:t>
            </a:r>
          </a:p>
          <a:p>
            <a:pPr algn="just"/>
            <a:r>
              <a:rPr lang="en-US" sz="1400" dirty="0">
                <a:latin typeface="Arial" pitchFamily="34" charset="0"/>
                <a:cs typeface="Arial" pitchFamily="34" charset="0"/>
              </a:rPr>
              <a:t>Huber et al. (2011) argue the standard of "complete wellbeing" is unrealistic, as many people living with chronic conditions still experience fulfilling and productive lives.</a:t>
            </a:r>
          </a:p>
          <a:p>
            <a:pPr algn="just"/>
            <a:r>
              <a:rPr lang="en-US" sz="1400" dirty="0">
                <a:latin typeface="Arial" pitchFamily="34" charset="0"/>
                <a:cs typeface="Arial" pitchFamily="34" charset="0"/>
              </a:rPr>
              <a:t>This led to calls for a more dynamic definition of health focused on the ability to adapt and self-manage rather than achieving a fixed state of complete wellness.</a:t>
            </a:r>
          </a:p>
          <a:p>
            <a:pPr algn="just"/>
            <a:r>
              <a:rPr lang="en-US" sz="1400" dirty="0">
                <a:latin typeface="Arial" pitchFamily="34" charset="0"/>
                <a:cs typeface="Arial" pitchFamily="34" charset="0"/>
              </a:rPr>
              <a:t>Health is not simply the absence of disease. It encompasses mental, social and environmental dimensions that must all be considered in care delivery.</a:t>
            </a:r>
          </a:p>
        </p:txBody>
      </p:sp>
    </p:spTree>
    <p:extLst>
      <p:ext uri="{BB962C8B-B14F-4D97-AF65-F5344CB8AC3E}">
        <p14:creationId xmlns:p14="http://schemas.microsoft.com/office/powerpoint/2010/main" val="3267155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Isosceles Triangle 12">
            <a:extLst>
              <a:ext uri="{FF2B5EF4-FFF2-40B4-BE49-F238E27FC236}">
                <a16:creationId xmlns:a16="http://schemas.microsoft.com/office/drawing/2014/main" id="{2A4588C6-4069-4731-BFB4-10F1E6D37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7" name="Straight Connector 16">
            <a:extLst>
              <a:ext uri="{FF2B5EF4-FFF2-40B4-BE49-F238E27FC236}">
                <a16:creationId xmlns:a16="http://schemas.microsoft.com/office/drawing/2014/main" id="{E0A9CA40-1F57-4A6D-ACDA-F720AA468C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B2A94EDB-B0FE-4678-8E69-0F137AE3BE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4E93B92B-0DD5-4277-9D69-972ABADC3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6190EEC-40D1-032B-B5A1-44718F723A7D}"/>
              </a:ext>
            </a:extLst>
          </p:cNvPr>
          <p:cNvSpPr>
            <a:spLocks noGrp="1"/>
          </p:cNvSpPr>
          <p:nvPr>
            <p:ph type="title"/>
          </p:nvPr>
        </p:nvSpPr>
        <p:spPr>
          <a:xfrm>
            <a:off x="2057400" y="304800"/>
            <a:ext cx="6487955" cy="1320800"/>
          </a:xfrm>
        </p:spPr>
        <p:txBody>
          <a:bodyPr vert="horz" lIns="91440" tIns="45720" rIns="91440" bIns="45720" rtlCol="0" anchor="t">
            <a:normAutofit fontScale="90000"/>
          </a:bodyPr>
          <a:lstStyle/>
          <a:p>
            <a:r>
              <a:rPr lang="en-US" sz="3200" b="1" dirty="0">
                <a:latin typeface="Arial" pitchFamily="34" charset="0"/>
                <a:cs typeface="Arial" pitchFamily="34" charset="0"/>
              </a:rPr>
              <a:t>WELLBEING AND SUSTAINABLE DEVELOPMENT DEFINED</a:t>
            </a:r>
          </a:p>
        </p:txBody>
      </p:sp>
      <p:sp>
        <p:nvSpPr>
          <p:cNvPr id="23" name="Rectangle 25">
            <a:extLst>
              <a:ext uri="{FF2B5EF4-FFF2-40B4-BE49-F238E27FC236}">
                <a16:creationId xmlns:a16="http://schemas.microsoft.com/office/drawing/2014/main" id="{7CE87768-354E-4E3F-8202-9F387CF50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09E5B98F-BD75-4A30-BF72-0A91074702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1397632" y="1416032"/>
            <a:ext cx="7936868" cy="4017468"/>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gn="just"/>
            <a:r>
              <a:rPr lang="en-US" sz="1400" b="1" dirty="0">
                <a:solidFill>
                  <a:schemeClr val="tx1"/>
                </a:solidFill>
                <a:latin typeface="Arial" pitchFamily="34" charset="0"/>
                <a:cs typeface="Arial" pitchFamily="34" charset="0"/>
              </a:rPr>
              <a:t>Wellbeing</a:t>
            </a:r>
          </a:p>
          <a:p>
            <a:pPr marL="0" indent="0" algn="just">
              <a:buNone/>
            </a:pPr>
            <a:r>
              <a:rPr lang="en-US" sz="1400" dirty="0">
                <a:solidFill>
                  <a:schemeClr val="tx1"/>
                </a:solidFill>
                <a:latin typeface="Arial" pitchFamily="34" charset="0"/>
                <a:cs typeface="Arial" pitchFamily="34" charset="0"/>
              </a:rPr>
              <a:t>Dodge et al. (2012) describe wellbeing as the balance between an individual's resources and the challenges they face across emotional, psychological, social and economic dimensions.</a:t>
            </a:r>
          </a:p>
          <a:p>
            <a:pPr marL="0" indent="0" algn="just">
              <a:buNone/>
            </a:pPr>
            <a:r>
              <a:rPr lang="en-US" sz="1400" dirty="0">
                <a:solidFill>
                  <a:schemeClr val="tx1"/>
                </a:solidFill>
                <a:latin typeface="Arial" pitchFamily="34" charset="0"/>
                <a:cs typeface="Arial" pitchFamily="34" charset="0"/>
              </a:rPr>
              <a:t>Positive wellbeing is linked to better physical health, longer life expectancy and improved mental health outcomes (OECD, 2023).</a:t>
            </a:r>
          </a:p>
          <a:p>
            <a:pPr marL="0" indent="0" algn="just">
              <a:buNone/>
            </a:pPr>
            <a:r>
              <a:rPr lang="en-US" sz="1400" dirty="0">
                <a:solidFill>
                  <a:schemeClr val="tx1"/>
                </a:solidFill>
                <a:latin typeface="Arial" pitchFamily="34" charset="0"/>
                <a:cs typeface="Arial" pitchFamily="34" charset="0"/>
              </a:rPr>
              <a:t>Wellbeing is increasingly </a:t>
            </a:r>
            <a:r>
              <a:rPr lang="en-US" sz="1400" dirty="0" err="1">
                <a:solidFill>
                  <a:schemeClr val="tx1"/>
                </a:solidFill>
                <a:latin typeface="Arial" pitchFamily="34" charset="0"/>
                <a:cs typeface="Arial" pitchFamily="34" charset="0"/>
              </a:rPr>
              <a:t>recognised</a:t>
            </a:r>
            <a:r>
              <a:rPr lang="en-US" sz="1400" dirty="0">
                <a:solidFill>
                  <a:schemeClr val="tx1"/>
                </a:solidFill>
                <a:latin typeface="Arial" pitchFamily="34" charset="0"/>
                <a:cs typeface="Arial" pitchFamily="34" charset="0"/>
              </a:rPr>
              <a:t> as a key outcome measure in health and social care policy.</a:t>
            </a:r>
          </a:p>
          <a:p>
            <a:pPr algn="just"/>
            <a:r>
              <a:rPr lang="en-US" sz="1400" b="1" dirty="0">
                <a:solidFill>
                  <a:schemeClr val="tx1"/>
                </a:solidFill>
                <a:latin typeface="Arial" pitchFamily="34" charset="0"/>
                <a:cs typeface="Arial" pitchFamily="34" charset="0"/>
              </a:rPr>
              <a:t>Sustainable Development</a:t>
            </a:r>
          </a:p>
          <a:p>
            <a:pPr marL="0" indent="0" algn="just">
              <a:buNone/>
            </a:pPr>
            <a:r>
              <a:rPr lang="en-US" sz="1400" dirty="0">
                <a:solidFill>
                  <a:schemeClr val="tx1"/>
                </a:solidFill>
                <a:latin typeface="Arial" pitchFamily="34" charset="0"/>
                <a:cs typeface="Arial" pitchFamily="34" charset="0"/>
              </a:rPr>
              <a:t>The </a:t>
            </a:r>
            <a:r>
              <a:rPr lang="en-US" sz="1400" dirty="0" err="1">
                <a:solidFill>
                  <a:schemeClr val="tx1"/>
                </a:solidFill>
                <a:latin typeface="Arial" pitchFamily="34" charset="0"/>
                <a:cs typeface="Arial" pitchFamily="34" charset="0"/>
              </a:rPr>
              <a:t>Brundtland</a:t>
            </a:r>
            <a:r>
              <a:rPr lang="en-US" sz="1400" dirty="0">
                <a:solidFill>
                  <a:schemeClr val="tx1"/>
                </a:solidFill>
                <a:latin typeface="Arial" pitchFamily="34" charset="0"/>
                <a:cs typeface="Arial" pitchFamily="34" charset="0"/>
              </a:rPr>
              <a:t> Commission (WCED, 1987) defined sustainable development as meeting the needs of the present without compromising the ability of future generations to meet their own needs.</a:t>
            </a:r>
          </a:p>
          <a:p>
            <a:pPr marL="0" indent="0" algn="just">
              <a:buNone/>
            </a:pPr>
            <a:r>
              <a:rPr lang="en-US" sz="1400" dirty="0">
                <a:solidFill>
                  <a:schemeClr val="tx1"/>
                </a:solidFill>
                <a:latin typeface="Arial" pitchFamily="34" charset="0"/>
                <a:cs typeface="Arial" pitchFamily="34" charset="0"/>
              </a:rPr>
              <a:t>Within healthcare, sustainability requires balancing social equity, environmental responsibility and economic efficiency to ensure long-term service delivery and improved population health (WHO, 2023).</a:t>
            </a:r>
          </a:p>
          <a:p>
            <a:pPr marL="0" indent="0" algn="just">
              <a:buNone/>
            </a:pPr>
            <a:r>
              <a:rPr lang="en-US" sz="1400" dirty="0">
                <a:solidFill>
                  <a:schemeClr val="tx1"/>
                </a:solidFill>
                <a:latin typeface="Arial" pitchFamily="34" charset="0"/>
                <a:cs typeface="Arial" pitchFamily="34" charset="0"/>
              </a:rPr>
              <a:t>Health, wellbeing and sustainable development are deeply connected. Improving population health requires addressing social needs while building systems that are designed to last.</a:t>
            </a:r>
          </a:p>
          <a:p>
            <a:pPr algn="just">
              <a:lnSpc>
                <a:spcPct val="90000"/>
              </a:lnSpc>
            </a:pPr>
            <a:endParaRPr lang="en-US" sz="1400" dirty="0">
              <a:solidFill>
                <a:schemeClr val="tx1"/>
              </a:solidFill>
              <a:latin typeface="Arial" pitchFamily="34" charset="0"/>
              <a:cs typeface="Arial" pitchFamily="34" charset="0"/>
            </a:endParaRPr>
          </a:p>
          <a:p>
            <a:pPr marL="0" indent="0" algn="just">
              <a:lnSpc>
                <a:spcPct val="90000"/>
              </a:lnSpc>
            </a:pPr>
            <a:endParaRPr lang="en-US" sz="1400" dirty="0">
              <a:solidFill>
                <a:schemeClr val="tx1"/>
              </a:solidFill>
              <a:latin typeface="Arial" pitchFamily="34" charset="0"/>
              <a:cs typeface="Arial" pitchFamily="34" charset="0"/>
            </a:endParaRPr>
          </a:p>
          <a:p>
            <a:pPr marL="0" indent="0" algn="just">
              <a:lnSpc>
                <a:spcPct val="90000"/>
              </a:lnSpc>
            </a:pPr>
            <a:endParaRPr lang="en-US" sz="1400" dirty="0">
              <a:solidFill>
                <a:schemeClr val="tx1"/>
              </a:solidFill>
              <a:latin typeface="Arial" pitchFamily="34" charset="0"/>
              <a:cs typeface="Arial" pitchFamily="34" charset="0"/>
            </a:endParaRPr>
          </a:p>
          <a:p>
            <a:pPr algn="just">
              <a:lnSpc>
                <a:spcPct val="90000"/>
              </a:lnSpc>
            </a:pPr>
            <a:endParaRPr lang="en-US" sz="1400" dirty="0">
              <a:solidFill>
                <a:schemeClr val="tx1"/>
              </a:solidFill>
              <a:latin typeface="Arial" pitchFamily="34" charset="0"/>
              <a:cs typeface="Arial" pitchFamily="34" charset="0"/>
            </a:endParaRPr>
          </a:p>
        </p:txBody>
      </p:sp>
      <p:sp>
        <p:nvSpPr>
          <p:cNvPr id="27" name="Rectangle 27">
            <a:extLst>
              <a:ext uri="{FF2B5EF4-FFF2-40B4-BE49-F238E27FC236}">
                <a16:creationId xmlns:a16="http://schemas.microsoft.com/office/drawing/2014/main" id="{8AAB91E3-41BE-4478-BF23-A24D43E14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96DFC7EA-8516-41F1-8ED9-C0A8E1E08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E24E972C-8744-4CFA-B783-41EA3CC381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C7C88F2E-E233-48BA-B85F-D06BA522B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547558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Isosceles Triangle 57">
            <a:extLst>
              <a:ext uri="{FF2B5EF4-FFF2-40B4-BE49-F238E27FC236}">
                <a16:creationId xmlns:a16="http://schemas.microsoft.com/office/drawing/2014/main" id="{2A4588C6-4069-4731-BFB4-10F1E6D37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62" name="Straight Connector 61">
            <a:extLst>
              <a:ext uri="{FF2B5EF4-FFF2-40B4-BE49-F238E27FC236}">
                <a16:creationId xmlns:a16="http://schemas.microsoft.com/office/drawing/2014/main" id="{E0A9CA40-1F57-4A6D-ACDA-F720AA468C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4" name="Straight Connector 63">
            <a:extLst>
              <a:ext uri="{FF2B5EF4-FFF2-40B4-BE49-F238E27FC236}">
                <a16:creationId xmlns:a16="http://schemas.microsoft.com/office/drawing/2014/main" id="{B2A94EDB-B0FE-4678-8E69-0F137AE3BE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6" name="Rectangle 23">
            <a:extLst>
              <a:ext uri="{FF2B5EF4-FFF2-40B4-BE49-F238E27FC236}">
                <a16:creationId xmlns:a16="http://schemas.microsoft.com/office/drawing/2014/main" id="{4E93B92B-0DD5-4277-9D69-972ABADC3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8DEF67C-E029-0CBE-73CA-3F28B0BDEAEB}"/>
              </a:ext>
            </a:extLst>
          </p:cNvPr>
          <p:cNvSpPr>
            <a:spLocks noGrp="1"/>
          </p:cNvSpPr>
          <p:nvPr>
            <p:ph type="title"/>
          </p:nvPr>
        </p:nvSpPr>
        <p:spPr>
          <a:xfrm>
            <a:off x="2184960" y="76200"/>
            <a:ext cx="6487955" cy="1320800"/>
          </a:xfrm>
        </p:spPr>
        <p:txBody>
          <a:bodyPr vert="horz" lIns="91440" tIns="45720" rIns="91440" bIns="45720" rtlCol="0" anchor="t">
            <a:normAutofit/>
          </a:bodyPr>
          <a:lstStyle/>
          <a:p>
            <a:pPr algn="ctr"/>
            <a:r>
              <a:rPr lang="en-US" sz="3200" b="1" dirty="0"/>
              <a:t>WHO SUSTAINABLE DEVELOPMENT GOALS</a:t>
            </a:r>
          </a:p>
        </p:txBody>
      </p:sp>
      <p:sp>
        <p:nvSpPr>
          <p:cNvPr id="68" name="Rectangle 25">
            <a:extLst>
              <a:ext uri="{FF2B5EF4-FFF2-40B4-BE49-F238E27FC236}">
                <a16:creationId xmlns:a16="http://schemas.microsoft.com/office/drawing/2014/main" id="{7CE87768-354E-4E3F-8202-9F387CF50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Isosceles Triangle 69">
            <a:extLst>
              <a:ext uri="{FF2B5EF4-FFF2-40B4-BE49-F238E27FC236}">
                <a16:creationId xmlns:a16="http://schemas.microsoft.com/office/drawing/2014/main" id="{09E5B98F-BD75-4A30-BF72-0A91074702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EBF4FDC0-61C2-B404-196F-9433D552ED5A}"/>
              </a:ext>
            </a:extLst>
          </p:cNvPr>
          <p:cNvSpPr txBox="1"/>
          <p:nvPr/>
        </p:nvSpPr>
        <p:spPr>
          <a:xfrm>
            <a:off x="1427256" y="1193470"/>
            <a:ext cx="7754219" cy="421080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gn="just"/>
            <a:r>
              <a:rPr lang="en-US" sz="1400" dirty="0">
                <a:latin typeface="Arial" pitchFamily="34" charset="0"/>
                <a:cs typeface="Arial" pitchFamily="34" charset="0"/>
              </a:rPr>
              <a:t>The United Nations adopted 17 Sustainable Development Goals in 2015 as a global blueprint for a better and more sustainable future by 2030 (UN, 2015).</a:t>
            </a:r>
          </a:p>
          <a:p>
            <a:pPr algn="just"/>
            <a:r>
              <a:rPr lang="en-US" sz="1400" dirty="0">
                <a:latin typeface="Arial" pitchFamily="34" charset="0"/>
                <a:cs typeface="Arial" pitchFamily="34" charset="0"/>
              </a:rPr>
              <a:t>SDG 3 — Good Health and Wellbeing targets reducing maternal and child mortality, ending preventable deaths, tackling non-communicable diseases, achieving universal health coverage and strengthening mental health services.</a:t>
            </a:r>
          </a:p>
          <a:p>
            <a:pPr algn="just"/>
            <a:r>
              <a:rPr lang="en-US" sz="1400" dirty="0">
                <a:latin typeface="Arial" pitchFamily="34" charset="0"/>
                <a:cs typeface="Arial" pitchFamily="34" charset="0"/>
              </a:rPr>
              <a:t>The SDGs are interconnected. SDG 1 (No Poverty) addresses poverty as a major determinant of poor health. SDG 10 (Reduced Inequalities) </a:t>
            </a:r>
            <a:r>
              <a:rPr lang="en-US" sz="1400" dirty="0" err="1">
                <a:latin typeface="Arial" pitchFamily="34" charset="0"/>
                <a:cs typeface="Arial" pitchFamily="34" charset="0"/>
              </a:rPr>
              <a:t>recognises</a:t>
            </a:r>
            <a:r>
              <a:rPr lang="en-US" sz="1400" dirty="0">
                <a:latin typeface="Arial" pitchFamily="34" charset="0"/>
                <a:cs typeface="Arial" pitchFamily="34" charset="0"/>
              </a:rPr>
              <a:t> that health disparities cannot be resolved without tackling social inequality. SDG 11 (Sustainable Cities) links safe housing and clean environments to physical and mental health. SDG 13 (Climate Action) highlights the growing risks climate change poses to population health globally.</a:t>
            </a:r>
          </a:p>
          <a:p>
            <a:pPr algn="just"/>
            <a:r>
              <a:rPr lang="en-US" sz="1400" dirty="0">
                <a:latin typeface="Arial" pitchFamily="34" charset="0"/>
                <a:cs typeface="Arial" pitchFamily="34" charset="0"/>
              </a:rPr>
              <a:t>The UK Government and NHS have committed to embedding the SDGs into national health strategy. NHS England is aiming to become the world's first net-zero national health service by 2045 (NHS England, 2020).</a:t>
            </a:r>
          </a:p>
          <a:p>
            <a:pPr algn="just"/>
            <a:r>
              <a:rPr lang="en-US" sz="1400" dirty="0">
                <a:latin typeface="Arial" pitchFamily="34" charset="0"/>
                <a:cs typeface="Arial" pitchFamily="34" charset="0"/>
              </a:rPr>
              <a:t>The SDGs provide a global framework that links health, wellbeing and sustainability, making them essential to understanding modern healthcare policy and practice.</a:t>
            </a:r>
          </a:p>
        </p:txBody>
      </p:sp>
      <p:sp>
        <p:nvSpPr>
          <p:cNvPr id="72" name="Rectangle 27">
            <a:extLst>
              <a:ext uri="{FF2B5EF4-FFF2-40B4-BE49-F238E27FC236}">
                <a16:creationId xmlns:a16="http://schemas.microsoft.com/office/drawing/2014/main" id="{8AAB91E3-41BE-4478-BF23-A24D43E14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28">
            <a:extLst>
              <a:ext uri="{FF2B5EF4-FFF2-40B4-BE49-F238E27FC236}">
                <a16:creationId xmlns:a16="http://schemas.microsoft.com/office/drawing/2014/main" id="{96DFC7EA-8516-41F1-8ED9-C0A8E1E08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9">
            <a:extLst>
              <a:ext uri="{FF2B5EF4-FFF2-40B4-BE49-F238E27FC236}">
                <a16:creationId xmlns:a16="http://schemas.microsoft.com/office/drawing/2014/main" id="{E24E972C-8744-4CFA-B783-41EA3CC381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Isosceles Triangle 77">
            <a:extLst>
              <a:ext uri="{FF2B5EF4-FFF2-40B4-BE49-F238E27FC236}">
                <a16:creationId xmlns:a16="http://schemas.microsoft.com/office/drawing/2014/main" id="{C7C88F2E-E233-48BA-B85F-D06BA522B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55117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F217-D46F-11FE-D628-FE956E3A2D55}"/>
              </a:ext>
            </a:extLst>
          </p:cNvPr>
          <p:cNvSpPr>
            <a:spLocks noGrp="1"/>
          </p:cNvSpPr>
          <p:nvPr>
            <p:ph type="title"/>
          </p:nvPr>
        </p:nvSpPr>
        <p:spPr>
          <a:xfrm>
            <a:off x="2734056" y="0"/>
            <a:ext cx="6424440" cy="1320800"/>
          </a:xfrm>
        </p:spPr>
        <p:txBody>
          <a:bodyPr>
            <a:normAutofit/>
          </a:bodyPr>
          <a:lstStyle/>
          <a:p>
            <a:pPr algn="ctr"/>
            <a:r>
              <a:rPr lang="en-US" sz="3200" b="1" dirty="0">
                <a:latin typeface="Arial" pitchFamily="34" charset="0"/>
                <a:cs typeface="Arial" pitchFamily="34" charset="0"/>
              </a:rPr>
              <a:t>BIOMEDICAL VS BIOPSYCHOSOCIAL MODEL</a:t>
            </a:r>
          </a:p>
        </p:txBody>
      </p:sp>
      <p:pic>
        <p:nvPicPr>
          <p:cNvPr id="6" name="Picture 5" descr="Close-up of a microscope against a white background">
            <a:extLst>
              <a:ext uri="{FF2B5EF4-FFF2-40B4-BE49-F238E27FC236}">
                <a16:creationId xmlns:a16="http://schemas.microsoft.com/office/drawing/2014/main" id="{72D13510-0934-CD19-BE49-1FCF32D3FAFD}"/>
              </a:ext>
            </a:extLst>
          </p:cNvPr>
          <p:cNvPicPr>
            <a:picLocks noChangeAspect="1"/>
          </p:cNvPicPr>
          <p:nvPr/>
        </p:nvPicPr>
        <p:blipFill rotWithShape="1">
          <a:blip r:embed="rId2"/>
          <a:srcRect l="36730" r="36730"/>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7" name="Isosceles Triangle 6">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7BA6B97-BED0-B1F8-5397-D9ABB9E14A93}"/>
              </a:ext>
            </a:extLst>
          </p:cNvPr>
          <p:cNvSpPr>
            <a:spLocks noGrp="1"/>
          </p:cNvSpPr>
          <p:nvPr>
            <p:ph idx="1"/>
          </p:nvPr>
        </p:nvSpPr>
        <p:spPr>
          <a:xfrm>
            <a:off x="2438400" y="990600"/>
            <a:ext cx="7162800" cy="3923905"/>
          </a:xfrm>
        </p:spPr>
        <p:txBody>
          <a:bodyPr vert="horz" lIns="91440" tIns="45720" rIns="91440" bIns="45720" rtlCol="0" anchor="t">
            <a:noAutofit/>
          </a:bodyPr>
          <a:lstStyle/>
          <a:p>
            <a:pPr marL="0" indent="0" algn="just">
              <a:buNone/>
            </a:pPr>
            <a:r>
              <a:rPr lang="en-US" sz="1600" b="1" dirty="0">
                <a:solidFill>
                  <a:schemeClr val="tx1"/>
                </a:solidFill>
                <a:latin typeface="Arial" pitchFamily="34" charset="0"/>
                <a:cs typeface="Arial" pitchFamily="34" charset="0"/>
              </a:rPr>
              <a:t>The Biomedical Model</a:t>
            </a:r>
          </a:p>
          <a:p>
            <a:pPr algn="just"/>
            <a:r>
              <a:rPr lang="en-US" sz="1400" dirty="0">
                <a:solidFill>
                  <a:schemeClr val="tx1"/>
                </a:solidFill>
                <a:latin typeface="Arial" pitchFamily="34" charset="0"/>
                <a:cs typeface="Arial" pitchFamily="34" charset="0"/>
              </a:rPr>
              <a:t>Wade and </a:t>
            </a:r>
            <a:r>
              <a:rPr lang="en-US" sz="1400" dirty="0" err="1">
                <a:solidFill>
                  <a:schemeClr val="tx1"/>
                </a:solidFill>
                <a:latin typeface="Arial" pitchFamily="34" charset="0"/>
                <a:cs typeface="Arial" pitchFamily="34" charset="0"/>
              </a:rPr>
              <a:t>Halligan</a:t>
            </a:r>
            <a:r>
              <a:rPr lang="en-US" sz="1400" dirty="0">
                <a:solidFill>
                  <a:schemeClr val="tx1"/>
                </a:solidFill>
                <a:latin typeface="Arial" pitchFamily="34" charset="0"/>
                <a:cs typeface="Arial" pitchFamily="34" charset="0"/>
              </a:rPr>
              <a:t> (2017) describe the biomedical model as viewing health as the absence of disease, with illness attributed primarily to biological causes such as infections, genetic disorders or physiological dysfunction.</a:t>
            </a:r>
          </a:p>
          <a:p>
            <a:pPr algn="just"/>
            <a:r>
              <a:rPr lang="en-US" sz="1400" dirty="0">
                <a:solidFill>
                  <a:schemeClr val="tx1"/>
                </a:solidFill>
                <a:latin typeface="Arial" pitchFamily="34" charset="0"/>
                <a:cs typeface="Arial" pitchFamily="34" charset="0"/>
              </a:rPr>
              <a:t>Strengths: provides a clear scientific framework for diagnosis and treatment and drove major medical advances including vaccines, surgery and pharmaceuticals.</a:t>
            </a:r>
          </a:p>
          <a:p>
            <a:pPr algn="just"/>
            <a:r>
              <a:rPr lang="en-US" sz="1400" dirty="0">
                <a:solidFill>
                  <a:schemeClr val="tx1"/>
                </a:solidFill>
                <a:latin typeface="Arial" pitchFamily="34" charset="0"/>
                <a:cs typeface="Arial" pitchFamily="34" charset="0"/>
              </a:rPr>
              <a:t>Limitations: reductionist in approach, ignoring psychological, social and environmental factors. Less effective for chronic conditions, mental health and health inequalities (Marmot, 2020).</a:t>
            </a:r>
          </a:p>
          <a:p>
            <a:pPr marL="0" indent="0" algn="just">
              <a:buNone/>
            </a:pPr>
            <a:r>
              <a:rPr lang="en-US" sz="1600" b="1" dirty="0">
                <a:solidFill>
                  <a:schemeClr val="tx1"/>
                </a:solidFill>
                <a:latin typeface="Arial" pitchFamily="34" charset="0"/>
                <a:cs typeface="Arial" pitchFamily="34" charset="0"/>
              </a:rPr>
              <a:t>The </a:t>
            </a:r>
            <a:r>
              <a:rPr lang="en-US" sz="1600" b="1" dirty="0" err="1">
                <a:solidFill>
                  <a:schemeClr val="tx1"/>
                </a:solidFill>
                <a:latin typeface="Arial" pitchFamily="34" charset="0"/>
                <a:cs typeface="Arial" pitchFamily="34" charset="0"/>
              </a:rPr>
              <a:t>Biopsychosocial</a:t>
            </a:r>
            <a:r>
              <a:rPr lang="en-US" sz="1600" b="1" dirty="0">
                <a:solidFill>
                  <a:schemeClr val="tx1"/>
                </a:solidFill>
                <a:latin typeface="Arial" pitchFamily="34" charset="0"/>
                <a:cs typeface="Arial" pitchFamily="34" charset="0"/>
              </a:rPr>
              <a:t> Model</a:t>
            </a:r>
          </a:p>
          <a:p>
            <a:pPr algn="just"/>
            <a:r>
              <a:rPr lang="en-US" sz="1400" dirty="0">
                <a:solidFill>
                  <a:schemeClr val="tx1"/>
                </a:solidFill>
                <a:latin typeface="Arial" pitchFamily="34" charset="0"/>
                <a:cs typeface="Arial" pitchFamily="34" charset="0"/>
              </a:rPr>
              <a:t>Engel (1977) developed the </a:t>
            </a:r>
            <a:r>
              <a:rPr lang="en-US" sz="1400" dirty="0" err="1">
                <a:solidFill>
                  <a:schemeClr val="tx1"/>
                </a:solidFill>
                <a:latin typeface="Arial" pitchFamily="34" charset="0"/>
                <a:cs typeface="Arial" pitchFamily="34" charset="0"/>
              </a:rPr>
              <a:t>biopsychosocial</a:t>
            </a:r>
            <a:r>
              <a:rPr lang="en-US" sz="1400" dirty="0">
                <a:solidFill>
                  <a:schemeClr val="tx1"/>
                </a:solidFill>
                <a:latin typeface="Arial" pitchFamily="34" charset="0"/>
                <a:cs typeface="Arial" pitchFamily="34" charset="0"/>
              </a:rPr>
              <a:t> model to address gaps in the biomedical approach, proposing that health outcomes result from the interaction between biological, psychological and social factors.</a:t>
            </a:r>
          </a:p>
          <a:p>
            <a:pPr algn="just"/>
            <a:r>
              <a:rPr lang="en-US" sz="1400" dirty="0">
                <a:solidFill>
                  <a:schemeClr val="tx1"/>
                </a:solidFill>
                <a:latin typeface="Arial" pitchFamily="34" charset="0"/>
                <a:cs typeface="Arial" pitchFamily="34" charset="0"/>
              </a:rPr>
              <a:t>Strengths: holistic and person-</a:t>
            </a:r>
            <a:r>
              <a:rPr lang="en-US" sz="1400" dirty="0" err="1">
                <a:solidFill>
                  <a:schemeClr val="tx1"/>
                </a:solidFill>
                <a:latin typeface="Arial" pitchFamily="34" charset="0"/>
                <a:cs typeface="Arial" pitchFamily="34" charset="0"/>
              </a:rPr>
              <a:t>centred</a:t>
            </a:r>
            <a:r>
              <a:rPr lang="en-US" sz="1400" dirty="0">
                <a:solidFill>
                  <a:schemeClr val="tx1"/>
                </a:solidFill>
                <a:latin typeface="Arial" pitchFamily="34" charset="0"/>
                <a:cs typeface="Arial" pitchFamily="34" charset="0"/>
              </a:rPr>
              <a:t>, supports multidisciplinary </a:t>
            </a:r>
            <a:r>
              <a:rPr lang="en-US" sz="1400" dirty="0" err="1">
                <a:solidFill>
                  <a:schemeClr val="tx1"/>
                </a:solidFill>
                <a:latin typeface="Arial" pitchFamily="34" charset="0"/>
                <a:cs typeface="Arial" pitchFamily="34" charset="0"/>
              </a:rPr>
              <a:t>teamworking</a:t>
            </a:r>
            <a:r>
              <a:rPr lang="en-US" sz="1400" dirty="0">
                <a:solidFill>
                  <a:schemeClr val="tx1"/>
                </a:solidFill>
                <a:latin typeface="Arial" pitchFamily="34" charset="0"/>
                <a:cs typeface="Arial" pitchFamily="34" charset="0"/>
              </a:rPr>
              <a:t> and is better suited to managing long-term and mental health conditions.</a:t>
            </a:r>
          </a:p>
          <a:p>
            <a:pPr algn="just"/>
            <a:r>
              <a:rPr lang="en-US" sz="1400" dirty="0">
                <a:solidFill>
                  <a:schemeClr val="tx1"/>
                </a:solidFill>
                <a:latin typeface="Arial" pitchFamily="34" charset="0"/>
                <a:cs typeface="Arial" pitchFamily="34" charset="0"/>
              </a:rPr>
              <a:t>Limitations: complex to implement across services and difficult to measure the relative contribution of each factor in practice.</a:t>
            </a:r>
          </a:p>
          <a:p>
            <a:pPr algn="just"/>
            <a:r>
              <a:rPr lang="en-US" sz="1400" dirty="0">
                <a:solidFill>
                  <a:schemeClr val="tx1"/>
                </a:solidFill>
                <a:latin typeface="Arial" pitchFamily="34" charset="0"/>
                <a:cs typeface="Arial" pitchFamily="34" charset="0"/>
              </a:rPr>
              <a:t>While the biomedical model remains essential for acute diagnosis and treatment, the </a:t>
            </a:r>
            <a:r>
              <a:rPr lang="en-US" sz="1400" dirty="0" err="1">
                <a:solidFill>
                  <a:schemeClr val="tx1"/>
                </a:solidFill>
                <a:latin typeface="Arial" pitchFamily="34" charset="0"/>
                <a:cs typeface="Arial" pitchFamily="34" charset="0"/>
              </a:rPr>
              <a:t>biopsychosocial</a:t>
            </a:r>
            <a:r>
              <a:rPr lang="en-US" sz="1400" dirty="0">
                <a:solidFill>
                  <a:schemeClr val="tx1"/>
                </a:solidFill>
                <a:latin typeface="Arial" pitchFamily="34" charset="0"/>
                <a:cs typeface="Arial" pitchFamily="34" charset="0"/>
              </a:rPr>
              <a:t> model reflects a more realistic understanding of human health and is increasingly embedded in UK health policy and care delivery (</a:t>
            </a:r>
            <a:r>
              <a:rPr lang="en-US" sz="1400" dirty="0" err="1">
                <a:solidFill>
                  <a:schemeClr val="tx1"/>
                </a:solidFill>
                <a:latin typeface="Arial" pitchFamily="34" charset="0"/>
                <a:cs typeface="Arial" pitchFamily="34" charset="0"/>
              </a:rPr>
              <a:t>Borrell-Carrió</a:t>
            </a:r>
            <a:r>
              <a:rPr lang="en-US" sz="1400" dirty="0">
                <a:solidFill>
                  <a:schemeClr val="tx1"/>
                </a:solidFill>
                <a:latin typeface="Arial" pitchFamily="34" charset="0"/>
                <a:cs typeface="Arial" pitchFamily="34" charset="0"/>
              </a:rPr>
              <a:t> et al., 2004).</a:t>
            </a:r>
          </a:p>
        </p:txBody>
      </p:sp>
    </p:spTree>
    <p:extLst>
      <p:ext uri="{BB962C8B-B14F-4D97-AF65-F5344CB8AC3E}">
        <p14:creationId xmlns:p14="http://schemas.microsoft.com/office/powerpoint/2010/main" val="3968668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Isosceles Triangle 15">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2E428D14-61BA-B580-043B-3DE317FC3A4A}"/>
              </a:ext>
            </a:extLst>
          </p:cNvPr>
          <p:cNvSpPr txBox="1"/>
          <p:nvPr/>
        </p:nvSpPr>
        <p:spPr>
          <a:xfrm>
            <a:off x="1066800" y="1139588"/>
            <a:ext cx="8153400" cy="388077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just"/>
            <a:r>
              <a:rPr lang="en-US" sz="1400" b="1" dirty="0">
                <a:latin typeface="Arial" pitchFamily="34" charset="0"/>
                <a:cs typeface="Arial" pitchFamily="34" charset="0"/>
              </a:rPr>
              <a:t>Hedonic Model</a:t>
            </a:r>
          </a:p>
          <a:p>
            <a:pPr algn="just"/>
            <a:endParaRPr lang="en-US" sz="1400" b="1" dirty="0">
              <a:latin typeface="Arial" pitchFamily="34" charset="0"/>
              <a:cs typeface="Arial" pitchFamily="34" charset="0"/>
            </a:endParaRPr>
          </a:p>
          <a:p>
            <a:pPr marL="285750" indent="-285750" algn="just">
              <a:buFont typeface="Wingdings" pitchFamily="2" charset="2"/>
              <a:buChar char="v"/>
            </a:pPr>
            <a:r>
              <a:rPr lang="en-US" sz="1400" dirty="0">
                <a:latin typeface="Arial" pitchFamily="34" charset="0"/>
                <a:cs typeface="Arial" pitchFamily="34" charset="0"/>
              </a:rPr>
              <a:t>Ryan and </a:t>
            </a:r>
            <a:r>
              <a:rPr lang="en-US" sz="1400" dirty="0" err="1">
                <a:latin typeface="Arial" pitchFamily="34" charset="0"/>
                <a:cs typeface="Arial" pitchFamily="34" charset="0"/>
              </a:rPr>
              <a:t>Deci</a:t>
            </a:r>
            <a:r>
              <a:rPr lang="en-US" sz="1400" dirty="0">
                <a:latin typeface="Arial" pitchFamily="34" charset="0"/>
                <a:cs typeface="Arial" pitchFamily="34" charset="0"/>
              </a:rPr>
              <a:t> (2001) define wellbeing as the presence of positive emotions, happiness and life satisfaction, focusing on pleasure and the avoidance of pain.</a:t>
            </a:r>
          </a:p>
          <a:p>
            <a:pPr marL="285750" indent="-285750" algn="just">
              <a:buFont typeface="Wingdings" pitchFamily="2" charset="2"/>
              <a:buChar char="v"/>
            </a:pPr>
            <a:r>
              <a:rPr lang="en-US" sz="1400" dirty="0">
                <a:latin typeface="Arial" pitchFamily="34" charset="0"/>
                <a:cs typeface="Arial" pitchFamily="34" charset="0"/>
              </a:rPr>
              <a:t>In health and social care this model is used in patient satisfaction surveys, quality of life assessments and emotional wellbeing screening tools.</a:t>
            </a:r>
          </a:p>
          <a:p>
            <a:pPr marL="285750" indent="-285750" algn="just">
              <a:buFont typeface="Wingdings" pitchFamily="2" charset="2"/>
              <a:buChar char="v"/>
            </a:pPr>
            <a:r>
              <a:rPr lang="en-US" sz="1400" b="1" dirty="0">
                <a:latin typeface="Arial" pitchFamily="34" charset="0"/>
                <a:cs typeface="Arial" pitchFamily="34" charset="0"/>
              </a:rPr>
              <a:t>Strengths: </a:t>
            </a:r>
            <a:r>
              <a:rPr lang="en-US" sz="1400" dirty="0">
                <a:latin typeface="Arial" pitchFamily="34" charset="0"/>
                <a:cs typeface="Arial" pitchFamily="34" charset="0"/>
              </a:rPr>
              <a:t>easy to measure using </a:t>
            </a:r>
            <a:r>
              <a:rPr lang="en-US" sz="1400" dirty="0" err="1">
                <a:latin typeface="Arial" pitchFamily="34" charset="0"/>
                <a:cs typeface="Arial" pitchFamily="34" charset="0"/>
              </a:rPr>
              <a:t>standardised</a:t>
            </a:r>
            <a:r>
              <a:rPr lang="en-US" sz="1400" dirty="0">
                <a:latin typeface="Arial" pitchFamily="34" charset="0"/>
                <a:cs typeface="Arial" pitchFamily="34" charset="0"/>
              </a:rPr>
              <a:t> tools and highlights the importance of emotional and psychological health.</a:t>
            </a:r>
          </a:p>
          <a:p>
            <a:pPr marL="285750" indent="-285750" algn="just">
              <a:buFont typeface="Wingdings" pitchFamily="2" charset="2"/>
              <a:buChar char="v"/>
            </a:pPr>
            <a:r>
              <a:rPr lang="en-US" sz="1400" b="1" dirty="0">
                <a:latin typeface="Arial" pitchFamily="34" charset="0"/>
                <a:cs typeface="Arial" pitchFamily="34" charset="0"/>
              </a:rPr>
              <a:t>Limitations: </a:t>
            </a:r>
            <a:r>
              <a:rPr lang="en-US" sz="1400" dirty="0">
                <a:latin typeface="Arial" pitchFamily="34" charset="0"/>
                <a:cs typeface="Arial" pitchFamily="34" charset="0"/>
              </a:rPr>
              <a:t>short-term happiness does not always reflect long-term health and the model ignores deeper dimensions such as purpose, resilience and personal growth.</a:t>
            </a:r>
          </a:p>
          <a:p>
            <a:pPr algn="just"/>
            <a:endParaRPr lang="en-US" sz="1400" b="1" dirty="0">
              <a:latin typeface="Arial" pitchFamily="34" charset="0"/>
              <a:cs typeface="Arial" pitchFamily="34" charset="0"/>
            </a:endParaRPr>
          </a:p>
          <a:p>
            <a:pPr algn="just"/>
            <a:r>
              <a:rPr lang="en-US" sz="1400" b="1" dirty="0" err="1">
                <a:latin typeface="Arial" pitchFamily="34" charset="0"/>
                <a:cs typeface="Arial" pitchFamily="34" charset="0"/>
              </a:rPr>
              <a:t>Eudaimonic</a:t>
            </a:r>
            <a:r>
              <a:rPr lang="en-US" sz="1400" b="1" dirty="0">
                <a:latin typeface="Arial" pitchFamily="34" charset="0"/>
                <a:cs typeface="Arial" pitchFamily="34" charset="0"/>
              </a:rPr>
              <a:t> Model</a:t>
            </a:r>
          </a:p>
          <a:p>
            <a:pPr algn="just"/>
            <a:endParaRPr lang="en-US" sz="1400" b="1" dirty="0">
              <a:latin typeface="Arial" pitchFamily="34" charset="0"/>
              <a:cs typeface="Arial" pitchFamily="34" charset="0"/>
            </a:endParaRPr>
          </a:p>
          <a:p>
            <a:pPr marL="285750" indent="-285750" algn="just">
              <a:buFont typeface="Wingdings" pitchFamily="2" charset="2"/>
              <a:buChar char="v"/>
            </a:pPr>
            <a:r>
              <a:rPr lang="en-US" sz="1400" dirty="0" err="1">
                <a:latin typeface="Arial" pitchFamily="34" charset="0"/>
                <a:cs typeface="Arial" pitchFamily="34" charset="0"/>
              </a:rPr>
              <a:t>Ryff</a:t>
            </a:r>
            <a:r>
              <a:rPr lang="en-US" sz="1400" dirty="0">
                <a:latin typeface="Arial" pitchFamily="34" charset="0"/>
                <a:cs typeface="Arial" pitchFamily="34" charset="0"/>
              </a:rPr>
              <a:t> (2014) argues that true wellbeing comes from personal growth, autonomy, meaningful relationships, purpose and the </a:t>
            </a:r>
            <a:r>
              <a:rPr lang="en-US" sz="1400" dirty="0" err="1">
                <a:latin typeface="Arial" pitchFamily="34" charset="0"/>
                <a:cs typeface="Arial" pitchFamily="34" charset="0"/>
              </a:rPr>
              <a:t>realisation</a:t>
            </a:r>
            <a:r>
              <a:rPr lang="en-US" sz="1400" dirty="0">
                <a:latin typeface="Arial" pitchFamily="34" charset="0"/>
                <a:cs typeface="Arial" pitchFamily="34" charset="0"/>
              </a:rPr>
              <a:t> of one's full potential rather than happiness alone.</a:t>
            </a:r>
          </a:p>
          <a:p>
            <a:pPr marL="285750" indent="-285750" algn="just">
              <a:buFont typeface="Wingdings" pitchFamily="2" charset="2"/>
              <a:buChar char="v"/>
            </a:pPr>
            <a:r>
              <a:rPr lang="en-US" sz="1400" dirty="0">
                <a:latin typeface="Arial" pitchFamily="34" charset="0"/>
                <a:cs typeface="Arial" pitchFamily="34" charset="0"/>
              </a:rPr>
              <a:t>In health and social care this approach underpins person-</a:t>
            </a:r>
            <a:r>
              <a:rPr lang="en-US" sz="1400" dirty="0" err="1">
                <a:latin typeface="Arial" pitchFamily="34" charset="0"/>
                <a:cs typeface="Arial" pitchFamily="34" charset="0"/>
              </a:rPr>
              <a:t>centred</a:t>
            </a:r>
            <a:r>
              <a:rPr lang="en-US" sz="1400" dirty="0">
                <a:latin typeface="Arial" pitchFamily="34" charset="0"/>
                <a:cs typeface="Arial" pitchFamily="34" charset="0"/>
              </a:rPr>
              <a:t> care, recovery models in mental health and strength-based approaches in social work.</a:t>
            </a:r>
          </a:p>
          <a:p>
            <a:pPr marL="285750" indent="-285750" algn="just">
              <a:buFont typeface="Wingdings" pitchFamily="2" charset="2"/>
              <a:buChar char="v"/>
            </a:pPr>
            <a:r>
              <a:rPr lang="en-US" sz="1400" b="1" dirty="0">
                <a:latin typeface="Arial" pitchFamily="34" charset="0"/>
                <a:cs typeface="Arial" pitchFamily="34" charset="0"/>
              </a:rPr>
              <a:t>Strengths: </a:t>
            </a:r>
            <a:r>
              <a:rPr lang="en-US" sz="1400" dirty="0">
                <a:latin typeface="Arial" pitchFamily="34" charset="0"/>
                <a:cs typeface="Arial" pitchFamily="34" charset="0"/>
              </a:rPr>
              <a:t>more comprehensive and sustainable understanding of wellbeing that promotes empowerment, resilience and self-determination.</a:t>
            </a:r>
          </a:p>
          <a:p>
            <a:pPr marL="285750" indent="-285750" algn="just">
              <a:buFont typeface="Wingdings" pitchFamily="2" charset="2"/>
              <a:buChar char="v"/>
            </a:pPr>
            <a:r>
              <a:rPr lang="en-US" sz="1400" b="1" dirty="0">
                <a:latin typeface="Arial" pitchFamily="34" charset="0"/>
                <a:cs typeface="Arial" pitchFamily="34" charset="0"/>
              </a:rPr>
              <a:t>Limitations: </a:t>
            </a:r>
            <a:r>
              <a:rPr lang="en-US" sz="1400" dirty="0">
                <a:latin typeface="Arial" pitchFamily="34" charset="0"/>
                <a:cs typeface="Arial" pitchFamily="34" charset="0"/>
              </a:rPr>
              <a:t>harder to measure objectively and individuals define meaning and </a:t>
            </a:r>
            <a:r>
              <a:rPr lang="en-US" sz="1400" dirty="0" err="1">
                <a:latin typeface="Arial" pitchFamily="34" charset="0"/>
                <a:cs typeface="Arial" pitchFamily="34" charset="0"/>
              </a:rPr>
              <a:t>fulfilment</a:t>
            </a:r>
            <a:r>
              <a:rPr lang="en-US" sz="1400" dirty="0">
                <a:latin typeface="Arial" pitchFamily="34" charset="0"/>
                <a:cs typeface="Arial" pitchFamily="34" charset="0"/>
              </a:rPr>
              <a:t> differently, creating challenges for policy and practice.</a:t>
            </a:r>
          </a:p>
          <a:p>
            <a:pPr algn="just"/>
            <a:endParaRPr lang="en-US" sz="1400" dirty="0">
              <a:latin typeface="Arial" pitchFamily="34" charset="0"/>
              <a:cs typeface="Arial" pitchFamily="34" charset="0"/>
            </a:endParaRPr>
          </a:p>
          <a:p>
            <a:pPr algn="just"/>
            <a:r>
              <a:rPr lang="en-US" sz="1400" dirty="0">
                <a:latin typeface="Arial" pitchFamily="34" charset="0"/>
                <a:cs typeface="Arial" pitchFamily="34" charset="0"/>
              </a:rPr>
              <a:t>The </a:t>
            </a:r>
            <a:r>
              <a:rPr lang="en-US" sz="1400" dirty="0" err="1">
                <a:latin typeface="Arial" pitchFamily="34" charset="0"/>
                <a:cs typeface="Arial" pitchFamily="34" charset="0"/>
              </a:rPr>
              <a:t>eudaimonic</a:t>
            </a:r>
            <a:r>
              <a:rPr lang="en-US" sz="1400" dirty="0">
                <a:latin typeface="Arial" pitchFamily="34" charset="0"/>
                <a:cs typeface="Arial" pitchFamily="34" charset="0"/>
              </a:rPr>
              <a:t> approach is generally considered more relevant to health and social care because it promotes long-term wellbeing, empowerment and resilience rather than focusing solely on immediate happiness (</a:t>
            </a:r>
            <a:r>
              <a:rPr lang="en-US" sz="1400" dirty="0" err="1">
                <a:latin typeface="Arial" pitchFamily="34" charset="0"/>
                <a:cs typeface="Arial" pitchFamily="34" charset="0"/>
              </a:rPr>
              <a:t>Ryff</a:t>
            </a:r>
            <a:r>
              <a:rPr lang="en-US" sz="1400" dirty="0">
                <a:latin typeface="Arial" pitchFamily="34" charset="0"/>
                <a:cs typeface="Arial" pitchFamily="34" charset="0"/>
              </a:rPr>
              <a:t>, 2014).</a:t>
            </a:r>
          </a:p>
        </p:txBody>
      </p:sp>
      <p:sp>
        <p:nvSpPr>
          <p:cNvPr id="6" name="Title 1">
            <a:extLst>
              <a:ext uri="{FF2B5EF4-FFF2-40B4-BE49-F238E27FC236}">
                <a16:creationId xmlns:a16="http://schemas.microsoft.com/office/drawing/2014/main" id="{A5ABF217-D46F-11FE-D628-FE956E3A2D55}"/>
              </a:ext>
            </a:extLst>
          </p:cNvPr>
          <p:cNvSpPr>
            <a:spLocks noGrp="1"/>
          </p:cNvSpPr>
          <p:nvPr>
            <p:ph type="title"/>
          </p:nvPr>
        </p:nvSpPr>
        <p:spPr>
          <a:xfrm>
            <a:off x="1676400" y="-18197"/>
            <a:ext cx="6934200" cy="1320800"/>
          </a:xfrm>
        </p:spPr>
        <p:txBody>
          <a:bodyPr>
            <a:normAutofit/>
          </a:bodyPr>
          <a:lstStyle/>
          <a:p>
            <a:pPr algn="ctr"/>
            <a:r>
              <a:rPr lang="en-US" sz="3200" b="1" dirty="0">
                <a:latin typeface="Arial" pitchFamily="34" charset="0"/>
                <a:cs typeface="Arial" pitchFamily="34" charset="0"/>
              </a:rPr>
              <a:t>WELLBEING MODELS: HEDONIC VS EUDAIMONIC</a:t>
            </a:r>
          </a:p>
        </p:txBody>
      </p:sp>
    </p:spTree>
    <p:extLst>
      <p:ext uri="{BB962C8B-B14F-4D97-AF65-F5344CB8AC3E}">
        <p14:creationId xmlns:p14="http://schemas.microsoft.com/office/powerpoint/2010/main" val="3862622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C73DBA2-0BB7-30AF-CCEF-62B7C3D5DCCD}"/>
              </a:ext>
            </a:extLst>
          </p:cNvPr>
          <p:cNvSpPr txBox="1"/>
          <p:nvPr/>
        </p:nvSpPr>
        <p:spPr>
          <a:xfrm>
            <a:off x="1066800" y="1137767"/>
            <a:ext cx="8077200"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err="1">
                <a:latin typeface="Arial" pitchFamily="34" charset="0"/>
                <a:cs typeface="Arial" pitchFamily="34" charset="0"/>
              </a:rPr>
              <a:t>Elkington</a:t>
            </a:r>
            <a:r>
              <a:rPr lang="en-US" sz="1400" dirty="0">
                <a:latin typeface="Arial" pitchFamily="34" charset="0"/>
                <a:cs typeface="Arial" pitchFamily="34" charset="0"/>
              </a:rPr>
              <a:t> (1997) introduced the Three Pillars model proposing that sustainable development rests on three equally important dimensions: social, economic and environmental sustainability.</a:t>
            </a:r>
          </a:p>
          <a:p>
            <a:pPr marL="285750" indent="-285750" algn="just">
              <a:buFont typeface="Wingdings" pitchFamily="2" charset="2"/>
              <a:buChar char="q"/>
            </a:pPr>
            <a:r>
              <a:rPr lang="en-US" sz="1400" b="1" dirty="0">
                <a:latin typeface="Arial" pitchFamily="34" charset="0"/>
                <a:cs typeface="Arial" pitchFamily="34" charset="0"/>
              </a:rPr>
              <a:t>Social Sustainability </a:t>
            </a:r>
            <a:r>
              <a:rPr lang="en-US" sz="1400" dirty="0">
                <a:latin typeface="Arial" pitchFamily="34" charset="0"/>
                <a:cs typeface="Arial" pitchFamily="34" charset="0"/>
              </a:rPr>
              <a:t>focuses on equitable access to healthcare, education and social services, reducing health inequalities and ensuring communities are included in decision-making. In practice this is reflected in NHS health inequalities strategies and targeted services for deprived communities.</a:t>
            </a:r>
          </a:p>
          <a:p>
            <a:pPr marL="285750" indent="-285750" algn="just">
              <a:buFont typeface="Wingdings" pitchFamily="2" charset="2"/>
              <a:buChar char="q"/>
            </a:pPr>
            <a:r>
              <a:rPr lang="en-US" sz="1400" b="1" dirty="0">
                <a:latin typeface="Arial" pitchFamily="34" charset="0"/>
                <a:cs typeface="Arial" pitchFamily="34" charset="0"/>
              </a:rPr>
              <a:t>Economic Sustainability </a:t>
            </a:r>
            <a:r>
              <a:rPr lang="en-US" sz="1400" dirty="0">
                <a:latin typeface="Arial" pitchFamily="34" charset="0"/>
                <a:cs typeface="Arial" pitchFamily="34" charset="0"/>
              </a:rPr>
              <a:t>focuses on the efficient use of financial resources to ensure healthcare remains affordable and viable, reducing waste, duplication and unnecessary hospital admissions. In practice this is reflected in Integrated Care Systems reducing costs through coordinated care pathways (UK Government, 2022).</a:t>
            </a:r>
          </a:p>
          <a:p>
            <a:pPr marL="285750" indent="-285750" algn="just">
              <a:buFont typeface="Wingdings" pitchFamily="2" charset="2"/>
              <a:buChar char="q"/>
            </a:pPr>
            <a:r>
              <a:rPr lang="en-US" sz="1400" b="1" dirty="0">
                <a:latin typeface="Arial" pitchFamily="34" charset="0"/>
                <a:cs typeface="Arial" pitchFamily="34" charset="0"/>
              </a:rPr>
              <a:t>Environmental Sustainability </a:t>
            </a:r>
            <a:r>
              <a:rPr lang="en-US" sz="1400" dirty="0">
                <a:latin typeface="Arial" pitchFamily="34" charset="0"/>
                <a:cs typeface="Arial" pitchFamily="34" charset="0"/>
              </a:rPr>
              <a:t>focuses on reducing the NHS carbon footprint through sustainable procurement, waste management and green infrastructure. In practice this is reflected in the NHS Net Zero strategy (NHS England, 2020) and digital healthcare services that reduce travel-related emissions.</a:t>
            </a:r>
          </a:p>
          <a:p>
            <a:pPr algn="just"/>
            <a:endParaRPr lang="en-US" sz="1400" dirty="0">
              <a:latin typeface="Arial" pitchFamily="34" charset="0"/>
              <a:cs typeface="Arial" pitchFamily="34" charset="0"/>
            </a:endParaRPr>
          </a:p>
          <a:p>
            <a:pPr algn="just"/>
            <a:r>
              <a:rPr lang="en-US" sz="1400" dirty="0">
                <a:latin typeface="Arial" pitchFamily="34" charset="0"/>
                <a:cs typeface="Arial" pitchFamily="34" charset="0"/>
              </a:rPr>
              <a:t>Balancing all three pillars is challenging. Environmentally sustainable innovations often require significant upfront economic investment, while social equity goals may compete with financial efficiency targets.</a:t>
            </a:r>
          </a:p>
          <a:p>
            <a:pPr algn="just"/>
            <a:r>
              <a:rPr lang="en-US" sz="1400" dirty="0">
                <a:latin typeface="Arial" pitchFamily="34" charset="0"/>
                <a:cs typeface="Arial" pitchFamily="34" charset="0"/>
              </a:rPr>
              <a:t>The Three Pillars Model demonstrates that healthcare sustainability is not just about finances. It requires social fairness and environmental responsibility in equal measure.</a:t>
            </a:r>
          </a:p>
        </p:txBody>
      </p:sp>
      <p:sp>
        <p:nvSpPr>
          <p:cNvPr id="2" name="Rectangle 1"/>
          <p:cNvSpPr/>
          <p:nvPr/>
        </p:nvSpPr>
        <p:spPr>
          <a:xfrm>
            <a:off x="381000" y="30979"/>
            <a:ext cx="9175771" cy="1077218"/>
          </a:xfrm>
          <a:prstGeom prst="rect">
            <a:avLst/>
          </a:prstGeom>
        </p:spPr>
        <p:txBody>
          <a:bodyPr wrap="square">
            <a:spAutoFit/>
          </a:bodyPr>
          <a:lstStyle/>
          <a:p>
            <a:pPr algn="ctr"/>
            <a:r>
              <a:rPr lang="en-US" sz="3200" b="1" dirty="0">
                <a:solidFill>
                  <a:schemeClr val="accent1"/>
                </a:solidFill>
                <a:latin typeface="Arial" pitchFamily="34" charset="0"/>
                <a:cs typeface="Arial" pitchFamily="34" charset="0"/>
              </a:rPr>
              <a:t>THE THREE PILLARS OF SUSTAINABLE DEVELOPMENT</a:t>
            </a:r>
            <a:endParaRPr lang="en-US" sz="1400" b="1" dirty="0">
              <a:solidFill>
                <a:schemeClr val="accent1"/>
              </a:solidFill>
              <a:latin typeface="Arial" pitchFamily="34" charset="0"/>
              <a:ea typeface="+mn-lt"/>
              <a:cs typeface="Arial" pitchFamily="34" charset="0"/>
            </a:endParaRPr>
          </a:p>
        </p:txBody>
      </p:sp>
    </p:spTree>
    <p:extLst>
      <p:ext uri="{BB962C8B-B14F-4D97-AF65-F5344CB8AC3E}">
        <p14:creationId xmlns:p14="http://schemas.microsoft.com/office/powerpoint/2010/main" val="7024277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B5DEB-FE7A-8F62-A3B3-DAB3F1B0A61A}"/>
              </a:ext>
            </a:extLst>
          </p:cNvPr>
          <p:cNvSpPr>
            <a:spLocks noGrp="1"/>
          </p:cNvSpPr>
          <p:nvPr>
            <p:ph type="title"/>
          </p:nvPr>
        </p:nvSpPr>
        <p:spPr>
          <a:xfrm>
            <a:off x="2057400" y="0"/>
            <a:ext cx="8596668" cy="1320800"/>
          </a:xfrm>
        </p:spPr>
        <p:txBody>
          <a:bodyPr>
            <a:normAutofit/>
          </a:bodyPr>
          <a:lstStyle/>
          <a:p>
            <a:pPr algn="ctr"/>
            <a:r>
              <a:rPr lang="en-US" sz="3200" b="1" dirty="0">
                <a:latin typeface="Arial" pitchFamily="34" charset="0"/>
                <a:cs typeface="Arial" pitchFamily="34" charset="0"/>
              </a:rPr>
              <a:t>INTEGRATING HOLISTIC APPROACHES AND CASE EXAMPLE</a:t>
            </a:r>
          </a:p>
        </p:txBody>
      </p:sp>
      <p:sp>
        <p:nvSpPr>
          <p:cNvPr id="28" name="Isosceles Triangle 27">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Content Placeholder 2">
            <a:extLst>
              <a:ext uri="{FF2B5EF4-FFF2-40B4-BE49-F238E27FC236}">
                <a16:creationId xmlns:a16="http://schemas.microsoft.com/office/drawing/2014/main" id="{BEE21FC9-46D5-5CD5-2F03-FF9FFCCBBBE3}"/>
              </a:ext>
            </a:extLst>
          </p:cNvPr>
          <p:cNvSpPr>
            <a:spLocks noGrp="1"/>
          </p:cNvSpPr>
          <p:nvPr>
            <p:ph idx="1"/>
          </p:nvPr>
        </p:nvSpPr>
        <p:spPr>
          <a:xfrm>
            <a:off x="2057400" y="1148427"/>
            <a:ext cx="8229600" cy="3880773"/>
          </a:xfrm>
        </p:spPr>
        <p:txBody>
          <a:bodyPr vert="horz" lIns="91440" tIns="45720" rIns="91440" bIns="45720" rtlCol="0" anchor="t">
            <a:noAutofit/>
          </a:bodyPr>
          <a:lstStyle/>
          <a:p>
            <a:pPr marL="0" indent="0" algn="just">
              <a:buNone/>
            </a:pPr>
            <a:r>
              <a:rPr lang="en-US" sz="1400" dirty="0">
                <a:solidFill>
                  <a:schemeClr val="tx1"/>
                </a:solidFill>
                <a:latin typeface="Arial" pitchFamily="34" charset="0"/>
                <a:cs typeface="Arial" pitchFamily="34" charset="0"/>
              </a:rPr>
              <a:t>Contemporary health and social care has moved away from a purely disease-focused model towards approaches that address the whole person physical, psychological, social and environmental needs, </a:t>
            </a:r>
            <a:r>
              <a:rPr lang="en-US" sz="1400" dirty="0" err="1">
                <a:solidFill>
                  <a:schemeClr val="tx1"/>
                </a:solidFill>
                <a:latin typeface="Arial" pitchFamily="34" charset="0"/>
                <a:cs typeface="Arial" pitchFamily="34" charset="0"/>
              </a:rPr>
              <a:t>recognising</a:t>
            </a:r>
            <a:r>
              <a:rPr lang="en-US" sz="1400" dirty="0">
                <a:solidFill>
                  <a:schemeClr val="tx1"/>
                </a:solidFill>
                <a:latin typeface="Arial" pitchFamily="34" charset="0"/>
                <a:cs typeface="Arial" pitchFamily="34" charset="0"/>
              </a:rPr>
              <a:t> that these factors are deeply interconnected (WHO, 2024).</a:t>
            </a:r>
          </a:p>
          <a:p>
            <a:pPr marL="0" indent="0" algn="just">
              <a:buNone/>
            </a:pPr>
            <a:r>
              <a:rPr lang="en-US" sz="1600" b="1" dirty="0">
                <a:solidFill>
                  <a:schemeClr val="tx1"/>
                </a:solidFill>
                <a:latin typeface="Arial" pitchFamily="34" charset="0"/>
                <a:cs typeface="Arial" pitchFamily="34" charset="0"/>
              </a:rPr>
              <a:t>Integrated Care Systems</a:t>
            </a:r>
          </a:p>
          <a:p>
            <a:pPr algn="just"/>
            <a:r>
              <a:rPr lang="en-US" sz="1400" dirty="0">
                <a:solidFill>
                  <a:schemeClr val="tx1"/>
                </a:solidFill>
                <a:latin typeface="Arial" pitchFamily="34" charset="0"/>
                <a:cs typeface="Arial" pitchFamily="34" charset="0"/>
              </a:rPr>
              <a:t>Established through the Health and Care Act 2022, Integrated Care Systems bring together NHS </a:t>
            </a:r>
            <a:r>
              <a:rPr lang="en-US" sz="1400" dirty="0" err="1">
                <a:solidFill>
                  <a:schemeClr val="tx1"/>
                </a:solidFill>
                <a:latin typeface="Arial" pitchFamily="34" charset="0"/>
                <a:cs typeface="Arial" pitchFamily="34" charset="0"/>
              </a:rPr>
              <a:t>organisations</a:t>
            </a:r>
            <a:r>
              <a:rPr lang="en-US" sz="1400" dirty="0">
                <a:solidFill>
                  <a:schemeClr val="tx1"/>
                </a:solidFill>
                <a:latin typeface="Arial" pitchFamily="34" charset="0"/>
                <a:cs typeface="Arial" pitchFamily="34" charset="0"/>
              </a:rPr>
              <a:t>, local authorities, social care providers and voluntary sector partners to plan and deliver coordinated care across a region (UK Government, 2022).</a:t>
            </a:r>
          </a:p>
          <a:p>
            <a:pPr algn="just"/>
            <a:r>
              <a:rPr lang="en-US" sz="1400" dirty="0">
                <a:solidFill>
                  <a:schemeClr val="tx1"/>
                </a:solidFill>
                <a:latin typeface="Arial" pitchFamily="34" charset="0"/>
                <a:cs typeface="Arial" pitchFamily="34" charset="0"/>
              </a:rPr>
              <a:t>They aim to reduce duplication, improve patient experience and address wider determinants of health through collaboration, representing a structural shift from fragmented reactive services towards preventative joined-up care.</a:t>
            </a:r>
          </a:p>
          <a:p>
            <a:pPr marL="0" indent="0" algn="just">
              <a:buNone/>
            </a:pPr>
            <a:r>
              <a:rPr lang="en-US" sz="1600" b="1" dirty="0">
                <a:solidFill>
                  <a:schemeClr val="tx1"/>
                </a:solidFill>
                <a:latin typeface="Arial" pitchFamily="34" charset="0"/>
                <a:cs typeface="Arial" pitchFamily="34" charset="0"/>
              </a:rPr>
              <a:t>Case Example: King's College Hospital, London</a:t>
            </a:r>
          </a:p>
          <a:p>
            <a:pPr algn="just"/>
            <a:r>
              <a:rPr lang="en-US" sz="1400" dirty="0">
                <a:solidFill>
                  <a:schemeClr val="tx1"/>
                </a:solidFill>
                <a:latin typeface="Arial" pitchFamily="34" charset="0"/>
                <a:cs typeface="Arial" pitchFamily="34" charset="0"/>
              </a:rPr>
              <a:t>King's College Hospital has embedded an integrated care model linking mental health practitioners, social workers and clinical teams within the same ward environment.</a:t>
            </a:r>
          </a:p>
          <a:p>
            <a:pPr algn="just"/>
            <a:r>
              <a:rPr lang="en-US" sz="1400" dirty="0">
                <a:solidFill>
                  <a:schemeClr val="tx1"/>
                </a:solidFill>
                <a:latin typeface="Arial" pitchFamily="34" charset="0"/>
                <a:cs typeface="Arial" pitchFamily="34" charset="0"/>
              </a:rPr>
              <a:t>Patients presenting with physical illness are simultaneously assessed for mental health needs and social circumstances. This approach has reduced delayed discharges and improved patient outcomes by addressing social care needs at an earlier stage (NHS England, 2024).</a:t>
            </a:r>
          </a:p>
          <a:p>
            <a:pPr algn="just"/>
            <a:r>
              <a:rPr lang="en-US" sz="1400" dirty="0">
                <a:solidFill>
                  <a:schemeClr val="tx1"/>
                </a:solidFill>
                <a:latin typeface="Arial" pitchFamily="34" charset="0"/>
                <a:cs typeface="Arial" pitchFamily="34" charset="0"/>
              </a:rPr>
              <a:t>This demonstrates the </a:t>
            </a:r>
            <a:r>
              <a:rPr lang="en-US" sz="1400" dirty="0" err="1">
                <a:solidFill>
                  <a:schemeClr val="tx1"/>
                </a:solidFill>
                <a:latin typeface="Arial" pitchFamily="34" charset="0"/>
                <a:cs typeface="Arial" pitchFamily="34" charset="0"/>
              </a:rPr>
              <a:t>biopsychosocial</a:t>
            </a:r>
            <a:r>
              <a:rPr lang="en-US" sz="1400" dirty="0">
                <a:solidFill>
                  <a:schemeClr val="tx1"/>
                </a:solidFill>
                <a:latin typeface="Arial" pitchFamily="34" charset="0"/>
                <a:cs typeface="Arial" pitchFamily="34" charset="0"/>
              </a:rPr>
              <a:t> model in practice, treating the whole person rather than the presenting condition alone.</a:t>
            </a:r>
          </a:p>
          <a:p>
            <a:pPr algn="just"/>
            <a:r>
              <a:rPr lang="en-US" sz="1400" dirty="0">
                <a:solidFill>
                  <a:schemeClr val="tx1"/>
                </a:solidFill>
                <a:latin typeface="Arial" pitchFamily="34" charset="0"/>
                <a:cs typeface="Arial" pitchFamily="34" charset="0"/>
              </a:rPr>
              <a:t>Integrating holistic approaches requires structural change, workforce collaboration and sustained investment but evidence shows it improves both patient outcomes and system efficiency.</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792194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B5DEB-FE7A-8F62-A3B3-DAB3F1B0A61A}"/>
              </a:ext>
            </a:extLst>
          </p:cNvPr>
          <p:cNvSpPr>
            <a:spLocks noGrp="1"/>
          </p:cNvSpPr>
          <p:nvPr>
            <p:ph type="title"/>
          </p:nvPr>
        </p:nvSpPr>
        <p:spPr>
          <a:xfrm>
            <a:off x="2057400" y="0"/>
            <a:ext cx="8596668" cy="1320800"/>
          </a:xfrm>
        </p:spPr>
        <p:txBody>
          <a:bodyPr>
            <a:normAutofit/>
          </a:bodyPr>
          <a:lstStyle/>
          <a:p>
            <a:pPr algn="ctr"/>
            <a:r>
              <a:rPr lang="en-US" sz="3200" b="1" dirty="0">
                <a:latin typeface="Arial" pitchFamily="34" charset="0"/>
                <a:cs typeface="Arial" pitchFamily="34" charset="0"/>
              </a:rPr>
              <a:t>NHS LONG TERM PLAN (2019)</a:t>
            </a:r>
          </a:p>
        </p:txBody>
      </p:sp>
      <p:sp>
        <p:nvSpPr>
          <p:cNvPr id="28" name="Isosceles Triangle 27">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Content Placeholder 2">
            <a:extLst>
              <a:ext uri="{FF2B5EF4-FFF2-40B4-BE49-F238E27FC236}">
                <a16:creationId xmlns:a16="http://schemas.microsoft.com/office/drawing/2014/main" id="{BEE21FC9-46D5-5CD5-2F03-FF9FFCCBBBE3}"/>
              </a:ext>
            </a:extLst>
          </p:cNvPr>
          <p:cNvSpPr>
            <a:spLocks noGrp="1"/>
          </p:cNvSpPr>
          <p:nvPr>
            <p:ph idx="1"/>
          </p:nvPr>
        </p:nvSpPr>
        <p:spPr>
          <a:xfrm>
            <a:off x="1981200" y="609600"/>
            <a:ext cx="8229600" cy="3880773"/>
          </a:xfrm>
        </p:spPr>
        <p:txBody>
          <a:bodyPr vert="horz" lIns="91440" tIns="45720" rIns="91440" bIns="45720" rtlCol="0" anchor="t">
            <a:noAutofit/>
          </a:bodyPr>
          <a:lstStyle/>
          <a:p>
            <a:pPr marL="0" indent="0" algn="just">
              <a:buNone/>
            </a:pPr>
            <a:r>
              <a:rPr lang="en-US" sz="1400" dirty="0">
                <a:solidFill>
                  <a:schemeClr val="tx1"/>
                </a:solidFill>
                <a:latin typeface="Arial" pitchFamily="34" charset="0"/>
                <a:cs typeface="Arial" pitchFamily="34" charset="0"/>
              </a:rPr>
              <a:t>The NHS Long Term Plan (NHS England, 2019) represents a major strategic shift in UK healthcare, moving from reactive treatment towards prevention, early intervention and integrated care.</a:t>
            </a:r>
          </a:p>
          <a:p>
            <a:pPr marL="0" indent="0" algn="just">
              <a:buNone/>
            </a:pPr>
            <a:r>
              <a:rPr lang="en-US" sz="1600" b="1" dirty="0">
                <a:solidFill>
                  <a:schemeClr val="tx1"/>
                </a:solidFill>
                <a:latin typeface="Arial" pitchFamily="34" charset="0"/>
                <a:cs typeface="Arial" pitchFamily="34" charset="0"/>
              </a:rPr>
              <a:t>Key Commitments</a:t>
            </a:r>
          </a:p>
          <a:p>
            <a:pPr algn="just"/>
            <a:r>
              <a:rPr lang="en-US" sz="1400" dirty="0">
                <a:solidFill>
                  <a:schemeClr val="tx1"/>
                </a:solidFill>
                <a:latin typeface="Arial" pitchFamily="34" charset="0"/>
                <a:cs typeface="Arial" pitchFamily="34" charset="0"/>
              </a:rPr>
              <a:t>The plan strengthens prevention by addressing obesity, smoking, alcohol and mental health. It expands mental health services including crisis care and talking therapies. It aims to deliver more care closer to home through primary and community services. It commits to reducing health inequalities by ensuring services reach the most deprived communities. It promotes </a:t>
            </a:r>
            <a:r>
              <a:rPr lang="en-US" sz="1400" dirty="0" err="1">
                <a:solidFill>
                  <a:schemeClr val="tx1"/>
                </a:solidFill>
                <a:latin typeface="Arial" pitchFamily="34" charset="0"/>
                <a:cs typeface="Arial" pitchFamily="34" charset="0"/>
              </a:rPr>
              <a:t>personalised</a:t>
            </a:r>
            <a:r>
              <a:rPr lang="en-US" sz="1400" dirty="0">
                <a:solidFill>
                  <a:schemeClr val="tx1"/>
                </a:solidFill>
                <a:latin typeface="Arial" pitchFamily="34" charset="0"/>
                <a:cs typeface="Arial" pitchFamily="34" charset="0"/>
              </a:rPr>
              <a:t> care and shared decision-making between patients and professionals.</a:t>
            </a:r>
          </a:p>
          <a:p>
            <a:pPr marL="0" indent="0" algn="just">
              <a:buNone/>
            </a:pPr>
            <a:r>
              <a:rPr lang="en-US" sz="1600" b="1" dirty="0">
                <a:solidFill>
                  <a:schemeClr val="tx1"/>
                </a:solidFill>
                <a:latin typeface="Arial" pitchFamily="34" charset="0"/>
                <a:cs typeface="Arial" pitchFamily="34" charset="0"/>
              </a:rPr>
              <a:t>Links to Theory</a:t>
            </a:r>
          </a:p>
          <a:p>
            <a:pPr algn="just"/>
            <a:r>
              <a:rPr lang="en-US" sz="1400" dirty="0">
                <a:solidFill>
                  <a:schemeClr val="tx1"/>
                </a:solidFill>
                <a:latin typeface="Arial" pitchFamily="34" charset="0"/>
                <a:cs typeface="Arial" pitchFamily="34" charset="0"/>
              </a:rPr>
              <a:t>The Long Term Plan reflects </a:t>
            </a:r>
            <a:r>
              <a:rPr lang="en-US" sz="1400" dirty="0" err="1">
                <a:solidFill>
                  <a:schemeClr val="tx1"/>
                </a:solidFill>
                <a:latin typeface="Arial" pitchFamily="34" charset="0"/>
                <a:cs typeface="Arial" pitchFamily="34" charset="0"/>
              </a:rPr>
              <a:t>biopsychosocial</a:t>
            </a:r>
            <a:r>
              <a:rPr lang="en-US" sz="1400" dirty="0">
                <a:solidFill>
                  <a:schemeClr val="tx1"/>
                </a:solidFill>
                <a:latin typeface="Arial" pitchFamily="34" charset="0"/>
                <a:cs typeface="Arial" pitchFamily="34" charset="0"/>
              </a:rPr>
              <a:t> principles by acknowledging that physical health, mental wellbeing and social circumstances must all be addressed through coordinated joined-up services rather than isolated clinical treatment.</a:t>
            </a:r>
          </a:p>
          <a:p>
            <a:pPr algn="just"/>
            <a:r>
              <a:rPr lang="en-US" sz="1400" b="1" dirty="0">
                <a:solidFill>
                  <a:schemeClr val="tx1"/>
                </a:solidFill>
                <a:latin typeface="Arial" pitchFamily="34" charset="0"/>
                <a:cs typeface="Arial" pitchFamily="34" charset="0"/>
              </a:rPr>
              <a:t>Strengths: </a:t>
            </a:r>
            <a:r>
              <a:rPr lang="en-US" sz="1400" dirty="0" err="1">
                <a:solidFill>
                  <a:schemeClr val="tx1"/>
                </a:solidFill>
                <a:latin typeface="Arial" pitchFamily="34" charset="0"/>
                <a:cs typeface="Arial" pitchFamily="34" charset="0"/>
              </a:rPr>
              <a:t>prioritises</a:t>
            </a:r>
            <a:r>
              <a:rPr lang="en-US" sz="1400" dirty="0">
                <a:solidFill>
                  <a:schemeClr val="tx1"/>
                </a:solidFill>
                <a:latin typeface="Arial" pitchFamily="34" charset="0"/>
                <a:cs typeface="Arial" pitchFamily="34" charset="0"/>
              </a:rPr>
              <a:t> prevention, addresses mental health as an equal priority to physical health and commits to reducing long-standing health inequalities.</a:t>
            </a:r>
          </a:p>
          <a:p>
            <a:pPr algn="just"/>
            <a:r>
              <a:rPr lang="en-US" sz="1400" b="1" dirty="0">
                <a:solidFill>
                  <a:schemeClr val="tx1"/>
                </a:solidFill>
                <a:latin typeface="Arial" pitchFamily="34" charset="0"/>
                <a:cs typeface="Arial" pitchFamily="34" charset="0"/>
              </a:rPr>
              <a:t>Limitations: </a:t>
            </a:r>
            <a:r>
              <a:rPr lang="en-US" sz="1400" dirty="0">
                <a:solidFill>
                  <a:schemeClr val="tx1"/>
                </a:solidFill>
                <a:latin typeface="Arial" pitchFamily="34" charset="0"/>
                <a:cs typeface="Arial" pitchFamily="34" charset="0"/>
              </a:rPr>
              <a:t>implementation depends on sufficient NHS workforce capacity, requires long-term funding commitments that are politically vulnerable and regional variation in delivery may undermine national equity goals (Greer et al., 2022).</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06502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B5DEB-FE7A-8F62-A3B3-DAB3F1B0A61A}"/>
              </a:ext>
            </a:extLst>
          </p:cNvPr>
          <p:cNvSpPr>
            <a:spLocks noGrp="1"/>
          </p:cNvSpPr>
          <p:nvPr>
            <p:ph type="title"/>
          </p:nvPr>
        </p:nvSpPr>
        <p:spPr>
          <a:xfrm>
            <a:off x="2057400" y="0"/>
            <a:ext cx="8596668" cy="1320800"/>
          </a:xfrm>
        </p:spPr>
        <p:txBody>
          <a:bodyPr>
            <a:normAutofit/>
          </a:bodyPr>
          <a:lstStyle/>
          <a:p>
            <a:pPr algn="ctr"/>
            <a:r>
              <a:rPr lang="en-US" sz="3200" b="1" dirty="0">
                <a:latin typeface="Arial" pitchFamily="34" charset="0"/>
                <a:cs typeface="Arial" pitchFamily="34" charset="0"/>
              </a:rPr>
              <a:t>HEALTH AND CARE ACT 2022 AND HEALTH IN ALL POLICIES</a:t>
            </a:r>
          </a:p>
        </p:txBody>
      </p:sp>
      <p:sp>
        <p:nvSpPr>
          <p:cNvPr id="28" name="Isosceles Triangle 27">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Content Placeholder 2">
            <a:extLst>
              <a:ext uri="{FF2B5EF4-FFF2-40B4-BE49-F238E27FC236}">
                <a16:creationId xmlns:a16="http://schemas.microsoft.com/office/drawing/2014/main" id="{BEE21FC9-46D5-5CD5-2F03-FF9FFCCBBBE3}"/>
              </a:ext>
            </a:extLst>
          </p:cNvPr>
          <p:cNvSpPr>
            <a:spLocks noGrp="1"/>
          </p:cNvSpPr>
          <p:nvPr>
            <p:ph idx="1"/>
          </p:nvPr>
        </p:nvSpPr>
        <p:spPr>
          <a:xfrm>
            <a:off x="2057400" y="1148427"/>
            <a:ext cx="8686800" cy="3880773"/>
          </a:xfrm>
        </p:spPr>
        <p:txBody>
          <a:bodyPr vert="horz" lIns="91440" tIns="45720" rIns="91440" bIns="45720" rtlCol="0" anchor="t">
            <a:noAutofit/>
          </a:bodyPr>
          <a:lstStyle/>
          <a:p>
            <a:pPr marL="0" indent="0" algn="just">
              <a:buNone/>
            </a:pPr>
            <a:r>
              <a:rPr lang="en-US" sz="1600" b="1" dirty="0">
                <a:solidFill>
                  <a:schemeClr val="tx1"/>
                </a:solidFill>
                <a:latin typeface="Arial" pitchFamily="34" charset="0"/>
                <a:cs typeface="Arial" pitchFamily="34" charset="0"/>
              </a:rPr>
              <a:t>Health and Care Act 2022</a:t>
            </a:r>
          </a:p>
          <a:p>
            <a:pPr algn="just"/>
            <a:r>
              <a:rPr lang="en-US" sz="1400" dirty="0">
                <a:solidFill>
                  <a:schemeClr val="tx1"/>
                </a:solidFill>
                <a:latin typeface="Arial" pitchFamily="34" charset="0"/>
                <a:cs typeface="Arial" pitchFamily="34" charset="0"/>
              </a:rPr>
              <a:t>The Health and Care Act (UK Government, 2022) formally established Integrated Care Systems across England, creating a legal framework for collaboration between NHS </a:t>
            </a:r>
            <a:r>
              <a:rPr lang="en-US" sz="1400" dirty="0" err="1">
                <a:solidFill>
                  <a:schemeClr val="tx1"/>
                </a:solidFill>
                <a:latin typeface="Arial" pitchFamily="34" charset="0"/>
                <a:cs typeface="Arial" pitchFamily="34" charset="0"/>
              </a:rPr>
              <a:t>organisations</a:t>
            </a:r>
            <a:r>
              <a:rPr lang="en-US" sz="1400" dirty="0">
                <a:solidFill>
                  <a:schemeClr val="tx1"/>
                </a:solidFill>
                <a:latin typeface="Arial" pitchFamily="34" charset="0"/>
                <a:cs typeface="Arial" pitchFamily="34" charset="0"/>
              </a:rPr>
              <a:t>, local authorities and community partners.</a:t>
            </a:r>
          </a:p>
          <a:p>
            <a:pPr algn="just"/>
            <a:r>
              <a:rPr lang="en-US" sz="1400" dirty="0">
                <a:solidFill>
                  <a:schemeClr val="tx1"/>
                </a:solidFill>
                <a:latin typeface="Arial" pitchFamily="34" charset="0"/>
                <a:cs typeface="Arial" pitchFamily="34" charset="0"/>
              </a:rPr>
              <a:t>The Act aims to improve service coordination and reduce fragmentation, address wider determinants of health through partnership working and support population health management at a regional level.</a:t>
            </a:r>
          </a:p>
          <a:p>
            <a:pPr algn="just"/>
            <a:r>
              <a:rPr lang="en-US" sz="1400" dirty="0">
                <a:solidFill>
                  <a:schemeClr val="tx1"/>
                </a:solidFill>
                <a:latin typeface="Arial" pitchFamily="34" charset="0"/>
                <a:cs typeface="Arial" pitchFamily="34" charset="0"/>
              </a:rPr>
              <a:t>Strengths: promotes joined-up care and reduces duplication. Limitations: </a:t>
            </a:r>
            <a:r>
              <a:rPr lang="en-US" sz="1400" dirty="0" err="1">
                <a:solidFill>
                  <a:schemeClr val="tx1"/>
                </a:solidFill>
                <a:latin typeface="Arial" pitchFamily="34" charset="0"/>
                <a:cs typeface="Arial" pitchFamily="34" charset="0"/>
              </a:rPr>
              <a:t>organisational</a:t>
            </a:r>
            <a:r>
              <a:rPr lang="en-US" sz="1400" dirty="0">
                <a:solidFill>
                  <a:schemeClr val="tx1"/>
                </a:solidFill>
                <a:latin typeface="Arial" pitchFamily="34" charset="0"/>
                <a:cs typeface="Arial" pitchFamily="34" charset="0"/>
              </a:rPr>
              <a:t> complexity and differing priorities can hinder effective collaboration and requires sustained political and financial commitment.</a:t>
            </a:r>
          </a:p>
          <a:p>
            <a:pPr marL="0" indent="0" algn="just">
              <a:buNone/>
            </a:pPr>
            <a:r>
              <a:rPr lang="en-US" sz="1600" b="1" dirty="0">
                <a:solidFill>
                  <a:schemeClr val="tx1"/>
                </a:solidFill>
                <a:latin typeface="Arial" pitchFamily="34" charset="0"/>
                <a:cs typeface="Arial" pitchFamily="34" charset="0"/>
              </a:rPr>
              <a:t>WHO Health in All Policies (</a:t>
            </a:r>
            <a:r>
              <a:rPr lang="en-US" sz="1600" b="1" dirty="0" err="1">
                <a:solidFill>
                  <a:schemeClr val="tx1"/>
                </a:solidFill>
                <a:latin typeface="Arial" pitchFamily="34" charset="0"/>
                <a:cs typeface="Arial" pitchFamily="34" charset="0"/>
              </a:rPr>
              <a:t>HiAP</a:t>
            </a:r>
            <a:r>
              <a:rPr lang="en-US" sz="1600" b="1" dirty="0">
                <a:solidFill>
                  <a:schemeClr val="tx1"/>
                </a:solidFill>
                <a:latin typeface="Arial" pitchFamily="34" charset="0"/>
                <a:cs typeface="Arial" pitchFamily="34" charset="0"/>
              </a:rPr>
              <a:t>)</a:t>
            </a:r>
          </a:p>
          <a:p>
            <a:pPr algn="just"/>
            <a:r>
              <a:rPr lang="en-US" sz="1400" dirty="0">
                <a:solidFill>
                  <a:schemeClr val="tx1"/>
                </a:solidFill>
                <a:latin typeface="Arial" pitchFamily="34" charset="0"/>
                <a:cs typeface="Arial" pitchFamily="34" charset="0"/>
              </a:rPr>
              <a:t>The </a:t>
            </a:r>
            <a:r>
              <a:rPr lang="en-US" sz="1400" dirty="0" err="1">
                <a:solidFill>
                  <a:schemeClr val="tx1"/>
                </a:solidFill>
                <a:latin typeface="Arial" pitchFamily="34" charset="0"/>
                <a:cs typeface="Arial" pitchFamily="34" charset="0"/>
              </a:rPr>
              <a:t>HiAP</a:t>
            </a:r>
            <a:r>
              <a:rPr lang="en-US" sz="1400" dirty="0">
                <a:solidFill>
                  <a:schemeClr val="tx1"/>
                </a:solidFill>
                <a:latin typeface="Arial" pitchFamily="34" charset="0"/>
                <a:cs typeface="Arial" pitchFamily="34" charset="0"/>
              </a:rPr>
              <a:t> framework (WHO, 2014) advocates embedding health considerations into policy decisions across all sectors including housing, transport, education and environmental planning.</a:t>
            </a:r>
          </a:p>
          <a:p>
            <a:pPr algn="just"/>
            <a:r>
              <a:rPr lang="en-US" sz="1400" dirty="0">
                <a:solidFill>
                  <a:schemeClr val="tx1"/>
                </a:solidFill>
                <a:latin typeface="Arial" pitchFamily="34" charset="0"/>
                <a:cs typeface="Arial" pitchFamily="34" charset="0"/>
              </a:rPr>
              <a:t>Many key determinants of health are shaped by decisions made entirely outside the NHS. Investment in affordable housing reduces respiratory conditions caused by damp and overcrowding. Education policy improves health literacy and enables people to make informed health decisions. Transport infrastructure affects physical activity levels and access to healthcare services.</a:t>
            </a:r>
          </a:p>
          <a:p>
            <a:pPr algn="just"/>
            <a:r>
              <a:rPr lang="en-US" sz="1400" dirty="0" err="1">
                <a:solidFill>
                  <a:schemeClr val="tx1"/>
                </a:solidFill>
                <a:latin typeface="Arial" pitchFamily="34" charset="0"/>
                <a:cs typeface="Arial" pitchFamily="34" charset="0"/>
              </a:rPr>
              <a:t>HiAP</a:t>
            </a:r>
            <a:r>
              <a:rPr lang="en-US" sz="1400" dirty="0">
                <a:solidFill>
                  <a:schemeClr val="tx1"/>
                </a:solidFill>
                <a:latin typeface="Arial" pitchFamily="34" charset="0"/>
                <a:cs typeface="Arial" pitchFamily="34" charset="0"/>
              </a:rPr>
              <a:t> represents a systems-level approach to health improvement that goes beyond healthcare providers alone and requires genuine cross-government coordination and political will.</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188055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B5DEB-FE7A-8F62-A3B3-DAB3F1B0A61A}"/>
              </a:ext>
            </a:extLst>
          </p:cNvPr>
          <p:cNvSpPr>
            <a:spLocks noGrp="1"/>
          </p:cNvSpPr>
          <p:nvPr>
            <p:ph type="title"/>
          </p:nvPr>
        </p:nvSpPr>
        <p:spPr>
          <a:xfrm>
            <a:off x="2057400" y="0"/>
            <a:ext cx="8596668" cy="1320800"/>
          </a:xfrm>
        </p:spPr>
        <p:txBody>
          <a:bodyPr>
            <a:normAutofit/>
          </a:bodyPr>
          <a:lstStyle/>
          <a:p>
            <a:pPr algn="ctr"/>
            <a:r>
              <a:rPr lang="en-US" sz="3200" b="1" dirty="0">
                <a:latin typeface="Arial" pitchFamily="34" charset="0"/>
                <a:cs typeface="Arial" pitchFamily="34" charset="0"/>
              </a:rPr>
              <a:t>SOCIAL PRESCRIBING AND DIGITAL HEALTHCARE</a:t>
            </a:r>
          </a:p>
        </p:txBody>
      </p:sp>
      <p:sp>
        <p:nvSpPr>
          <p:cNvPr id="28" name="Isosceles Triangle 27">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Content Placeholder 2">
            <a:extLst>
              <a:ext uri="{FF2B5EF4-FFF2-40B4-BE49-F238E27FC236}">
                <a16:creationId xmlns:a16="http://schemas.microsoft.com/office/drawing/2014/main" id="{BEE21FC9-46D5-5CD5-2F03-FF9FFCCBBBE3}"/>
              </a:ext>
            </a:extLst>
          </p:cNvPr>
          <p:cNvSpPr>
            <a:spLocks noGrp="1"/>
          </p:cNvSpPr>
          <p:nvPr>
            <p:ph idx="1"/>
          </p:nvPr>
        </p:nvSpPr>
        <p:spPr>
          <a:xfrm>
            <a:off x="1905000" y="1066800"/>
            <a:ext cx="8839200" cy="3880773"/>
          </a:xfrm>
        </p:spPr>
        <p:txBody>
          <a:bodyPr vert="horz" lIns="91440" tIns="45720" rIns="91440" bIns="45720" rtlCol="0" anchor="t">
            <a:noAutofit/>
          </a:bodyPr>
          <a:lstStyle/>
          <a:p>
            <a:pPr marL="0" indent="0" algn="just">
              <a:buNone/>
            </a:pPr>
            <a:r>
              <a:rPr lang="en-US" sz="1600" b="1" dirty="0">
                <a:solidFill>
                  <a:schemeClr val="tx1"/>
                </a:solidFill>
                <a:latin typeface="Arial" pitchFamily="34" charset="0"/>
                <a:cs typeface="Arial" pitchFamily="34" charset="0"/>
              </a:rPr>
              <a:t>Social Prescribing</a:t>
            </a:r>
          </a:p>
          <a:p>
            <a:pPr algn="just"/>
            <a:r>
              <a:rPr lang="en-US" sz="1400" dirty="0">
                <a:solidFill>
                  <a:schemeClr val="tx1"/>
                </a:solidFill>
                <a:latin typeface="Arial" pitchFamily="34" charset="0"/>
                <a:cs typeface="Arial" pitchFamily="34" charset="0"/>
              </a:rPr>
              <a:t>Social prescribing enables healthcare professionals, particularly GPs, to refer individuals to community-based non-clinical activities and support services rather than defaulting to medical interventions (NHS England, 2024).</a:t>
            </a:r>
          </a:p>
          <a:p>
            <a:pPr algn="just"/>
            <a:r>
              <a:rPr lang="en-US" sz="1400" dirty="0">
                <a:solidFill>
                  <a:schemeClr val="tx1"/>
                </a:solidFill>
                <a:latin typeface="Arial" pitchFamily="34" charset="0"/>
                <a:cs typeface="Arial" pitchFamily="34" charset="0"/>
              </a:rPr>
              <a:t>Examples of referrals include exercise and physical activity groups, arts and creative activities, volunteering and social clubs, financial and debt advice and bereavement and peer support groups.</a:t>
            </a:r>
          </a:p>
          <a:p>
            <a:pPr algn="just"/>
            <a:r>
              <a:rPr lang="en-US" sz="1400" dirty="0">
                <a:solidFill>
                  <a:schemeClr val="tx1"/>
                </a:solidFill>
                <a:latin typeface="Arial" pitchFamily="34" charset="0"/>
                <a:cs typeface="Arial" pitchFamily="34" charset="0"/>
              </a:rPr>
              <a:t>Drinkwater et al. (2019) found that social prescribing can improve mental wellbeing, strengthen community connections, reduce social isolation and ease pressure on primary care services by addressing root causes of poor health rather than symptoms alone.</a:t>
            </a:r>
          </a:p>
          <a:p>
            <a:pPr marL="0" indent="0" algn="just">
              <a:buNone/>
            </a:pPr>
            <a:r>
              <a:rPr lang="en-US" sz="1600" b="1" dirty="0">
                <a:solidFill>
                  <a:schemeClr val="tx1"/>
                </a:solidFill>
                <a:latin typeface="Arial" pitchFamily="34" charset="0"/>
                <a:cs typeface="Arial" pitchFamily="34" charset="0"/>
              </a:rPr>
              <a:t>Digital Healthcare and </a:t>
            </a:r>
            <a:r>
              <a:rPr lang="en-US" sz="1600" b="1" dirty="0" err="1">
                <a:solidFill>
                  <a:schemeClr val="tx1"/>
                </a:solidFill>
                <a:latin typeface="Arial" pitchFamily="34" charset="0"/>
                <a:cs typeface="Arial" pitchFamily="34" charset="0"/>
              </a:rPr>
              <a:t>Telehealth</a:t>
            </a:r>
            <a:endParaRPr lang="en-US" sz="1600" b="1" dirty="0">
              <a:solidFill>
                <a:schemeClr val="tx1"/>
              </a:solidFill>
              <a:latin typeface="Arial" pitchFamily="34" charset="0"/>
              <a:cs typeface="Arial" pitchFamily="34" charset="0"/>
            </a:endParaRPr>
          </a:p>
          <a:p>
            <a:pPr algn="just"/>
            <a:r>
              <a:rPr lang="en-US" sz="1400" dirty="0">
                <a:solidFill>
                  <a:schemeClr val="tx1"/>
                </a:solidFill>
                <a:latin typeface="Arial" pitchFamily="34" charset="0"/>
                <a:cs typeface="Arial" pitchFamily="34" charset="0"/>
              </a:rPr>
              <a:t>NHS digital services including video consultations, remote monitoring and online triage have expanded significantly in recent years (NHS England, 2024).</a:t>
            </a:r>
          </a:p>
          <a:p>
            <a:pPr algn="just"/>
            <a:r>
              <a:rPr lang="en-US" sz="1400" dirty="0">
                <a:solidFill>
                  <a:schemeClr val="tx1"/>
                </a:solidFill>
                <a:latin typeface="Arial" pitchFamily="34" charset="0"/>
                <a:cs typeface="Arial" pitchFamily="34" charset="0"/>
              </a:rPr>
              <a:t>Benefits include improved access for people in rural or underserved areas, reduced need for hospital travel which lowers carbon emissions and supports NHS sustainability goals, and increased convenience for patients managing long-term conditions.</a:t>
            </a:r>
          </a:p>
          <a:p>
            <a:pPr algn="just"/>
            <a:r>
              <a:rPr lang="en-US" sz="1400" dirty="0">
                <a:solidFill>
                  <a:schemeClr val="tx1"/>
                </a:solidFill>
                <a:latin typeface="Arial" pitchFamily="34" charset="0"/>
                <a:cs typeface="Arial" pitchFamily="34" charset="0"/>
              </a:rPr>
              <a:t>Limitations: digital exclusion affects older adults, people with disabilities and those on low incomes who may lack devices, internet access or digital skills, which risks widening rather than narrowing health inequalities. Digital services cannot fully replace face-to-face care for complex clinical and social needs.</a:t>
            </a:r>
          </a:p>
          <a:p>
            <a:pPr algn="just"/>
            <a:r>
              <a:rPr lang="en-US" sz="1400" dirty="0">
                <a:solidFill>
                  <a:schemeClr val="tx1"/>
                </a:solidFill>
                <a:latin typeface="Arial" pitchFamily="34" charset="0"/>
                <a:cs typeface="Arial" pitchFamily="34" charset="0"/>
              </a:rPr>
              <a:t>Both social prescribing and </a:t>
            </a:r>
            <a:r>
              <a:rPr lang="en-US" sz="1400" dirty="0" err="1">
                <a:solidFill>
                  <a:schemeClr val="tx1"/>
                </a:solidFill>
                <a:latin typeface="Arial" pitchFamily="34" charset="0"/>
                <a:cs typeface="Arial" pitchFamily="34" charset="0"/>
              </a:rPr>
              <a:t>telehealth</a:t>
            </a:r>
            <a:r>
              <a:rPr lang="en-US" sz="1400" dirty="0">
                <a:solidFill>
                  <a:schemeClr val="tx1"/>
                </a:solidFill>
                <a:latin typeface="Arial" pitchFamily="34" charset="0"/>
                <a:cs typeface="Arial" pitchFamily="34" charset="0"/>
              </a:rPr>
              <a:t> reflect the shift towards holistic, community-based and sustainable service delivery but must be implemented carefully to avoid excluding vulnerable populations.</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37709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B5DEB-FE7A-8F62-A3B3-DAB3F1B0A61A}"/>
              </a:ext>
            </a:extLst>
          </p:cNvPr>
          <p:cNvSpPr>
            <a:spLocks noGrp="1"/>
          </p:cNvSpPr>
          <p:nvPr>
            <p:ph type="title"/>
          </p:nvPr>
        </p:nvSpPr>
        <p:spPr>
          <a:xfrm>
            <a:off x="2057400" y="0"/>
            <a:ext cx="8596668" cy="1320800"/>
          </a:xfrm>
        </p:spPr>
        <p:txBody>
          <a:bodyPr>
            <a:normAutofit/>
          </a:bodyPr>
          <a:lstStyle/>
          <a:p>
            <a:pPr algn="ctr"/>
            <a:r>
              <a:rPr lang="en-US" sz="3200" b="1" dirty="0">
                <a:latin typeface="Arial" pitchFamily="34" charset="0"/>
                <a:cs typeface="Arial" pitchFamily="34" charset="0"/>
              </a:rPr>
              <a:t>PUBLIC HEALTH INITIATIVES</a:t>
            </a:r>
          </a:p>
        </p:txBody>
      </p:sp>
      <p:sp>
        <p:nvSpPr>
          <p:cNvPr id="28" name="Isosceles Triangle 27">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Content Placeholder 2">
            <a:extLst>
              <a:ext uri="{FF2B5EF4-FFF2-40B4-BE49-F238E27FC236}">
                <a16:creationId xmlns:a16="http://schemas.microsoft.com/office/drawing/2014/main" id="{BEE21FC9-46D5-5CD5-2F03-FF9FFCCBBBE3}"/>
              </a:ext>
            </a:extLst>
          </p:cNvPr>
          <p:cNvSpPr>
            <a:spLocks noGrp="1"/>
          </p:cNvSpPr>
          <p:nvPr>
            <p:ph idx="1"/>
          </p:nvPr>
        </p:nvSpPr>
        <p:spPr>
          <a:xfrm>
            <a:off x="1981200" y="609600"/>
            <a:ext cx="8229600" cy="3880773"/>
          </a:xfrm>
        </p:spPr>
        <p:txBody>
          <a:bodyPr vert="horz" lIns="91440" tIns="45720" rIns="91440" bIns="45720" rtlCol="0" anchor="t">
            <a:noAutofit/>
          </a:bodyPr>
          <a:lstStyle/>
          <a:p>
            <a:pPr marL="0" indent="0" algn="just">
              <a:buNone/>
            </a:pPr>
            <a:r>
              <a:rPr lang="en-US" sz="1400" dirty="0">
                <a:solidFill>
                  <a:schemeClr val="tx1"/>
                </a:solidFill>
                <a:latin typeface="Arial" pitchFamily="34" charset="0"/>
                <a:cs typeface="Arial" pitchFamily="34" charset="0"/>
              </a:rPr>
              <a:t>Public health focuses on preventing disease and promoting health across entire populations through education, policy and community action rather than treating individuals (OHID, 2024). It addresses the wider determinants of health, </a:t>
            </a:r>
            <a:r>
              <a:rPr lang="en-US" sz="1400" dirty="0" err="1">
                <a:solidFill>
                  <a:schemeClr val="tx1"/>
                </a:solidFill>
                <a:latin typeface="Arial" pitchFamily="34" charset="0"/>
                <a:cs typeface="Arial" pitchFamily="34" charset="0"/>
              </a:rPr>
              <a:t>recognising</a:t>
            </a:r>
            <a:r>
              <a:rPr lang="en-US" sz="1400" dirty="0">
                <a:solidFill>
                  <a:schemeClr val="tx1"/>
                </a:solidFill>
                <a:latin typeface="Arial" pitchFamily="34" charset="0"/>
                <a:cs typeface="Arial" pitchFamily="34" charset="0"/>
              </a:rPr>
              <a:t> that biology alone does not determine health outcomes.</a:t>
            </a:r>
          </a:p>
          <a:p>
            <a:pPr marL="0" indent="0" algn="just">
              <a:buNone/>
            </a:pPr>
            <a:r>
              <a:rPr lang="en-US" sz="1600" b="1" dirty="0">
                <a:solidFill>
                  <a:schemeClr val="tx1"/>
                </a:solidFill>
                <a:latin typeface="Arial" pitchFamily="34" charset="0"/>
                <a:cs typeface="Arial" pitchFamily="34" charset="0"/>
              </a:rPr>
              <a:t>Smoking Cessation</a:t>
            </a:r>
            <a:endParaRPr lang="en-US" sz="1400" b="1" dirty="0">
              <a:solidFill>
                <a:schemeClr val="tx1"/>
              </a:solidFill>
              <a:latin typeface="Arial" pitchFamily="34" charset="0"/>
              <a:cs typeface="Arial" pitchFamily="34" charset="0"/>
            </a:endParaRPr>
          </a:p>
          <a:p>
            <a:pPr algn="just"/>
            <a:r>
              <a:rPr lang="en-US" sz="1400" dirty="0">
                <a:solidFill>
                  <a:schemeClr val="tx1"/>
                </a:solidFill>
                <a:latin typeface="Arial" pitchFamily="34" charset="0"/>
                <a:cs typeface="Arial" pitchFamily="34" charset="0"/>
              </a:rPr>
              <a:t>NHS Stop Smoking Services provide </a:t>
            </a:r>
            <a:r>
              <a:rPr lang="en-US" sz="1400" dirty="0" err="1">
                <a:solidFill>
                  <a:schemeClr val="tx1"/>
                </a:solidFill>
                <a:latin typeface="Arial" pitchFamily="34" charset="0"/>
                <a:cs typeface="Arial" pitchFamily="34" charset="0"/>
              </a:rPr>
              <a:t>behavioural</a:t>
            </a:r>
            <a:r>
              <a:rPr lang="en-US" sz="1400" dirty="0">
                <a:solidFill>
                  <a:schemeClr val="tx1"/>
                </a:solidFill>
                <a:latin typeface="Arial" pitchFamily="34" charset="0"/>
                <a:cs typeface="Arial" pitchFamily="34" charset="0"/>
              </a:rPr>
              <a:t> support and pharmacological therapies to help people quit smoking. Smoking is the leading cause of preventable death in the UK and cessation services have contributed to significant reductions in lung cancer, heart disease and stroke (NHS England, 2024).</a:t>
            </a:r>
          </a:p>
          <a:p>
            <a:pPr marL="0" indent="0" algn="just">
              <a:buNone/>
            </a:pPr>
            <a:r>
              <a:rPr lang="en-US" sz="1600" b="1" dirty="0">
                <a:solidFill>
                  <a:schemeClr val="tx1"/>
                </a:solidFill>
                <a:latin typeface="Arial" pitchFamily="34" charset="0"/>
                <a:cs typeface="Arial" pitchFamily="34" charset="0"/>
              </a:rPr>
              <a:t>Obesity Prevention</a:t>
            </a:r>
          </a:p>
          <a:p>
            <a:pPr algn="just"/>
            <a:r>
              <a:rPr lang="en-US" sz="1400" dirty="0">
                <a:solidFill>
                  <a:schemeClr val="tx1"/>
                </a:solidFill>
                <a:latin typeface="Arial" pitchFamily="34" charset="0"/>
                <a:cs typeface="Arial" pitchFamily="34" charset="0"/>
              </a:rPr>
              <a:t>National </a:t>
            </a:r>
            <a:r>
              <a:rPr lang="en-US" sz="1400" dirty="0" err="1">
                <a:solidFill>
                  <a:schemeClr val="tx1"/>
                </a:solidFill>
                <a:latin typeface="Arial" pitchFamily="34" charset="0"/>
                <a:cs typeface="Arial" pitchFamily="34" charset="0"/>
              </a:rPr>
              <a:t>programmes</a:t>
            </a:r>
            <a:r>
              <a:rPr lang="en-US" sz="1400" dirty="0">
                <a:solidFill>
                  <a:schemeClr val="tx1"/>
                </a:solidFill>
                <a:latin typeface="Arial" pitchFamily="34" charset="0"/>
                <a:cs typeface="Arial" pitchFamily="34" charset="0"/>
              </a:rPr>
              <a:t> promote healthier diets and physical activity to reduce obesity-related conditions including Type 2 diabetes and cardiovascular disease (WHO, 2024). Examples include the Change4Life campaign, the sugar tax on soft drinks and front-of-pack nutritional </a:t>
            </a:r>
            <a:r>
              <a:rPr lang="en-US" sz="1400" dirty="0" err="1">
                <a:solidFill>
                  <a:schemeClr val="tx1"/>
                </a:solidFill>
                <a:latin typeface="Arial" pitchFamily="34" charset="0"/>
                <a:cs typeface="Arial" pitchFamily="34" charset="0"/>
              </a:rPr>
              <a:t>labelling</a:t>
            </a:r>
            <a:r>
              <a:rPr lang="en-US" sz="1400" dirty="0">
                <a:solidFill>
                  <a:schemeClr val="tx1"/>
                </a:solidFill>
                <a:latin typeface="Arial" pitchFamily="34" charset="0"/>
                <a:cs typeface="Arial" pitchFamily="34" charset="0"/>
              </a:rPr>
              <a:t>.</a:t>
            </a:r>
          </a:p>
          <a:p>
            <a:pPr marL="0" indent="0" algn="just">
              <a:buNone/>
            </a:pPr>
            <a:r>
              <a:rPr lang="en-US" sz="1600" b="1" dirty="0">
                <a:solidFill>
                  <a:schemeClr val="tx1"/>
                </a:solidFill>
                <a:latin typeface="Arial" pitchFamily="34" charset="0"/>
                <a:cs typeface="Arial" pitchFamily="34" charset="0"/>
              </a:rPr>
              <a:t>Mental Health Promotion</a:t>
            </a:r>
          </a:p>
          <a:p>
            <a:pPr algn="just"/>
            <a:r>
              <a:rPr lang="en-US" sz="1400" dirty="0">
                <a:solidFill>
                  <a:schemeClr val="tx1"/>
                </a:solidFill>
                <a:latin typeface="Arial" pitchFamily="34" charset="0"/>
                <a:cs typeface="Arial" pitchFamily="34" charset="0"/>
              </a:rPr>
              <a:t>Public campaigns including Time to Change have worked to reduce mental health stigma and encourage help-seeking </a:t>
            </a:r>
            <a:r>
              <a:rPr lang="en-US" sz="1400" dirty="0" err="1">
                <a:solidFill>
                  <a:schemeClr val="tx1"/>
                </a:solidFill>
                <a:latin typeface="Arial" pitchFamily="34" charset="0"/>
                <a:cs typeface="Arial" pitchFamily="34" charset="0"/>
              </a:rPr>
              <a:t>behaviour</a:t>
            </a:r>
            <a:r>
              <a:rPr lang="en-US" sz="1400" dirty="0">
                <a:solidFill>
                  <a:schemeClr val="tx1"/>
                </a:solidFill>
                <a:latin typeface="Arial" pitchFamily="34" charset="0"/>
                <a:cs typeface="Arial" pitchFamily="34" charset="0"/>
              </a:rPr>
              <a:t>. Early intervention services aim to prevent mental health crises from developing (OHID, 2024).</a:t>
            </a:r>
          </a:p>
          <a:p>
            <a:pPr algn="just"/>
            <a:r>
              <a:rPr lang="en-US" sz="1400" dirty="0">
                <a:solidFill>
                  <a:schemeClr val="tx1"/>
                </a:solidFill>
                <a:latin typeface="Arial" pitchFamily="34" charset="0"/>
                <a:cs typeface="Arial" pitchFamily="34" charset="0"/>
              </a:rPr>
              <a:t>Strengths: prevention is more cost-effective than treatment in the long term and improves population-level health outcomes over time.</a:t>
            </a:r>
          </a:p>
          <a:p>
            <a:pPr algn="just"/>
            <a:r>
              <a:rPr lang="en-US" sz="1400" dirty="0">
                <a:solidFill>
                  <a:schemeClr val="tx1"/>
                </a:solidFill>
                <a:latin typeface="Arial" pitchFamily="34" charset="0"/>
                <a:cs typeface="Arial" pitchFamily="34" charset="0"/>
              </a:rPr>
              <a:t>Limitations: </a:t>
            </a:r>
            <a:r>
              <a:rPr lang="en-US" sz="1400" dirty="0" err="1">
                <a:solidFill>
                  <a:schemeClr val="tx1"/>
                </a:solidFill>
                <a:latin typeface="Arial" pitchFamily="34" charset="0"/>
                <a:cs typeface="Arial" pitchFamily="34" charset="0"/>
              </a:rPr>
              <a:t>behaviour</a:t>
            </a:r>
            <a:r>
              <a:rPr lang="en-US" sz="1400" dirty="0">
                <a:solidFill>
                  <a:schemeClr val="tx1"/>
                </a:solidFill>
                <a:latin typeface="Arial" pitchFamily="34" charset="0"/>
                <a:cs typeface="Arial" pitchFamily="34" charset="0"/>
              </a:rPr>
              <a:t> change </a:t>
            </a:r>
            <a:r>
              <a:rPr lang="en-US" sz="1400" dirty="0" err="1">
                <a:solidFill>
                  <a:schemeClr val="tx1"/>
                </a:solidFill>
                <a:latin typeface="Arial" pitchFamily="34" charset="0"/>
                <a:cs typeface="Arial" pitchFamily="34" charset="0"/>
              </a:rPr>
              <a:t>programmes</a:t>
            </a:r>
            <a:r>
              <a:rPr lang="en-US" sz="1400" dirty="0">
                <a:solidFill>
                  <a:schemeClr val="tx1"/>
                </a:solidFill>
                <a:latin typeface="Arial" pitchFamily="34" charset="0"/>
                <a:cs typeface="Arial" pitchFamily="34" charset="0"/>
              </a:rPr>
              <a:t> are less effective when structural barriers such as poverty, poor housing and unemployment remain unaddressed (Marmot, 2020). Public health campaigns can also reinforce health inequalities if not designed with the needs of deprived communities in mind.</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1717166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B5DEB-FE7A-8F62-A3B3-DAB3F1B0A61A}"/>
              </a:ext>
            </a:extLst>
          </p:cNvPr>
          <p:cNvSpPr>
            <a:spLocks noGrp="1"/>
          </p:cNvSpPr>
          <p:nvPr>
            <p:ph type="title"/>
          </p:nvPr>
        </p:nvSpPr>
        <p:spPr>
          <a:xfrm>
            <a:off x="2057400" y="0"/>
            <a:ext cx="8596668" cy="1320800"/>
          </a:xfrm>
        </p:spPr>
        <p:txBody>
          <a:bodyPr>
            <a:normAutofit/>
          </a:bodyPr>
          <a:lstStyle/>
          <a:p>
            <a:pPr algn="ctr"/>
            <a:r>
              <a:rPr lang="en-US" sz="3200" b="1" dirty="0">
                <a:latin typeface="Arial" pitchFamily="34" charset="0"/>
                <a:cs typeface="Arial" pitchFamily="34" charset="0"/>
              </a:rPr>
              <a:t>EQUITY AND ACCESS</a:t>
            </a:r>
          </a:p>
        </p:txBody>
      </p:sp>
      <p:sp>
        <p:nvSpPr>
          <p:cNvPr id="28" name="Isosceles Triangle 27">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Content Placeholder 2">
            <a:extLst>
              <a:ext uri="{FF2B5EF4-FFF2-40B4-BE49-F238E27FC236}">
                <a16:creationId xmlns:a16="http://schemas.microsoft.com/office/drawing/2014/main" id="{BEE21FC9-46D5-5CD5-2F03-FF9FFCCBBBE3}"/>
              </a:ext>
            </a:extLst>
          </p:cNvPr>
          <p:cNvSpPr>
            <a:spLocks noGrp="1"/>
          </p:cNvSpPr>
          <p:nvPr>
            <p:ph idx="1"/>
          </p:nvPr>
        </p:nvSpPr>
        <p:spPr>
          <a:xfrm>
            <a:off x="1447800" y="533400"/>
            <a:ext cx="9067800" cy="3880773"/>
          </a:xfrm>
        </p:spPr>
        <p:txBody>
          <a:bodyPr vert="horz" lIns="91440" tIns="45720" rIns="91440" bIns="45720" rtlCol="0" anchor="t">
            <a:noAutofit/>
          </a:bodyPr>
          <a:lstStyle/>
          <a:p>
            <a:pPr algn="just"/>
            <a:r>
              <a:rPr lang="en-US" sz="1400" dirty="0">
                <a:solidFill>
                  <a:schemeClr val="tx1"/>
                </a:solidFill>
                <a:latin typeface="Arial" pitchFamily="34" charset="0"/>
                <a:cs typeface="Arial" pitchFamily="34" charset="0"/>
              </a:rPr>
              <a:t>Health inequalities are systematic, avoidable differences in health outcomes between different groups in society, driven by social, economic and environmental disadvantage rather than individual choice (Marmot, 2020).</a:t>
            </a:r>
          </a:p>
          <a:p>
            <a:pPr algn="just"/>
            <a:r>
              <a:rPr lang="en-US" sz="1400" dirty="0">
                <a:solidFill>
                  <a:schemeClr val="tx1"/>
                </a:solidFill>
                <a:latin typeface="Arial" pitchFamily="34" charset="0"/>
                <a:cs typeface="Arial" pitchFamily="34" charset="0"/>
              </a:rPr>
              <a:t>Despite universal access through the NHS, significant disparities persist in life expectancy, disease prevalence and quality of care across the UK.</a:t>
            </a:r>
          </a:p>
          <a:p>
            <a:pPr marL="0" indent="0" algn="just">
              <a:buNone/>
            </a:pPr>
            <a:r>
              <a:rPr lang="en-US" sz="1600" b="1" dirty="0">
                <a:solidFill>
                  <a:schemeClr val="tx1"/>
                </a:solidFill>
                <a:latin typeface="Arial" pitchFamily="34" charset="0"/>
                <a:cs typeface="Arial" pitchFamily="34" charset="0"/>
              </a:rPr>
              <a:t>Key Barriers to Access</a:t>
            </a:r>
          </a:p>
          <a:p>
            <a:pPr algn="just"/>
            <a:r>
              <a:rPr lang="en-US" sz="1400" dirty="0">
                <a:solidFill>
                  <a:schemeClr val="tx1"/>
                </a:solidFill>
                <a:latin typeface="Arial" pitchFamily="34" charset="0"/>
                <a:cs typeface="Arial" pitchFamily="34" charset="0"/>
              </a:rPr>
              <a:t>Socioeconomic disadvantage: people living in the most deprived areas of England live on average 19 fewer years in good health compared to those in the most affluent areas (Marmot, 2020).</a:t>
            </a:r>
          </a:p>
          <a:p>
            <a:pPr algn="just"/>
            <a:r>
              <a:rPr lang="en-US" sz="1400" dirty="0">
                <a:solidFill>
                  <a:schemeClr val="tx1"/>
                </a:solidFill>
                <a:latin typeface="Arial" pitchFamily="34" charset="0"/>
                <a:cs typeface="Arial" pitchFamily="34" charset="0"/>
              </a:rPr>
              <a:t>Geographical barriers: rural communities face longer travel times, fewer GP practices and reduced specialist services, making equitable access structurally difficult.</a:t>
            </a:r>
          </a:p>
          <a:p>
            <a:pPr algn="just"/>
            <a:r>
              <a:rPr lang="en-US" sz="1400" dirty="0">
                <a:solidFill>
                  <a:schemeClr val="tx1"/>
                </a:solidFill>
                <a:latin typeface="Arial" pitchFamily="34" charset="0"/>
                <a:cs typeface="Arial" pitchFamily="34" charset="0"/>
              </a:rPr>
              <a:t>Cultural and language barriers: language differences, cultural mistrust and experiences of discrimination affect how and whether people engage with healthcare services.</a:t>
            </a:r>
          </a:p>
          <a:p>
            <a:pPr algn="just"/>
            <a:r>
              <a:rPr lang="en-US" sz="1400" dirty="0">
                <a:solidFill>
                  <a:schemeClr val="tx1"/>
                </a:solidFill>
                <a:latin typeface="Arial" pitchFamily="34" charset="0"/>
                <a:cs typeface="Arial" pitchFamily="34" charset="0"/>
              </a:rPr>
              <a:t>Digital exclusion: an estimated 7 million adults in the UK lack basic digital skills, limiting access to online GP appointments, prescription services and health information (NHS England, 2024).</a:t>
            </a:r>
          </a:p>
          <a:p>
            <a:pPr marL="0" indent="0" algn="just">
              <a:buNone/>
            </a:pPr>
            <a:r>
              <a:rPr lang="en-US" sz="1600" b="1" dirty="0">
                <a:solidFill>
                  <a:schemeClr val="tx1"/>
                </a:solidFill>
                <a:latin typeface="Arial" pitchFamily="34" charset="0"/>
                <a:cs typeface="Arial" pitchFamily="34" charset="0"/>
              </a:rPr>
              <a:t>Strategies to Promote Equity</a:t>
            </a:r>
          </a:p>
          <a:p>
            <a:pPr algn="just"/>
            <a:r>
              <a:rPr lang="en-US" sz="1400" dirty="0">
                <a:solidFill>
                  <a:schemeClr val="tx1"/>
                </a:solidFill>
                <a:latin typeface="Arial" pitchFamily="34" charset="0"/>
                <a:cs typeface="Arial" pitchFamily="34" charset="0"/>
              </a:rPr>
              <a:t>Targeted public health </a:t>
            </a:r>
            <a:r>
              <a:rPr lang="en-US" sz="1400" dirty="0" err="1">
                <a:solidFill>
                  <a:schemeClr val="tx1"/>
                </a:solidFill>
                <a:latin typeface="Arial" pitchFamily="34" charset="0"/>
                <a:cs typeface="Arial" pitchFamily="34" charset="0"/>
              </a:rPr>
              <a:t>programmes</a:t>
            </a:r>
            <a:r>
              <a:rPr lang="en-US" sz="1400" dirty="0">
                <a:solidFill>
                  <a:schemeClr val="tx1"/>
                </a:solidFill>
                <a:latin typeface="Arial" pitchFamily="34" charset="0"/>
                <a:cs typeface="Arial" pitchFamily="34" charset="0"/>
              </a:rPr>
              <a:t> for high-risk and deprived communities, culturally competent care and multilingual health information, universal healthcare policies combined with specific interventions for disadvantaged groups and a diverse workforce that reflects the communities being served.</a:t>
            </a:r>
          </a:p>
          <a:p>
            <a:pPr algn="just"/>
            <a:r>
              <a:rPr lang="en-US" sz="1400" dirty="0">
                <a:solidFill>
                  <a:schemeClr val="tx1"/>
                </a:solidFill>
                <a:latin typeface="Arial" pitchFamily="34" charset="0"/>
                <a:cs typeface="Arial" pitchFamily="34" charset="0"/>
              </a:rPr>
              <a:t>Healthcare systems alone cannot eliminate health inequalities. Marmot (2020) argues that coordinated action across housing, education, employment and welfare policy is essential, which underlines the importance of </a:t>
            </a:r>
            <a:r>
              <a:rPr lang="en-US" sz="1400" dirty="0" err="1">
                <a:solidFill>
                  <a:schemeClr val="tx1"/>
                </a:solidFill>
                <a:latin typeface="Arial" pitchFamily="34" charset="0"/>
                <a:cs typeface="Arial" pitchFamily="34" charset="0"/>
              </a:rPr>
              <a:t>HiAP</a:t>
            </a:r>
            <a:r>
              <a:rPr lang="en-US" sz="1400" dirty="0">
                <a:solidFill>
                  <a:schemeClr val="tx1"/>
                </a:solidFill>
                <a:latin typeface="Arial" pitchFamily="34" charset="0"/>
                <a:cs typeface="Arial" pitchFamily="34" charset="0"/>
              </a:rPr>
              <a:t> and the SDGs in driving truly equitable health outcomes.</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78748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5E2033-F58B-15C8-16FF-325800879693}"/>
              </a:ext>
            </a:extLst>
          </p:cNvPr>
          <p:cNvSpPr>
            <a:spLocks noGrp="1"/>
          </p:cNvSpPr>
          <p:nvPr>
            <p:ph idx="1"/>
          </p:nvPr>
        </p:nvSpPr>
        <p:spPr>
          <a:xfrm>
            <a:off x="990600" y="609600"/>
            <a:ext cx="8610600" cy="3880773"/>
          </a:xfrm>
        </p:spPr>
        <p:txBody>
          <a:bodyPr vert="horz" lIns="91440" tIns="45720" rIns="91440" bIns="45720" rtlCol="0" anchor="t">
            <a:noAutofit/>
          </a:bodyPr>
          <a:lstStyle/>
          <a:p>
            <a:pPr marL="0" indent="0" algn="just">
              <a:spcBef>
                <a:spcPts val="0"/>
              </a:spcBef>
              <a:buNone/>
            </a:pPr>
            <a:r>
              <a:rPr lang="en-US" sz="1600" b="1" dirty="0">
                <a:solidFill>
                  <a:schemeClr val="tx1"/>
                </a:solidFill>
                <a:latin typeface="Arial" pitchFamily="34" charset="0"/>
                <a:cs typeface="Arial" pitchFamily="34" charset="0"/>
              </a:rPr>
              <a:t>Conclusion</a:t>
            </a:r>
          </a:p>
          <a:p>
            <a:pPr algn="just">
              <a:spcBef>
                <a:spcPts val="0"/>
              </a:spcBef>
            </a:pPr>
            <a:r>
              <a:rPr lang="en-US" sz="1400" dirty="0">
                <a:solidFill>
                  <a:schemeClr val="tx1"/>
                </a:solidFill>
                <a:latin typeface="Arial" pitchFamily="34" charset="0"/>
                <a:cs typeface="Arial" pitchFamily="34" charset="0"/>
              </a:rPr>
              <a:t>Health, wellbeing and sustainable development are inseparable concepts that together shape the effectiveness, fairness and longevity of health and social care systems.</a:t>
            </a:r>
          </a:p>
          <a:p>
            <a:pPr algn="just">
              <a:spcBef>
                <a:spcPts val="0"/>
              </a:spcBef>
            </a:pPr>
            <a:r>
              <a:rPr lang="en-US" sz="1400" dirty="0">
                <a:solidFill>
                  <a:schemeClr val="tx1"/>
                </a:solidFill>
                <a:latin typeface="Arial" pitchFamily="34" charset="0"/>
                <a:cs typeface="Arial" pitchFamily="34" charset="0"/>
              </a:rPr>
              <a:t>The biomedical model remains important for diagnosing and treating disease but the </a:t>
            </a:r>
            <a:r>
              <a:rPr lang="en-US" sz="1400" dirty="0" err="1">
                <a:solidFill>
                  <a:schemeClr val="tx1"/>
                </a:solidFill>
                <a:latin typeface="Arial" pitchFamily="34" charset="0"/>
                <a:cs typeface="Arial" pitchFamily="34" charset="0"/>
              </a:rPr>
              <a:t>biopsychosocial</a:t>
            </a:r>
            <a:r>
              <a:rPr lang="en-US" sz="1400" dirty="0">
                <a:solidFill>
                  <a:schemeClr val="tx1"/>
                </a:solidFill>
                <a:latin typeface="Arial" pitchFamily="34" charset="0"/>
                <a:cs typeface="Arial" pitchFamily="34" charset="0"/>
              </a:rPr>
              <a:t> model provides a more comprehensive framework for understanding and improving health outcomes.</a:t>
            </a:r>
          </a:p>
          <a:p>
            <a:pPr algn="just">
              <a:spcBef>
                <a:spcPts val="0"/>
              </a:spcBef>
            </a:pPr>
            <a:r>
              <a:rPr lang="en-US" sz="1400" dirty="0">
                <a:solidFill>
                  <a:schemeClr val="tx1"/>
                </a:solidFill>
                <a:latin typeface="Arial" pitchFamily="34" charset="0"/>
                <a:cs typeface="Arial" pitchFamily="34" charset="0"/>
              </a:rPr>
              <a:t>Hedonic and </a:t>
            </a:r>
            <a:r>
              <a:rPr lang="en-US" sz="1400" dirty="0" err="1">
                <a:solidFill>
                  <a:schemeClr val="tx1"/>
                </a:solidFill>
                <a:latin typeface="Arial" pitchFamily="34" charset="0"/>
                <a:cs typeface="Arial" pitchFamily="34" charset="0"/>
              </a:rPr>
              <a:t>eudaimonic</a:t>
            </a:r>
            <a:r>
              <a:rPr lang="en-US" sz="1400" dirty="0">
                <a:solidFill>
                  <a:schemeClr val="tx1"/>
                </a:solidFill>
                <a:latin typeface="Arial" pitchFamily="34" charset="0"/>
                <a:cs typeface="Arial" pitchFamily="34" charset="0"/>
              </a:rPr>
              <a:t> models of wellbeing both inform practice, with the </a:t>
            </a:r>
            <a:r>
              <a:rPr lang="en-US" sz="1400" dirty="0" err="1">
                <a:solidFill>
                  <a:schemeClr val="tx1"/>
                </a:solidFill>
                <a:latin typeface="Arial" pitchFamily="34" charset="0"/>
                <a:cs typeface="Arial" pitchFamily="34" charset="0"/>
              </a:rPr>
              <a:t>eudaimonic</a:t>
            </a:r>
            <a:r>
              <a:rPr lang="en-US" sz="1400" dirty="0">
                <a:solidFill>
                  <a:schemeClr val="tx1"/>
                </a:solidFill>
                <a:latin typeface="Arial" pitchFamily="34" charset="0"/>
                <a:cs typeface="Arial" pitchFamily="34" charset="0"/>
              </a:rPr>
              <a:t> approach particularly suited to person-</a:t>
            </a:r>
            <a:r>
              <a:rPr lang="en-US" sz="1400" dirty="0" err="1">
                <a:solidFill>
                  <a:schemeClr val="tx1"/>
                </a:solidFill>
                <a:latin typeface="Arial" pitchFamily="34" charset="0"/>
                <a:cs typeface="Arial" pitchFamily="34" charset="0"/>
              </a:rPr>
              <a:t>centred</a:t>
            </a:r>
            <a:r>
              <a:rPr lang="en-US" sz="1400" dirty="0">
                <a:solidFill>
                  <a:schemeClr val="tx1"/>
                </a:solidFill>
                <a:latin typeface="Arial" pitchFamily="34" charset="0"/>
                <a:cs typeface="Arial" pitchFamily="34" charset="0"/>
              </a:rPr>
              <a:t> and recovery-focused care.</a:t>
            </a:r>
          </a:p>
          <a:p>
            <a:pPr algn="just">
              <a:spcBef>
                <a:spcPts val="0"/>
              </a:spcBef>
            </a:pPr>
            <a:r>
              <a:rPr lang="en-US" sz="1400" dirty="0">
                <a:solidFill>
                  <a:schemeClr val="tx1"/>
                </a:solidFill>
                <a:latin typeface="Arial" pitchFamily="34" charset="0"/>
                <a:cs typeface="Arial" pitchFamily="34" charset="0"/>
              </a:rPr>
              <a:t>The Three Pillars of Sustainable Development highlight that health systems must balance social equity, economic viability and environmental responsibility in equal measure.</a:t>
            </a:r>
          </a:p>
          <a:p>
            <a:pPr algn="just">
              <a:spcBef>
                <a:spcPts val="0"/>
              </a:spcBef>
            </a:pPr>
            <a:r>
              <a:rPr lang="en-US" sz="1400" dirty="0">
                <a:solidFill>
                  <a:schemeClr val="tx1"/>
                </a:solidFill>
                <a:latin typeface="Arial" pitchFamily="34" charset="0"/>
                <a:cs typeface="Arial" pitchFamily="34" charset="0"/>
              </a:rPr>
              <a:t>UK policies including the NHS Long Term Plan, Health and Care Act 2022 and the WHO </a:t>
            </a:r>
            <a:r>
              <a:rPr lang="en-US" sz="1400" dirty="0" err="1">
                <a:solidFill>
                  <a:schemeClr val="tx1"/>
                </a:solidFill>
                <a:latin typeface="Arial" pitchFamily="34" charset="0"/>
                <a:cs typeface="Arial" pitchFamily="34" charset="0"/>
              </a:rPr>
              <a:t>HiAP</a:t>
            </a:r>
            <a:r>
              <a:rPr lang="en-US" sz="1400" dirty="0">
                <a:solidFill>
                  <a:schemeClr val="tx1"/>
                </a:solidFill>
                <a:latin typeface="Arial" pitchFamily="34" charset="0"/>
                <a:cs typeface="Arial" pitchFamily="34" charset="0"/>
              </a:rPr>
              <a:t> framework are driving a shift towards integrated, preventative and holistic care.</a:t>
            </a:r>
          </a:p>
          <a:p>
            <a:pPr algn="just">
              <a:spcBef>
                <a:spcPts val="0"/>
              </a:spcBef>
            </a:pPr>
            <a:r>
              <a:rPr lang="en-US" sz="1400" dirty="0">
                <a:solidFill>
                  <a:schemeClr val="tx1"/>
                </a:solidFill>
                <a:latin typeface="Arial" pitchFamily="34" charset="0"/>
                <a:cs typeface="Arial" pitchFamily="34" charset="0"/>
              </a:rPr>
              <a:t>Despite progress, health inequalities, workforce pressures and resource constraints remain significant and persistent challenges.</a:t>
            </a:r>
          </a:p>
          <a:p>
            <a:pPr marL="0" indent="0" algn="just">
              <a:spcBef>
                <a:spcPts val="0"/>
              </a:spcBef>
              <a:buNone/>
            </a:pPr>
            <a:endParaRPr lang="en-US" sz="1400" dirty="0">
              <a:solidFill>
                <a:schemeClr val="tx1"/>
              </a:solidFill>
              <a:latin typeface="Arial" pitchFamily="34" charset="0"/>
              <a:cs typeface="Arial" pitchFamily="34" charset="0"/>
            </a:endParaRPr>
          </a:p>
          <a:p>
            <a:pPr marL="0" indent="0" algn="just">
              <a:spcBef>
                <a:spcPts val="0"/>
              </a:spcBef>
              <a:buNone/>
            </a:pPr>
            <a:r>
              <a:rPr lang="en-US" sz="1600" b="1" dirty="0">
                <a:solidFill>
                  <a:schemeClr val="tx1"/>
                </a:solidFill>
                <a:latin typeface="Arial" pitchFamily="34" charset="0"/>
                <a:cs typeface="Arial" pitchFamily="34" charset="0"/>
              </a:rPr>
              <a:t>Recommendations</a:t>
            </a:r>
          </a:p>
          <a:p>
            <a:pPr algn="just">
              <a:spcBef>
                <a:spcPts val="0"/>
              </a:spcBef>
            </a:pPr>
            <a:r>
              <a:rPr lang="en-US" sz="1400" dirty="0">
                <a:solidFill>
                  <a:schemeClr val="tx1"/>
                </a:solidFill>
                <a:latin typeface="Arial" pitchFamily="34" charset="0"/>
                <a:cs typeface="Arial" pitchFamily="34" charset="0"/>
              </a:rPr>
              <a:t>Increase investment in prevention and early intervention to address the root causes of poor health rather than reacting to illness after it develops.</a:t>
            </a:r>
          </a:p>
          <a:p>
            <a:pPr algn="just">
              <a:spcBef>
                <a:spcPts val="0"/>
              </a:spcBef>
            </a:pPr>
            <a:r>
              <a:rPr lang="en-US" sz="1400" dirty="0">
                <a:solidFill>
                  <a:schemeClr val="tx1"/>
                </a:solidFill>
                <a:latin typeface="Arial" pitchFamily="34" charset="0"/>
                <a:cs typeface="Arial" pitchFamily="34" charset="0"/>
              </a:rPr>
              <a:t>Strengthen cross-sector collaboration by engaging housing, education, employment and environment alongside healthcare to tackle wider determinants of health.</a:t>
            </a:r>
          </a:p>
          <a:p>
            <a:pPr algn="just">
              <a:spcBef>
                <a:spcPts val="0"/>
              </a:spcBef>
            </a:pPr>
            <a:r>
              <a:rPr lang="en-US" sz="1400" dirty="0">
                <a:solidFill>
                  <a:schemeClr val="tx1"/>
                </a:solidFill>
                <a:latin typeface="Arial" pitchFamily="34" charset="0"/>
                <a:cs typeface="Arial" pitchFamily="34" charset="0"/>
              </a:rPr>
              <a:t>Reduce barriers to access through targeted strategies that overcome socioeconomic, geographical, cultural and digital exclusion.</a:t>
            </a:r>
          </a:p>
          <a:p>
            <a:pPr algn="just">
              <a:spcBef>
                <a:spcPts val="0"/>
              </a:spcBef>
            </a:pPr>
            <a:r>
              <a:rPr lang="en-US" sz="1400" dirty="0">
                <a:solidFill>
                  <a:schemeClr val="tx1"/>
                </a:solidFill>
                <a:latin typeface="Arial" pitchFamily="34" charset="0"/>
                <a:cs typeface="Arial" pitchFamily="34" charset="0"/>
              </a:rPr>
              <a:t>Embed the SDGs into national and local health strategy to ensure UK healthcare contributes to global health sustainability goals.</a:t>
            </a:r>
          </a:p>
          <a:p>
            <a:pPr algn="just">
              <a:spcBef>
                <a:spcPts val="0"/>
              </a:spcBef>
            </a:pPr>
            <a:r>
              <a:rPr lang="en-US" sz="1400" dirty="0">
                <a:solidFill>
                  <a:schemeClr val="tx1"/>
                </a:solidFill>
                <a:latin typeface="Arial" pitchFamily="34" charset="0"/>
                <a:cs typeface="Arial" pitchFamily="34" charset="0"/>
              </a:rPr>
              <a:t>Promote sustainable healthcare practices including digital service expansion and the NHS Net Zero commitment to protect the long-term viability of health services for future generations.</a:t>
            </a:r>
          </a:p>
        </p:txBody>
      </p:sp>
      <p:sp>
        <p:nvSpPr>
          <p:cNvPr id="4" name="Title 1">
            <a:extLst>
              <a:ext uri="{FF2B5EF4-FFF2-40B4-BE49-F238E27FC236}">
                <a16:creationId xmlns:a16="http://schemas.microsoft.com/office/drawing/2014/main" id="{143B5DEB-FE7A-8F62-A3B3-DAB3F1B0A61A}"/>
              </a:ext>
            </a:extLst>
          </p:cNvPr>
          <p:cNvSpPr>
            <a:spLocks noGrp="1"/>
          </p:cNvSpPr>
          <p:nvPr>
            <p:ph type="title"/>
          </p:nvPr>
        </p:nvSpPr>
        <p:spPr>
          <a:xfrm>
            <a:off x="1066800" y="76200"/>
            <a:ext cx="8596668" cy="1320800"/>
          </a:xfrm>
        </p:spPr>
        <p:txBody>
          <a:bodyPr>
            <a:normAutofit/>
          </a:bodyPr>
          <a:lstStyle/>
          <a:p>
            <a:pPr algn="ctr"/>
            <a:r>
              <a:rPr lang="en-US" sz="3200" b="1" dirty="0">
                <a:latin typeface="Arial" pitchFamily="34" charset="0"/>
                <a:cs typeface="Arial" pitchFamily="34" charset="0"/>
              </a:rPr>
              <a:t>ONCLUSION AND RECOMMENDATIONS</a:t>
            </a:r>
          </a:p>
        </p:txBody>
      </p:sp>
    </p:spTree>
    <p:extLst>
      <p:ext uri="{BB962C8B-B14F-4D97-AF65-F5344CB8AC3E}">
        <p14:creationId xmlns:p14="http://schemas.microsoft.com/office/powerpoint/2010/main" val="40790815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51F4B-3818-E606-DCB7-03137AFBEC60}"/>
              </a:ext>
            </a:extLst>
          </p:cNvPr>
          <p:cNvSpPr>
            <a:spLocks noGrp="1"/>
          </p:cNvSpPr>
          <p:nvPr>
            <p:ph type="title"/>
          </p:nvPr>
        </p:nvSpPr>
        <p:spPr>
          <a:xfrm>
            <a:off x="835485" y="120770"/>
            <a:ext cx="8596668" cy="1320800"/>
          </a:xfrm>
        </p:spPr>
        <p:txBody>
          <a:bodyPr>
            <a:normAutofit/>
          </a:bodyPr>
          <a:lstStyle/>
          <a:p>
            <a:pPr algn="ctr"/>
            <a:r>
              <a:rPr lang="en-US" sz="3200" b="1" dirty="0">
                <a:latin typeface="Arial" pitchFamily="34" charset="0"/>
                <a:cs typeface="Arial" pitchFamily="34" charset="0"/>
              </a:rPr>
              <a:t>References</a:t>
            </a:r>
          </a:p>
        </p:txBody>
      </p:sp>
      <p:sp>
        <p:nvSpPr>
          <p:cNvPr id="4" name="TextBox 3">
            <a:extLst>
              <a:ext uri="{FF2B5EF4-FFF2-40B4-BE49-F238E27FC236}">
                <a16:creationId xmlns:a16="http://schemas.microsoft.com/office/drawing/2014/main" id="{5A27FFFA-C2D4-B90F-B17F-9732329920F3}"/>
              </a:ext>
            </a:extLst>
          </p:cNvPr>
          <p:cNvSpPr txBox="1"/>
          <p:nvPr/>
        </p:nvSpPr>
        <p:spPr>
          <a:xfrm>
            <a:off x="457200" y="669985"/>
            <a:ext cx="9753599"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err="1">
                <a:latin typeface="Arial" pitchFamily="34" charset="0"/>
                <a:cs typeface="Arial" pitchFamily="34" charset="0"/>
              </a:rPr>
              <a:t>Borrell-Carrió</a:t>
            </a:r>
            <a:r>
              <a:rPr lang="en-US" sz="1400" dirty="0">
                <a:latin typeface="Arial" pitchFamily="34" charset="0"/>
                <a:cs typeface="Arial" pitchFamily="34" charset="0"/>
              </a:rPr>
              <a:t>, F., </a:t>
            </a:r>
            <a:r>
              <a:rPr lang="en-US" sz="1400" dirty="0" err="1">
                <a:latin typeface="Arial" pitchFamily="34" charset="0"/>
                <a:cs typeface="Arial" pitchFamily="34" charset="0"/>
              </a:rPr>
              <a:t>Suchman</a:t>
            </a:r>
            <a:r>
              <a:rPr lang="en-US" sz="1400" dirty="0">
                <a:latin typeface="Arial" pitchFamily="34" charset="0"/>
                <a:cs typeface="Arial" pitchFamily="34" charset="0"/>
              </a:rPr>
              <a:t>, A.L. and Epstein, R.M. (2004) 'The </a:t>
            </a:r>
            <a:r>
              <a:rPr lang="en-US" sz="1400" dirty="0" err="1">
                <a:latin typeface="Arial" pitchFamily="34" charset="0"/>
                <a:cs typeface="Arial" pitchFamily="34" charset="0"/>
              </a:rPr>
              <a:t>biopsychosocial</a:t>
            </a:r>
            <a:r>
              <a:rPr lang="en-US" sz="1400" dirty="0">
                <a:latin typeface="Arial" pitchFamily="34" charset="0"/>
                <a:cs typeface="Arial" pitchFamily="34" charset="0"/>
              </a:rPr>
              <a:t> model 25 years later', Annals of Family Medicine, 2(6), pp. 576–582.</a:t>
            </a:r>
          </a:p>
          <a:p>
            <a:pPr algn="just"/>
            <a:r>
              <a:rPr lang="en-US" sz="1400" dirty="0">
                <a:latin typeface="Arial" pitchFamily="34" charset="0"/>
                <a:cs typeface="Arial" pitchFamily="34" charset="0"/>
              </a:rPr>
              <a:t>Dodge, R., Daly, A., </a:t>
            </a:r>
            <a:r>
              <a:rPr lang="en-US" sz="1400" dirty="0" err="1">
                <a:latin typeface="Arial" pitchFamily="34" charset="0"/>
                <a:cs typeface="Arial" pitchFamily="34" charset="0"/>
              </a:rPr>
              <a:t>Huyton</a:t>
            </a:r>
            <a:r>
              <a:rPr lang="en-US" sz="1400" dirty="0">
                <a:latin typeface="Arial" pitchFamily="34" charset="0"/>
                <a:cs typeface="Arial" pitchFamily="34" charset="0"/>
              </a:rPr>
              <a:t>, J. and Sanders, L. (2012) 'The challenge of defining wellbeing', International Journal of Wellbeing, 2(3), pp. 222–235.</a:t>
            </a:r>
          </a:p>
          <a:p>
            <a:pPr algn="just"/>
            <a:r>
              <a:rPr lang="en-US" sz="1400" dirty="0">
                <a:latin typeface="Arial" pitchFamily="34" charset="0"/>
                <a:cs typeface="Arial" pitchFamily="34" charset="0"/>
              </a:rPr>
              <a:t>Drinkwater, C., Wildman, J. and Moffatt, S. (2019) 'Social prescribing', BMJ, 364, l1285.</a:t>
            </a:r>
          </a:p>
          <a:p>
            <a:pPr algn="just"/>
            <a:r>
              <a:rPr lang="en-US" sz="1400" dirty="0" err="1">
                <a:latin typeface="Arial" pitchFamily="34" charset="0"/>
                <a:cs typeface="Arial" pitchFamily="34" charset="0"/>
              </a:rPr>
              <a:t>Elkington</a:t>
            </a:r>
            <a:r>
              <a:rPr lang="en-US" sz="1400" dirty="0">
                <a:latin typeface="Arial" pitchFamily="34" charset="0"/>
                <a:cs typeface="Arial" pitchFamily="34" charset="0"/>
              </a:rPr>
              <a:t>, J. (1997) Cannibals with Forks: The Triple Bottom Line of 21st Century Business. Oxford: Capstone.</a:t>
            </a:r>
          </a:p>
          <a:p>
            <a:pPr algn="just"/>
            <a:r>
              <a:rPr lang="en-US" sz="1400" dirty="0">
                <a:latin typeface="Arial" pitchFamily="34" charset="0"/>
                <a:cs typeface="Arial" pitchFamily="34" charset="0"/>
              </a:rPr>
              <a:t>Engel, G.L. (1977) 'The need for a new medical model', Science, 196(4286), pp. 129–136.</a:t>
            </a:r>
          </a:p>
          <a:p>
            <a:pPr algn="just"/>
            <a:r>
              <a:rPr lang="en-US" sz="1400" dirty="0">
                <a:latin typeface="Arial" pitchFamily="34" charset="0"/>
                <a:cs typeface="Arial" pitchFamily="34" charset="0"/>
              </a:rPr>
              <a:t>Greer, S.L., Wismar, M. and </a:t>
            </a:r>
            <a:r>
              <a:rPr lang="en-US" sz="1400" dirty="0" err="1">
                <a:latin typeface="Arial" pitchFamily="34" charset="0"/>
                <a:cs typeface="Arial" pitchFamily="34" charset="0"/>
              </a:rPr>
              <a:t>Figueras</a:t>
            </a:r>
            <a:r>
              <a:rPr lang="en-US" sz="1400" dirty="0">
                <a:latin typeface="Arial" pitchFamily="34" charset="0"/>
                <a:cs typeface="Arial" pitchFamily="34" charset="0"/>
              </a:rPr>
              <a:t>, J. (2022) Strengthening Health System Governance. Copenhagen: WHO Regional Office for Europe.</a:t>
            </a:r>
          </a:p>
          <a:p>
            <a:pPr algn="just"/>
            <a:r>
              <a:rPr lang="en-US" sz="1400" dirty="0">
                <a:latin typeface="Arial" pitchFamily="34" charset="0"/>
                <a:cs typeface="Arial" pitchFamily="34" charset="0"/>
              </a:rPr>
              <a:t>Huber, M. et al. (2011) 'How should we define health?', BMJ, 343, d4163.</a:t>
            </a:r>
          </a:p>
          <a:p>
            <a:pPr algn="just"/>
            <a:r>
              <a:rPr lang="en-US" sz="1400" dirty="0">
                <a:latin typeface="Arial" pitchFamily="34" charset="0"/>
                <a:cs typeface="Arial" pitchFamily="34" charset="0"/>
              </a:rPr>
              <a:t>Marmot, M. (2020) Health Equity in England: The Marmot Review 10 Years On. London: Institute of Health Equity.</a:t>
            </a:r>
          </a:p>
          <a:p>
            <a:pPr algn="just"/>
            <a:r>
              <a:rPr lang="en-US" sz="1400" dirty="0">
                <a:latin typeface="Arial" pitchFamily="34" charset="0"/>
                <a:cs typeface="Arial" pitchFamily="34" charset="0"/>
              </a:rPr>
              <a:t>NHS England (2019) The NHS Long Term Plan. Available at: </a:t>
            </a:r>
            <a:r>
              <a:rPr lang="en-US" sz="1400" dirty="0">
                <a:latin typeface="Arial" pitchFamily="34" charset="0"/>
                <a:cs typeface="Arial" pitchFamily="34" charset="0"/>
                <a:hlinkClick r:id="rId2"/>
              </a:rPr>
              <a:t>https://www.longtermplan.nhs.uk</a:t>
            </a:r>
            <a:endParaRPr lang="en-US" sz="1400" dirty="0">
              <a:latin typeface="Arial" pitchFamily="34" charset="0"/>
              <a:cs typeface="Arial" pitchFamily="34" charset="0"/>
            </a:endParaRPr>
          </a:p>
          <a:p>
            <a:pPr algn="just"/>
            <a:r>
              <a:rPr lang="en-US" sz="1400" dirty="0">
                <a:latin typeface="Arial" pitchFamily="34" charset="0"/>
                <a:cs typeface="Arial" pitchFamily="34" charset="0"/>
              </a:rPr>
              <a:t>NHS England (2020) Delivering a Net Zero National Health Service. Available at: </a:t>
            </a:r>
            <a:r>
              <a:rPr lang="en-US" sz="1400" dirty="0">
                <a:latin typeface="Arial" pitchFamily="34" charset="0"/>
                <a:cs typeface="Arial" pitchFamily="34" charset="0"/>
                <a:hlinkClick r:id="rId3"/>
              </a:rPr>
              <a:t>https://www.england.nhs.uk</a:t>
            </a:r>
            <a:endParaRPr lang="en-US" sz="1400" dirty="0">
              <a:latin typeface="Arial" pitchFamily="34" charset="0"/>
              <a:cs typeface="Arial" pitchFamily="34" charset="0"/>
            </a:endParaRPr>
          </a:p>
          <a:p>
            <a:pPr algn="just"/>
            <a:r>
              <a:rPr lang="en-US" sz="1400" dirty="0">
                <a:latin typeface="Arial" pitchFamily="34" charset="0"/>
                <a:cs typeface="Arial" pitchFamily="34" charset="0"/>
              </a:rPr>
              <a:t>NHS England (2024) Integrated Care Systems Overview. Available at: </a:t>
            </a:r>
            <a:r>
              <a:rPr lang="en-US" sz="1400" dirty="0">
                <a:latin typeface="Arial" pitchFamily="34" charset="0"/>
                <a:cs typeface="Arial" pitchFamily="34" charset="0"/>
                <a:hlinkClick r:id="rId3"/>
              </a:rPr>
              <a:t>https://www.england.nhs.uk</a:t>
            </a:r>
            <a:endParaRPr lang="en-US" sz="1400" dirty="0">
              <a:latin typeface="Arial" pitchFamily="34" charset="0"/>
              <a:cs typeface="Arial" pitchFamily="34" charset="0"/>
            </a:endParaRPr>
          </a:p>
          <a:p>
            <a:pPr algn="just"/>
            <a:r>
              <a:rPr lang="en-US" sz="1400" dirty="0">
                <a:latin typeface="Arial" pitchFamily="34" charset="0"/>
                <a:cs typeface="Arial" pitchFamily="34" charset="0"/>
              </a:rPr>
              <a:t>OECD (2023) Health at a Glance 2023. Paris: OECD Publishing.</a:t>
            </a:r>
          </a:p>
          <a:p>
            <a:pPr algn="just"/>
            <a:r>
              <a:rPr lang="en-US" sz="1400" dirty="0">
                <a:latin typeface="Arial" pitchFamily="34" charset="0"/>
                <a:cs typeface="Arial" pitchFamily="34" charset="0"/>
              </a:rPr>
              <a:t>OHID (2024) Public Health Guidance. Available at: </a:t>
            </a:r>
            <a:r>
              <a:rPr lang="en-US" sz="1400" dirty="0">
                <a:latin typeface="Arial" pitchFamily="34" charset="0"/>
                <a:cs typeface="Arial" pitchFamily="34" charset="0"/>
                <a:hlinkClick r:id="rId4"/>
              </a:rPr>
              <a:t>https://www.gov.uk/government/organisations/office-for-health-improvement-and-disparities</a:t>
            </a:r>
            <a:endParaRPr lang="en-US" sz="1400" dirty="0">
              <a:latin typeface="Arial" pitchFamily="34" charset="0"/>
              <a:cs typeface="Arial" pitchFamily="34" charset="0"/>
            </a:endParaRPr>
          </a:p>
          <a:p>
            <a:pPr algn="just"/>
            <a:r>
              <a:rPr lang="en-US" sz="1400" dirty="0">
                <a:latin typeface="Arial" pitchFamily="34" charset="0"/>
                <a:cs typeface="Arial" pitchFamily="34" charset="0"/>
              </a:rPr>
              <a:t>Ryan, R.M. and </a:t>
            </a:r>
            <a:r>
              <a:rPr lang="en-US" sz="1400" dirty="0" err="1">
                <a:latin typeface="Arial" pitchFamily="34" charset="0"/>
                <a:cs typeface="Arial" pitchFamily="34" charset="0"/>
              </a:rPr>
              <a:t>Deci</a:t>
            </a:r>
            <a:r>
              <a:rPr lang="en-US" sz="1400" dirty="0">
                <a:latin typeface="Arial" pitchFamily="34" charset="0"/>
                <a:cs typeface="Arial" pitchFamily="34" charset="0"/>
              </a:rPr>
              <a:t>, E.L. (2001) 'On happiness and human potentials', Annual Review of Psychology, 52, pp. 141–166.</a:t>
            </a:r>
          </a:p>
          <a:p>
            <a:pPr algn="just"/>
            <a:r>
              <a:rPr lang="en-US" sz="1400" dirty="0" err="1">
                <a:latin typeface="Arial" pitchFamily="34" charset="0"/>
                <a:cs typeface="Arial" pitchFamily="34" charset="0"/>
              </a:rPr>
              <a:t>Ryff</a:t>
            </a:r>
            <a:r>
              <a:rPr lang="en-US" sz="1400" dirty="0">
                <a:latin typeface="Arial" pitchFamily="34" charset="0"/>
                <a:cs typeface="Arial" pitchFamily="34" charset="0"/>
              </a:rPr>
              <a:t>, C.D. (2014) 'Psychological well-being revisited', Psychotherapy and Psychosomatics, 83(1), pp. 10–28.</a:t>
            </a:r>
          </a:p>
          <a:p>
            <a:pPr algn="just"/>
            <a:r>
              <a:rPr lang="en-US" sz="1400" dirty="0">
                <a:latin typeface="Arial" pitchFamily="34" charset="0"/>
                <a:cs typeface="Arial" pitchFamily="34" charset="0"/>
              </a:rPr>
              <a:t>UK Government (2022) Health and Care Act 2022. Available at: </a:t>
            </a:r>
            <a:r>
              <a:rPr lang="en-US" sz="1400" dirty="0">
                <a:latin typeface="Arial" pitchFamily="34" charset="0"/>
                <a:cs typeface="Arial" pitchFamily="34" charset="0"/>
                <a:hlinkClick r:id="rId5"/>
              </a:rPr>
              <a:t>https://www.legislation.gov.uk</a:t>
            </a:r>
            <a:endParaRPr lang="en-US" sz="1400" dirty="0">
              <a:latin typeface="Arial" pitchFamily="34" charset="0"/>
              <a:cs typeface="Arial" pitchFamily="34" charset="0"/>
            </a:endParaRPr>
          </a:p>
          <a:p>
            <a:pPr algn="just"/>
            <a:r>
              <a:rPr lang="en-US" sz="1400" dirty="0">
                <a:latin typeface="Arial" pitchFamily="34" charset="0"/>
                <a:cs typeface="Arial" pitchFamily="34" charset="0"/>
              </a:rPr>
              <a:t>United Nations (2015) Transforming Our World: The 2030 Agenda for Sustainable Development. New York: UN.</a:t>
            </a:r>
          </a:p>
          <a:p>
            <a:pPr algn="just"/>
            <a:r>
              <a:rPr lang="en-US" sz="1400" dirty="0">
                <a:latin typeface="Arial" pitchFamily="34" charset="0"/>
                <a:cs typeface="Arial" pitchFamily="34" charset="0"/>
              </a:rPr>
              <a:t>Wade, D.T. and </a:t>
            </a:r>
            <a:r>
              <a:rPr lang="en-US" sz="1400" dirty="0" err="1">
                <a:latin typeface="Arial" pitchFamily="34" charset="0"/>
                <a:cs typeface="Arial" pitchFamily="34" charset="0"/>
              </a:rPr>
              <a:t>Halligan</a:t>
            </a:r>
            <a:r>
              <a:rPr lang="en-US" sz="1400" dirty="0">
                <a:latin typeface="Arial" pitchFamily="34" charset="0"/>
                <a:cs typeface="Arial" pitchFamily="34" charset="0"/>
              </a:rPr>
              <a:t>, P.W. (2017) 'The </a:t>
            </a:r>
            <a:r>
              <a:rPr lang="en-US" sz="1400" dirty="0" err="1">
                <a:latin typeface="Arial" pitchFamily="34" charset="0"/>
                <a:cs typeface="Arial" pitchFamily="34" charset="0"/>
              </a:rPr>
              <a:t>biopsychosocial</a:t>
            </a:r>
            <a:r>
              <a:rPr lang="en-US" sz="1400" dirty="0">
                <a:latin typeface="Arial" pitchFamily="34" charset="0"/>
                <a:cs typeface="Arial" pitchFamily="34" charset="0"/>
              </a:rPr>
              <a:t> model of illness', Clinical Rehabilitation, 31(8), pp. 995–1004.</a:t>
            </a:r>
          </a:p>
          <a:p>
            <a:pPr algn="just"/>
            <a:r>
              <a:rPr lang="en-US" sz="1400" dirty="0">
                <a:latin typeface="Arial" pitchFamily="34" charset="0"/>
                <a:cs typeface="Arial" pitchFamily="34" charset="0"/>
              </a:rPr>
              <a:t>WCED (1987) Our Common Future. Oxford: Oxford University Press.</a:t>
            </a:r>
          </a:p>
          <a:p>
            <a:pPr algn="just"/>
            <a:r>
              <a:rPr lang="en-US" sz="1400" dirty="0">
                <a:latin typeface="Arial" pitchFamily="34" charset="0"/>
                <a:cs typeface="Arial" pitchFamily="34" charset="0"/>
              </a:rPr>
              <a:t>WHO (1948) Constitution of the World Health Organization. Geneva: WHO.</a:t>
            </a:r>
          </a:p>
          <a:p>
            <a:pPr algn="just"/>
            <a:r>
              <a:rPr lang="en-US" sz="1400" dirty="0">
                <a:latin typeface="Arial" pitchFamily="34" charset="0"/>
                <a:cs typeface="Arial" pitchFamily="34" charset="0"/>
              </a:rPr>
              <a:t>WHO (2014) Health in All Policies Framework. Geneva: WHO.</a:t>
            </a:r>
          </a:p>
          <a:p>
            <a:pPr algn="just"/>
            <a:r>
              <a:rPr lang="en-US" sz="1400" dirty="0">
                <a:latin typeface="Arial" pitchFamily="34" charset="0"/>
                <a:cs typeface="Arial" pitchFamily="34" charset="0"/>
              </a:rPr>
              <a:t>WHO (2023) Climate Change and Health. Geneva: WHO.</a:t>
            </a:r>
          </a:p>
          <a:p>
            <a:pPr algn="just"/>
            <a:r>
              <a:rPr lang="en-US" sz="1400" dirty="0">
                <a:latin typeface="Arial" pitchFamily="34" charset="0"/>
                <a:cs typeface="Arial" pitchFamily="34" charset="0"/>
              </a:rPr>
              <a:t>WHO (2024) Public Health and Health Promotion Guidance. Geneva: WHO.</a:t>
            </a:r>
          </a:p>
        </p:txBody>
      </p:sp>
    </p:spTree>
    <p:extLst>
      <p:ext uri="{BB962C8B-B14F-4D97-AF65-F5344CB8AC3E}">
        <p14:creationId xmlns:p14="http://schemas.microsoft.com/office/powerpoint/2010/main" val="325188928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otalTime>2300</TotalTime>
  <Words>3355</Words>
  <Application>Microsoft Office PowerPoint</Application>
  <PresentationFormat>Widescreen</PresentationFormat>
  <Paragraphs>161</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Facet</vt:lpstr>
      <vt:lpstr>PowerPoint Presentation</vt:lpstr>
      <vt:lpstr>WHAT IS HEALTH?</vt:lpstr>
      <vt:lpstr>WELLBEING AND SUSTAINABLE DEVELOPMENT DEFINED</vt:lpstr>
      <vt:lpstr>WHO SUSTAINABLE DEVELOPMENT GOALS</vt:lpstr>
      <vt:lpstr>BIOMEDICAL VS BIOPSYCHOSOCIAL MODEL</vt:lpstr>
      <vt:lpstr>WELLBEING MODELS: HEDONIC VS EUDAIMONIC</vt:lpstr>
      <vt:lpstr>PowerPoint Presentation</vt:lpstr>
      <vt:lpstr>INTEGRATING HOLISTIC APPROACHES AND CASE EXAMPLE</vt:lpstr>
      <vt:lpstr>NHS LONG TERM PLAN (2019)</vt:lpstr>
      <vt:lpstr>HEALTH AND CARE ACT 2022 AND HEALTH IN ALL POLICIES</vt:lpstr>
      <vt:lpstr>SOCIAL PRESCRIBING AND DIGITAL HEALTHCARE</vt:lpstr>
      <vt:lpstr>PUBLIC HEALTH INITIATIVES</vt:lpstr>
      <vt:lpstr>EQUITY AND ACCESS</vt:lpstr>
      <vt:lpstr>ONCLUSION AND 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John Imade Omorogbe (2310505)</cp:lastModifiedBy>
  <cp:revision>16</cp:revision>
  <dcterms:modified xsi:type="dcterms:W3CDTF">2026-06-21T02:29:35Z</dcterms:modified>
</cp:coreProperties>
</file>