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75" r:id="rId8"/>
    <p:sldId id="291" r:id="rId9"/>
    <p:sldId id="264" r:id="rId10"/>
    <p:sldId id="277" r:id="rId11"/>
    <p:sldId id="280" r:id="rId12"/>
    <p:sldId id="293" r:id="rId1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amin" initials="a" lastIdx="1" clrIdx="0">
    <p:extLst>
      <p:ext uri="{19B8F6BF-5375-455C-9EA6-DF929625EA0E}">
        <p15:presenceInfo xmlns:p15="http://schemas.microsoft.com/office/powerpoint/2012/main" userId="alam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118" autoAdjust="0"/>
  </p:normalViewPr>
  <p:slideViewPr>
    <p:cSldViewPr>
      <p:cViewPr varScale="1">
        <p:scale>
          <a:sx n="81" d="100"/>
          <a:sy n="81" d="100"/>
        </p:scale>
        <p:origin x="1086"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1-07T14:31:21.962"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E15BE-9672-484B-90AA-D10B280655D5}" type="doc">
      <dgm:prSet loTypeId="urn:microsoft.com/office/officeart/2005/8/layout/process5" loCatId="process" qsTypeId="urn:microsoft.com/office/officeart/2005/8/quickstyle/simple3" qsCatId="simple" csTypeId="urn:microsoft.com/office/officeart/2005/8/colors/colorful1" csCatId="colorful" phldr="1"/>
      <dgm:spPr/>
      <dgm:t>
        <a:bodyPr/>
        <a:lstStyle/>
        <a:p>
          <a:endParaRPr lang="en-US"/>
        </a:p>
      </dgm:t>
    </dgm:pt>
    <dgm:pt modelId="{FD46E4A7-6E9E-4F7F-9C77-4963C7E31280}">
      <dgm:prSet custT="1"/>
      <dgm:spPr/>
      <dgm:t>
        <a:bodyPr/>
        <a:lstStyle/>
        <a:p>
          <a:r>
            <a:rPr lang="en-GB" sz="1500" dirty="0">
              <a:latin typeface="Algerian" panose="04020705040A02060702" pitchFamily="82" charset="0"/>
            </a:rPr>
            <a:t>Title: </a:t>
          </a:r>
          <a:r>
            <a:rPr lang="en-GB" sz="2400" dirty="0">
              <a:solidFill>
                <a:srgbClr val="FF0000"/>
              </a:solidFill>
              <a:latin typeface="Algerian" panose="04020705040A02060702" pitchFamily="82" charset="0"/>
            </a:rPr>
            <a:t>KAAZ</a:t>
          </a:r>
          <a:r>
            <a:rPr lang="en-GB" sz="1500" dirty="0">
              <a:latin typeface="Algerian" panose="04020705040A02060702" pitchFamily="82" charset="0"/>
            </a:rPr>
            <a:t> tech</a:t>
          </a:r>
          <a:r>
            <a:rPr lang="en-GB" sz="1500" dirty="0"/>
            <a:t> “</a:t>
          </a:r>
          <a:r>
            <a:rPr lang="en-GB" sz="1500" b="1" i="1" dirty="0"/>
            <a:t>all your digital needs under 1 roof</a:t>
          </a:r>
          <a:r>
            <a:rPr lang="en-GB" sz="1500" dirty="0"/>
            <a:t>”</a:t>
          </a:r>
          <a:endParaRPr lang="en-US" sz="1500" dirty="0"/>
        </a:p>
      </dgm:t>
    </dgm:pt>
    <dgm:pt modelId="{061C321A-107E-43EF-AE69-FB0AC8528D9C}" type="parTrans" cxnId="{A82E79B3-341B-4BD3-BCD8-B4D776D4CC62}">
      <dgm:prSet/>
      <dgm:spPr/>
      <dgm:t>
        <a:bodyPr/>
        <a:lstStyle/>
        <a:p>
          <a:endParaRPr lang="en-US"/>
        </a:p>
      </dgm:t>
    </dgm:pt>
    <dgm:pt modelId="{0378090B-B8E3-4845-872B-B37F4E6004AC}" type="sibTrans" cxnId="{A82E79B3-341B-4BD3-BCD8-B4D776D4CC62}">
      <dgm:prSet/>
      <dgm:spPr/>
      <dgm:t>
        <a:bodyPr/>
        <a:lstStyle/>
        <a:p>
          <a:endParaRPr lang="en-US"/>
        </a:p>
      </dgm:t>
    </dgm:pt>
    <dgm:pt modelId="{EBDA951A-24A9-48EE-B7F6-05B44B1AC643}">
      <dgm:prSet custT="1"/>
      <dgm:spPr/>
      <dgm:t>
        <a:bodyPr/>
        <a:lstStyle/>
        <a:p>
          <a:r>
            <a:rPr lang="en-GB" sz="2400" dirty="0">
              <a:solidFill>
                <a:srgbClr val="FF0000"/>
              </a:solidFill>
            </a:rPr>
            <a:t>K</a:t>
          </a:r>
          <a:r>
            <a:rPr lang="en-GB" sz="1500" dirty="0"/>
            <a:t>ushba Begum: 1713328</a:t>
          </a:r>
          <a:endParaRPr lang="en-US" sz="1500" dirty="0"/>
        </a:p>
      </dgm:t>
    </dgm:pt>
    <dgm:pt modelId="{0255BF0C-BFD6-4E76-BA0E-C7F12FFCC57C}" type="parTrans" cxnId="{A1D067B2-1456-4747-9114-AA1DC7C63082}">
      <dgm:prSet/>
      <dgm:spPr/>
      <dgm:t>
        <a:bodyPr/>
        <a:lstStyle/>
        <a:p>
          <a:endParaRPr lang="en-US"/>
        </a:p>
      </dgm:t>
    </dgm:pt>
    <dgm:pt modelId="{281532EA-4EDF-490C-A162-85AEC58E17C9}" type="sibTrans" cxnId="{A1D067B2-1456-4747-9114-AA1DC7C63082}">
      <dgm:prSet/>
      <dgm:spPr/>
      <dgm:t>
        <a:bodyPr/>
        <a:lstStyle/>
        <a:p>
          <a:endParaRPr lang="en-US"/>
        </a:p>
      </dgm:t>
    </dgm:pt>
    <dgm:pt modelId="{B906AAD7-5832-4E10-A9F9-0CF957885896}">
      <dgm:prSet custT="1"/>
      <dgm:spPr/>
      <dgm:t>
        <a:bodyPr/>
        <a:lstStyle/>
        <a:p>
          <a:r>
            <a:rPr lang="en-GB" sz="2400" dirty="0">
              <a:solidFill>
                <a:srgbClr val="FF0000"/>
              </a:solidFill>
            </a:rPr>
            <a:t>A</a:t>
          </a:r>
          <a:r>
            <a:rPr lang="en-GB" sz="1500" dirty="0"/>
            <a:t>mina Begum: 1711698</a:t>
          </a:r>
          <a:endParaRPr lang="en-US" sz="1500" dirty="0"/>
        </a:p>
      </dgm:t>
    </dgm:pt>
    <dgm:pt modelId="{0A4660F8-0994-435B-95DF-8A14E48C7EC6}" type="parTrans" cxnId="{74731DC1-94C2-4427-8900-6096EDF9ECC0}">
      <dgm:prSet/>
      <dgm:spPr/>
      <dgm:t>
        <a:bodyPr/>
        <a:lstStyle/>
        <a:p>
          <a:endParaRPr lang="en-US"/>
        </a:p>
      </dgm:t>
    </dgm:pt>
    <dgm:pt modelId="{DDDDE8BD-1580-4B50-92CB-7CCD94C22614}" type="sibTrans" cxnId="{74731DC1-94C2-4427-8900-6096EDF9ECC0}">
      <dgm:prSet/>
      <dgm:spPr/>
      <dgm:t>
        <a:bodyPr/>
        <a:lstStyle/>
        <a:p>
          <a:endParaRPr lang="en-US"/>
        </a:p>
      </dgm:t>
    </dgm:pt>
    <dgm:pt modelId="{67D36EE1-4060-4A10-BD47-C29348ECC299}">
      <dgm:prSet custT="1"/>
      <dgm:spPr/>
      <dgm:t>
        <a:bodyPr/>
        <a:lstStyle/>
        <a:p>
          <a:r>
            <a:rPr lang="en-GB" sz="1500" dirty="0"/>
            <a:t>Md Al </a:t>
          </a:r>
          <a:r>
            <a:rPr lang="en-GB" sz="2400" dirty="0">
              <a:solidFill>
                <a:srgbClr val="FF0000"/>
              </a:solidFill>
            </a:rPr>
            <a:t>A</a:t>
          </a:r>
          <a:r>
            <a:rPr lang="en-GB" sz="1500" dirty="0"/>
            <a:t>min: 1713449</a:t>
          </a:r>
          <a:endParaRPr lang="en-US" sz="1500" dirty="0"/>
        </a:p>
      </dgm:t>
    </dgm:pt>
    <dgm:pt modelId="{30C0D2DD-57C3-4FCF-9EEC-1B28E5D3E881}" type="parTrans" cxnId="{F399DEDB-858D-44D3-8DCB-456BE6C1C9C3}">
      <dgm:prSet/>
      <dgm:spPr/>
      <dgm:t>
        <a:bodyPr/>
        <a:lstStyle/>
        <a:p>
          <a:endParaRPr lang="en-US"/>
        </a:p>
      </dgm:t>
    </dgm:pt>
    <dgm:pt modelId="{37542D59-A13C-46AF-9D49-8AAC0E06C485}" type="sibTrans" cxnId="{F399DEDB-858D-44D3-8DCB-456BE6C1C9C3}">
      <dgm:prSet/>
      <dgm:spPr/>
      <dgm:t>
        <a:bodyPr/>
        <a:lstStyle/>
        <a:p>
          <a:endParaRPr lang="en-US"/>
        </a:p>
      </dgm:t>
    </dgm:pt>
    <dgm:pt modelId="{931D435F-DD01-4980-A2FD-089361D3CE7C}">
      <dgm:prSet custT="1"/>
      <dgm:spPr/>
      <dgm:t>
        <a:bodyPr/>
        <a:lstStyle/>
        <a:p>
          <a:r>
            <a:rPr lang="en-GB" sz="2400" dirty="0">
              <a:solidFill>
                <a:srgbClr val="FF0000"/>
              </a:solidFill>
            </a:rPr>
            <a:t>Z</a:t>
          </a:r>
          <a:r>
            <a:rPr lang="en-GB" sz="1500" dirty="0"/>
            <a:t>ahed Ahmed: 1714926</a:t>
          </a:r>
          <a:endParaRPr lang="en-US" sz="1500" dirty="0"/>
        </a:p>
      </dgm:t>
    </dgm:pt>
    <dgm:pt modelId="{EE5B7172-6953-4E60-AF0F-E0713C56AE20}" type="parTrans" cxnId="{62EC48CF-F76D-4570-AD6F-FC70103EDEFA}">
      <dgm:prSet/>
      <dgm:spPr/>
      <dgm:t>
        <a:bodyPr/>
        <a:lstStyle/>
        <a:p>
          <a:endParaRPr lang="en-US"/>
        </a:p>
      </dgm:t>
    </dgm:pt>
    <dgm:pt modelId="{8D9A40C0-4E92-4874-A4CE-118F3171DF3C}" type="sibTrans" cxnId="{62EC48CF-F76D-4570-AD6F-FC70103EDEFA}">
      <dgm:prSet/>
      <dgm:spPr/>
      <dgm:t>
        <a:bodyPr/>
        <a:lstStyle/>
        <a:p>
          <a:endParaRPr lang="en-US"/>
        </a:p>
      </dgm:t>
    </dgm:pt>
    <dgm:pt modelId="{33C50705-F74C-43A5-8E4D-97045B14A8F4}">
      <dgm:prSet/>
      <dgm:spPr/>
      <dgm:t>
        <a:bodyPr/>
        <a:lstStyle/>
        <a:p>
          <a:r>
            <a:rPr lang="en-GB"/>
            <a:t>Group:2</a:t>
          </a:r>
          <a:endParaRPr lang="en-US"/>
        </a:p>
      </dgm:t>
    </dgm:pt>
    <dgm:pt modelId="{C0526CCD-F247-4896-9DB5-DF9F6888AC37}" type="parTrans" cxnId="{69F8F79C-D2A8-4873-BC63-E845BE8074D9}">
      <dgm:prSet/>
      <dgm:spPr/>
      <dgm:t>
        <a:bodyPr/>
        <a:lstStyle/>
        <a:p>
          <a:endParaRPr lang="en-US"/>
        </a:p>
      </dgm:t>
    </dgm:pt>
    <dgm:pt modelId="{B6D41856-E73A-4CA6-B432-CF53311A8AB4}" type="sibTrans" cxnId="{69F8F79C-D2A8-4873-BC63-E845BE8074D9}">
      <dgm:prSet/>
      <dgm:spPr/>
      <dgm:t>
        <a:bodyPr/>
        <a:lstStyle/>
        <a:p>
          <a:endParaRPr lang="en-US"/>
        </a:p>
      </dgm:t>
    </dgm:pt>
    <dgm:pt modelId="{6A09F6DB-B0DC-44F1-9858-E49FAF60396F}">
      <dgm:prSet/>
      <dgm:spPr/>
      <dgm:t>
        <a:bodyPr/>
        <a:lstStyle/>
        <a:p>
          <a:r>
            <a:rPr lang="en-GB"/>
            <a:t>Lecturer name: Dr Doreen Aya </a:t>
          </a:r>
          <a:endParaRPr lang="en-US"/>
        </a:p>
      </dgm:t>
    </dgm:pt>
    <dgm:pt modelId="{DDE86A7D-99E2-41C9-A333-863E282F045F}" type="parTrans" cxnId="{0753B27C-9D03-43D8-A1FF-FCC88ED3667A}">
      <dgm:prSet/>
      <dgm:spPr/>
      <dgm:t>
        <a:bodyPr/>
        <a:lstStyle/>
        <a:p>
          <a:endParaRPr lang="en-US"/>
        </a:p>
      </dgm:t>
    </dgm:pt>
    <dgm:pt modelId="{750DD90B-149D-41DA-94D8-31A2E67EB0F4}" type="sibTrans" cxnId="{0753B27C-9D03-43D8-A1FF-FCC88ED3667A}">
      <dgm:prSet/>
      <dgm:spPr/>
      <dgm:t>
        <a:bodyPr/>
        <a:lstStyle/>
        <a:p>
          <a:endParaRPr lang="en-US"/>
        </a:p>
      </dgm:t>
    </dgm:pt>
    <dgm:pt modelId="{B6AFCA25-D32D-473F-B1B3-F70169B42FBC}" type="pres">
      <dgm:prSet presAssocID="{AC8E15BE-9672-484B-90AA-D10B280655D5}" presName="diagram" presStyleCnt="0">
        <dgm:presLayoutVars>
          <dgm:dir/>
          <dgm:resizeHandles val="exact"/>
        </dgm:presLayoutVars>
      </dgm:prSet>
      <dgm:spPr/>
    </dgm:pt>
    <dgm:pt modelId="{87A1577A-DFD7-472F-8C40-2DE86F450DE1}" type="pres">
      <dgm:prSet presAssocID="{FD46E4A7-6E9E-4F7F-9C77-4963C7E31280}" presName="node" presStyleLbl="node1" presStyleIdx="0" presStyleCnt="7">
        <dgm:presLayoutVars>
          <dgm:bulletEnabled val="1"/>
        </dgm:presLayoutVars>
      </dgm:prSet>
      <dgm:spPr/>
    </dgm:pt>
    <dgm:pt modelId="{F6DFC985-6E76-4F3C-884E-65BCEC336F0A}" type="pres">
      <dgm:prSet presAssocID="{0378090B-B8E3-4845-872B-B37F4E6004AC}" presName="sibTrans" presStyleLbl="sibTrans2D1" presStyleIdx="0" presStyleCnt="6"/>
      <dgm:spPr/>
    </dgm:pt>
    <dgm:pt modelId="{91573FA2-41CF-423A-926E-EE27449B85A0}" type="pres">
      <dgm:prSet presAssocID="{0378090B-B8E3-4845-872B-B37F4E6004AC}" presName="connectorText" presStyleLbl="sibTrans2D1" presStyleIdx="0" presStyleCnt="6"/>
      <dgm:spPr/>
    </dgm:pt>
    <dgm:pt modelId="{3E911F2C-6677-4B8E-A509-1FDE90D676D5}" type="pres">
      <dgm:prSet presAssocID="{EBDA951A-24A9-48EE-B7F6-05B44B1AC643}" presName="node" presStyleLbl="node1" presStyleIdx="1" presStyleCnt="7">
        <dgm:presLayoutVars>
          <dgm:bulletEnabled val="1"/>
        </dgm:presLayoutVars>
      </dgm:prSet>
      <dgm:spPr/>
    </dgm:pt>
    <dgm:pt modelId="{84855851-8D8F-4BCF-BD50-1D60EAD79500}" type="pres">
      <dgm:prSet presAssocID="{281532EA-4EDF-490C-A162-85AEC58E17C9}" presName="sibTrans" presStyleLbl="sibTrans2D1" presStyleIdx="1" presStyleCnt="6"/>
      <dgm:spPr/>
    </dgm:pt>
    <dgm:pt modelId="{2C5EF493-195C-497A-AA17-2AD7D5B5F970}" type="pres">
      <dgm:prSet presAssocID="{281532EA-4EDF-490C-A162-85AEC58E17C9}" presName="connectorText" presStyleLbl="sibTrans2D1" presStyleIdx="1" presStyleCnt="6"/>
      <dgm:spPr/>
    </dgm:pt>
    <dgm:pt modelId="{72881968-96D9-4B55-BCBB-3F486F22E7DD}" type="pres">
      <dgm:prSet presAssocID="{B906AAD7-5832-4E10-A9F9-0CF957885896}" presName="node" presStyleLbl="node1" presStyleIdx="2" presStyleCnt="7">
        <dgm:presLayoutVars>
          <dgm:bulletEnabled val="1"/>
        </dgm:presLayoutVars>
      </dgm:prSet>
      <dgm:spPr/>
    </dgm:pt>
    <dgm:pt modelId="{C0B9F53B-9C6B-4DA2-BF35-6B68BB372C68}" type="pres">
      <dgm:prSet presAssocID="{DDDDE8BD-1580-4B50-92CB-7CCD94C22614}" presName="sibTrans" presStyleLbl="sibTrans2D1" presStyleIdx="2" presStyleCnt="6"/>
      <dgm:spPr/>
    </dgm:pt>
    <dgm:pt modelId="{0C490AE8-8068-47A5-BAC3-FB8800EC39CE}" type="pres">
      <dgm:prSet presAssocID="{DDDDE8BD-1580-4B50-92CB-7CCD94C22614}" presName="connectorText" presStyleLbl="sibTrans2D1" presStyleIdx="2" presStyleCnt="6"/>
      <dgm:spPr/>
    </dgm:pt>
    <dgm:pt modelId="{46B76879-5E99-4F74-AD35-F6684F4B43A3}" type="pres">
      <dgm:prSet presAssocID="{67D36EE1-4060-4A10-BD47-C29348ECC299}" presName="node" presStyleLbl="node1" presStyleIdx="3" presStyleCnt="7">
        <dgm:presLayoutVars>
          <dgm:bulletEnabled val="1"/>
        </dgm:presLayoutVars>
      </dgm:prSet>
      <dgm:spPr/>
    </dgm:pt>
    <dgm:pt modelId="{32106BF5-734B-4B01-9761-9452D212A478}" type="pres">
      <dgm:prSet presAssocID="{37542D59-A13C-46AF-9D49-8AAC0E06C485}" presName="sibTrans" presStyleLbl="sibTrans2D1" presStyleIdx="3" presStyleCnt="6"/>
      <dgm:spPr/>
    </dgm:pt>
    <dgm:pt modelId="{1AD02CE2-EAE3-45D5-9569-5DDE07273DA2}" type="pres">
      <dgm:prSet presAssocID="{37542D59-A13C-46AF-9D49-8AAC0E06C485}" presName="connectorText" presStyleLbl="sibTrans2D1" presStyleIdx="3" presStyleCnt="6"/>
      <dgm:spPr/>
    </dgm:pt>
    <dgm:pt modelId="{F101F6AD-3297-417E-9F59-1177ABB37C3F}" type="pres">
      <dgm:prSet presAssocID="{931D435F-DD01-4980-A2FD-089361D3CE7C}" presName="node" presStyleLbl="node1" presStyleIdx="4" presStyleCnt="7">
        <dgm:presLayoutVars>
          <dgm:bulletEnabled val="1"/>
        </dgm:presLayoutVars>
      </dgm:prSet>
      <dgm:spPr/>
    </dgm:pt>
    <dgm:pt modelId="{328BB118-24C9-4250-B900-1D6D6BF03191}" type="pres">
      <dgm:prSet presAssocID="{8D9A40C0-4E92-4874-A4CE-118F3171DF3C}" presName="sibTrans" presStyleLbl="sibTrans2D1" presStyleIdx="4" presStyleCnt="6"/>
      <dgm:spPr/>
    </dgm:pt>
    <dgm:pt modelId="{00EE2C42-8254-4231-BA60-31C91C569814}" type="pres">
      <dgm:prSet presAssocID="{8D9A40C0-4E92-4874-A4CE-118F3171DF3C}" presName="connectorText" presStyleLbl="sibTrans2D1" presStyleIdx="4" presStyleCnt="6"/>
      <dgm:spPr/>
    </dgm:pt>
    <dgm:pt modelId="{A00DD21C-0598-470F-8B35-0A76B8592351}" type="pres">
      <dgm:prSet presAssocID="{33C50705-F74C-43A5-8E4D-97045B14A8F4}" presName="node" presStyleLbl="node1" presStyleIdx="5" presStyleCnt="7">
        <dgm:presLayoutVars>
          <dgm:bulletEnabled val="1"/>
        </dgm:presLayoutVars>
      </dgm:prSet>
      <dgm:spPr/>
    </dgm:pt>
    <dgm:pt modelId="{88E674FB-400A-4854-80DA-F67FAEFF941E}" type="pres">
      <dgm:prSet presAssocID="{B6D41856-E73A-4CA6-B432-CF53311A8AB4}" presName="sibTrans" presStyleLbl="sibTrans2D1" presStyleIdx="5" presStyleCnt="6"/>
      <dgm:spPr/>
    </dgm:pt>
    <dgm:pt modelId="{3F83E709-6A56-4F86-9740-625DD9D0C707}" type="pres">
      <dgm:prSet presAssocID="{B6D41856-E73A-4CA6-B432-CF53311A8AB4}" presName="connectorText" presStyleLbl="sibTrans2D1" presStyleIdx="5" presStyleCnt="6"/>
      <dgm:spPr/>
    </dgm:pt>
    <dgm:pt modelId="{567C4353-51DF-4B2A-9D01-6D63C2B21866}" type="pres">
      <dgm:prSet presAssocID="{6A09F6DB-B0DC-44F1-9858-E49FAF60396F}" presName="node" presStyleLbl="node1" presStyleIdx="6" presStyleCnt="7">
        <dgm:presLayoutVars>
          <dgm:bulletEnabled val="1"/>
        </dgm:presLayoutVars>
      </dgm:prSet>
      <dgm:spPr/>
    </dgm:pt>
  </dgm:ptLst>
  <dgm:cxnLst>
    <dgm:cxn modelId="{11D22A05-107A-495A-BDC3-7FEA59FBEBC1}" type="presOf" srcId="{281532EA-4EDF-490C-A162-85AEC58E17C9}" destId="{2C5EF493-195C-497A-AA17-2AD7D5B5F970}" srcOrd="1" destOrd="0" presId="urn:microsoft.com/office/officeart/2005/8/layout/process5"/>
    <dgm:cxn modelId="{1EF4831D-206E-4543-A529-4D2129460589}" type="presOf" srcId="{AC8E15BE-9672-484B-90AA-D10B280655D5}" destId="{B6AFCA25-D32D-473F-B1B3-F70169B42FBC}" srcOrd="0" destOrd="0" presId="urn:microsoft.com/office/officeart/2005/8/layout/process5"/>
    <dgm:cxn modelId="{30EAD122-6ADD-4BF9-8BE3-05E805AF9FD4}" type="presOf" srcId="{B6D41856-E73A-4CA6-B432-CF53311A8AB4}" destId="{88E674FB-400A-4854-80DA-F67FAEFF941E}" srcOrd="0" destOrd="0" presId="urn:microsoft.com/office/officeart/2005/8/layout/process5"/>
    <dgm:cxn modelId="{1078E939-C07C-45A6-9F39-7DECF54AB074}" type="presOf" srcId="{931D435F-DD01-4980-A2FD-089361D3CE7C}" destId="{F101F6AD-3297-417E-9F59-1177ABB37C3F}" srcOrd="0" destOrd="0" presId="urn:microsoft.com/office/officeart/2005/8/layout/process5"/>
    <dgm:cxn modelId="{E0C1EC3B-60C1-4C48-9CBD-94AB5E99E8FA}" type="presOf" srcId="{0378090B-B8E3-4845-872B-B37F4E6004AC}" destId="{91573FA2-41CF-423A-926E-EE27449B85A0}" srcOrd="1" destOrd="0" presId="urn:microsoft.com/office/officeart/2005/8/layout/process5"/>
    <dgm:cxn modelId="{1F20673D-9CD7-4BE8-8AA5-AF2F2F72EF3C}" type="presOf" srcId="{DDDDE8BD-1580-4B50-92CB-7CCD94C22614}" destId="{C0B9F53B-9C6B-4DA2-BF35-6B68BB372C68}" srcOrd="0" destOrd="0" presId="urn:microsoft.com/office/officeart/2005/8/layout/process5"/>
    <dgm:cxn modelId="{D3898B3E-E2EE-4026-81FC-7DC1CAF15160}" type="presOf" srcId="{8D9A40C0-4E92-4874-A4CE-118F3171DF3C}" destId="{328BB118-24C9-4250-B900-1D6D6BF03191}" srcOrd="0" destOrd="0" presId="urn:microsoft.com/office/officeart/2005/8/layout/process5"/>
    <dgm:cxn modelId="{87A4BC5C-7443-42A5-8650-D3D0F9CFE3D4}" type="presOf" srcId="{FD46E4A7-6E9E-4F7F-9C77-4963C7E31280}" destId="{87A1577A-DFD7-472F-8C40-2DE86F450DE1}" srcOrd="0" destOrd="0" presId="urn:microsoft.com/office/officeart/2005/8/layout/process5"/>
    <dgm:cxn modelId="{A77F0861-6550-4F94-B527-ED924AE1E296}" type="presOf" srcId="{6A09F6DB-B0DC-44F1-9858-E49FAF60396F}" destId="{567C4353-51DF-4B2A-9D01-6D63C2B21866}" srcOrd="0" destOrd="0" presId="urn:microsoft.com/office/officeart/2005/8/layout/process5"/>
    <dgm:cxn modelId="{4B779664-CEE6-4129-AFEB-0B0CB2C898A7}" type="presOf" srcId="{0378090B-B8E3-4845-872B-B37F4E6004AC}" destId="{F6DFC985-6E76-4F3C-884E-65BCEC336F0A}" srcOrd="0" destOrd="0" presId="urn:microsoft.com/office/officeart/2005/8/layout/process5"/>
    <dgm:cxn modelId="{5F255346-ECAA-4366-AA8E-DBA40123A62C}" type="presOf" srcId="{8D9A40C0-4E92-4874-A4CE-118F3171DF3C}" destId="{00EE2C42-8254-4231-BA60-31C91C569814}" srcOrd="1" destOrd="0" presId="urn:microsoft.com/office/officeart/2005/8/layout/process5"/>
    <dgm:cxn modelId="{1F978279-DF69-45D3-B402-BD3DC64EA399}" type="presOf" srcId="{37542D59-A13C-46AF-9D49-8AAC0E06C485}" destId="{1AD02CE2-EAE3-45D5-9569-5DDE07273DA2}" srcOrd="1" destOrd="0" presId="urn:microsoft.com/office/officeart/2005/8/layout/process5"/>
    <dgm:cxn modelId="{D74D617A-8BB8-4E29-B4B1-1F2316997E24}" type="presOf" srcId="{B906AAD7-5832-4E10-A9F9-0CF957885896}" destId="{72881968-96D9-4B55-BCBB-3F486F22E7DD}" srcOrd="0" destOrd="0" presId="urn:microsoft.com/office/officeart/2005/8/layout/process5"/>
    <dgm:cxn modelId="{ECDB6A7B-191D-4E5F-8E5C-14A8404A3CF1}" type="presOf" srcId="{DDDDE8BD-1580-4B50-92CB-7CCD94C22614}" destId="{0C490AE8-8068-47A5-BAC3-FB8800EC39CE}" srcOrd="1" destOrd="0" presId="urn:microsoft.com/office/officeart/2005/8/layout/process5"/>
    <dgm:cxn modelId="{0753B27C-9D03-43D8-A1FF-FCC88ED3667A}" srcId="{AC8E15BE-9672-484B-90AA-D10B280655D5}" destId="{6A09F6DB-B0DC-44F1-9858-E49FAF60396F}" srcOrd="6" destOrd="0" parTransId="{DDE86A7D-99E2-41C9-A333-863E282F045F}" sibTransId="{750DD90B-149D-41DA-94D8-31A2E67EB0F4}"/>
    <dgm:cxn modelId="{FD1F438F-CAD1-433E-9952-1510C4A939FB}" type="presOf" srcId="{67D36EE1-4060-4A10-BD47-C29348ECC299}" destId="{46B76879-5E99-4F74-AD35-F6684F4B43A3}" srcOrd="0" destOrd="0" presId="urn:microsoft.com/office/officeart/2005/8/layout/process5"/>
    <dgm:cxn modelId="{69F8F79C-D2A8-4873-BC63-E845BE8074D9}" srcId="{AC8E15BE-9672-484B-90AA-D10B280655D5}" destId="{33C50705-F74C-43A5-8E4D-97045B14A8F4}" srcOrd="5" destOrd="0" parTransId="{C0526CCD-F247-4896-9DB5-DF9F6888AC37}" sibTransId="{B6D41856-E73A-4CA6-B432-CF53311A8AB4}"/>
    <dgm:cxn modelId="{8E8460A9-0C5C-4192-A40D-AD929C84FD4E}" type="presOf" srcId="{33C50705-F74C-43A5-8E4D-97045B14A8F4}" destId="{A00DD21C-0598-470F-8B35-0A76B8592351}" srcOrd="0" destOrd="0" presId="urn:microsoft.com/office/officeart/2005/8/layout/process5"/>
    <dgm:cxn modelId="{A1D067B2-1456-4747-9114-AA1DC7C63082}" srcId="{AC8E15BE-9672-484B-90AA-D10B280655D5}" destId="{EBDA951A-24A9-48EE-B7F6-05B44B1AC643}" srcOrd="1" destOrd="0" parTransId="{0255BF0C-BFD6-4E76-BA0E-C7F12FFCC57C}" sibTransId="{281532EA-4EDF-490C-A162-85AEC58E17C9}"/>
    <dgm:cxn modelId="{A82E79B3-341B-4BD3-BCD8-B4D776D4CC62}" srcId="{AC8E15BE-9672-484B-90AA-D10B280655D5}" destId="{FD46E4A7-6E9E-4F7F-9C77-4963C7E31280}" srcOrd="0" destOrd="0" parTransId="{061C321A-107E-43EF-AE69-FB0AC8528D9C}" sibTransId="{0378090B-B8E3-4845-872B-B37F4E6004AC}"/>
    <dgm:cxn modelId="{0EDB4EB6-D3CF-415B-841B-BFF7A4D493C5}" type="presOf" srcId="{281532EA-4EDF-490C-A162-85AEC58E17C9}" destId="{84855851-8D8F-4BCF-BD50-1D60EAD79500}" srcOrd="0" destOrd="0" presId="urn:microsoft.com/office/officeart/2005/8/layout/process5"/>
    <dgm:cxn modelId="{74731DC1-94C2-4427-8900-6096EDF9ECC0}" srcId="{AC8E15BE-9672-484B-90AA-D10B280655D5}" destId="{B906AAD7-5832-4E10-A9F9-0CF957885896}" srcOrd="2" destOrd="0" parTransId="{0A4660F8-0994-435B-95DF-8A14E48C7EC6}" sibTransId="{DDDDE8BD-1580-4B50-92CB-7CCD94C22614}"/>
    <dgm:cxn modelId="{0E9E46C6-B9AB-4FC8-BBA7-6CF70A09B29D}" type="presOf" srcId="{EBDA951A-24A9-48EE-B7F6-05B44B1AC643}" destId="{3E911F2C-6677-4B8E-A509-1FDE90D676D5}" srcOrd="0" destOrd="0" presId="urn:microsoft.com/office/officeart/2005/8/layout/process5"/>
    <dgm:cxn modelId="{62EC48CF-F76D-4570-AD6F-FC70103EDEFA}" srcId="{AC8E15BE-9672-484B-90AA-D10B280655D5}" destId="{931D435F-DD01-4980-A2FD-089361D3CE7C}" srcOrd="4" destOrd="0" parTransId="{EE5B7172-6953-4E60-AF0F-E0713C56AE20}" sibTransId="{8D9A40C0-4E92-4874-A4CE-118F3171DF3C}"/>
    <dgm:cxn modelId="{F399DEDB-858D-44D3-8DCB-456BE6C1C9C3}" srcId="{AC8E15BE-9672-484B-90AA-D10B280655D5}" destId="{67D36EE1-4060-4A10-BD47-C29348ECC299}" srcOrd="3" destOrd="0" parTransId="{30C0D2DD-57C3-4FCF-9EEC-1B28E5D3E881}" sibTransId="{37542D59-A13C-46AF-9D49-8AAC0E06C485}"/>
    <dgm:cxn modelId="{18638EDF-90D5-4A51-ABA4-84FE63F7B18F}" type="presOf" srcId="{B6D41856-E73A-4CA6-B432-CF53311A8AB4}" destId="{3F83E709-6A56-4F86-9740-625DD9D0C707}" srcOrd="1" destOrd="0" presId="urn:microsoft.com/office/officeart/2005/8/layout/process5"/>
    <dgm:cxn modelId="{5EF8C2F7-2008-4213-8319-D6E079DBF45F}" type="presOf" srcId="{37542D59-A13C-46AF-9D49-8AAC0E06C485}" destId="{32106BF5-734B-4B01-9761-9452D212A478}" srcOrd="0" destOrd="0" presId="urn:microsoft.com/office/officeart/2005/8/layout/process5"/>
    <dgm:cxn modelId="{184A6BBE-49B7-417F-A07C-D8BC6FC112D0}" type="presParOf" srcId="{B6AFCA25-D32D-473F-B1B3-F70169B42FBC}" destId="{87A1577A-DFD7-472F-8C40-2DE86F450DE1}" srcOrd="0" destOrd="0" presId="urn:microsoft.com/office/officeart/2005/8/layout/process5"/>
    <dgm:cxn modelId="{F941E496-DB45-4B3F-81E3-1612A0E0F6CF}" type="presParOf" srcId="{B6AFCA25-D32D-473F-B1B3-F70169B42FBC}" destId="{F6DFC985-6E76-4F3C-884E-65BCEC336F0A}" srcOrd="1" destOrd="0" presId="urn:microsoft.com/office/officeart/2005/8/layout/process5"/>
    <dgm:cxn modelId="{9C729FDE-E9A4-4F12-8C2E-166616176761}" type="presParOf" srcId="{F6DFC985-6E76-4F3C-884E-65BCEC336F0A}" destId="{91573FA2-41CF-423A-926E-EE27449B85A0}" srcOrd="0" destOrd="0" presId="urn:microsoft.com/office/officeart/2005/8/layout/process5"/>
    <dgm:cxn modelId="{5A3C3E74-880C-4E56-A94C-D41725BEA2A5}" type="presParOf" srcId="{B6AFCA25-D32D-473F-B1B3-F70169B42FBC}" destId="{3E911F2C-6677-4B8E-A509-1FDE90D676D5}" srcOrd="2" destOrd="0" presId="urn:microsoft.com/office/officeart/2005/8/layout/process5"/>
    <dgm:cxn modelId="{1BB83548-A837-4847-AF95-55D03F20A147}" type="presParOf" srcId="{B6AFCA25-D32D-473F-B1B3-F70169B42FBC}" destId="{84855851-8D8F-4BCF-BD50-1D60EAD79500}" srcOrd="3" destOrd="0" presId="urn:microsoft.com/office/officeart/2005/8/layout/process5"/>
    <dgm:cxn modelId="{A1008242-AE9C-4F46-AC46-D00BB9B2A657}" type="presParOf" srcId="{84855851-8D8F-4BCF-BD50-1D60EAD79500}" destId="{2C5EF493-195C-497A-AA17-2AD7D5B5F970}" srcOrd="0" destOrd="0" presId="urn:microsoft.com/office/officeart/2005/8/layout/process5"/>
    <dgm:cxn modelId="{A4E0A155-18A8-418C-994B-9D93A9848E83}" type="presParOf" srcId="{B6AFCA25-D32D-473F-B1B3-F70169B42FBC}" destId="{72881968-96D9-4B55-BCBB-3F486F22E7DD}" srcOrd="4" destOrd="0" presId="urn:microsoft.com/office/officeart/2005/8/layout/process5"/>
    <dgm:cxn modelId="{32EE9997-1886-4F82-9B3C-611549E2BD85}" type="presParOf" srcId="{B6AFCA25-D32D-473F-B1B3-F70169B42FBC}" destId="{C0B9F53B-9C6B-4DA2-BF35-6B68BB372C68}" srcOrd="5" destOrd="0" presId="urn:microsoft.com/office/officeart/2005/8/layout/process5"/>
    <dgm:cxn modelId="{D9CDF677-089F-483C-B5CA-D825C26D844A}" type="presParOf" srcId="{C0B9F53B-9C6B-4DA2-BF35-6B68BB372C68}" destId="{0C490AE8-8068-47A5-BAC3-FB8800EC39CE}" srcOrd="0" destOrd="0" presId="urn:microsoft.com/office/officeart/2005/8/layout/process5"/>
    <dgm:cxn modelId="{231191AB-1808-4F56-BF59-593A7F877E64}" type="presParOf" srcId="{B6AFCA25-D32D-473F-B1B3-F70169B42FBC}" destId="{46B76879-5E99-4F74-AD35-F6684F4B43A3}" srcOrd="6" destOrd="0" presId="urn:microsoft.com/office/officeart/2005/8/layout/process5"/>
    <dgm:cxn modelId="{BD1E53A5-8DF6-4252-81AD-CF67ABCC0EDF}" type="presParOf" srcId="{B6AFCA25-D32D-473F-B1B3-F70169B42FBC}" destId="{32106BF5-734B-4B01-9761-9452D212A478}" srcOrd="7" destOrd="0" presId="urn:microsoft.com/office/officeart/2005/8/layout/process5"/>
    <dgm:cxn modelId="{097B0D8A-FA21-4A56-9866-179F203CDD0E}" type="presParOf" srcId="{32106BF5-734B-4B01-9761-9452D212A478}" destId="{1AD02CE2-EAE3-45D5-9569-5DDE07273DA2}" srcOrd="0" destOrd="0" presId="urn:microsoft.com/office/officeart/2005/8/layout/process5"/>
    <dgm:cxn modelId="{DB2B11CF-1766-4D73-87A3-A8CE698871A3}" type="presParOf" srcId="{B6AFCA25-D32D-473F-B1B3-F70169B42FBC}" destId="{F101F6AD-3297-417E-9F59-1177ABB37C3F}" srcOrd="8" destOrd="0" presId="urn:microsoft.com/office/officeart/2005/8/layout/process5"/>
    <dgm:cxn modelId="{61A577AB-78CF-4F30-BAA4-64FFA47475EE}" type="presParOf" srcId="{B6AFCA25-D32D-473F-B1B3-F70169B42FBC}" destId="{328BB118-24C9-4250-B900-1D6D6BF03191}" srcOrd="9" destOrd="0" presId="urn:microsoft.com/office/officeart/2005/8/layout/process5"/>
    <dgm:cxn modelId="{1F38C0D3-35CB-416C-B196-DA6B39DD5E39}" type="presParOf" srcId="{328BB118-24C9-4250-B900-1D6D6BF03191}" destId="{00EE2C42-8254-4231-BA60-31C91C569814}" srcOrd="0" destOrd="0" presId="urn:microsoft.com/office/officeart/2005/8/layout/process5"/>
    <dgm:cxn modelId="{323F5A2D-8EAF-4FE6-8CA1-A7983DAD2CE6}" type="presParOf" srcId="{B6AFCA25-D32D-473F-B1B3-F70169B42FBC}" destId="{A00DD21C-0598-470F-8B35-0A76B8592351}" srcOrd="10" destOrd="0" presId="urn:microsoft.com/office/officeart/2005/8/layout/process5"/>
    <dgm:cxn modelId="{0E941B8F-6884-4647-A0B5-4114A255E885}" type="presParOf" srcId="{B6AFCA25-D32D-473F-B1B3-F70169B42FBC}" destId="{88E674FB-400A-4854-80DA-F67FAEFF941E}" srcOrd="11" destOrd="0" presId="urn:microsoft.com/office/officeart/2005/8/layout/process5"/>
    <dgm:cxn modelId="{A233AE27-42EB-4CF5-B41D-80269FB4FEE6}" type="presParOf" srcId="{88E674FB-400A-4854-80DA-F67FAEFF941E}" destId="{3F83E709-6A56-4F86-9740-625DD9D0C707}" srcOrd="0" destOrd="0" presId="urn:microsoft.com/office/officeart/2005/8/layout/process5"/>
    <dgm:cxn modelId="{E34D118E-ED86-4E65-8B4B-4478BBCFF145}" type="presParOf" srcId="{B6AFCA25-D32D-473F-B1B3-F70169B42FBC}" destId="{567C4353-51DF-4B2A-9D01-6D63C2B21866}" srcOrd="1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1577A-DFD7-472F-8C40-2DE86F450DE1}">
      <dsp:nvSpPr>
        <dsp:cNvPr id="0" name=""/>
        <dsp:cNvSpPr/>
      </dsp:nvSpPr>
      <dsp:spPr>
        <a:xfrm>
          <a:off x="826" y="288207"/>
          <a:ext cx="1762428" cy="1057457"/>
        </a:xfrm>
        <a:prstGeom prst="roundRect">
          <a:avLst>
            <a:gd name="adj" fmla="val 1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lgerian" panose="04020705040A02060702" pitchFamily="82" charset="0"/>
            </a:rPr>
            <a:t>Title: </a:t>
          </a:r>
          <a:r>
            <a:rPr lang="en-GB" sz="2400" kern="1200" dirty="0">
              <a:solidFill>
                <a:srgbClr val="FF0000"/>
              </a:solidFill>
              <a:latin typeface="Algerian" panose="04020705040A02060702" pitchFamily="82" charset="0"/>
            </a:rPr>
            <a:t>KAAZ</a:t>
          </a:r>
          <a:r>
            <a:rPr lang="en-GB" sz="1500" kern="1200" dirty="0">
              <a:latin typeface="Algerian" panose="04020705040A02060702" pitchFamily="82" charset="0"/>
            </a:rPr>
            <a:t> tech</a:t>
          </a:r>
          <a:r>
            <a:rPr lang="en-GB" sz="1500" kern="1200" dirty="0"/>
            <a:t> “</a:t>
          </a:r>
          <a:r>
            <a:rPr lang="en-GB" sz="1500" b="1" i="1" kern="1200" dirty="0"/>
            <a:t>all your digital needs under 1 roof</a:t>
          </a:r>
          <a:r>
            <a:rPr lang="en-GB" sz="1500" kern="1200" dirty="0"/>
            <a:t>”</a:t>
          </a:r>
          <a:endParaRPr lang="en-US" sz="1500" kern="1200" dirty="0"/>
        </a:p>
      </dsp:txBody>
      <dsp:txXfrm>
        <a:off x="31798" y="319179"/>
        <a:ext cx="1700484" cy="995513"/>
      </dsp:txXfrm>
    </dsp:sp>
    <dsp:sp modelId="{F6DFC985-6E76-4F3C-884E-65BCEC336F0A}">
      <dsp:nvSpPr>
        <dsp:cNvPr id="0" name=""/>
        <dsp:cNvSpPr/>
      </dsp:nvSpPr>
      <dsp:spPr>
        <a:xfrm>
          <a:off x="1918348" y="598395"/>
          <a:ext cx="373634" cy="437082"/>
        </a:xfrm>
        <a:prstGeom prst="rightArrow">
          <a:avLst>
            <a:gd name="adj1" fmla="val 60000"/>
            <a:gd name="adj2" fmla="val 5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1918348" y="685811"/>
        <a:ext cx="261544" cy="262250"/>
      </dsp:txXfrm>
    </dsp:sp>
    <dsp:sp modelId="{3E911F2C-6677-4B8E-A509-1FDE90D676D5}">
      <dsp:nvSpPr>
        <dsp:cNvPr id="0" name=""/>
        <dsp:cNvSpPr/>
      </dsp:nvSpPr>
      <dsp:spPr>
        <a:xfrm>
          <a:off x="2468226" y="288207"/>
          <a:ext cx="1762428" cy="1057457"/>
        </a:xfrm>
        <a:prstGeom prst="roundRect">
          <a:avLst>
            <a:gd name="adj" fmla="val 1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FF0000"/>
              </a:solidFill>
            </a:rPr>
            <a:t>K</a:t>
          </a:r>
          <a:r>
            <a:rPr lang="en-GB" sz="1500" kern="1200" dirty="0"/>
            <a:t>ushba Begum: 1713328</a:t>
          </a:r>
          <a:endParaRPr lang="en-US" sz="1500" kern="1200" dirty="0"/>
        </a:p>
      </dsp:txBody>
      <dsp:txXfrm>
        <a:off x="2499198" y="319179"/>
        <a:ext cx="1700484" cy="995513"/>
      </dsp:txXfrm>
    </dsp:sp>
    <dsp:sp modelId="{84855851-8D8F-4BCF-BD50-1D60EAD79500}">
      <dsp:nvSpPr>
        <dsp:cNvPr id="0" name=""/>
        <dsp:cNvSpPr/>
      </dsp:nvSpPr>
      <dsp:spPr>
        <a:xfrm rot="5400000">
          <a:off x="3162622" y="1469034"/>
          <a:ext cx="373634" cy="437082"/>
        </a:xfrm>
        <a:prstGeom prst="rightArrow">
          <a:avLst>
            <a:gd name="adj1" fmla="val 60000"/>
            <a:gd name="adj2" fmla="val 5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3218314" y="1500758"/>
        <a:ext cx="262250" cy="261544"/>
      </dsp:txXfrm>
    </dsp:sp>
    <dsp:sp modelId="{72881968-96D9-4B55-BCBB-3F486F22E7DD}">
      <dsp:nvSpPr>
        <dsp:cNvPr id="0" name=""/>
        <dsp:cNvSpPr/>
      </dsp:nvSpPr>
      <dsp:spPr>
        <a:xfrm>
          <a:off x="2468226" y="2050636"/>
          <a:ext cx="1762428" cy="1057457"/>
        </a:xfrm>
        <a:prstGeom prst="roundRect">
          <a:avLst>
            <a:gd name="adj" fmla="val 1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FF0000"/>
              </a:solidFill>
            </a:rPr>
            <a:t>A</a:t>
          </a:r>
          <a:r>
            <a:rPr lang="en-GB" sz="1500" kern="1200" dirty="0"/>
            <a:t>mina Begum: 1711698</a:t>
          </a:r>
          <a:endParaRPr lang="en-US" sz="1500" kern="1200" dirty="0"/>
        </a:p>
      </dsp:txBody>
      <dsp:txXfrm>
        <a:off x="2499198" y="2081608"/>
        <a:ext cx="1700484" cy="995513"/>
      </dsp:txXfrm>
    </dsp:sp>
    <dsp:sp modelId="{C0B9F53B-9C6B-4DA2-BF35-6B68BB372C68}">
      <dsp:nvSpPr>
        <dsp:cNvPr id="0" name=""/>
        <dsp:cNvSpPr/>
      </dsp:nvSpPr>
      <dsp:spPr>
        <a:xfrm rot="10800000">
          <a:off x="1939497" y="2360823"/>
          <a:ext cx="373634" cy="437082"/>
        </a:xfrm>
        <a:prstGeom prst="rightArrow">
          <a:avLst>
            <a:gd name="adj1" fmla="val 60000"/>
            <a:gd name="adj2" fmla="val 5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2051587" y="2448239"/>
        <a:ext cx="261544" cy="262250"/>
      </dsp:txXfrm>
    </dsp:sp>
    <dsp:sp modelId="{46B76879-5E99-4F74-AD35-F6684F4B43A3}">
      <dsp:nvSpPr>
        <dsp:cNvPr id="0" name=""/>
        <dsp:cNvSpPr/>
      </dsp:nvSpPr>
      <dsp:spPr>
        <a:xfrm>
          <a:off x="826" y="2050636"/>
          <a:ext cx="1762428" cy="1057457"/>
        </a:xfrm>
        <a:prstGeom prst="roundRect">
          <a:avLst>
            <a:gd name="adj" fmla="val 1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Md Al </a:t>
          </a:r>
          <a:r>
            <a:rPr lang="en-GB" sz="2400" kern="1200" dirty="0">
              <a:solidFill>
                <a:srgbClr val="FF0000"/>
              </a:solidFill>
            </a:rPr>
            <a:t>A</a:t>
          </a:r>
          <a:r>
            <a:rPr lang="en-GB" sz="1500" kern="1200" dirty="0"/>
            <a:t>min: 1713449</a:t>
          </a:r>
          <a:endParaRPr lang="en-US" sz="1500" kern="1200" dirty="0"/>
        </a:p>
      </dsp:txBody>
      <dsp:txXfrm>
        <a:off x="31798" y="2081608"/>
        <a:ext cx="1700484" cy="995513"/>
      </dsp:txXfrm>
    </dsp:sp>
    <dsp:sp modelId="{32106BF5-734B-4B01-9761-9452D212A478}">
      <dsp:nvSpPr>
        <dsp:cNvPr id="0" name=""/>
        <dsp:cNvSpPr/>
      </dsp:nvSpPr>
      <dsp:spPr>
        <a:xfrm rot="5400000">
          <a:off x="695223" y="3231463"/>
          <a:ext cx="373634" cy="437082"/>
        </a:xfrm>
        <a:prstGeom prst="rightArrow">
          <a:avLst>
            <a:gd name="adj1" fmla="val 60000"/>
            <a:gd name="adj2" fmla="val 5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750915" y="3263187"/>
        <a:ext cx="262250" cy="261544"/>
      </dsp:txXfrm>
    </dsp:sp>
    <dsp:sp modelId="{F101F6AD-3297-417E-9F59-1177ABB37C3F}">
      <dsp:nvSpPr>
        <dsp:cNvPr id="0" name=""/>
        <dsp:cNvSpPr/>
      </dsp:nvSpPr>
      <dsp:spPr>
        <a:xfrm>
          <a:off x="826" y="3813064"/>
          <a:ext cx="1762428" cy="1057457"/>
        </a:xfrm>
        <a:prstGeom prst="roundRect">
          <a:avLst>
            <a:gd name="adj" fmla="val 10000"/>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FF0000"/>
              </a:solidFill>
            </a:rPr>
            <a:t>Z</a:t>
          </a:r>
          <a:r>
            <a:rPr lang="en-GB" sz="1500" kern="1200" dirty="0"/>
            <a:t>ahed Ahmed: 1714926</a:t>
          </a:r>
          <a:endParaRPr lang="en-US" sz="1500" kern="1200" dirty="0"/>
        </a:p>
      </dsp:txBody>
      <dsp:txXfrm>
        <a:off x="31798" y="3844036"/>
        <a:ext cx="1700484" cy="995513"/>
      </dsp:txXfrm>
    </dsp:sp>
    <dsp:sp modelId="{328BB118-24C9-4250-B900-1D6D6BF03191}">
      <dsp:nvSpPr>
        <dsp:cNvPr id="0" name=""/>
        <dsp:cNvSpPr/>
      </dsp:nvSpPr>
      <dsp:spPr>
        <a:xfrm>
          <a:off x="1918348" y="4123252"/>
          <a:ext cx="373634" cy="437082"/>
        </a:xfrm>
        <a:prstGeom prst="rightArrow">
          <a:avLst>
            <a:gd name="adj1" fmla="val 60000"/>
            <a:gd name="adj2" fmla="val 50000"/>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1918348" y="4210668"/>
        <a:ext cx="261544" cy="262250"/>
      </dsp:txXfrm>
    </dsp:sp>
    <dsp:sp modelId="{A00DD21C-0598-470F-8B35-0A76B8592351}">
      <dsp:nvSpPr>
        <dsp:cNvPr id="0" name=""/>
        <dsp:cNvSpPr/>
      </dsp:nvSpPr>
      <dsp:spPr>
        <a:xfrm>
          <a:off x="2468226" y="3813064"/>
          <a:ext cx="1762428" cy="1057457"/>
        </a:xfrm>
        <a:prstGeom prst="roundRect">
          <a:avLst>
            <a:gd name="adj" fmla="val 1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Group:2</a:t>
          </a:r>
          <a:endParaRPr lang="en-US" sz="2200" kern="1200"/>
        </a:p>
      </dsp:txBody>
      <dsp:txXfrm>
        <a:off x="2499198" y="3844036"/>
        <a:ext cx="1700484" cy="995513"/>
      </dsp:txXfrm>
    </dsp:sp>
    <dsp:sp modelId="{88E674FB-400A-4854-80DA-F67FAEFF941E}">
      <dsp:nvSpPr>
        <dsp:cNvPr id="0" name=""/>
        <dsp:cNvSpPr/>
      </dsp:nvSpPr>
      <dsp:spPr>
        <a:xfrm rot="5400000">
          <a:off x="3162622" y="4993891"/>
          <a:ext cx="373634" cy="437082"/>
        </a:xfrm>
        <a:prstGeom prst="rightArrow">
          <a:avLst>
            <a:gd name="adj1" fmla="val 60000"/>
            <a:gd name="adj2" fmla="val 5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3218314" y="5025615"/>
        <a:ext cx="262250" cy="261544"/>
      </dsp:txXfrm>
    </dsp:sp>
    <dsp:sp modelId="{567C4353-51DF-4B2A-9D01-6D63C2B21866}">
      <dsp:nvSpPr>
        <dsp:cNvPr id="0" name=""/>
        <dsp:cNvSpPr/>
      </dsp:nvSpPr>
      <dsp:spPr>
        <a:xfrm>
          <a:off x="2468226" y="5575493"/>
          <a:ext cx="1762428" cy="1057457"/>
        </a:xfrm>
        <a:prstGeom prst="roundRect">
          <a:avLst>
            <a:gd name="adj" fmla="val 1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Lecturer name: Dr Doreen Aya </a:t>
          </a:r>
          <a:endParaRPr lang="en-US" sz="2200" kern="1200"/>
        </a:p>
      </dsp:txBody>
      <dsp:txXfrm>
        <a:off x="2499198" y="5606465"/>
        <a:ext cx="1700484" cy="99551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2360260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402078958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50122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98197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35690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53458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58971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41913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34525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7047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057930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78654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259325D9-C7C0-42EB-AEBB-E19A63C4F488}"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88684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9242070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01443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6644604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07/01/2019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0724513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07/01/2019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3554046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07/01/2019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31079998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3373208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07980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2985249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91896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59B12514-B2BD-43EE-BCBD-7E23DB886ACD}" type="datetime1">
              <a:rPr lang="en-GB" altLang="en-US" smtClean="0"/>
              <a:pPr>
                <a:defRPr/>
              </a:pPr>
              <a:t>07/01/2019</a:t>
            </a:fld>
            <a:endParaRPr lang="en-GB" alt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99394249-8463-4BC8-8578-8F2970A0B96D}" type="slidenum">
              <a:rPr lang="en-GB" altLang="en-US" smtClean="0"/>
              <a:pPr>
                <a:defRPr/>
              </a:pPr>
              <a:t>‹#›</a:t>
            </a:fld>
            <a:endParaRPr lang="en-GB"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8150393"/>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hf sldNum="0" hdr="0"/>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pngall.com/technology-png" TargetMode="External"/><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hyperlink" Target="https://commons.wikimedia.org/wiki/File:Geek_Squad_logo.svg" TargetMode="External"/><Relationship Id="rId4" Type="http://schemas.openxmlformats.org/officeDocument/2006/relationships/diagramQuickStyle" Target="../diagrams/quickStyle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eopedia.org/index.php/Legal_factors_affecting_busines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trustatec.co.uk/?gclid=EAIaIQobChMIqoW67Z-" TargetMode="External"/><Relationship Id="rId3" Type="http://schemas.openxmlformats.org/officeDocument/2006/relationships/hyperlink" Target="https://www.oksbdc.org/why-is-technology-important-in-business/" TargetMode="External"/><Relationship Id="rId7" Type="http://schemas.openxmlformats.org/officeDocument/2006/relationships/hyperlink" Target="https://www.inc.com/guides/business-plan-financial-section.html" TargetMode="External"/><Relationship Id="rId2" Type="http://schemas.openxmlformats.org/officeDocument/2006/relationships/hyperlink" Target="https://www.ons.gov.uk/businessindustryandtrade/itandinternetindustry/bulletins/internetusers/2018" TargetMode="External"/><Relationship Id="rId1" Type="http://schemas.openxmlformats.org/officeDocument/2006/relationships/slideLayout" Target="../slideLayouts/slideLayout2.xml"/><Relationship Id="rId6" Type="http://schemas.openxmlformats.org/officeDocument/2006/relationships/hyperlink" Target="https://www.nibusinessinfo.co.uk/content/pestle-analysis-example" TargetMode="External"/><Relationship Id="rId5" Type="http://schemas.openxmlformats.org/officeDocument/2006/relationships/hyperlink" Target="https://pestleanalysis.com/technological-factors-affecting-" TargetMode="External"/><Relationship Id="rId4" Type="http://schemas.openxmlformats.org/officeDocument/2006/relationships/hyperlink" Target="http://www.investopedia.com/" TargetMode="External"/><Relationship Id="rId9" Type="http://schemas.openxmlformats.org/officeDocument/2006/relationships/hyperlink" Target="https://www.ricemedia.co.uk/competitor-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rot="16200000">
            <a:off x="-493992" y="742723"/>
            <a:ext cx="1854252" cy="827584"/>
          </a:xfrm>
        </p:spPr>
        <p:txBody>
          <a:bodyPr>
            <a:normAutofit/>
          </a:bodyPr>
          <a:lstStyle/>
          <a:p>
            <a:r>
              <a:rPr lang="en-GB" altLang="en-US" sz="2400" i="1" u="sng" dirty="0">
                <a:solidFill>
                  <a:srgbClr val="FFFFFF"/>
                </a:solidFill>
                <a:highlight>
                  <a:srgbClr val="808000"/>
                </a:highlight>
              </a:rPr>
              <a:t>BUSINESS PLAN</a:t>
            </a:r>
          </a:p>
        </p:txBody>
      </p:sp>
      <p:graphicFrame>
        <p:nvGraphicFramePr>
          <p:cNvPr id="6153" name="Subtitle 2">
            <a:extLst>
              <a:ext uri="{FF2B5EF4-FFF2-40B4-BE49-F238E27FC236}">
                <a16:creationId xmlns:a16="http://schemas.microsoft.com/office/drawing/2014/main" id="{B3EF45BF-A9DE-4374-B2CC-03097F0CD953}"/>
              </a:ext>
            </a:extLst>
          </p:cNvPr>
          <p:cNvGraphicFramePr>
            <a:graphicFrameLocks noGrp="1"/>
          </p:cNvGraphicFramePr>
          <p:nvPr>
            <p:ph idx="1"/>
            <p:extLst>
              <p:ext uri="{D42A27DB-BD31-4B8C-83A1-F6EECF244321}">
                <p14:modId xmlns:p14="http://schemas.microsoft.com/office/powerpoint/2010/main" val="3252063053"/>
              </p:ext>
            </p:extLst>
          </p:nvPr>
        </p:nvGraphicFramePr>
        <p:xfrm>
          <a:off x="4118769" y="229390"/>
          <a:ext cx="4231481" cy="69211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147" name="Subtitle 2">
            <a:extLst>
              <a:ext uri="{FF2B5EF4-FFF2-40B4-BE49-F238E27FC236}">
                <a16:creationId xmlns:a16="http://schemas.microsoft.com/office/drawing/2014/main" id="{DFF9AAD1-A0E4-41E9-85C5-C54A68C04797}"/>
              </a:ext>
            </a:extLst>
          </p:cNvPr>
          <p:cNvSpPr>
            <a:spLocks noGrp="1"/>
          </p:cNvSpPr>
          <p:nvPr>
            <p:ph idx="4294967295"/>
          </p:nvPr>
        </p:nvSpPr>
        <p:spPr>
          <a:xfrm>
            <a:off x="914400" y="1412875"/>
            <a:ext cx="8229600" cy="2016125"/>
          </a:xfrm>
        </p:spPr>
        <p:txBody>
          <a:bodyPr>
            <a:normAutofit/>
          </a:bodyPr>
          <a:lstStyle/>
          <a:p>
            <a:pPr eaLnBrk="1" hangingPunct="1">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pic>
        <p:nvPicPr>
          <p:cNvPr id="3" name="Picture 2" descr="A picture containing vector graphics&#10;&#10;Description automatically generated">
            <a:extLst>
              <a:ext uri="{FF2B5EF4-FFF2-40B4-BE49-F238E27FC236}">
                <a16:creationId xmlns:a16="http://schemas.microsoft.com/office/drawing/2014/main" id="{08AB4F8F-F02E-419A-AE4D-921C245377F1}"/>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247705" y="1051958"/>
            <a:ext cx="1135999" cy="1368930"/>
          </a:xfrm>
          <a:prstGeom prst="rect">
            <a:avLst/>
          </a:prstGeom>
        </p:spPr>
      </p:pic>
      <p:pic>
        <p:nvPicPr>
          <p:cNvPr id="7" name="Picture 6">
            <a:extLst>
              <a:ext uri="{FF2B5EF4-FFF2-40B4-BE49-F238E27FC236}">
                <a16:creationId xmlns:a16="http://schemas.microsoft.com/office/drawing/2014/main" id="{8C790555-7029-4520-BD66-3EB7050E1DD1}"/>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329281" y="4370250"/>
            <a:ext cx="1154487" cy="1097488"/>
          </a:xfrm>
          <a:prstGeom prst="rect">
            <a:avLst/>
          </a:prstGeom>
        </p:spPr>
      </p:pic>
      <p:sp>
        <p:nvSpPr>
          <p:cNvPr id="15" name="Rectangle 14">
            <a:extLst>
              <a:ext uri="{FF2B5EF4-FFF2-40B4-BE49-F238E27FC236}">
                <a16:creationId xmlns:a16="http://schemas.microsoft.com/office/drawing/2014/main" id="{10BA8D6C-CE23-4C48-93BF-4E0B12684C5B}"/>
              </a:ext>
            </a:extLst>
          </p:cNvPr>
          <p:cNvSpPr/>
          <p:nvPr/>
        </p:nvSpPr>
        <p:spPr>
          <a:xfrm flipH="1">
            <a:off x="161108" y="2875629"/>
            <a:ext cx="3321743" cy="721833"/>
          </a:xfrm>
          <a:prstGeom prst="rect">
            <a:avLst/>
          </a:prstGeom>
          <a:noFill/>
        </p:spPr>
        <p:txBody>
          <a:bodyPr wrap="none" lIns="91440" tIns="72000" rIns="108000" bIns="45720">
            <a:normAutofit fontScale="85000" lnSpcReduction="20000"/>
          </a:bodyPr>
          <a:lstStyle/>
          <a:p>
            <a:pPr algn="ctr"/>
            <a:r>
              <a:rPr lang="en-US" sz="5400" b="1" cap="none" spc="0" dirty="0">
                <a:ln w="22225">
                  <a:solidFill>
                    <a:schemeClr val="accent2"/>
                  </a:solidFill>
                  <a:prstDash val="solid"/>
                </a:ln>
                <a:solidFill>
                  <a:srgbClr val="FF0000"/>
                </a:solidFill>
                <a:effectLst/>
                <a:latin typeface="Algerian" panose="04020705040A02060702" pitchFamily="82" charset="0"/>
              </a:rPr>
              <a:t>KAAZ</a:t>
            </a:r>
            <a:r>
              <a:rPr lang="en-US" sz="5400" b="1" cap="none" spc="0" dirty="0">
                <a:ln w="22225">
                  <a:solidFill>
                    <a:schemeClr val="accent2"/>
                  </a:solidFill>
                  <a:prstDash val="solid"/>
                </a:ln>
                <a:solidFill>
                  <a:srgbClr val="FF0000"/>
                </a:solidFill>
                <a:effectLst/>
              </a:rPr>
              <a:t> tech</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64"/>
            <a:ext cx="6095113" cy="68785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768096" y="4911819"/>
            <a:ext cx="4882895" cy="1499616"/>
          </a:xfrm>
        </p:spPr>
        <p:txBody>
          <a:bodyPr>
            <a:normAutofit/>
          </a:bodyPr>
          <a:lstStyle/>
          <a:p>
            <a:pPr eaLnBrk="1" hangingPunct="1"/>
            <a:r>
              <a:rPr lang="en-GB" altLang="en-US" b="1" i="1" dirty="0">
                <a:solidFill>
                  <a:srgbClr val="FFFFFF"/>
                </a:solidFill>
                <a:latin typeface="Arial" panose="020B0604020202020204" pitchFamily="34" charset="0"/>
                <a:cs typeface="Arial" panose="020B0604020202020204" pitchFamily="34" charset="0"/>
              </a:rPr>
              <a:t>Executive Summary</a:t>
            </a:r>
            <a:endParaRPr lang="en-GB" altLang="en-US" dirty="0">
              <a:solidFill>
                <a:srgbClr val="FFFFFF"/>
              </a:solidFill>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716795" y="827971"/>
            <a:ext cx="4880603" cy="3606798"/>
          </a:xfrm>
        </p:spPr>
        <p:txBody>
          <a:bodyPr anchor="ctr">
            <a:normAutofit fontScale="70000" lnSpcReduction="20000"/>
          </a:bodyPr>
          <a:lstStyle/>
          <a:p>
            <a:pPr eaLnBrk="1" hangingPunct="1">
              <a:buFontTx/>
              <a:buNone/>
            </a:pPr>
            <a:r>
              <a:rPr lang="en-GB" altLang="en-US" sz="1700" b="1" dirty="0">
                <a:solidFill>
                  <a:srgbClr val="FFFFFF"/>
                </a:solidFill>
                <a:latin typeface="Arial" panose="020B0604020202020204" pitchFamily="34" charset="0"/>
                <a:cs typeface="Arial" panose="020B0604020202020204" pitchFamily="34" charset="0"/>
              </a:rPr>
              <a:t>  At </a:t>
            </a:r>
            <a:r>
              <a:rPr lang="en-GB" altLang="en-US" sz="4700" b="1" dirty="0">
                <a:solidFill>
                  <a:srgbClr val="FF0000"/>
                </a:solidFill>
                <a:latin typeface="Arial" panose="020B0604020202020204" pitchFamily="34" charset="0"/>
                <a:cs typeface="Arial" panose="020B0604020202020204" pitchFamily="34" charset="0"/>
              </a:rPr>
              <a:t>KAAZ</a:t>
            </a:r>
            <a:r>
              <a:rPr lang="en-GB" altLang="en-US" sz="4700" b="1" dirty="0">
                <a:solidFill>
                  <a:srgbClr val="FFFFFF"/>
                </a:solidFill>
                <a:latin typeface="Arial" panose="020B0604020202020204" pitchFamily="34" charset="0"/>
                <a:cs typeface="Arial" panose="020B0604020202020204" pitchFamily="34" charset="0"/>
              </a:rPr>
              <a:t> </a:t>
            </a:r>
            <a:r>
              <a:rPr lang="en-GB" altLang="en-US" sz="1500" b="1" dirty="0">
                <a:solidFill>
                  <a:srgbClr val="FFFFFF"/>
                </a:solidFill>
                <a:latin typeface="Arial" panose="020B0604020202020204" pitchFamily="34" charset="0"/>
                <a:cs typeface="Arial" panose="020B0604020202020204" pitchFamily="34" charset="0"/>
              </a:rPr>
              <a:t>tech</a:t>
            </a:r>
            <a:r>
              <a:rPr lang="en-GB" altLang="en-US" sz="1700" b="1" dirty="0">
                <a:solidFill>
                  <a:srgbClr val="FFFFFF"/>
                </a:solidFill>
                <a:latin typeface="Arial" panose="020B0604020202020204" pitchFamily="34" charset="0"/>
                <a:cs typeface="Arial" panose="020B0604020202020204" pitchFamily="34" charset="0"/>
              </a:rPr>
              <a:t>, </a:t>
            </a:r>
            <a:r>
              <a:rPr lang="en-GB" altLang="en-US" sz="1300" b="1" dirty="0">
                <a:solidFill>
                  <a:srgbClr val="FFFFFF"/>
                </a:solidFill>
                <a:latin typeface="Arial" panose="020B0604020202020204" pitchFamily="34" charset="0"/>
                <a:cs typeface="Arial" panose="020B0604020202020204" pitchFamily="34" charset="0"/>
              </a:rPr>
              <a:t>we understand the complications and  </a:t>
            </a:r>
          </a:p>
          <a:p>
            <a:pPr eaLnBrk="1" hangingPunct="1">
              <a:buFontTx/>
              <a:buNone/>
            </a:pPr>
            <a:r>
              <a:rPr lang="en-GB" altLang="en-US" sz="1300" b="1" dirty="0">
                <a:solidFill>
                  <a:srgbClr val="FFFFFF"/>
                </a:solidFill>
                <a:latin typeface="Arial" panose="020B0604020202020204" pitchFamily="34" charset="0"/>
                <a:cs typeface="Arial" panose="020B0604020202020204" pitchFamily="34" charset="0"/>
              </a:rPr>
              <a:t>            </a:t>
            </a:r>
            <a:r>
              <a:rPr lang="en-GB" altLang="en-US" sz="4000" b="1" dirty="0">
                <a:solidFill>
                  <a:srgbClr val="FFC000"/>
                </a:solidFill>
                <a:latin typeface="Arial" panose="020B0604020202020204" pitchFamily="34" charset="0"/>
                <a:cs typeface="Arial" panose="020B0604020202020204" pitchFamily="34" charset="0"/>
              </a:rPr>
              <a:t>challenges</a:t>
            </a:r>
            <a:r>
              <a:rPr lang="en-GB" altLang="en-US" sz="1700" b="1" dirty="0">
                <a:solidFill>
                  <a:srgbClr val="FFFFFF"/>
                </a:solidFill>
                <a:latin typeface="Arial" panose="020B0604020202020204" pitchFamily="34" charset="0"/>
                <a:cs typeface="Arial" panose="020B0604020202020204" pitchFamily="34" charset="0"/>
              </a:rPr>
              <a:t> </a:t>
            </a:r>
            <a:r>
              <a:rPr lang="en-GB" altLang="en-US" sz="1300" b="1" dirty="0">
                <a:solidFill>
                  <a:srgbClr val="FFFFFF"/>
                </a:solidFill>
                <a:latin typeface="Arial" panose="020B0604020202020204" pitchFamily="34" charset="0"/>
                <a:cs typeface="Arial" panose="020B0604020202020204" pitchFamily="34" charset="0"/>
              </a:rPr>
              <a:t>technology can create for anyone, we are here to help with all your digital needs under 1 roof, our mission is to</a:t>
            </a:r>
          </a:p>
          <a:p>
            <a:pPr eaLnBrk="1" hangingPunct="1">
              <a:buFontTx/>
              <a:buNone/>
            </a:pPr>
            <a:r>
              <a:rPr lang="en-GB" altLang="en-US" sz="1300" b="1" dirty="0">
                <a:solidFill>
                  <a:srgbClr val="FFFFFF"/>
                </a:solidFill>
                <a:latin typeface="Arial" panose="020B0604020202020204" pitchFamily="34" charset="0"/>
                <a:cs typeface="Arial" panose="020B0604020202020204" pitchFamily="34" charset="0"/>
              </a:rPr>
              <a:t> steadily sharpen and</a:t>
            </a:r>
            <a:r>
              <a:rPr lang="en-GB" altLang="en-US" sz="1700" b="1" dirty="0">
                <a:solidFill>
                  <a:srgbClr val="FFFFFF"/>
                </a:solidFill>
                <a:latin typeface="Arial" panose="020B0604020202020204" pitchFamily="34" charset="0"/>
                <a:cs typeface="Arial" panose="020B0604020202020204" pitchFamily="34" charset="0"/>
              </a:rPr>
              <a:t> </a:t>
            </a:r>
            <a:r>
              <a:rPr lang="en-GB" altLang="en-US" sz="4000" b="1" dirty="0">
                <a:solidFill>
                  <a:srgbClr val="FFC000"/>
                </a:solidFill>
                <a:latin typeface="Arial" panose="020B0604020202020204" pitchFamily="34" charset="0"/>
                <a:cs typeface="Arial" panose="020B0604020202020204" pitchFamily="34" charset="0"/>
              </a:rPr>
              <a:t>enhance</a:t>
            </a:r>
            <a:r>
              <a:rPr lang="en-GB" altLang="en-US" sz="1700" b="1" dirty="0">
                <a:solidFill>
                  <a:srgbClr val="FFFFFF"/>
                </a:solidFill>
                <a:latin typeface="Arial" panose="020B0604020202020204" pitchFamily="34" charset="0"/>
                <a:cs typeface="Arial" panose="020B0604020202020204" pitchFamily="34" charset="0"/>
              </a:rPr>
              <a:t> </a:t>
            </a:r>
            <a:r>
              <a:rPr lang="en-GB" altLang="en-US" sz="1300" b="1" dirty="0">
                <a:solidFill>
                  <a:srgbClr val="FFFFFF"/>
                </a:solidFill>
                <a:latin typeface="Arial" panose="020B0604020202020204" pitchFamily="34" charset="0"/>
                <a:cs typeface="Arial" panose="020B0604020202020204" pitchFamily="34" charset="0"/>
              </a:rPr>
              <a:t>seniors most indispensable skill for the usage and</a:t>
            </a:r>
          </a:p>
          <a:p>
            <a:pPr eaLnBrk="1" hangingPunct="1">
              <a:buFontTx/>
              <a:buNone/>
            </a:pPr>
            <a:r>
              <a:rPr lang="en-GB" altLang="en-US" sz="1300" b="1" dirty="0">
                <a:solidFill>
                  <a:srgbClr val="FFFFFF"/>
                </a:solidFill>
                <a:latin typeface="Arial" panose="020B0604020202020204" pitchFamily="34" charset="0"/>
                <a:cs typeface="Arial" panose="020B0604020202020204" pitchFamily="34" charset="0"/>
              </a:rPr>
              <a:t> </a:t>
            </a:r>
            <a:r>
              <a:rPr lang="en-GB" altLang="en-US" sz="4300" b="1" dirty="0">
                <a:solidFill>
                  <a:srgbClr val="FFC000"/>
                </a:solidFill>
                <a:latin typeface="Arial" panose="020B0604020202020204" pitchFamily="34" charset="0"/>
                <a:cs typeface="Arial" panose="020B0604020202020204" pitchFamily="34" charset="0"/>
              </a:rPr>
              <a:t>management</a:t>
            </a:r>
            <a:r>
              <a:rPr lang="en-GB" altLang="en-US" sz="1700" b="1" dirty="0">
                <a:solidFill>
                  <a:srgbClr val="FFFFFF"/>
                </a:solidFill>
                <a:latin typeface="Arial" panose="020B0604020202020204" pitchFamily="34" charset="0"/>
                <a:cs typeface="Arial" panose="020B0604020202020204" pitchFamily="34" charset="0"/>
              </a:rPr>
              <a:t> </a:t>
            </a:r>
            <a:r>
              <a:rPr lang="en-GB" altLang="en-US" sz="1300" b="1" dirty="0">
                <a:solidFill>
                  <a:srgbClr val="FFFFFF"/>
                </a:solidFill>
                <a:latin typeface="Arial" panose="020B0604020202020204" pitchFamily="34" charset="0"/>
                <a:cs typeface="Arial" panose="020B0604020202020204" pitchFamily="34" charset="0"/>
              </a:rPr>
              <a:t>of technology, we envision a community where all seniors and people from the older generation and all backgrounds have a greater</a:t>
            </a:r>
          </a:p>
          <a:p>
            <a:pPr eaLnBrk="1" hangingPunct="1">
              <a:buFontTx/>
              <a:buNone/>
            </a:pPr>
            <a:r>
              <a:rPr lang="en-GB" altLang="en-US" sz="1300" b="1" dirty="0">
                <a:solidFill>
                  <a:srgbClr val="FFFFFF"/>
                </a:solidFill>
                <a:latin typeface="Arial" panose="020B0604020202020204" pitchFamily="34" charset="0"/>
                <a:cs typeface="Arial" panose="020B0604020202020204" pitchFamily="34" charset="0"/>
              </a:rPr>
              <a:t> </a:t>
            </a:r>
            <a:r>
              <a:rPr lang="en-GB" altLang="en-US" sz="4200" b="1" dirty="0">
                <a:solidFill>
                  <a:srgbClr val="FFC000"/>
                </a:solidFill>
                <a:latin typeface="Arial" panose="020B0604020202020204" pitchFamily="34" charset="0"/>
                <a:cs typeface="Arial" panose="020B0604020202020204" pitchFamily="34" charset="0"/>
              </a:rPr>
              <a:t>understanding</a:t>
            </a:r>
            <a:r>
              <a:rPr lang="en-GB" altLang="en-US" sz="1700" b="1" dirty="0">
                <a:solidFill>
                  <a:srgbClr val="FFFFFF"/>
                </a:solidFill>
                <a:latin typeface="Arial" panose="020B0604020202020204" pitchFamily="34" charset="0"/>
                <a:cs typeface="Arial" panose="020B0604020202020204" pitchFamily="34" charset="0"/>
              </a:rPr>
              <a:t> </a:t>
            </a:r>
            <a:r>
              <a:rPr lang="en-GB" altLang="en-US" sz="1300" b="1" dirty="0">
                <a:solidFill>
                  <a:srgbClr val="FFFFFF"/>
                </a:solidFill>
                <a:latin typeface="Arial" panose="020B0604020202020204" pitchFamily="34" charset="0"/>
                <a:cs typeface="Arial" panose="020B0604020202020204" pitchFamily="34" charset="0"/>
              </a:rPr>
              <a:t>and knowledge of using the internet, even the most inexperience user is capable</a:t>
            </a:r>
          </a:p>
          <a:p>
            <a:pPr eaLnBrk="1" hangingPunct="1">
              <a:buFontTx/>
              <a:buNone/>
            </a:pPr>
            <a:r>
              <a:rPr lang="en-GB" altLang="en-US" sz="1300" b="1" dirty="0">
                <a:solidFill>
                  <a:srgbClr val="FFFFFF"/>
                </a:solidFill>
                <a:latin typeface="Arial" panose="020B0604020202020204" pitchFamily="34" charset="0"/>
                <a:cs typeface="Arial" panose="020B0604020202020204" pitchFamily="34" charset="0"/>
              </a:rPr>
              <a:t> of creating </a:t>
            </a:r>
            <a:r>
              <a:rPr lang="en-GB" altLang="en-US" sz="4300" b="1" dirty="0">
                <a:solidFill>
                  <a:srgbClr val="FFC000"/>
                </a:solidFill>
                <a:latin typeface="Arial" panose="020B0604020202020204" pitchFamily="34" charset="0"/>
                <a:cs typeface="Arial" panose="020B0604020202020204" pitchFamily="34" charset="0"/>
              </a:rPr>
              <a:t>opportunities</a:t>
            </a:r>
            <a:r>
              <a:rPr lang="en-GB" altLang="en-US" sz="1300" b="1" dirty="0">
                <a:solidFill>
                  <a:srgbClr val="FFFFFF"/>
                </a:solidFill>
                <a:latin typeface="Arial" panose="020B0604020202020204" pitchFamily="34" charset="0"/>
                <a:cs typeface="Arial" panose="020B0604020202020204" pitchFamily="34" charset="0"/>
              </a:rPr>
              <a:t> , leading to greater things.</a:t>
            </a:r>
          </a:p>
        </p:txBody>
      </p:sp>
      <p:pic>
        <p:nvPicPr>
          <p:cNvPr id="71" name="Graphic 70" descr="Users">
            <a:extLst>
              <a:ext uri="{FF2B5EF4-FFF2-40B4-BE49-F238E27FC236}">
                <a16:creationId xmlns:a16="http://schemas.microsoft.com/office/drawing/2014/main" id="{DB733769-E70F-4CA8-99E5-75E6893543B2}"/>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80933" y="2810785"/>
            <a:ext cx="1236429" cy="1236429"/>
          </a:xfrm>
          <a:prstGeom prst="rect">
            <a:avLst/>
          </a:prstGeom>
        </p:spPr>
      </p:pic>
      <p:cxnSp>
        <p:nvCxnSpPr>
          <p:cNvPr id="76" name="Straight Connector 75">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4781" y="2787383"/>
            <a:ext cx="4086618" cy="648039"/>
          </a:xfrm>
        </p:spPr>
        <p:txBody>
          <a:bodyPr anchor="t">
            <a:normAutofit fontScale="90000"/>
          </a:bodyPr>
          <a:lstStyle/>
          <a:p>
            <a:pPr eaLnBrk="1" hangingPunct="1"/>
            <a:br>
              <a:rPr lang="en-GB" altLang="en-US" b="1" i="1" dirty="0">
                <a:solidFill>
                  <a:srgbClr val="FFFFFF"/>
                </a:solidFill>
              </a:rPr>
            </a:br>
            <a:br>
              <a:rPr lang="en-GB" altLang="en-US" b="1" i="1" dirty="0">
                <a:solidFill>
                  <a:srgbClr val="FFFFFF"/>
                </a:solidFill>
              </a:rPr>
            </a:br>
            <a:br>
              <a:rPr lang="en-GB" altLang="en-US" b="1" i="1" dirty="0">
                <a:solidFill>
                  <a:srgbClr val="FFFFFF"/>
                </a:solidFill>
              </a:rPr>
            </a:br>
            <a:br>
              <a:rPr lang="en-GB" altLang="en-US" b="1" i="1" dirty="0">
                <a:solidFill>
                  <a:srgbClr val="FFFFFF"/>
                </a:solidFill>
              </a:rPr>
            </a:br>
            <a:r>
              <a:rPr lang="en-GB" altLang="en-US" sz="3600" b="1" i="1" dirty="0">
                <a:solidFill>
                  <a:srgbClr val="FFFFFF"/>
                </a:solidFill>
              </a:rPr>
              <a:t>Business / Company Overview</a:t>
            </a:r>
            <a:endParaRPr lang="en-GB" altLang="en-US" sz="3600" b="1" dirty="0">
              <a:solidFill>
                <a:srgbClr val="FFFFFF"/>
              </a:solidFill>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800743" y="-1306448"/>
            <a:ext cx="6139525" cy="5882452"/>
          </a:xfrm>
        </p:spPr>
        <p:txBody>
          <a:bodyPr anchor="b">
            <a:normAutofit/>
          </a:bodyPr>
          <a:lstStyle/>
          <a:p>
            <a:pPr eaLnBrk="1" hangingPunct="1">
              <a:buFontTx/>
              <a:buNone/>
            </a:pPr>
            <a:r>
              <a:rPr lang="en-GB" altLang="en-US" sz="1600" b="1" dirty="0">
                <a:solidFill>
                  <a:srgbClr val="FFFFFF"/>
                </a:solidFill>
                <a:latin typeface="Arial" panose="020B0604020202020204" pitchFamily="34" charset="0"/>
                <a:cs typeface="Arial" panose="020B0604020202020204" pitchFamily="34" charset="0"/>
              </a:rPr>
              <a:t>Our aim is to provide IT solutions on all types of digital technologies, from programming to software, installation of hardware, security, all services are covered, also supply accessories, the latest gadgets and nearly new refurbished devices with a 12 month warranty.</a:t>
            </a:r>
          </a:p>
          <a:p>
            <a:pPr eaLnBrk="1" hangingPunct="1">
              <a:buFontTx/>
              <a:buNone/>
            </a:pPr>
            <a:r>
              <a:rPr lang="en-GB" altLang="en-US" sz="1600" b="1" dirty="0">
                <a:solidFill>
                  <a:srgbClr val="FFFFFF"/>
                </a:solidFill>
                <a:latin typeface="Arial" panose="020B0604020202020204" pitchFamily="34" charset="0"/>
                <a:cs typeface="Arial" panose="020B0604020202020204" pitchFamily="34" charset="0"/>
              </a:rPr>
              <a:t>We will also run a computer club within our premises for the older generation who lack the basic knowledge of IT skills, teaching them how to use a computer and how to use digital technologies for their own personal use, device operation specifically on computers which is paramount for todays technical world</a:t>
            </a:r>
            <a:r>
              <a:rPr lang="en-GB" altLang="en-US" sz="1700" b="1" dirty="0">
                <a:solidFill>
                  <a:srgbClr val="FFFFFF"/>
                </a:solidFill>
                <a:latin typeface="Arial" panose="020B0604020202020204" pitchFamily="34" charset="0"/>
                <a:cs typeface="Arial" panose="020B0604020202020204" pitchFamily="34" charset="0"/>
              </a:rPr>
              <a:t>.</a:t>
            </a:r>
          </a:p>
          <a:p>
            <a:pPr eaLnBrk="1" hangingPunct="1">
              <a:buFontTx/>
              <a:buNone/>
            </a:pPr>
            <a:endParaRPr lang="en-GB" altLang="en-US" sz="1700" dirty="0">
              <a:solidFill>
                <a:srgbClr val="FFFFFF"/>
              </a:solidFill>
            </a:endParaRP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8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128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dirty="0">
                <a:solidFill>
                  <a:srgbClr val="FFFFFF"/>
                </a:solidFill>
              </a:rPr>
              <a:t>Products and Services</a:t>
            </a:r>
            <a:endParaRPr lang="en-GB" altLang="en-US" dirty="0">
              <a:solidFill>
                <a:srgbClr val="FFFFFF"/>
              </a:solidFill>
            </a:endParaRPr>
          </a:p>
        </p:txBody>
      </p:sp>
      <p:sp>
        <p:nvSpPr>
          <p:cNvPr id="11286" name="Rectangle 3">
            <a:extLst>
              <a:ext uri="{FF2B5EF4-FFF2-40B4-BE49-F238E27FC236}">
                <a16:creationId xmlns:a16="http://schemas.microsoft.com/office/drawing/2014/main" id="{1F13D5BA-BE65-43BD-92F7-A0E576D12422}"/>
              </a:ext>
            </a:extLst>
          </p:cNvPr>
          <p:cNvSpPr>
            <a:spLocks noGrp="1"/>
          </p:cNvSpPr>
          <p:nvPr>
            <p:ph idx="1"/>
          </p:nvPr>
        </p:nvSpPr>
        <p:spPr>
          <a:xfrm>
            <a:off x="3093633" y="803904"/>
            <a:ext cx="5255249" cy="3450370"/>
          </a:xfrm>
        </p:spPr>
        <p:txBody>
          <a:bodyPr anchor="b">
            <a:normAutofit/>
          </a:bodyPr>
          <a:lstStyle/>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We will be shop based, local to our customers, we will also offer in-home services which means we can pick-up and drop off, but this service will incur a small charge. </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Our educational programs will run on specified dates, at the arranged location, we will run 2 levels of teaching/learning, foundation level is free of charge and will last 6 weeks, higher level is optional and has an enrolment fee, this service is aimed for anyone who wishes to advance their IT skills. It is highly recommended for serious learners.</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On the shop floor we repair and sell devices, install hardware and software, all accessories, gadgets and cables are available here as well as advice! We can guarantee our quality wont be beaten as all products come with manufactures warranty and seal of approval, we will only sell genuine original products. </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We have a range of services available: home delivery, in home repair services, one to one advice from our friendly well in formed staff and a group computer club.</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Most our products are pre ordered for originality and guarantee ,advise always on hand but depending on waiting list and delivery of products majority of services will require ¾ working days.</a:t>
            </a:r>
          </a:p>
        </p:txBody>
      </p:sp>
      <p:sp>
        <p:nvSpPr>
          <p:cNvPr id="11285"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1287"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5" name="Rectangle 74">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 Target Market</a:t>
            </a:r>
            <a:endParaRPr lang="en-GB" altLang="en-US">
              <a:solidFill>
                <a:srgbClr val="FFFFFF"/>
              </a:solidFill>
            </a:endParaRP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164851" y="965864"/>
            <a:ext cx="5255249" cy="3450370"/>
          </a:xfrm>
        </p:spPr>
        <p:txBody>
          <a:bodyPr anchor="b">
            <a:normAutofit/>
          </a:bodyPr>
          <a:lstStyle/>
          <a:p>
            <a:r>
              <a:rPr lang="en-US" altLang="en-US" sz="1400" b="1">
                <a:solidFill>
                  <a:srgbClr val="FFFFFF"/>
                </a:solidFill>
                <a:latin typeface="Arial" panose="020B0604020202020204" pitchFamily="34" charset="0"/>
                <a:cs typeface="Arial" panose="020B0604020202020204" pitchFamily="34" charset="0"/>
              </a:rPr>
              <a:t>Our target market is aimed to serve the older generation, who have basic or no knowledge of IT skills, who struggle with the latest technologies, software help is an essential requirement , as software is everywhere not only in computers but also in mobile phones, car navigational systems, digital cameras, smart tv’s plus many more products.</a:t>
            </a:r>
          </a:p>
          <a:p>
            <a:r>
              <a:rPr lang="en-US" altLang="en-US" sz="1400" b="1">
                <a:solidFill>
                  <a:srgbClr val="FFFFFF"/>
                </a:solidFill>
                <a:latin typeface="Arial" panose="020B0604020202020204" pitchFamily="34" charset="0"/>
                <a:cs typeface="Arial" panose="020B0604020202020204" pitchFamily="34" charset="0"/>
              </a:rPr>
              <a:t>Our aim is to help the older generation to keep up with the changes of technology and it is imperative that the older generation feel confident and comfortable with digital devices, with technology prevailing and becoming more complex it is difficult for the older generation to understand the operational features and they fall behind even more.</a:t>
            </a:r>
          </a:p>
        </p:txBody>
      </p:sp>
      <p:sp>
        <p:nvSpPr>
          <p:cNvPr id="7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5" name="Rectangle 74">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 Competitors</a:t>
            </a:r>
            <a:endParaRPr lang="en-GB" altLang="en-US">
              <a:solidFill>
                <a:srgbClr val="FFFFFF"/>
              </a:solidFill>
            </a:endParaRPr>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3164851" y="965864"/>
            <a:ext cx="5255249" cy="3450370"/>
          </a:xfrm>
        </p:spPr>
        <p:txBody>
          <a:bodyPr anchor="b">
            <a:normAutofit/>
          </a:bodyPr>
          <a:lstStyle/>
          <a:p>
            <a:r>
              <a:rPr lang="en-US" altLang="en-US" sz="1700" b="1">
                <a:solidFill>
                  <a:srgbClr val="FFFFFF"/>
                </a:solidFill>
                <a:latin typeface="Arial" panose="020B0604020202020204" pitchFamily="34" charset="0"/>
                <a:cs typeface="Arial" panose="020B0604020202020204" pitchFamily="34" charset="0"/>
              </a:rPr>
              <a:t>To keep costs low we will buy in wholesale, however our prices are expected to be higher than our competitors because our products are genuine branded and of high quality, just like what you would get if you went to the actual brand shop.</a:t>
            </a:r>
          </a:p>
          <a:p>
            <a:r>
              <a:rPr lang="en-US" altLang="en-US" sz="1700" b="1">
                <a:solidFill>
                  <a:srgbClr val="FFFFFF"/>
                </a:solidFill>
                <a:latin typeface="Arial" panose="020B0604020202020204" pitchFamily="34" charset="0"/>
                <a:cs typeface="Arial" panose="020B0604020202020204" pitchFamily="34" charset="0"/>
              </a:rPr>
              <a:t>We have a wide selection of original products available instore however if anything specific you may need, it can be ordered from the catalogue and sent out to you in 3/4 working days</a:t>
            </a:r>
          </a:p>
          <a:p>
            <a:endParaRPr lang="en-US" altLang="en-US" sz="1700" b="1">
              <a:solidFill>
                <a:srgbClr val="FFFFFF"/>
              </a:solidFill>
              <a:latin typeface="Arial" panose="020B0604020202020204" pitchFamily="34" charset="0"/>
              <a:cs typeface="Arial" panose="020B0604020202020204" pitchFamily="34" charset="0"/>
            </a:endParaRPr>
          </a:p>
        </p:txBody>
      </p:sp>
      <p:sp>
        <p:nvSpPr>
          <p:cNvPr id="7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3163333" y="4941168"/>
            <a:ext cx="5255248" cy="762041"/>
          </a:xfrm>
        </p:spPr>
        <p:txBody>
          <a:bodyPr anchor="t">
            <a:normAutofit/>
          </a:bodyPr>
          <a:lstStyle/>
          <a:p>
            <a:pPr eaLnBrk="1" hangingPunct="1"/>
            <a:r>
              <a:rPr lang="en-GB" altLang="en-US" sz="3200" b="1" i="1" dirty="0">
                <a:solidFill>
                  <a:srgbClr val="FFFFFF"/>
                </a:solidFill>
              </a:rPr>
              <a:t>Marketing and Sales Plan</a:t>
            </a:r>
            <a:endParaRPr lang="en-GB" altLang="en-US" sz="3200" dirty="0">
              <a:solidFill>
                <a:srgbClr val="FFFFFF"/>
              </a:solidFill>
            </a:endParaRP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6" name="TextBox 5"/>
          <p:cNvSpPr txBox="1"/>
          <p:nvPr/>
        </p:nvSpPr>
        <p:spPr>
          <a:xfrm>
            <a:off x="3491880" y="1052736"/>
            <a:ext cx="4680520" cy="2862322"/>
          </a:xfrm>
          <a:prstGeom prst="rect">
            <a:avLst/>
          </a:prstGeom>
          <a:noFill/>
        </p:spPr>
        <p:txBody>
          <a:bodyPr wrap="square" rtlCol="0">
            <a:spAutoFit/>
          </a:bodyPr>
          <a:lstStyle/>
          <a:p>
            <a:endParaRPr lang="en-GB" dirty="0"/>
          </a:p>
          <a:p>
            <a:r>
              <a:rPr lang="en-GB" dirty="0"/>
              <a:t>We will be marketing our business in many ways such as using social media like Facebook a instagram as well as printing out leaflets and business cards and distributing them to the local areas. We will also be marketing by using friends and families to spread the business of ours as well as by going door to door to target potential customers.  </a:t>
            </a:r>
          </a:p>
          <a:p>
            <a:endParaRPr lang="en-GB"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dirty="0">
                <a:solidFill>
                  <a:srgbClr val="FFFFFF"/>
                </a:solidFill>
              </a:rPr>
              <a:t>Management Team</a:t>
            </a:r>
            <a:endParaRPr lang="en-GB" altLang="en-US" i="1" dirty="0">
              <a:solidFill>
                <a:srgbClr val="FFFFFF"/>
              </a:solidFill>
            </a:endParaRPr>
          </a:p>
        </p:txBody>
      </p:sp>
      <p:sp>
        <p:nvSpPr>
          <p:cNvPr id="10" name="Rectangle 3">
            <a:extLst>
              <a:ext uri="{FF2B5EF4-FFF2-40B4-BE49-F238E27FC236}">
                <a16:creationId xmlns:a16="http://schemas.microsoft.com/office/drawing/2014/main" id="{E3FD7B8E-BE25-4323-8F07-91361516B2E4}"/>
              </a:ext>
            </a:extLst>
          </p:cNvPr>
          <p:cNvSpPr>
            <a:spLocks noGrp="1"/>
          </p:cNvSpPr>
          <p:nvPr>
            <p:ph idx="1"/>
          </p:nvPr>
        </p:nvSpPr>
        <p:spPr>
          <a:xfrm>
            <a:off x="3164851" y="965864"/>
            <a:ext cx="5255249" cy="3450370"/>
          </a:xfrm>
        </p:spPr>
        <p:txBody>
          <a:bodyPr anchor="b">
            <a:normAutofit/>
          </a:bodyPr>
          <a:lstStyle/>
          <a:p>
            <a:pPr marL="0" indent="0">
              <a:buNone/>
            </a:pPr>
            <a:r>
              <a:rPr lang="en-GB" dirty="0"/>
              <a:t>Our team will consist of four people who will be all equal business partners. All four of us will be fully qualified and trained to run all aspects of the business. We will all take the same responsibilities when it comes to running the business as well as being mature and professional. As we are all equal partners we will obtain the same level of quality and respect for each other by being honest and communicating well with one another. </a:t>
            </a:r>
          </a:p>
          <a:p>
            <a:pPr marL="0" indent="0" eaLnBrk="1" hangingPunct="1">
              <a:buFont typeface="Arial" panose="020B0604020202020204" pitchFamily="34" charset="0"/>
              <a:buNone/>
            </a:pPr>
            <a:endParaRPr lang="en-GB" altLang="en-US" dirty="0">
              <a:solidFill>
                <a:srgbClr val="FFFFFF"/>
              </a:solidFill>
            </a:endParaRP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6" name="Rectangle 70">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232529" y="640080"/>
            <a:ext cx="2572391" cy="5613236"/>
          </a:xfrm>
        </p:spPr>
        <p:txBody>
          <a:bodyPr vert="horz" lIns="91440" tIns="45720" rIns="91440" bIns="45720" rtlCol="0" anchor="ctr">
            <a:normAutofit/>
          </a:bodyPr>
          <a:lstStyle/>
          <a:p>
            <a:r>
              <a:rPr lang="en-US" altLang="en-US" sz="4600" b="1" i="1">
                <a:solidFill>
                  <a:srgbClr val="FFFFFF"/>
                </a:solidFill>
              </a:rPr>
              <a:t>Financial plan</a:t>
            </a:r>
            <a:endParaRPr lang="en-US" altLang="en-US" sz="4600" i="1">
              <a:solidFill>
                <a:srgbClr val="FFFFFF"/>
              </a:solidFill>
            </a:endParaRPr>
          </a:p>
        </p:txBody>
      </p:sp>
      <p:sp>
        <p:nvSpPr>
          <p:cNvPr id="3" name="TextBox 2"/>
          <p:cNvSpPr txBox="1"/>
          <p:nvPr/>
        </p:nvSpPr>
        <p:spPr>
          <a:xfrm>
            <a:off x="3524863" y="640080"/>
            <a:ext cx="5379104" cy="3745107"/>
          </a:xfrm>
          <a:prstGeom prst="rect">
            <a:avLst/>
          </a:prstGeom>
        </p:spPr>
        <p:txBody>
          <a:bodyPr vert="horz" lIns="45720" tIns="45720" rIns="45720" bIns="45720" rtlCol="0">
            <a:normAutofit/>
          </a:bodyPr>
          <a:lstStyle/>
          <a:p>
            <a:pPr defTabSz="914400">
              <a:lnSpc>
                <a:spcPct val="90000"/>
              </a:lnSpc>
              <a:spcAft>
                <a:spcPts val="600"/>
              </a:spcAft>
              <a:buClr>
                <a:schemeClr val="accent1"/>
              </a:buClr>
            </a:pPr>
            <a:r>
              <a:rPr lang="en-US"/>
              <a:t>The table below shows our financial figures for the first year. Our loans amount as well as the money we all put in, sales income, stocks, rent rates and wages. The table also shows our annual plan. </a:t>
            </a:r>
          </a:p>
          <a:p>
            <a:pPr defTabSz="914400">
              <a:lnSpc>
                <a:spcPct val="90000"/>
              </a:lnSpc>
              <a:spcAft>
                <a:spcPts val="600"/>
              </a:spcAft>
              <a:buClr>
                <a:schemeClr val="accent1"/>
              </a:buClr>
            </a:pPr>
            <a:r>
              <a:rPr lang="en-US" b="1"/>
              <a:t> </a:t>
            </a: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p:txBody>
      </p:sp>
      <p:pic>
        <p:nvPicPr>
          <p:cNvPr id="8" name="Picture 7"/>
          <p:cNvPicPr/>
          <p:nvPr/>
        </p:nvPicPr>
        <p:blipFill rotWithShape="1">
          <a:blip r:embed="rId3"/>
          <a:srcRect t="26601" b="7192"/>
          <a:stretch/>
        </p:blipFill>
        <p:spPr bwMode="auto">
          <a:xfrm>
            <a:off x="3131840" y="1772816"/>
            <a:ext cx="6012160" cy="4752528"/>
          </a:xfrm>
          <a:prstGeom prst="rect">
            <a:avLst/>
          </a:prstGeom>
          <a:extLst>
            <a:ext uri="{53640926-AAD7-44D8-BBD7-CCE9431645EC}">
              <a14:shadowObscured xmlns:a14="http://schemas.microsoft.com/office/drawing/2010/main"/>
            </a:ext>
          </a:ex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SWOT Analysis</a:t>
            </a: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3164851" y="965864"/>
            <a:ext cx="5255249" cy="3450370"/>
          </a:xfrm>
        </p:spPr>
        <p:txBody>
          <a:bodyPr anchor="b">
            <a:normAutofit/>
          </a:bodyPr>
          <a:lstStyle/>
          <a:p>
            <a:r>
              <a:rPr lang="en-GB" sz="1300">
                <a:solidFill>
                  <a:srgbClr val="FFFFFF"/>
                </a:solidFill>
              </a:rPr>
              <a:t>S.W.O.T stand for Strength, weaknesses, opportunity and threats. (According to investopedia.com 2016)</a:t>
            </a:r>
          </a:p>
          <a:p>
            <a:r>
              <a:rPr lang="en-GB" sz="1300">
                <a:solidFill>
                  <a:srgbClr val="FFFFFF"/>
                </a:solidFill>
              </a:rPr>
              <a:t>Our strengths are we are all young committed enthusiastic as well as all computer educated to high levels and we all have huge passion for modern day technologies. </a:t>
            </a:r>
          </a:p>
          <a:p>
            <a:r>
              <a:rPr lang="en-GB" sz="1300">
                <a:solidFill>
                  <a:srgbClr val="FFFFFF"/>
                </a:solidFill>
              </a:rPr>
              <a:t>Our weaknesses are we are going into business for the first time which means are lacking practical experience. </a:t>
            </a:r>
          </a:p>
          <a:p>
            <a:r>
              <a:rPr lang="en-GB" sz="1300">
                <a:solidFill>
                  <a:srgbClr val="FFFFFF"/>
                </a:solidFill>
              </a:rPr>
              <a:t>Our opportunities are gaining practical experience as well as helping the local communities gain ICT knowledge. We also have the opportunity to run a successful business and in time have financial stability. </a:t>
            </a:r>
          </a:p>
          <a:p>
            <a:r>
              <a:rPr lang="en-GB" sz="1300">
                <a:solidFill>
                  <a:srgbClr val="FFFFFF"/>
                </a:solidFill>
              </a:rPr>
              <a:t>Our threats are other local businesses such as other ICT repairs services, as well as lack of interest for the customers to join and buy our products. Other threats can be low quality or fake products sold on the market by other businesses.  </a:t>
            </a:r>
          </a:p>
          <a:p>
            <a:pPr eaLnBrk="1" hangingPunct="1">
              <a:buFont typeface="Wingdings" panose="05000000000000000000" pitchFamily="2" charset="2"/>
              <a:buChar char="§"/>
            </a:pPr>
            <a:endParaRPr lang="en-GB" altLang="en-US" sz="1300">
              <a:solidFill>
                <a:srgbClr val="FFFFFF"/>
              </a:solidFill>
            </a:endParaRPr>
          </a:p>
        </p:txBody>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3" name="Rectangle 72">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PESTLE Analysis</a:t>
            </a:r>
          </a:p>
        </p:txBody>
      </p:sp>
      <p:sp>
        <p:nvSpPr>
          <p:cNvPr id="75"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rmAutofit/>
          </a:bodyPr>
          <a:lstStyle/>
          <a:p>
            <a:r>
              <a:rPr lang="en-GB" sz="700">
                <a:solidFill>
                  <a:srgbClr val="FFFFFF"/>
                </a:solidFill>
              </a:rPr>
              <a:t>A </a:t>
            </a:r>
            <a:r>
              <a:rPr lang="en-GB" sz="700" i="1">
                <a:solidFill>
                  <a:srgbClr val="FFFFFF"/>
                </a:solidFill>
              </a:rPr>
              <a:t>PESTEL analysis</a:t>
            </a:r>
            <a:r>
              <a:rPr lang="en-GB" sz="700">
                <a:solidFill>
                  <a:srgbClr val="FFFFFF"/>
                </a:solidFill>
              </a:rPr>
              <a:t> is a framework or tool used by marketers to </a:t>
            </a:r>
            <a:r>
              <a:rPr lang="en-GB" sz="700" i="1">
                <a:solidFill>
                  <a:srgbClr val="FFFFFF"/>
                </a:solidFill>
              </a:rPr>
              <a:t>analyse</a:t>
            </a:r>
            <a:r>
              <a:rPr lang="en-GB" sz="700">
                <a:solidFill>
                  <a:srgbClr val="FFFFFF"/>
                </a:solidFill>
              </a:rPr>
              <a:t> and monitor the macro-environmental (external marketing environment) factors that have an impact on an organisation. The result of which is used to identify threats and weaknesses which is used in a SWOT </a:t>
            </a:r>
            <a:r>
              <a:rPr lang="en-GB" sz="700" i="1">
                <a:solidFill>
                  <a:srgbClr val="FFFFFF"/>
                </a:solidFill>
              </a:rPr>
              <a:t>analysis</a:t>
            </a:r>
            <a:r>
              <a:rPr lang="en-GB" sz="700">
                <a:solidFill>
                  <a:srgbClr val="FFFFFF"/>
                </a:solidFill>
              </a:rPr>
              <a:t>. (According to the professional academy website 2016). </a:t>
            </a:r>
          </a:p>
          <a:p>
            <a:r>
              <a:rPr lang="en-GB" sz="700">
                <a:solidFill>
                  <a:srgbClr val="FFFFFF"/>
                </a:solidFill>
              </a:rPr>
              <a:t>Political factors that are going to affect our business are keeping up with the laws are regulations of the 21</a:t>
            </a:r>
            <a:r>
              <a:rPr lang="en-GB" sz="700" baseline="30000">
                <a:solidFill>
                  <a:srgbClr val="FFFFFF"/>
                </a:solidFill>
              </a:rPr>
              <a:t>st</a:t>
            </a:r>
            <a:r>
              <a:rPr lang="en-GB" sz="700">
                <a:solidFill>
                  <a:srgbClr val="FFFFFF"/>
                </a:solidFill>
              </a:rPr>
              <a:t> business as well as keeping up with the internet safety act. </a:t>
            </a:r>
          </a:p>
          <a:p>
            <a:r>
              <a:rPr lang="en-GB" sz="700">
                <a:solidFill>
                  <a:srgbClr val="FFFFFF"/>
                </a:solidFill>
              </a:rPr>
              <a:t>Economic factors that affect our business are Brexit which will affect our funds as well as stop us from trading with the European countries it will stop us from buying products from them and we will pay more VAT and Tax for the products. </a:t>
            </a:r>
          </a:p>
          <a:p>
            <a:r>
              <a:rPr lang="en-GB" sz="700">
                <a:solidFill>
                  <a:srgbClr val="FFFFFF"/>
                </a:solidFill>
              </a:rPr>
              <a:t>Social factors that affect our business are maintaining the business and our personal life keeping a balance between the two as well as respecting our business colleague’s traditions. </a:t>
            </a:r>
          </a:p>
          <a:p>
            <a:r>
              <a:rPr lang="en-GB" sz="700">
                <a:solidFill>
                  <a:srgbClr val="FFFFFF"/>
                </a:solidFill>
              </a:rPr>
              <a:t> </a:t>
            </a:r>
          </a:p>
          <a:p>
            <a:r>
              <a:rPr lang="en-GB" sz="700">
                <a:solidFill>
                  <a:srgbClr val="FFFFFF"/>
                </a:solidFill>
              </a:rPr>
              <a:t>Technological factors that affect our business are both positive and negative to our business such as the world of technologies are advancing day by day and also the cost of technologies are rising regularly. Technologies have huge effect in all our lives which is why we believe ICT knowledge is very vital regardless of the cost. </a:t>
            </a:r>
          </a:p>
          <a:p>
            <a:r>
              <a:rPr lang="en-GB" sz="700">
                <a:solidFill>
                  <a:srgbClr val="FFFFFF"/>
                </a:solidFill>
              </a:rPr>
              <a:t>Legal factors that affect our business are complying with the legal requirements of the country for example, making sure all workers have the right documentations and have the right to work in the country there are based in. legal factors such as meeting the right wages when it comes to paying employees as well as meeting the right age requirements. Other legal factors such as not discrimination and racism may affect our business as they have to comply with the rules and regulations of the country. </a:t>
            </a:r>
          </a:p>
          <a:p>
            <a:r>
              <a:rPr lang="en-GB" sz="700">
                <a:solidFill>
                  <a:srgbClr val="FFFFFF"/>
                </a:solidFill>
              </a:rPr>
              <a:t>Ethical factors that affect our business are following rules and regulations adhering to the businesses rules and having a sense of responsibility. There is many similarities between ethical and </a:t>
            </a:r>
            <a:r>
              <a:rPr lang="en-GB" sz="700">
                <a:solidFill>
                  <a:srgbClr val="FFFFFF"/>
                </a:solidFill>
                <a:hlinkClick r:id="rId3" tooltip="Legal factors affecting business"/>
              </a:rPr>
              <a:t>legal factors affecting business</a:t>
            </a:r>
            <a:r>
              <a:rPr lang="en-GB" sz="700">
                <a:solidFill>
                  <a:srgbClr val="FFFFFF"/>
                </a:solidFill>
              </a:rPr>
              <a:t>. </a:t>
            </a:r>
          </a:p>
          <a:p>
            <a:endParaRPr lang="en-GB" sz="700">
              <a:solidFill>
                <a:srgbClr val="FFFFFF"/>
              </a:solidFill>
            </a:endParaRPr>
          </a:p>
        </p:txBody>
      </p:sp>
      <p:cxnSp>
        <p:nvCxnSpPr>
          <p:cNvPr id="77" name="Straight Connector 76">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543925" cy="5249334"/>
          </a:xfrm>
        </p:spPr>
        <p:txBody>
          <a:bodyPr>
            <a:normAutofit/>
          </a:bodyPr>
          <a:lstStyle/>
          <a:p>
            <a:pPr algn="r"/>
            <a:r>
              <a:rPr lang="en-GB" b="1" dirty="0">
                <a:solidFill>
                  <a:srgbClr val="FFFFFF"/>
                </a:solidFill>
              </a:rPr>
              <a:t>Reference list </a:t>
            </a:r>
          </a:p>
        </p:txBody>
      </p:sp>
      <p:sp>
        <p:nvSpPr>
          <p:cNvPr id="22" name="Content Placeholder 2"/>
          <p:cNvSpPr>
            <a:spLocks noGrp="1"/>
          </p:cNvSpPr>
          <p:nvPr>
            <p:ph idx="1"/>
          </p:nvPr>
        </p:nvSpPr>
        <p:spPr>
          <a:xfrm>
            <a:off x="3713286" y="804333"/>
            <a:ext cx="4729502" cy="5249334"/>
          </a:xfrm>
        </p:spPr>
        <p:txBody>
          <a:bodyPr anchor="ctr">
            <a:normAutofit/>
          </a:bodyPr>
          <a:lstStyle/>
          <a:p>
            <a:r>
              <a:rPr lang="en-GB" sz="1400" u="sng">
                <a:hlinkClick r:id="rId2"/>
              </a:rPr>
              <a:t>https://www.ons.gov.uk/businessindustryandtrade/itandinternetindustry/bulletins/internetusers/2018</a:t>
            </a:r>
            <a:r>
              <a:rPr lang="en-GB" sz="1400"/>
              <a:t> (visited on the 28</a:t>
            </a:r>
            <a:r>
              <a:rPr lang="en-GB" sz="1400" baseline="30000"/>
              <a:t>th</a:t>
            </a:r>
            <a:r>
              <a:rPr lang="en-GB" sz="1400"/>
              <a:t> November 2018)</a:t>
            </a:r>
          </a:p>
          <a:p>
            <a:r>
              <a:rPr lang="en-GB" sz="1400" u="sng">
                <a:hlinkClick r:id="rId3"/>
              </a:rPr>
              <a:t>https://www.oksbdc.org/why-is-technology-important-in-business/</a:t>
            </a:r>
            <a:r>
              <a:rPr lang="en-GB" sz="1400"/>
              <a:t> (visited on the 28</a:t>
            </a:r>
            <a:r>
              <a:rPr lang="en-GB" sz="1400" baseline="30000"/>
              <a:t>th</a:t>
            </a:r>
            <a:r>
              <a:rPr lang="en-GB" sz="1400"/>
              <a:t> November 2018)</a:t>
            </a:r>
          </a:p>
          <a:p>
            <a:r>
              <a:rPr lang="en-GB" sz="1400" u="sng">
                <a:hlinkClick r:id="rId4"/>
              </a:rPr>
              <a:t>www.Investopedia.com</a:t>
            </a:r>
            <a:r>
              <a:rPr lang="en-GB" sz="1400"/>
              <a:t>  visited on the 29</a:t>
            </a:r>
            <a:r>
              <a:rPr lang="en-GB" sz="1400" baseline="30000"/>
              <a:t>th</a:t>
            </a:r>
            <a:r>
              <a:rPr lang="en-GB" sz="1400"/>
              <a:t> November 2018)</a:t>
            </a:r>
          </a:p>
          <a:p>
            <a:r>
              <a:rPr lang="en-GB" sz="1400" u="sng">
                <a:hlinkClick r:id="rId5"/>
              </a:rPr>
              <a:t>https://pestleanalysis.com/technological-factors-affecting-</a:t>
            </a:r>
            <a:r>
              <a:rPr lang="en-GB" sz="1400"/>
              <a:t> (visited on the 2</a:t>
            </a:r>
            <a:r>
              <a:rPr lang="en-GB" sz="1400" baseline="30000"/>
              <a:t>nd</a:t>
            </a:r>
            <a:r>
              <a:rPr lang="en-GB" sz="1400"/>
              <a:t> December 2018)</a:t>
            </a:r>
          </a:p>
          <a:p>
            <a:r>
              <a:rPr lang="en-GB" sz="1400" u="sng">
                <a:hlinkClick r:id="rId6"/>
              </a:rPr>
              <a:t>https://www.nibusinessinfo.co.uk/content/pestle-analysis-example</a:t>
            </a:r>
            <a:r>
              <a:rPr lang="en-GB" sz="1400"/>
              <a:t> (visited on the 2</a:t>
            </a:r>
            <a:r>
              <a:rPr lang="en-GB" sz="1400" baseline="30000"/>
              <a:t>nd</a:t>
            </a:r>
            <a:r>
              <a:rPr lang="en-GB" sz="1400"/>
              <a:t> December 2018)</a:t>
            </a:r>
          </a:p>
          <a:p>
            <a:r>
              <a:rPr lang="en-GB" sz="1400" u="sng">
                <a:hlinkClick r:id="rId7"/>
              </a:rPr>
              <a:t>https://www.inc.com/guides/business-plan-financial-section.html</a:t>
            </a:r>
            <a:r>
              <a:rPr lang="en-GB" sz="1400"/>
              <a:t>   (visited on the 09</a:t>
            </a:r>
            <a:r>
              <a:rPr lang="en-GB" sz="1400" baseline="30000"/>
              <a:t>th</a:t>
            </a:r>
            <a:r>
              <a:rPr lang="en-GB" sz="1400"/>
              <a:t> December 2018)</a:t>
            </a:r>
          </a:p>
          <a:p>
            <a:r>
              <a:rPr lang="en-GB" sz="1400" u="sng">
                <a:hlinkClick r:id="rId8"/>
              </a:rPr>
              <a:t>https://www.trustatec.co.uk/?gclid=EAIaIQobChMIqoW67Z-</a:t>
            </a:r>
            <a:r>
              <a:rPr lang="en-GB" sz="1400"/>
              <a:t>  (visited on the 11</a:t>
            </a:r>
            <a:r>
              <a:rPr lang="en-GB" sz="1400" baseline="30000"/>
              <a:t>th</a:t>
            </a:r>
            <a:r>
              <a:rPr lang="en-GB" sz="1400"/>
              <a:t> December 2018)</a:t>
            </a:r>
          </a:p>
          <a:p>
            <a:r>
              <a:rPr lang="en-GB" sz="1400" u="sng">
                <a:hlinkClick r:id="rId9"/>
              </a:rPr>
              <a:t>https://www.ricemedia.co.uk/competitor-analysis/</a:t>
            </a:r>
            <a:r>
              <a:rPr lang="en-GB" sz="1400"/>
              <a:t> (visited on the 15</a:t>
            </a:r>
            <a:r>
              <a:rPr lang="en-GB" sz="1400" baseline="30000"/>
              <a:t>th</a:t>
            </a:r>
            <a:r>
              <a:rPr lang="en-GB" sz="1400"/>
              <a:t> December 2018)</a:t>
            </a:r>
          </a:p>
          <a:p>
            <a:r>
              <a:rPr lang="en-GB" sz="1400" b="1"/>
              <a:t> </a:t>
            </a:r>
            <a:endParaRPr lang="en-GB" sz="1400"/>
          </a:p>
          <a:p>
            <a:endParaRPr lang="en-GB" sz="1400"/>
          </a:p>
        </p:txBody>
      </p:sp>
    </p:spTree>
    <p:extLst>
      <p:ext uri="{BB962C8B-B14F-4D97-AF65-F5344CB8AC3E}">
        <p14:creationId xmlns:p14="http://schemas.microsoft.com/office/powerpoint/2010/main" val="41212886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TotalTime>
  <Words>1207</Words>
  <Application>Microsoft Office PowerPoint</Application>
  <PresentationFormat>On-screen Show (4:3)</PresentationFormat>
  <Paragraphs>87</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Algerian</vt:lpstr>
      <vt:lpstr>Arial</vt:lpstr>
      <vt:lpstr>Calibri</vt:lpstr>
      <vt:lpstr>Tw Cen MT</vt:lpstr>
      <vt:lpstr>Tw Cen MT Condensed</vt:lpstr>
      <vt:lpstr>Wingdings</vt:lpstr>
      <vt:lpstr>Wingdings 3</vt:lpstr>
      <vt:lpstr>Integral</vt:lpstr>
      <vt:lpstr>BUSINESS PLAN</vt:lpstr>
      <vt:lpstr>Executive Summary</vt:lpstr>
      <vt:lpstr>    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Kushba Begum (1713328)</dc:creator>
  <cp:lastModifiedBy>Kushba Begum (1713328)</cp:lastModifiedBy>
  <cp:revision>6</cp:revision>
  <dcterms:created xsi:type="dcterms:W3CDTF">2019-01-07T22:00:29Z</dcterms:created>
  <dcterms:modified xsi:type="dcterms:W3CDTF">2019-01-08T00:51:17Z</dcterms:modified>
</cp:coreProperties>
</file>