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328" r:id="rId4"/>
    <p:sldId id="329" r:id="rId5"/>
    <p:sldId id="259" r:id="rId6"/>
    <p:sldId id="260" r:id="rId7"/>
    <p:sldId id="261" r:id="rId8"/>
    <p:sldId id="262" r:id="rId9"/>
    <p:sldId id="291" r:id="rId10"/>
    <p:sldId id="264" r:id="rId11"/>
    <p:sldId id="292" r:id="rId12"/>
    <p:sldId id="268" r:id="rId13"/>
    <p:sldId id="333" r:id="rId14"/>
    <p:sldId id="265" r:id="rId15"/>
    <p:sldId id="314" r:id="rId16"/>
    <p:sldId id="327" r:id="rId17"/>
    <p:sldId id="330" r:id="rId18"/>
    <p:sldId id="331" r:id="rId19"/>
    <p:sldId id="312" r:id="rId20"/>
    <p:sldId id="313" r:id="rId21"/>
    <p:sldId id="315" r:id="rId22"/>
    <p:sldId id="316" r:id="rId23"/>
    <p:sldId id="334" r:id="rId24"/>
    <p:sldId id="317" r:id="rId25"/>
    <p:sldId id="319" r:id="rId26"/>
    <p:sldId id="320" r:id="rId27"/>
    <p:sldId id="321" r:id="rId28"/>
    <p:sldId id="322" r:id="rId29"/>
    <p:sldId id="323" r:id="rId30"/>
    <p:sldId id="293" r:id="rId31"/>
    <p:sldId id="297" r:id="rId32"/>
    <p:sldId id="294" r:id="rId33"/>
    <p:sldId id="295" r:id="rId34"/>
    <p:sldId id="296" r:id="rId35"/>
    <p:sldId id="298" r:id="rId36"/>
    <p:sldId id="299" r:id="rId37"/>
    <p:sldId id="324" r:id="rId38"/>
    <p:sldId id="325" r:id="rId39"/>
    <p:sldId id="326" r:id="rId40"/>
    <p:sldId id="269" r:id="rId41"/>
    <p:sldId id="272" r:id="rId42"/>
    <p:sldId id="273" r:id="rId43"/>
    <p:sldId id="274" r:id="rId44"/>
    <p:sldId id="275" r:id="rId45"/>
    <p:sldId id="276" r:id="rId46"/>
    <p:sldId id="277" r:id="rId47"/>
    <p:sldId id="278" r:id="rId48"/>
    <p:sldId id="33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67"/>
    <p:restoredTop sz="94513"/>
  </p:normalViewPr>
  <p:slideViewPr>
    <p:cSldViewPr snapToGrid="0">
      <p:cViewPr varScale="1">
        <p:scale>
          <a:sx n="111" d="100"/>
          <a:sy n="111" d="100"/>
        </p:scale>
        <p:origin x="24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DCBE4-A765-5F9E-9ED8-49AC37692E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941EE1-5A37-1ECB-EE7E-B30D86FA72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FD4BEE-86C6-59EB-7502-E5BF6B6F7BA7}"/>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28C7EDC1-59F4-807D-685E-D945E2CF27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EA95FC-E452-E254-1A84-643528DC52AB}"/>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3707246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CB7F-95C9-DE3A-75D1-013D75E44F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15E36F-258C-873F-9C6F-DFFD55F7152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0A1154-7A75-763A-7627-41ECB83D3DCE}"/>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92847ADF-C279-9034-02ED-5A46AA0DFF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DA1231-CD00-8F44-AA2A-772009C6D085}"/>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492078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548FF-FE92-D390-0085-F8F57F56ACC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DD83F9-AB7D-23AD-C379-B769911DA3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BC48A0-880E-9630-764A-6BFF94E65752}"/>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74DC7395-6494-399C-8D69-3D1DBD5B3E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CF73E6-A78B-62A2-A89A-C520128A67EA}"/>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894114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39FED-24C2-42FB-3D09-18A256F82F5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A0F209-1D21-689A-790A-1D7ED9B00E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C3FC2E2-71B3-77E7-195F-6EAE31D0E1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31A38B-EE55-4094-E1EC-00CDFAF32F97}"/>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6" name="Footer Placeholder 5">
            <a:extLst>
              <a:ext uri="{FF2B5EF4-FFF2-40B4-BE49-F238E27FC236}">
                <a16:creationId xmlns:a16="http://schemas.microsoft.com/office/drawing/2014/main" id="{E357B9C5-EA54-52A9-76A3-D3EC1C7787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AA1715-4C26-423F-D0E1-173CCB1A9D98}"/>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1439727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52CA8-313A-3FC1-3676-7A9DDE1027B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24381C-ABE6-168F-62C8-B29BF6649E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58158A-BDC4-CA0D-3790-05026C626B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CC2AF6A-85BD-DBB0-182F-F7DDBCED7B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FC5539-BFE3-BA2A-1FA2-544978A965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2873861-E69E-C949-1A3D-B83C67E0A361}"/>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8" name="Footer Placeholder 7">
            <a:extLst>
              <a:ext uri="{FF2B5EF4-FFF2-40B4-BE49-F238E27FC236}">
                <a16:creationId xmlns:a16="http://schemas.microsoft.com/office/drawing/2014/main" id="{453D3C77-B147-3DC8-3CF5-DEC776D926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EFE0E9-2252-68E1-27D3-BBD0208C19E3}"/>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1140658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EE325-4378-9413-060E-5B9CE844BA7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6BF97D6-C666-91FF-C0C4-75A883D2B185}"/>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4" name="Footer Placeholder 3">
            <a:extLst>
              <a:ext uri="{FF2B5EF4-FFF2-40B4-BE49-F238E27FC236}">
                <a16:creationId xmlns:a16="http://schemas.microsoft.com/office/drawing/2014/main" id="{47960DC6-F09E-6AE2-D363-39733E3946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95F8F1-7DF9-668C-BEA5-CB87F6459C1D}"/>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4210856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356149-5446-9BA1-F44A-0357FA6E87ED}"/>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3" name="Footer Placeholder 2">
            <a:extLst>
              <a:ext uri="{FF2B5EF4-FFF2-40B4-BE49-F238E27FC236}">
                <a16:creationId xmlns:a16="http://schemas.microsoft.com/office/drawing/2014/main" id="{8F7DF405-B697-F6B1-9F20-2E2CD64791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A093FF9-AD8B-047A-7C9B-4BC58A85A766}"/>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694440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5E5E-BE25-6B9E-65DF-162848FC91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A955CDF-DE09-36E0-EC13-1A0B384B6F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D09639-8DCD-6F14-BF16-1AB2A8F179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F961B7-95D3-A206-7BB9-024442E94842}"/>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6" name="Footer Placeholder 5">
            <a:extLst>
              <a:ext uri="{FF2B5EF4-FFF2-40B4-BE49-F238E27FC236}">
                <a16:creationId xmlns:a16="http://schemas.microsoft.com/office/drawing/2014/main" id="{71D0523D-1062-3E90-2CAC-2F03F395ED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4515F1-7618-0D64-90B1-17E6097DEBBD}"/>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912026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CE9E2-8EE7-2AE2-2D37-5055C68D0F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C0B50D-3E2E-4E5A-F742-9E468AD9B7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8B6CB-7E2C-1CEF-ECFA-B92F7F7549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48C4E3-308D-F176-255C-A1722C72A7E1}"/>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6" name="Footer Placeholder 5">
            <a:extLst>
              <a:ext uri="{FF2B5EF4-FFF2-40B4-BE49-F238E27FC236}">
                <a16:creationId xmlns:a16="http://schemas.microsoft.com/office/drawing/2014/main" id="{F1ACCC05-0DA9-3DFA-2EBA-9966268443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F81B02-A216-2FD2-B15B-708118A61D22}"/>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3977345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2488-2210-8F31-698A-CEC75945138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D36EA7-7D37-3894-4034-0C62EA5AC9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79C49A-90FC-543F-19CA-3ED3F070DCA6}"/>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AF8A0A10-3BEE-7E25-5CE9-23759FB7D4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4B4B35-E224-1D3B-156B-081E71ECB4C7}"/>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2928108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152075-F90C-565A-472D-7594E3AD93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13D31-F186-1848-BD92-B3B7229B656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01872-95CA-2865-50F1-93938F4A874E}"/>
              </a:ext>
            </a:extLst>
          </p:cNvPr>
          <p:cNvSpPr>
            <a:spLocks noGrp="1"/>
          </p:cNvSpPr>
          <p:nvPr>
            <p:ph type="dt" sz="half" idx="10"/>
          </p:nvPr>
        </p:nvSpPr>
        <p:spPr/>
        <p:txBody>
          <a:body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F2795610-6685-72DF-2D06-7D581D33E7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638082-1A86-C668-5FEB-9C12805EB5F6}"/>
              </a:ext>
            </a:extLst>
          </p:cNvPr>
          <p:cNvSpPr>
            <a:spLocks noGrp="1"/>
          </p:cNvSpPr>
          <p:nvPr>
            <p:ph type="sldNum" sz="quarter" idx="12"/>
          </p:nvPr>
        </p:nvSpPr>
        <p:spPr/>
        <p:txBody>
          <a:bodyPr/>
          <a:lstStyle/>
          <a:p>
            <a:fld id="{C43AD1BA-5F7E-954E-834F-9BA599D43335}" type="slidenum">
              <a:rPr lang="en-US" smtClean="0"/>
              <a:t>‹#›</a:t>
            </a:fld>
            <a:endParaRPr lang="en-US"/>
          </a:p>
        </p:txBody>
      </p:sp>
    </p:spTree>
    <p:extLst>
      <p:ext uri="{BB962C8B-B14F-4D97-AF65-F5344CB8AC3E}">
        <p14:creationId xmlns:p14="http://schemas.microsoft.com/office/powerpoint/2010/main" val="3263536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9CA8FE-1DCE-0B86-BD8B-E3AFA825C1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024972B-7524-9194-82F2-E4052A2734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3009B8-BB08-34D0-730B-0A042F7BB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82B761-DBAD-0B4A-85A0-B50186D6D80B}" type="datetimeFigureOut">
              <a:rPr lang="en-US" smtClean="0"/>
              <a:t>2/12/23</a:t>
            </a:fld>
            <a:endParaRPr lang="en-US"/>
          </a:p>
        </p:txBody>
      </p:sp>
      <p:sp>
        <p:nvSpPr>
          <p:cNvPr id="5" name="Footer Placeholder 4">
            <a:extLst>
              <a:ext uri="{FF2B5EF4-FFF2-40B4-BE49-F238E27FC236}">
                <a16:creationId xmlns:a16="http://schemas.microsoft.com/office/drawing/2014/main" id="{B90B38AD-576C-DD61-2DC1-310FE94E30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ECCB6BC-4724-04AC-20B1-72828F93B3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AD1BA-5F7E-954E-834F-9BA599D43335}" type="slidenum">
              <a:rPr lang="en-US" smtClean="0"/>
              <a:t>‹#›</a:t>
            </a:fld>
            <a:endParaRPr lang="en-US"/>
          </a:p>
        </p:txBody>
      </p:sp>
    </p:spTree>
    <p:extLst>
      <p:ext uri="{BB962C8B-B14F-4D97-AF65-F5344CB8AC3E}">
        <p14:creationId xmlns:p14="http://schemas.microsoft.com/office/powerpoint/2010/main" val="1800841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6DD6B-8F3F-912C-1D03-BB4E1C2E249B}"/>
              </a:ext>
            </a:extLst>
          </p:cNvPr>
          <p:cNvSpPr>
            <a:spLocks noGrp="1"/>
          </p:cNvSpPr>
          <p:nvPr>
            <p:ph type="ctrTitle"/>
          </p:nvPr>
        </p:nvSpPr>
        <p:spPr/>
        <p:txBody>
          <a:bodyPr/>
          <a:lstStyle/>
          <a:p>
            <a:r>
              <a:rPr lang="en-US" dirty="0"/>
              <a:t>Introduction to Computer Systems (ICS)</a:t>
            </a:r>
          </a:p>
        </p:txBody>
      </p:sp>
      <p:sp>
        <p:nvSpPr>
          <p:cNvPr id="3" name="Subtitle 2">
            <a:extLst>
              <a:ext uri="{FF2B5EF4-FFF2-40B4-BE49-F238E27FC236}">
                <a16:creationId xmlns:a16="http://schemas.microsoft.com/office/drawing/2014/main" id="{B543DD9C-8AB9-074C-05BF-23A03A6C1A2C}"/>
              </a:ext>
            </a:extLst>
          </p:cNvPr>
          <p:cNvSpPr>
            <a:spLocks noGrp="1"/>
          </p:cNvSpPr>
          <p:nvPr>
            <p:ph type="subTitle" idx="1"/>
          </p:nvPr>
        </p:nvSpPr>
        <p:spPr/>
        <p:txBody>
          <a:bodyPr/>
          <a:lstStyle/>
          <a:p>
            <a:endParaRPr lang="en-US" dirty="0"/>
          </a:p>
          <a:p>
            <a:endParaRPr lang="en-US" dirty="0"/>
          </a:p>
          <a:p>
            <a:r>
              <a:rPr lang="en-US" dirty="0"/>
              <a:t>By: Dr. Redhwan Al-amri</a:t>
            </a:r>
          </a:p>
        </p:txBody>
      </p:sp>
    </p:spTree>
    <p:extLst>
      <p:ext uri="{BB962C8B-B14F-4D97-AF65-F5344CB8AC3E}">
        <p14:creationId xmlns:p14="http://schemas.microsoft.com/office/powerpoint/2010/main" val="203051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FBE60-3931-6D6B-91C5-56FA076ECD56}"/>
              </a:ext>
            </a:extLst>
          </p:cNvPr>
          <p:cNvSpPr>
            <a:spLocks noGrp="1"/>
          </p:cNvSpPr>
          <p:nvPr>
            <p:ph type="title"/>
          </p:nvPr>
        </p:nvSpPr>
        <p:spPr/>
        <p:txBody>
          <a:bodyPr/>
          <a:lstStyle/>
          <a:p>
            <a:r>
              <a:rPr lang="en-US" dirty="0"/>
              <a:t>Objectives</a:t>
            </a:r>
          </a:p>
        </p:txBody>
      </p:sp>
      <p:sp>
        <p:nvSpPr>
          <p:cNvPr id="3" name="Content Placeholder 2">
            <a:extLst>
              <a:ext uri="{FF2B5EF4-FFF2-40B4-BE49-F238E27FC236}">
                <a16:creationId xmlns:a16="http://schemas.microsoft.com/office/drawing/2014/main" id="{FF719A51-41C9-DD96-CDF7-2468CBC7CCFE}"/>
              </a:ext>
            </a:extLst>
          </p:cNvPr>
          <p:cNvSpPr>
            <a:spLocks noGrp="1"/>
          </p:cNvSpPr>
          <p:nvPr>
            <p:ph idx="1"/>
          </p:nvPr>
        </p:nvSpPr>
        <p:spPr/>
        <p:txBody>
          <a:bodyPr>
            <a:normAutofit fontScale="92500" lnSpcReduction="10000"/>
          </a:bodyPr>
          <a:lstStyle/>
          <a:p>
            <a:pPr marL="0" indent="0" algn="just">
              <a:lnSpc>
                <a:spcPct val="150000"/>
              </a:lnSpc>
              <a:buNone/>
            </a:pPr>
            <a:r>
              <a:rPr lang="en-US" sz="2400" dirty="0">
                <a:latin typeface="Helvetica" pitchFamily="2" charset="0"/>
              </a:rPr>
              <a:t>Upon completion of this Chapter, you should be able to:</a:t>
            </a:r>
          </a:p>
          <a:p>
            <a:pPr marL="628650" indent="-333375" algn="just">
              <a:lnSpc>
                <a:spcPct val="150000"/>
              </a:lnSpc>
              <a:buFont typeface="Wingdings" panose="05000000000000000000" pitchFamily="2" charset="2"/>
              <a:buChar char="Ø"/>
            </a:pPr>
            <a:r>
              <a:rPr lang="en-US" sz="2400" dirty="0">
                <a:latin typeface="Helvetica" pitchFamily="2" charset="0"/>
              </a:rPr>
              <a:t>Describe the evolution of computers.</a:t>
            </a:r>
          </a:p>
          <a:p>
            <a:pPr marL="628650" indent="-333375" algn="just">
              <a:lnSpc>
                <a:spcPct val="150000"/>
              </a:lnSpc>
              <a:buFont typeface="Wingdings" panose="05000000000000000000" pitchFamily="2" charset="2"/>
              <a:buChar char="Ø"/>
            </a:pPr>
            <a:r>
              <a:rPr lang="en-US" sz="2400" dirty="0">
                <a:latin typeface="Helvetica" pitchFamily="2" charset="0"/>
              </a:rPr>
              <a:t>Define computer system.</a:t>
            </a:r>
          </a:p>
          <a:p>
            <a:pPr marL="628650" indent="-333375" algn="just">
              <a:lnSpc>
                <a:spcPct val="150000"/>
              </a:lnSpc>
              <a:buFont typeface="Wingdings" panose="05000000000000000000" pitchFamily="2" charset="2"/>
              <a:buChar char="Ø"/>
            </a:pPr>
            <a:r>
              <a:rPr lang="en-US" sz="2400" dirty="0">
                <a:latin typeface="Helvetica" pitchFamily="2" charset="0"/>
              </a:rPr>
              <a:t>Describe the components of the computer system.</a:t>
            </a:r>
          </a:p>
          <a:p>
            <a:pPr marL="628650" indent="-333375" algn="just">
              <a:lnSpc>
                <a:spcPct val="150000"/>
              </a:lnSpc>
              <a:buFont typeface="Wingdings" panose="05000000000000000000" pitchFamily="2" charset="2"/>
              <a:buChar char="Ø"/>
            </a:pPr>
            <a:r>
              <a:rPr lang="en-US" sz="2400" dirty="0">
                <a:latin typeface="Helvetica" pitchFamily="2" charset="0"/>
              </a:rPr>
              <a:t>Identify the input Vs. output devices </a:t>
            </a:r>
          </a:p>
          <a:p>
            <a:pPr marL="628650" indent="-333375" algn="just">
              <a:lnSpc>
                <a:spcPct val="150000"/>
              </a:lnSpc>
              <a:buFont typeface="Wingdings" panose="05000000000000000000" pitchFamily="2" charset="2"/>
              <a:buChar char="Ø"/>
            </a:pPr>
            <a:r>
              <a:rPr lang="en-US" sz="2400" dirty="0">
                <a:latin typeface="Helvetica" pitchFamily="2" charset="0"/>
              </a:rPr>
              <a:t>Differentiate between hardware and software of computers.</a:t>
            </a:r>
          </a:p>
          <a:p>
            <a:pPr marL="628650" indent="-333375" algn="just">
              <a:lnSpc>
                <a:spcPct val="150000"/>
              </a:lnSpc>
              <a:buFont typeface="Wingdings" panose="05000000000000000000" pitchFamily="2" charset="2"/>
              <a:buChar char="Ø"/>
            </a:pPr>
            <a:r>
              <a:rPr lang="en-US" sz="2400" dirty="0">
                <a:latin typeface="Helvetica" pitchFamily="2" charset="0"/>
              </a:rPr>
              <a:t>Discuss the hardware and software components </a:t>
            </a:r>
          </a:p>
          <a:p>
            <a:endParaRPr lang="en-US" dirty="0"/>
          </a:p>
        </p:txBody>
      </p:sp>
    </p:spTree>
    <p:extLst>
      <p:ext uri="{BB962C8B-B14F-4D97-AF65-F5344CB8AC3E}">
        <p14:creationId xmlns:p14="http://schemas.microsoft.com/office/powerpoint/2010/main" val="4043019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0877-3EAF-3015-18E2-679EB8DA86E9}"/>
              </a:ext>
            </a:extLst>
          </p:cNvPr>
          <p:cNvSpPr>
            <a:spLocks noGrp="1"/>
          </p:cNvSpPr>
          <p:nvPr>
            <p:ph type="title"/>
          </p:nvPr>
        </p:nvSpPr>
        <p:spPr/>
        <p:txBody>
          <a:bodyPr/>
          <a:lstStyle/>
          <a:p>
            <a:r>
              <a:rPr lang="en-US" dirty="0"/>
              <a:t>Evolution of Computers </a:t>
            </a:r>
          </a:p>
        </p:txBody>
      </p:sp>
      <p:pic>
        <p:nvPicPr>
          <p:cNvPr id="5" name="Content Placeholder 4" descr="Graphical user interface, application&#10;&#10;Description automatically generated">
            <a:extLst>
              <a:ext uri="{FF2B5EF4-FFF2-40B4-BE49-F238E27FC236}">
                <a16:creationId xmlns:a16="http://schemas.microsoft.com/office/drawing/2014/main" id="{5589B27E-560B-539B-1490-3201AF6A782B}"/>
              </a:ext>
            </a:extLst>
          </p:cNvPr>
          <p:cNvPicPr>
            <a:picLocks noGrp="1" noChangeAspect="1"/>
          </p:cNvPicPr>
          <p:nvPr>
            <p:ph idx="1"/>
          </p:nvPr>
        </p:nvPicPr>
        <p:blipFill>
          <a:blip r:embed="rId2"/>
          <a:stretch>
            <a:fillRect/>
          </a:stretch>
        </p:blipFill>
        <p:spPr>
          <a:xfrm>
            <a:off x="375145" y="1690688"/>
            <a:ext cx="11441709" cy="5129909"/>
          </a:xfrm>
        </p:spPr>
      </p:pic>
    </p:spTree>
    <p:extLst>
      <p:ext uri="{BB962C8B-B14F-4D97-AF65-F5344CB8AC3E}">
        <p14:creationId xmlns:p14="http://schemas.microsoft.com/office/powerpoint/2010/main" val="3479284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30877-3EAF-3015-18E2-679EB8DA86E9}"/>
              </a:ext>
            </a:extLst>
          </p:cNvPr>
          <p:cNvSpPr>
            <a:spLocks noGrp="1"/>
          </p:cNvSpPr>
          <p:nvPr>
            <p:ph type="title"/>
          </p:nvPr>
        </p:nvSpPr>
        <p:spPr/>
        <p:txBody>
          <a:bodyPr/>
          <a:lstStyle/>
          <a:p>
            <a:r>
              <a:rPr lang="en-US" dirty="0"/>
              <a:t>Evolution of Computers </a:t>
            </a:r>
          </a:p>
        </p:txBody>
      </p:sp>
      <p:sp>
        <p:nvSpPr>
          <p:cNvPr id="4" name="Content Placeholder 3">
            <a:extLst>
              <a:ext uri="{FF2B5EF4-FFF2-40B4-BE49-F238E27FC236}">
                <a16:creationId xmlns:a16="http://schemas.microsoft.com/office/drawing/2014/main" id="{CFA08DF1-1ECE-4EA4-4E98-5CEE75BE95FA}"/>
              </a:ext>
            </a:extLst>
          </p:cNvPr>
          <p:cNvSpPr>
            <a:spLocks noGrp="1"/>
          </p:cNvSpPr>
          <p:nvPr>
            <p:ph idx="1"/>
          </p:nvPr>
        </p:nvSpPr>
        <p:spPr/>
        <p:txBody>
          <a:bodyPr/>
          <a:lstStyle/>
          <a:p>
            <a:pPr algn="just">
              <a:lnSpc>
                <a:spcPct val="150000"/>
              </a:lnSpc>
            </a:pPr>
            <a:r>
              <a:rPr lang="en-US" dirty="0"/>
              <a:t>First Generation Computer (1940-1956) </a:t>
            </a:r>
          </a:p>
          <a:p>
            <a:pPr algn="just">
              <a:lnSpc>
                <a:spcPct val="150000"/>
              </a:lnSpc>
            </a:pPr>
            <a:r>
              <a:rPr lang="en-US" dirty="0"/>
              <a:t>Second Generation Computer (1956-1963)</a:t>
            </a:r>
          </a:p>
          <a:p>
            <a:pPr algn="just">
              <a:lnSpc>
                <a:spcPct val="150000"/>
              </a:lnSpc>
            </a:pPr>
            <a:r>
              <a:rPr lang="en-US" dirty="0"/>
              <a:t>Third Generation Computer ( 1964-1971) </a:t>
            </a:r>
          </a:p>
          <a:p>
            <a:pPr algn="just">
              <a:lnSpc>
                <a:spcPct val="150000"/>
              </a:lnSpc>
            </a:pPr>
            <a:r>
              <a:rPr lang="en-US" dirty="0"/>
              <a:t>Fourth Generation Computer(1971-Present)</a:t>
            </a:r>
          </a:p>
        </p:txBody>
      </p:sp>
    </p:spTree>
    <p:extLst>
      <p:ext uri="{BB962C8B-B14F-4D97-AF65-F5344CB8AC3E}">
        <p14:creationId xmlns:p14="http://schemas.microsoft.com/office/powerpoint/2010/main" val="1847171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ADCDD-9AF0-7E97-7C14-5003F744C8E8}"/>
              </a:ext>
            </a:extLst>
          </p:cNvPr>
          <p:cNvSpPr>
            <a:spLocks noGrp="1"/>
          </p:cNvSpPr>
          <p:nvPr>
            <p:ph type="title"/>
          </p:nvPr>
        </p:nvSpPr>
        <p:spPr/>
        <p:txBody>
          <a:bodyPr/>
          <a:lstStyle/>
          <a:p>
            <a:r>
              <a:rPr lang="en-US" dirty="0"/>
              <a:t>What is Computer Systems?</a:t>
            </a:r>
          </a:p>
        </p:txBody>
      </p:sp>
      <p:sp>
        <p:nvSpPr>
          <p:cNvPr id="3" name="Content Placeholder 2">
            <a:extLst>
              <a:ext uri="{FF2B5EF4-FFF2-40B4-BE49-F238E27FC236}">
                <a16:creationId xmlns:a16="http://schemas.microsoft.com/office/drawing/2014/main" id="{B43DB48B-4FBE-CADA-C6D9-0E94209DA5C1}"/>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A computer system is defined as a digital electronic machine that can be programmed to perform some operations as per the computer program instructions.</a:t>
            </a:r>
          </a:p>
          <a:p>
            <a:pPr marL="0" indent="0">
              <a:buNone/>
            </a:pPr>
            <a:endParaRPr lang="en-US" sz="2400" dirty="0"/>
          </a:p>
        </p:txBody>
      </p:sp>
    </p:spTree>
    <p:extLst>
      <p:ext uri="{BB962C8B-B14F-4D97-AF65-F5344CB8AC3E}">
        <p14:creationId xmlns:p14="http://schemas.microsoft.com/office/powerpoint/2010/main" val="295432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57BAF-E763-DAD1-F14A-CF8B1801F53C}"/>
              </a:ext>
            </a:extLst>
          </p:cNvPr>
          <p:cNvSpPr>
            <a:spLocks noGrp="1"/>
          </p:cNvSpPr>
          <p:nvPr>
            <p:ph type="title"/>
          </p:nvPr>
        </p:nvSpPr>
        <p:spPr/>
        <p:txBody>
          <a:bodyPr/>
          <a:lstStyle/>
          <a:p>
            <a:r>
              <a:rPr lang="en-US" dirty="0"/>
              <a:t>What is Computer Systems Cont.</a:t>
            </a:r>
          </a:p>
        </p:txBody>
      </p:sp>
      <p:sp>
        <p:nvSpPr>
          <p:cNvPr id="3" name="Content Placeholder 2">
            <a:extLst>
              <a:ext uri="{FF2B5EF4-FFF2-40B4-BE49-F238E27FC236}">
                <a16:creationId xmlns:a16="http://schemas.microsoft.com/office/drawing/2014/main" id="{08128C7D-14ED-9AD8-1D9E-022A9B0F23BD}"/>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consists of both hardware and software components. </a:t>
            </a:r>
            <a:endParaRPr lang="en-GB" sz="2400" dirty="0">
              <a:latin typeface="Helvetica" pitchFamily="2" charset="0"/>
            </a:endParaRPr>
          </a:p>
          <a:p>
            <a:pPr algn="just">
              <a:lnSpc>
                <a:spcPct val="150000"/>
              </a:lnSpc>
            </a:pPr>
            <a:r>
              <a:rPr lang="en-GB" sz="2400" dirty="0">
                <a:effectLst/>
                <a:latin typeface="Helvetica" pitchFamily="2" charset="0"/>
              </a:rPr>
              <a:t>The computer hardware components are the physical components mounted within the computer case and some are also connected externally.</a:t>
            </a:r>
          </a:p>
          <a:p>
            <a:endParaRPr lang="en-US" sz="2400" dirty="0"/>
          </a:p>
        </p:txBody>
      </p:sp>
    </p:spTree>
    <p:extLst>
      <p:ext uri="{BB962C8B-B14F-4D97-AF65-F5344CB8AC3E}">
        <p14:creationId xmlns:p14="http://schemas.microsoft.com/office/powerpoint/2010/main" val="222190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9C46D-095B-2183-3AA2-DF63DCCDD29D}"/>
              </a:ext>
            </a:extLst>
          </p:cNvPr>
          <p:cNvSpPr>
            <a:spLocks noGrp="1"/>
          </p:cNvSpPr>
          <p:nvPr>
            <p:ph type="title"/>
          </p:nvPr>
        </p:nvSpPr>
        <p:spPr/>
        <p:txBody>
          <a:bodyPr/>
          <a:lstStyle/>
          <a:p>
            <a:r>
              <a:rPr lang="en-US" dirty="0"/>
              <a:t>What is Computer Systems Cont.</a:t>
            </a:r>
          </a:p>
        </p:txBody>
      </p:sp>
      <p:sp>
        <p:nvSpPr>
          <p:cNvPr id="3" name="Content Placeholder 2">
            <a:extLst>
              <a:ext uri="{FF2B5EF4-FFF2-40B4-BE49-F238E27FC236}">
                <a16:creationId xmlns:a16="http://schemas.microsoft.com/office/drawing/2014/main" id="{F038272D-837C-5893-6DBD-163DB5309626}"/>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needs to be directed to perform various user-specified operations.</a:t>
            </a:r>
          </a:p>
          <a:p>
            <a:pPr algn="just">
              <a:lnSpc>
                <a:spcPct val="150000"/>
              </a:lnSpc>
            </a:pPr>
            <a:r>
              <a:rPr lang="en-GB" sz="2400" dirty="0">
                <a:effectLst/>
                <a:latin typeface="Helvetica" pitchFamily="2" charset="0"/>
              </a:rPr>
              <a:t>And therefore, the computer system needs a program which directs the computer hardware. The computer program is also commonly referred to as software.</a:t>
            </a:r>
          </a:p>
          <a:p>
            <a:pPr algn="just"/>
            <a:endParaRPr lang="en-US" sz="2400" dirty="0"/>
          </a:p>
        </p:txBody>
      </p:sp>
    </p:spTree>
    <p:extLst>
      <p:ext uri="{BB962C8B-B14F-4D97-AF65-F5344CB8AC3E}">
        <p14:creationId xmlns:p14="http://schemas.microsoft.com/office/powerpoint/2010/main" val="4159097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24B3-7C5E-3931-7A13-A6F11AA82EA2}"/>
              </a:ext>
            </a:extLst>
          </p:cNvPr>
          <p:cNvSpPr>
            <a:spLocks noGrp="1"/>
          </p:cNvSpPr>
          <p:nvPr>
            <p:ph type="title"/>
          </p:nvPr>
        </p:nvSpPr>
        <p:spPr/>
        <p:txBody>
          <a:bodyPr/>
          <a:lstStyle/>
          <a:p>
            <a:r>
              <a:rPr lang="en-US" dirty="0"/>
              <a:t>Computer System Block Diagram</a:t>
            </a:r>
          </a:p>
        </p:txBody>
      </p:sp>
      <p:pic>
        <p:nvPicPr>
          <p:cNvPr id="5" name="Content Placeholder 4" descr="Diagram&#10;&#10;Description automatically generated">
            <a:extLst>
              <a:ext uri="{FF2B5EF4-FFF2-40B4-BE49-F238E27FC236}">
                <a16:creationId xmlns:a16="http://schemas.microsoft.com/office/drawing/2014/main" id="{69413E5A-5441-FF46-324B-1F58FB2BA26D}"/>
              </a:ext>
            </a:extLst>
          </p:cNvPr>
          <p:cNvPicPr>
            <a:picLocks noGrp="1" noChangeAspect="1"/>
          </p:cNvPicPr>
          <p:nvPr>
            <p:ph idx="1"/>
          </p:nvPr>
        </p:nvPicPr>
        <p:blipFill>
          <a:blip r:embed="rId2"/>
          <a:stretch>
            <a:fillRect/>
          </a:stretch>
        </p:blipFill>
        <p:spPr>
          <a:xfrm>
            <a:off x="1988574" y="1498592"/>
            <a:ext cx="8214852" cy="5127452"/>
          </a:xfrm>
        </p:spPr>
      </p:pic>
    </p:spTree>
    <p:extLst>
      <p:ext uri="{BB962C8B-B14F-4D97-AF65-F5344CB8AC3E}">
        <p14:creationId xmlns:p14="http://schemas.microsoft.com/office/powerpoint/2010/main" val="331068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51E4-6EDE-6E84-28D9-CE13C165AB90}"/>
              </a:ext>
            </a:extLst>
          </p:cNvPr>
          <p:cNvSpPr>
            <a:spLocks noGrp="1"/>
          </p:cNvSpPr>
          <p:nvPr>
            <p:ph type="title"/>
          </p:nvPr>
        </p:nvSpPr>
        <p:spPr/>
        <p:txBody>
          <a:bodyPr/>
          <a:lstStyle/>
          <a:p>
            <a:r>
              <a:rPr lang="en-US" dirty="0"/>
              <a:t>Components of Computer System</a:t>
            </a:r>
          </a:p>
        </p:txBody>
      </p:sp>
      <p:sp>
        <p:nvSpPr>
          <p:cNvPr id="3" name="Content Placeholder 2">
            <a:extLst>
              <a:ext uri="{FF2B5EF4-FFF2-40B4-BE49-F238E27FC236}">
                <a16:creationId xmlns:a16="http://schemas.microsoft.com/office/drawing/2014/main" id="{B4F5036E-BEA4-3764-CD12-602DF8245907}"/>
              </a:ext>
            </a:extLst>
          </p:cNvPr>
          <p:cNvSpPr>
            <a:spLocks noGrp="1"/>
          </p:cNvSpPr>
          <p:nvPr>
            <p:ph idx="1"/>
          </p:nvPr>
        </p:nvSpPr>
        <p:spPr>
          <a:xfrm>
            <a:off x="838200" y="1825625"/>
            <a:ext cx="10515600" cy="4667250"/>
          </a:xfrm>
        </p:spPr>
        <p:txBody>
          <a:bodyPr>
            <a:normAutofit fontScale="92500" lnSpcReduction="10000"/>
          </a:bodyPr>
          <a:lstStyle/>
          <a:p>
            <a:pPr marL="0" indent="0" algn="just">
              <a:lnSpc>
                <a:spcPct val="150000"/>
              </a:lnSpc>
              <a:buNone/>
            </a:pPr>
            <a:r>
              <a:rPr lang="en-GB" sz="2600" dirty="0">
                <a:effectLst/>
                <a:latin typeface="Helvetica" pitchFamily="2" charset="0"/>
              </a:rPr>
              <a:t>The Computer system consists of four basic components Or functional Units. In terms of functionality, the computer system can be grouped into four units.</a:t>
            </a:r>
          </a:p>
          <a:p>
            <a:pPr marL="0" indent="0" algn="just">
              <a:lnSpc>
                <a:spcPct val="150000"/>
              </a:lnSpc>
              <a:buNone/>
            </a:pPr>
            <a:r>
              <a:rPr lang="en-GB" sz="2600" dirty="0">
                <a:effectLst/>
                <a:latin typeface="Helvetica" pitchFamily="2" charset="0"/>
              </a:rPr>
              <a:t>The Computer System Components are:</a:t>
            </a:r>
          </a:p>
          <a:p>
            <a:pPr lvl="1" algn="just">
              <a:lnSpc>
                <a:spcPct val="150000"/>
              </a:lnSpc>
              <a:buFont typeface="+mj-lt"/>
              <a:buAutoNum type="arabicPeriod"/>
            </a:pPr>
            <a:r>
              <a:rPr lang="en-GB" dirty="0">
                <a:effectLst/>
                <a:latin typeface="Helvetica" pitchFamily="2" charset="0"/>
              </a:rPr>
              <a:t>Input Devices (Input Unit).</a:t>
            </a:r>
          </a:p>
          <a:p>
            <a:pPr lvl="1" algn="just">
              <a:lnSpc>
                <a:spcPct val="150000"/>
              </a:lnSpc>
              <a:buFont typeface="+mj-lt"/>
              <a:buAutoNum type="arabicPeriod"/>
            </a:pPr>
            <a:r>
              <a:rPr lang="en-GB" dirty="0">
                <a:latin typeface="Helvetica" pitchFamily="2" charset="0"/>
              </a:rPr>
              <a:t> </a:t>
            </a:r>
            <a:r>
              <a:rPr lang="en-GB" dirty="0">
                <a:effectLst/>
                <a:latin typeface="Helvetica" pitchFamily="2" charset="0"/>
              </a:rPr>
              <a:t>CPU (Central Processing Unit ).</a:t>
            </a:r>
          </a:p>
          <a:p>
            <a:pPr lvl="1" algn="just">
              <a:lnSpc>
                <a:spcPct val="150000"/>
              </a:lnSpc>
              <a:buFont typeface="+mj-lt"/>
              <a:buAutoNum type="arabicPeriod"/>
            </a:pPr>
            <a:r>
              <a:rPr lang="en-GB" dirty="0">
                <a:effectLst/>
                <a:latin typeface="Helvetica" pitchFamily="2" charset="0"/>
              </a:rPr>
              <a:t>System Memory (Memory Unit ).</a:t>
            </a:r>
          </a:p>
          <a:p>
            <a:pPr lvl="1" algn="just">
              <a:lnSpc>
                <a:spcPct val="150000"/>
              </a:lnSpc>
              <a:buFont typeface="+mj-lt"/>
              <a:buAutoNum type="arabicPeriod"/>
            </a:pPr>
            <a:r>
              <a:rPr lang="en-GB" dirty="0">
                <a:effectLst/>
                <a:latin typeface="Helvetica" pitchFamily="2" charset="0"/>
              </a:rPr>
              <a:t>Output Devices (Output Unit ).</a:t>
            </a:r>
          </a:p>
          <a:p>
            <a:endParaRPr lang="en-US" dirty="0"/>
          </a:p>
        </p:txBody>
      </p:sp>
      <p:pic>
        <p:nvPicPr>
          <p:cNvPr id="5" name="Picture 4" descr="Diagram&#10;&#10;Description automatically generated">
            <a:extLst>
              <a:ext uri="{FF2B5EF4-FFF2-40B4-BE49-F238E27FC236}">
                <a16:creationId xmlns:a16="http://schemas.microsoft.com/office/drawing/2014/main" id="{019F4DA2-E5C2-5609-4073-CC697F75A695}"/>
              </a:ext>
            </a:extLst>
          </p:cNvPr>
          <p:cNvPicPr>
            <a:picLocks noChangeAspect="1"/>
          </p:cNvPicPr>
          <p:nvPr/>
        </p:nvPicPr>
        <p:blipFill>
          <a:blip r:embed="rId2"/>
          <a:stretch>
            <a:fillRect/>
          </a:stretch>
        </p:blipFill>
        <p:spPr>
          <a:xfrm>
            <a:off x="7789333" y="3098801"/>
            <a:ext cx="3272366" cy="3759199"/>
          </a:xfrm>
          <a:prstGeom prst="rect">
            <a:avLst/>
          </a:prstGeom>
        </p:spPr>
      </p:pic>
    </p:spTree>
    <p:extLst>
      <p:ext uri="{BB962C8B-B14F-4D97-AF65-F5344CB8AC3E}">
        <p14:creationId xmlns:p14="http://schemas.microsoft.com/office/powerpoint/2010/main" val="35228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F7DB-E6F6-9C73-C533-9D450CBACCF4}"/>
              </a:ext>
            </a:extLst>
          </p:cNvPr>
          <p:cNvSpPr>
            <a:spLocks noGrp="1"/>
          </p:cNvSpPr>
          <p:nvPr>
            <p:ph type="title"/>
          </p:nvPr>
        </p:nvSpPr>
        <p:spPr/>
        <p:txBody>
          <a:bodyPr/>
          <a:lstStyle/>
          <a:p>
            <a:r>
              <a:rPr lang="en-US" dirty="0"/>
              <a:t>Components of Computer System Cont.</a:t>
            </a:r>
          </a:p>
        </p:txBody>
      </p:sp>
      <p:sp>
        <p:nvSpPr>
          <p:cNvPr id="3" name="Content Placeholder 2">
            <a:extLst>
              <a:ext uri="{FF2B5EF4-FFF2-40B4-BE49-F238E27FC236}">
                <a16:creationId xmlns:a16="http://schemas.microsoft.com/office/drawing/2014/main" id="{C961227C-1480-6E84-F7DE-5DF3AC7AFB81}"/>
              </a:ext>
            </a:extLst>
          </p:cNvPr>
          <p:cNvSpPr>
            <a:spLocks noGrp="1"/>
          </p:cNvSpPr>
          <p:nvPr>
            <p:ph idx="1"/>
          </p:nvPr>
        </p:nvSpPr>
        <p:spPr>
          <a:xfrm>
            <a:off x="838201" y="1825625"/>
            <a:ext cx="4359442" cy="4691856"/>
          </a:xfrm>
        </p:spPr>
        <p:txBody>
          <a:bodyPr>
            <a:normAutofit/>
          </a:bodyPr>
          <a:lstStyle/>
          <a:p>
            <a:pPr marL="0" indent="0" algn="just">
              <a:lnSpc>
                <a:spcPct val="150000"/>
              </a:lnSpc>
              <a:buNone/>
            </a:pPr>
            <a:r>
              <a:rPr lang="en-GB" sz="2400" dirty="0">
                <a:effectLst/>
                <a:latin typeface="Helvetica" pitchFamily="2" charset="0"/>
              </a:rPr>
              <a:t>The computer user interacts with the system using application software and provides the input data. The data is processed by the computer system with the help of application software.</a:t>
            </a:r>
            <a:endParaRPr lang="en-GB" sz="2400" dirty="0">
              <a:latin typeface="Helvetica" pitchFamily="2" charset="0"/>
            </a:endParaRPr>
          </a:p>
        </p:txBody>
      </p:sp>
      <p:pic>
        <p:nvPicPr>
          <p:cNvPr id="4" name="Content Placeholder 4" descr="Graphical user interface, application&#10;&#10;Description automatically generated">
            <a:extLst>
              <a:ext uri="{FF2B5EF4-FFF2-40B4-BE49-F238E27FC236}">
                <a16:creationId xmlns:a16="http://schemas.microsoft.com/office/drawing/2014/main" id="{D98E56C4-02F8-9167-9363-A116FB504776}"/>
              </a:ext>
            </a:extLst>
          </p:cNvPr>
          <p:cNvPicPr>
            <a:picLocks noChangeAspect="1"/>
          </p:cNvPicPr>
          <p:nvPr/>
        </p:nvPicPr>
        <p:blipFill>
          <a:blip r:embed="rId2"/>
          <a:stretch>
            <a:fillRect/>
          </a:stretch>
        </p:blipFill>
        <p:spPr>
          <a:xfrm>
            <a:off x="5325979" y="1825625"/>
            <a:ext cx="6866021" cy="4691856"/>
          </a:xfrm>
          <a:prstGeom prst="rect">
            <a:avLst/>
          </a:prstGeom>
        </p:spPr>
      </p:pic>
    </p:spTree>
    <p:extLst>
      <p:ext uri="{BB962C8B-B14F-4D97-AF65-F5344CB8AC3E}">
        <p14:creationId xmlns:p14="http://schemas.microsoft.com/office/powerpoint/2010/main" val="4379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6AE4-0A23-B75A-FEDC-A9DB807AC00E}"/>
              </a:ext>
            </a:extLst>
          </p:cNvPr>
          <p:cNvSpPr>
            <a:spLocks noGrp="1"/>
          </p:cNvSpPr>
          <p:nvPr>
            <p:ph type="title"/>
          </p:nvPr>
        </p:nvSpPr>
        <p:spPr/>
        <p:txBody>
          <a:bodyPr/>
          <a:lstStyle/>
          <a:p>
            <a:r>
              <a:rPr lang="en-US" dirty="0"/>
              <a:t>Input Devices</a:t>
            </a:r>
          </a:p>
        </p:txBody>
      </p:sp>
      <p:sp>
        <p:nvSpPr>
          <p:cNvPr id="3" name="Content Placeholder 2">
            <a:extLst>
              <a:ext uri="{FF2B5EF4-FFF2-40B4-BE49-F238E27FC236}">
                <a16:creationId xmlns:a16="http://schemas.microsoft.com/office/drawing/2014/main" id="{F7874BE7-25B2-F313-9B64-BC14CB2FD93B}"/>
              </a:ext>
            </a:extLst>
          </p:cNvPr>
          <p:cNvSpPr>
            <a:spLocks noGrp="1"/>
          </p:cNvSpPr>
          <p:nvPr>
            <p:ph idx="1"/>
          </p:nvPr>
        </p:nvSpPr>
        <p:spPr>
          <a:xfrm>
            <a:off x="700502" y="1706730"/>
            <a:ext cx="3307080" cy="4486275"/>
          </a:xfrm>
        </p:spPr>
        <p:txBody>
          <a:bodyPr>
            <a:normAutofit/>
          </a:bodyPr>
          <a:lstStyle/>
          <a:p>
            <a:pPr marL="0" indent="0" algn="just">
              <a:lnSpc>
                <a:spcPct val="150000"/>
              </a:lnSpc>
              <a:buNone/>
            </a:pPr>
            <a:r>
              <a:rPr lang="en-GB" sz="2400" dirty="0">
                <a:effectLst/>
                <a:latin typeface="Helvetica" pitchFamily="2" charset="0"/>
              </a:rPr>
              <a:t>The input device could be either a keyboard, mouse, joystick, trackball, Microphone device or any other</a:t>
            </a:r>
          </a:p>
          <a:p>
            <a:endParaRPr lang="en-US" dirty="0"/>
          </a:p>
        </p:txBody>
      </p:sp>
      <p:pic>
        <p:nvPicPr>
          <p:cNvPr id="7" name="Picture 6" descr="Graphical user interface&#10;&#10;Description automatically generated">
            <a:extLst>
              <a:ext uri="{FF2B5EF4-FFF2-40B4-BE49-F238E27FC236}">
                <a16:creationId xmlns:a16="http://schemas.microsoft.com/office/drawing/2014/main" id="{1F52BF30-717C-CF3D-7019-049BD7E7B57E}"/>
              </a:ext>
            </a:extLst>
          </p:cNvPr>
          <p:cNvPicPr>
            <a:picLocks noChangeAspect="1"/>
          </p:cNvPicPr>
          <p:nvPr/>
        </p:nvPicPr>
        <p:blipFill>
          <a:blip r:embed="rId2"/>
          <a:stretch>
            <a:fillRect/>
          </a:stretch>
        </p:blipFill>
        <p:spPr>
          <a:xfrm>
            <a:off x="4267200" y="1901824"/>
            <a:ext cx="7924800" cy="4956176"/>
          </a:xfrm>
          <a:prstGeom prst="rect">
            <a:avLst/>
          </a:prstGeom>
        </p:spPr>
      </p:pic>
    </p:spTree>
    <p:extLst>
      <p:ext uri="{BB962C8B-B14F-4D97-AF65-F5344CB8AC3E}">
        <p14:creationId xmlns:p14="http://schemas.microsoft.com/office/powerpoint/2010/main" val="1271556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6AE4-0A23-B75A-FEDC-A9DB807AC00E}"/>
              </a:ext>
            </a:extLst>
          </p:cNvPr>
          <p:cNvSpPr>
            <a:spLocks noGrp="1"/>
          </p:cNvSpPr>
          <p:nvPr>
            <p:ph type="title"/>
          </p:nvPr>
        </p:nvSpPr>
        <p:spPr/>
        <p:txBody>
          <a:bodyPr/>
          <a:lstStyle/>
          <a:p>
            <a:r>
              <a:rPr lang="en-US" dirty="0"/>
              <a:t>Output Devices</a:t>
            </a:r>
          </a:p>
        </p:txBody>
      </p:sp>
      <p:sp>
        <p:nvSpPr>
          <p:cNvPr id="3" name="Content Placeholder 2">
            <a:extLst>
              <a:ext uri="{FF2B5EF4-FFF2-40B4-BE49-F238E27FC236}">
                <a16:creationId xmlns:a16="http://schemas.microsoft.com/office/drawing/2014/main" id="{F7874BE7-25B2-F313-9B64-BC14CB2FD93B}"/>
              </a:ext>
            </a:extLst>
          </p:cNvPr>
          <p:cNvSpPr>
            <a:spLocks noGrp="1"/>
          </p:cNvSpPr>
          <p:nvPr>
            <p:ph idx="1"/>
          </p:nvPr>
        </p:nvSpPr>
        <p:spPr>
          <a:xfrm>
            <a:off x="684463" y="1690688"/>
            <a:ext cx="3390232" cy="4486275"/>
          </a:xfrm>
        </p:spPr>
        <p:txBody>
          <a:bodyPr/>
          <a:lstStyle/>
          <a:p>
            <a:pPr marL="0" indent="0" algn="just">
              <a:lnSpc>
                <a:spcPct val="150000"/>
              </a:lnSpc>
              <a:buNone/>
            </a:pPr>
            <a:r>
              <a:rPr lang="en-GB" sz="2400" dirty="0">
                <a:effectLst/>
                <a:latin typeface="Helvetica" pitchFamily="2" charset="0"/>
              </a:rPr>
              <a:t>The output device could be either a monitor, speaker, printer, storage device or any other</a:t>
            </a:r>
          </a:p>
          <a:p>
            <a:endParaRPr lang="en-US" dirty="0"/>
          </a:p>
        </p:txBody>
      </p:sp>
      <p:pic>
        <p:nvPicPr>
          <p:cNvPr id="5" name="Picture 4" descr="A picture containing graphical user interface&#10;&#10;Description automatically generated">
            <a:extLst>
              <a:ext uri="{FF2B5EF4-FFF2-40B4-BE49-F238E27FC236}">
                <a16:creationId xmlns:a16="http://schemas.microsoft.com/office/drawing/2014/main" id="{DF3770FD-2374-835A-C6D9-E4D250AEEEC8}"/>
              </a:ext>
            </a:extLst>
          </p:cNvPr>
          <p:cNvPicPr>
            <a:picLocks noChangeAspect="1"/>
          </p:cNvPicPr>
          <p:nvPr/>
        </p:nvPicPr>
        <p:blipFill>
          <a:blip r:embed="rId2"/>
          <a:stretch>
            <a:fillRect/>
          </a:stretch>
        </p:blipFill>
        <p:spPr>
          <a:xfrm>
            <a:off x="4228432" y="1690688"/>
            <a:ext cx="7963568" cy="5167312"/>
          </a:xfrm>
          <a:prstGeom prst="rect">
            <a:avLst/>
          </a:prstGeom>
        </p:spPr>
      </p:pic>
    </p:spTree>
    <p:extLst>
      <p:ext uri="{BB962C8B-B14F-4D97-AF65-F5344CB8AC3E}">
        <p14:creationId xmlns:p14="http://schemas.microsoft.com/office/powerpoint/2010/main" val="1574343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A9F1-1B24-1F20-C859-F51CDE9EDF46}"/>
              </a:ext>
            </a:extLst>
          </p:cNvPr>
          <p:cNvSpPr>
            <a:spLocks noGrp="1"/>
          </p:cNvSpPr>
          <p:nvPr>
            <p:ph type="title"/>
          </p:nvPr>
        </p:nvSpPr>
        <p:spPr/>
        <p:txBody>
          <a:bodyPr/>
          <a:lstStyle/>
          <a:p>
            <a:r>
              <a:rPr lang="en-US" dirty="0"/>
              <a:t>Test Your Understanding! </a:t>
            </a:r>
          </a:p>
        </p:txBody>
      </p:sp>
      <p:pic>
        <p:nvPicPr>
          <p:cNvPr id="5" name="Content Placeholder 4" descr="Qr code&#10;&#10;Description automatically generated">
            <a:extLst>
              <a:ext uri="{FF2B5EF4-FFF2-40B4-BE49-F238E27FC236}">
                <a16:creationId xmlns:a16="http://schemas.microsoft.com/office/drawing/2014/main" id="{FF9D404E-6FF4-CB3D-EA0D-6C7A4BF495B6}"/>
              </a:ext>
            </a:extLst>
          </p:cNvPr>
          <p:cNvPicPr>
            <a:picLocks noGrp="1" noChangeAspect="1"/>
          </p:cNvPicPr>
          <p:nvPr>
            <p:ph idx="1"/>
          </p:nvPr>
        </p:nvPicPr>
        <p:blipFill>
          <a:blip r:embed="rId2"/>
          <a:stretch>
            <a:fillRect/>
          </a:stretch>
        </p:blipFill>
        <p:spPr>
          <a:xfrm>
            <a:off x="4279900" y="2204244"/>
            <a:ext cx="3632200" cy="3594100"/>
          </a:xfrm>
        </p:spPr>
      </p:pic>
    </p:spTree>
    <p:extLst>
      <p:ext uri="{BB962C8B-B14F-4D97-AF65-F5344CB8AC3E}">
        <p14:creationId xmlns:p14="http://schemas.microsoft.com/office/powerpoint/2010/main" val="1071646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0920-B49E-E6FF-A7B7-B0B4A72AB3C3}"/>
              </a:ext>
            </a:extLst>
          </p:cNvPr>
          <p:cNvSpPr>
            <a:spLocks noGrp="1"/>
          </p:cNvSpPr>
          <p:nvPr>
            <p:ph type="title"/>
          </p:nvPr>
        </p:nvSpPr>
        <p:spPr/>
        <p:txBody>
          <a:bodyPr/>
          <a:lstStyle/>
          <a:p>
            <a:r>
              <a:rPr lang="en-US" dirty="0"/>
              <a:t>Computer Software</a:t>
            </a:r>
          </a:p>
        </p:txBody>
      </p:sp>
      <p:sp>
        <p:nvSpPr>
          <p:cNvPr id="3" name="Content Placeholder 2">
            <a:extLst>
              <a:ext uri="{FF2B5EF4-FFF2-40B4-BE49-F238E27FC236}">
                <a16:creationId xmlns:a16="http://schemas.microsoft.com/office/drawing/2014/main" id="{AF55A036-D7D0-B944-901E-8A30C2462F4A}"/>
              </a:ext>
            </a:extLst>
          </p:cNvPr>
          <p:cNvSpPr>
            <a:spLocks noGrp="1"/>
          </p:cNvSpPr>
          <p:nvPr>
            <p:ph idx="1"/>
          </p:nvPr>
        </p:nvSpPr>
        <p:spPr>
          <a:xfrm>
            <a:off x="838199" y="1825624"/>
            <a:ext cx="10694437" cy="5032376"/>
          </a:xfrm>
        </p:spPr>
        <p:txBody>
          <a:bodyPr>
            <a:normAutofit fontScale="92500" lnSpcReduction="20000"/>
          </a:bodyPr>
          <a:lstStyle/>
          <a:p>
            <a:pPr algn="just">
              <a:lnSpc>
                <a:spcPct val="160000"/>
              </a:lnSpc>
            </a:pPr>
            <a:r>
              <a:rPr lang="en-GB" sz="2400" dirty="0">
                <a:effectLst/>
                <a:latin typeface="Helvetica" pitchFamily="2" charset="0"/>
              </a:rPr>
              <a:t>In computer system architecture, the System Software is a collection of programs designed to operate, control and extend the processing capabilities of the computer system and the other hardware devices connected to the computer system.</a:t>
            </a:r>
          </a:p>
          <a:p>
            <a:pPr algn="just">
              <a:lnSpc>
                <a:spcPct val="160000"/>
              </a:lnSpc>
            </a:pPr>
            <a:r>
              <a:rPr lang="en-GB" sz="2400" dirty="0">
                <a:effectLst/>
                <a:latin typeface="Helvetica" pitchFamily="2" charset="0"/>
              </a:rPr>
              <a:t>The system software is also designed and developed by the computer manufacturer to communicate with specific hardware components connected to the computer system.</a:t>
            </a:r>
          </a:p>
          <a:p>
            <a:pPr algn="just">
              <a:lnSpc>
                <a:spcPct val="160000"/>
              </a:lnSpc>
            </a:pPr>
            <a:r>
              <a:rPr lang="en-GB" sz="2400" dirty="0">
                <a:effectLst/>
                <a:latin typeface="Helvetica" pitchFamily="2" charset="0"/>
              </a:rPr>
              <a:t>For example when we connect a new device to the system, we need to first install the device driver to operate the device such as camera, printer, scanner and other such devices.</a:t>
            </a:r>
          </a:p>
        </p:txBody>
      </p:sp>
    </p:spTree>
    <p:extLst>
      <p:ext uri="{BB962C8B-B14F-4D97-AF65-F5344CB8AC3E}">
        <p14:creationId xmlns:p14="http://schemas.microsoft.com/office/powerpoint/2010/main" val="3976983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0920-B49E-E6FF-A7B7-B0B4A72AB3C3}"/>
              </a:ext>
            </a:extLst>
          </p:cNvPr>
          <p:cNvSpPr>
            <a:spLocks noGrp="1"/>
          </p:cNvSpPr>
          <p:nvPr>
            <p:ph type="title"/>
          </p:nvPr>
        </p:nvSpPr>
        <p:spPr/>
        <p:txBody>
          <a:bodyPr/>
          <a:lstStyle/>
          <a:p>
            <a:r>
              <a:rPr lang="en-US" dirty="0"/>
              <a:t>Computer Software Cont.</a:t>
            </a:r>
          </a:p>
        </p:txBody>
      </p:sp>
      <p:pic>
        <p:nvPicPr>
          <p:cNvPr id="10" name="Content Placeholder 9" descr="A picture containing text, electronics, display&#10;&#10;Description automatically generated">
            <a:extLst>
              <a:ext uri="{FF2B5EF4-FFF2-40B4-BE49-F238E27FC236}">
                <a16:creationId xmlns:a16="http://schemas.microsoft.com/office/drawing/2014/main" id="{616A315A-396D-76D9-3026-54BB238EB41A}"/>
              </a:ext>
            </a:extLst>
          </p:cNvPr>
          <p:cNvPicPr>
            <a:picLocks noGrp="1" noChangeAspect="1"/>
          </p:cNvPicPr>
          <p:nvPr>
            <p:ph idx="1"/>
          </p:nvPr>
        </p:nvPicPr>
        <p:blipFill>
          <a:blip r:embed="rId2"/>
          <a:stretch>
            <a:fillRect/>
          </a:stretch>
        </p:blipFill>
        <p:spPr>
          <a:xfrm>
            <a:off x="1277517" y="1762887"/>
            <a:ext cx="9636966" cy="5095113"/>
          </a:xfrm>
        </p:spPr>
      </p:pic>
    </p:spTree>
    <p:extLst>
      <p:ext uri="{BB962C8B-B14F-4D97-AF65-F5344CB8AC3E}">
        <p14:creationId xmlns:p14="http://schemas.microsoft.com/office/powerpoint/2010/main" val="182142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7D44D-B661-0A73-B2BE-D406DB831024}"/>
              </a:ext>
            </a:extLst>
          </p:cNvPr>
          <p:cNvSpPr>
            <a:spLocks noGrp="1"/>
          </p:cNvSpPr>
          <p:nvPr>
            <p:ph type="title"/>
          </p:nvPr>
        </p:nvSpPr>
        <p:spPr/>
        <p:txBody>
          <a:bodyPr/>
          <a:lstStyle/>
          <a:p>
            <a:r>
              <a:rPr lang="en-US" dirty="0"/>
              <a:t>Application Software</a:t>
            </a:r>
          </a:p>
        </p:txBody>
      </p:sp>
      <p:sp>
        <p:nvSpPr>
          <p:cNvPr id="3" name="Content Placeholder 2">
            <a:extLst>
              <a:ext uri="{FF2B5EF4-FFF2-40B4-BE49-F238E27FC236}">
                <a16:creationId xmlns:a16="http://schemas.microsoft.com/office/drawing/2014/main" id="{61E55E31-BA0B-156C-D969-1DAABAE86983}"/>
              </a:ext>
            </a:extLst>
          </p:cNvPr>
          <p:cNvSpPr>
            <a:spLocks noGrp="1"/>
          </p:cNvSpPr>
          <p:nvPr>
            <p:ph idx="1"/>
          </p:nvPr>
        </p:nvSpPr>
        <p:spPr>
          <a:xfrm>
            <a:off x="838200" y="1825624"/>
            <a:ext cx="10515600" cy="4855093"/>
          </a:xfrm>
        </p:spPr>
        <p:txBody>
          <a:bodyPr>
            <a:normAutofit/>
          </a:bodyPr>
          <a:lstStyle/>
          <a:p>
            <a:pPr algn="just">
              <a:lnSpc>
                <a:spcPct val="150000"/>
              </a:lnSpc>
            </a:pPr>
            <a:r>
              <a:rPr lang="en-GB" sz="2400" dirty="0">
                <a:effectLst/>
                <a:latin typeface="Helvetica" pitchFamily="2" charset="0"/>
              </a:rPr>
              <a:t>The application software provides an interface for the computer user to perform a specific job on the computer system. For example, writing documents, making presentations or managing accounts.</a:t>
            </a:r>
          </a:p>
          <a:p>
            <a:pPr algn="just">
              <a:lnSpc>
                <a:spcPct val="150000"/>
              </a:lnSpc>
            </a:pPr>
            <a:r>
              <a:rPr lang="en-GB" sz="2400" dirty="0">
                <a:effectLst/>
                <a:latin typeface="Helvetica" pitchFamily="2" charset="0"/>
              </a:rPr>
              <a:t>Application software is installed on the system to provide specific functionality to the system. The Application software is designed and developed to satisfy a specific need of the computer user.</a:t>
            </a:r>
          </a:p>
          <a:p>
            <a:endParaRPr lang="en-US" sz="2400" dirty="0"/>
          </a:p>
        </p:txBody>
      </p:sp>
    </p:spTree>
    <p:extLst>
      <p:ext uri="{BB962C8B-B14F-4D97-AF65-F5344CB8AC3E}">
        <p14:creationId xmlns:p14="http://schemas.microsoft.com/office/powerpoint/2010/main" val="771642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2558A-3293-A6D0-6628-F35C1F1A210F}"/>
              </a:ext>
            </a:extLst>
          </p:cNvPr>
          <p:cNvSpPr>
            <a:spLocks noGrp="1"/>
          </p:cNvSpPr>
          <p:nvPr>
            <p:ph type="title"/>
          </p:nvPr>
        </p:nvSpPr>
        <p:spPr/>
        <p:txBody>
          <a:bodyPr/>
          <a:lstStyle/>
          <a:p>
            <a:r>
              <a:rPr lang="en-US" dirty="0"/>
              <a:t>Operating System</a:t>
            </a:r>
          </a:p>
        </p:txBody>
      </p:sp>
      <p:sp>
        <p:nvSpPr>
          <p:cNvPr id="3" name="Content Placeholder 2">
            <a:extLst>
              <a:ext uri="{FF2B5EF4-FFF2-40B4-BE49-F238E27FC236}">
                <a16:creationId xmlns:a16="http://schemas.microsoft.com/office/drawing/2014/main" id="{9057549D-959D-FF7D-A1F6-6090676122CA}"/>
              </a:ext>
            </a:extLst>
          </p:cNvPr>
          <p:cNvSpPr>
            <a:spLocks noGrp="1"/>
          </p:cNvSpPr>
          <p:nvPr>
            <p:ph idx="1"/>
          </p:nvPr>
        </p:nvSpPr>
        <p:spPr>
          <a:xfrm>
            <a:off x="838200" y="1825625"/>
            <a:ext cx="10515600" cy="4667250"/>
          </a:xfrm>
        </p:spPr>
        <p:txBody>
          <a:bodyPr>
            <a:normAutofit/>
          </a:bodyPr>
          <a:lstStyle/>
          <a:p>
            <a:pPr algn="just">
              <a:lnSpc>
                <a:spcPct val="150000"/>
              </a:lnSpc>
            </a:pPr>
            <a:r>
              <a:rPr lang="en-GB" sz="2400" dirty="0">
                <a:effectLst/>
                <a:latin typeface="Helvetica" pitchFamily="2" charset="0"/>
              </a:rPr>
              <a:t>An operating system is a type of system software and an essential component of every computer system. The operating system provides an interface for the user to interact and perform various tasks on the computer.</a:t>
            </a:r>
          </a:p>
          <a:p>
            <a:pPr algn="just">
              <a:lnSpc>
                <a:spcPct val="150000"/>
              </a:lnSpc>
            </a:pPr>
            <a:r>
              <a:rPr lang="en-GB" sz="2400" dirty="0">
                <a:effectLst/>
                <a:latin typeface="Helvetica" pitchFamily="2" charset="0"/>
              </a:rPr>
              <a:t>The operating system is also responsible to manage some of the most important functions such as system security, resource management, manage hardware components and user permissions.</a:t>
            </a:r>
          </a:p>
        </p:txBody>
      </p:sp>
    </p:spTree>
    <p:extLst>
      <p:ext uri="{BB962C8B-B14F-4D97-AF65-F5344CB8AC3E}">
        <p14:creationId xmlns:p14="http://schemas.microsoft.com/office/powerpoint/2010/main" val="291308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2558A-3293-A6D0-6628-F35C1F1A210F}"/>
              </a:ext>
            </a:extLst>
          </p:cNvPr>
          <p:cNvSpPr>
            <a:spLocks noGrp="1"/>
          </p:cNvSpPr>
          <p:nvPr>
            <p:ph type="title"/>
          </p:nvPr>
        </p:nvSpPr>
        <p:spPr/>
        <p:txBody>
          <a:bodyPr/>
          <a:lstStyle/>
          <a:p>
            <a:r>
              <a:rPr lang="en-US" dirty="0"/>
              <a:t>Operating System Cont. </a:t>
            </a:r>
          </a:p>
        </p:txBody>
      </p:sp>
      <p:pic>
        <p:nvPicPr>
          <p:cNvPr id="9" name="Content Placeholder 8" descr="A picture containing text, clipart&#10;&#10;Description automatically generated">
            <a:extLst>
              <a:ext uri="{FF2B5EF4-FFF2-40B4-BE49-F238E27FC236}">
                <a16:creationId xmlns:a16="http://schemas.microsoft.com/office/drawing/2014/main" id="{B644096B-9A1B-EF05-E4D4-5977545246BF}"/>
              </a:ext>
            </a:extLst>
          </p:cNvPr>
          <p:cNvPicPr>
            <a:picLocks noGrp="1" noChangeAspect="1"/>
          </p:cNvPicPr>
          <p:nvPr>
            <p:ph idx="1"/>
          </p:nvPr>
        </p:nvPicPr>
        <p:blipFill>
          <a:blip r:embed="rId2"/>
          <a:stretch>
            <a:fillRect/>
          </a:stretch>
        </p:blipFill>
        <p:spPr>
          <a:xfrm>
            <a:off x="341174" y="1690688"/>
            <a:ext cx="11509651" cy="4846169"/>
          </a:xfrm>
        </p:spPr>
      </p:pic>
    </p:spTree>
    <p:extLst>
      <p:ext uri="{BB962C8B-B14F-4D97-AF65-F5344CB8AC3E}">
        <p14:creationId xmlns:p14="http://schemas.microsoft.com/office/powerpoint/2010/main" val="3779000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9E0B-E198-63E8-BDEC-E32C1F89B4AA}"/>
              </a:ext>
            </a:extLst>
          </p:cNvPr>
          <p:cNvSpPr>
            <a:spLocks noGrp="1"/>
          </p:cNvSpPr>
          <p:nvPr>
            <p:ph type="title"/>
          </p:nvPr>
        </p:nvSpPr>
        <p:spPr/>
        <p:txBody>
          <a:bodyPr/>
          <a:lstStyle/>
          <a:p>
            <a:r>
              <a:rPr lang="en-US" dirty="0"/>
              <a:t>Hardware</a:t>
            </a:r>
          </a:p>
        </p:txBody>
      </p:sp>
      <p:sp>
        <p:nvSpPr>
          <p:cNvPr id="3" name="Content Placeholder 2">
            <a:extLst>
              <a:ext uri="{FF2B5EF4-FFF2-40B4-BE49-F238E27FC236}">
                <a16:creationId xmlns:a16="http://schemas.microsoft.com/office/drawing/2014/main" id="{B1BD3526-C1A0-6CD0-C0D4-6D02295FA468}"/>
              </a:ext>
            </a:extLst>
          </p:cNvPr>
          <p:cNvSpPr>
            <a:spLocks noGrp="1"/>
          </p:cNvSpPr>
          <p:nvPr>
            <p:ph idx="1"/>
          </p:nvPr>
        </p:nvSpPr>
        <p:spPr>
          <a:xfrm>
            <a:off x="838200" y="1825625"/>
            <a:ext cx="10515600" cy="4836432"/>
          </a:xfrm>
        </p:spPr>
        <p:txBody>
          <a:bodyPr>
            <a:normAutofit/>
          </a:bodyPr>
          <a:lstStyle/>
          <a:p>
            <a:pPr algn="just">
              <a:lnSpc>
                <a:spcPct val="150000"/>
              </a:lnSpc>
            </a:pPr>
            <a:r>
              <a:rPr lang="en-GB" sz="2400" dirty="0">
                <a:effectLst/>
                <a:latin typeface="Helvetica" pitchFamily="2" charset="0"/>
              </a:rPr>
              <a:t>The computer system mainly consists of hardware components and software components. All the physical components inside the computer cabinet and the input /output gadgets attached to the computer are referred to as hardware components.</a:t>
            </a:r>
          </a:p>
          <a:p>
            <a:pPr algn="just">
              <a:lnSpc>
                <a:spcPct val="150000"/>
              </a:lnSpc>
            </a:pPr>
            <a:r>
              <a:rPr lang="en-GB" sz="2400" dirty="0">
                <a:effectLst/>
                <a:latin typeface="Helvetica" pitchFamily="2" charset="0"/>
              </a:rPr>
              <a:t>The hardware components inside the computer cabinet are referred to as internal components such as motherboards. The external hardware components attached to the computer system are also referred to as peripheral devices such as keyboard, mouse, monitor</a:t>
            </a:r>
            <a:r>
              <a:rPr lang="en-US" sz="2400" dirty="0">
                <a:effectLst/>
                <a:latin typeface="Helvetica" pitchFamily="2" charset="0"/>
              </a:rPr>
              <a:t>.</a:t>
            </a:r>
            <a:endParaRPr lang="en-GB" sz="2400" dirty="0">
              <a:effectLst/>
              <a:latin typeface="Helvetica" pitchFamily="2" charset="0"/>
            </a:endParaRPr>
          </a:p>
        </p:txBody>
      </p:sp>
    </p:spTree>
    <p:extLst>
      <p:ext uri="{BB962C8B-B14F-4D97-AF65-F5344CB8AC3E}">
        <p14:creationId xmlns:p14="http://schemas.microsoft.com/office/powerpoint/2010/main" val="1775500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9E0B-E198-63E8-BDEC-E32C1F89B4AA}"/>
              </a:ext>
            </a:extLst>
          </p:cNvPr>
          <p:cNvSpPr>
            <a:spLocks noGrp="1"/>
          </p:cNvSpPr>
          <p:nvPr>
            <p:ph type="title"/>
          </p:nvPr>
        </p:nvSpPr>
        <p:spPr/>
        <p:txBody>
          <a:bodyPr/>
          <a:lstStyle/>
          <a:p>
            <a:r>
              <a:rPr lang="en-US" dirty="0"/>
              <a:t>Hardware Cont.</a:t>
            </a:r>
          </a:p>
        </p:txBody>
      </p:sp>
      <p:pic>
        <p:nvPicPr>
          <p:cNvPr id="6" name="Content Placeholder 5" descr="Diagram&#10;&#10;Description automatically generated with medium confidence">
            <a:extLst>
              <a:ext uri="{FF2B5EF4-FFF2-40B4-BE49-F238E27FC236}">
                <a16:creationId xmlns:a16="http://schemas.microsoft.com/office/drawing/2014/main" id="{43D1A787-A700-9638-B909-728B6C7104C0}"/>
              </a:ext>
            </a:extLst>
          </p:cNvPr>
          <p:cNvPicPr>
            <a:picLocks noGrp="1" noChangeAspect="1"/>
          </p:cNvPicPr>
          <p:nvPr>
            <p:ph idx="1"/>
          </p:nvPr>
        </p:nvPicPr>
        <p:blipFill rotWithShape="1">
          <a:blip r:embed="rId2"/>
          <a:srcRect b="2709"/>
          <a:stretch/>
        </p:blipFill>
        <p:spPr>
          <a:xfrm>
            <a:off x="0" y="1690688"/>
            <a:ext cx="12192000" cy="5027353"/>
          </a:xfrm>
        </p:spPr>
      </p:pic>
    </p:spTree>
    <p:extLst>
      <p:ext uri="{BB962C8B-B14F-4D97-AF65-F5344CB8AC3E}">
        <p14:creationId xmlns:p14="http://schemas.microsoft.com/office/powerpoint/2010/main" val="41116654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3F3C-0A93-9652-C6E5-07BFA2EAC59E}"/>
              </a:ext>
            </a:extLst>
          </p:cNvPr>
          <p:cNvSpPr>
            <a:spLocks noGrp="1"/>
          </p:cNvSpPr>
          <p:nvPr>
            <p:ph type="title"/>
          </p:nvPr>
        </p:nvSpPr>
        <p:spPr/>
        <p:txBody>
          <a:bodyPr/>
          <a:lstStyle/>
          <a:p>
            <a:r>
              <a:rPr lang="en-US" dirty="0"/>
              <a:t>Computer Hardware Components</a:t>
            </a:r>
          </a:p>
        </p:txBody>
      </p:sp>
      <p:sp>
        <p:nvSpPr>
          <p:cNvPr id="3" name="Content Placeholder 2">
            <a:extLst>
              <a:ext uri="{FF2B5EF4-FFF2-40B4-BE49-F238E27FC236}">
                <a16:creationId xmlns:a16="http://schemas.microsoft.com/office/drawing/2014/main" id="{8DA6F729-7160-2DCB-C7CB-575A42111559}"/>
              </a:ext>
            </a:extLst>
          </p:cNvPr>
          <p:cNvSpPr>
            <a:spLocks noGrp="1"/>
          </p:cNvSpPr>
          <p:nvPr>
            <p:ph idx="1"/>
          </p:nvPr>
        </p:nvSpPr>
        <p:spPr>
          <a:xfrm>
            <a:off x="838200" y="1530221"/>
            <a:ext cx="5450633" cy="5383762"/>
          </a:xfrm>
        </p:spPr>
        <p:txBody>
          <a:bodyPr>
            <a:noAutofit/>
          </a:bodyPr>
          <a:lstStyle/>
          <a:p>
            <a:pPr algn="just">
              <a:lnSpc>
                <a:spcPct val="150000"/>
              </a:lnSpc>
              <a:buFont typeface="Arial" panose="020B0604020202020204" pitchFamily="34" charset="0"/>
              <a:buChar char="•"/>
            </a:pPr>
            <a:r>
              <a:rPr lang="en-GB" sz="2400" dirty="0">
                <a:effectLst/>
                <a:latin typeface="Helvetica" pitchFamily="2" charset="0"/>
              </a:rPr>
              <a:t>Computer Cabinet (Casing).</a:t>
            </a:r>
          </a:p>
          <a:p>
            <a:pPr algn="just">
              <a:lnSpc>
                <a:spcPct val="150000"/>
              </a:lnSpc>
              <a:buFont typeface="Arial" panose="020B0604020202020204" pitchFamily="34" charset="0"/>
              <a:buChar char="•"/>
            </a:pPr>
            <a:r>
              <a:rPr lang="en-GB" sz="2400" dirty="0">
                <a:effectLst/>
                <a:latin typeface="Helvetica" pitchFamily="2" charset="0"/>
              </a:rPr>
              <a:t>Power Supply Unit (SMPS).</a:t>
            </a:r>
          </a:p>
          <a:p>
            <a:pPr algn="just">
              <a:lnSpc>
                <a:spcPct val="150000"/>
              </a:lnSpc>
              <a:buFont typeface="Arial" panose="020B0604020202020204" pitchFamily="34" charset="0"/>
              <a:buChar char="•"/>
            </a:pPr>
            <a:r>
              <a:rPr lang="en-GB" sz="2400" dirty="0">
                <a:effectLst/>
                <a:latin typeface="Helvetica" pitchFamily="2" charset="0"/>
              </a:rPr>
              <a:t>Microprocessor (CPU).</a:t>
            </a:r>
          </a:p>
          <a:p>
            <a:pPr algn="just">
              <a:lnSpc>
                <a:spcPct val="150000"/>
              </a:lnSpc>
            </a:pPr>
            <a:r>
              <a:rPr lang="en-GB" sz="2400" dirty="0">
                <a:effectLst/>
                <a:latin typeface="Helvetica" pitchFamily="2" charset="0"/>
              </a:rPr>
              <a:t>Accelerate your product design</a:t>
            </a:r>
          </a:p>
          <a:p>
            <a:pPr algn="just">
              <a:lnSpc>
                <a:spcPct val="150000"/>
              </a:lnSpc>
            </a:pPr>
            <a:r>
              <a:rPr lang="en-GB" sz="2400" dirty="0">
                <a:effectLst/>
                <a:latin typeface="Helvetica" pitchFamily="2" charset="0"/>
              </a:rPr>
              <a:t>CPU Heat Sink</a:t>
            </a:r>
          </a:p>
          <a:p>
            <a:pPr algn="just">
              <a:lnSpc>
                <a:spcPct val="150000"/>
              </a:lnSpc>
            </a:pPr>
            <a:r>
              <a:rPr lang="en-GB" sz="2400" dirty="0">
                <a:effectLst/>
                <a:latin typeface="Helvetica" pitchFamily="2" charset="0"/>
              </a:rPr>
              <a:t>Motherboard.</a:t>
            </a:r>
          </a:p>
          <a:p>
            <a:pPr algn="just">
              <a:lnSpc>
                <a:spcPct val="150000"/>
              </a:lnSpc>
            </a:pPr>
            <a:r>
              <a:rPr lang="en-GB" sz="2400" dirty="0">
                <a:effectLst/>
                <a:latin typeface="Helvetica" pitchFamily="2" charset="0"/>
              </a:rPr>
              <a:t>Connection Cables (Buses).</a:t>
            </a:r>
          </a:p>
          <a:p>
            <a:pPr algn="just">
              <a:lnSpc>
                <a:spcPct val="150000"/>
              </a:lnSpc>
              <a:buFont typeface="Arial" panose="020B0604020202020204" pitchFamily="34" charset="0"/>
              <a:buChar char="•"/>
            </a:pPr>
            <a:r>
              <a:rPr lang="en-GB" sz="2400" dirty="0">
                <a:effectLst/>
                <a:latin typeface="Helvetica" pitchFamily="2" charset="0"/>
              </a:rPr>
              <a:t>CPU Cooling Fan.</a:t>
            </a:r>
          </a:p>
        </p:txBody>
      </p:sp>
      <p:sp>
        <p:nvSpPr>
          <p:cNvPr id="4" name="Content Placeholder 2">
            <a:extLst>
              <a:ext uri="{FF2B5EF4-FFF2-40B4-BE49-F238E27FC236}">
                <a16:creationId xmlns:a16="http://schemas.microsoft.com/office/drawing/2014/main" id="{195EE3E1-BC36-3788-D53E-72C11CCA44D7}"/>
              </a:ext>
            </a:extLst>
          </p:cNvPr>
          <p:cNvSpPr txBox="1">
            <a:spLocks/>
          </p:cNvSpPr>
          <p:nvPr/>
        </p:nvSpPr>
        <p:spPr>
          <a:xfrm>
            <a:off x="6096000" y="1601693"/>
            <a:ext cx="5450633"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buFont typeface="Arial" panose="020B0604020202020204" pitchFamily="34" charset="0"/>
              <a:buChar char="•"/>
            </a:pPr>
            <a:r>
              <a:rPr lang="en-GB" sz="2400" dirty="0">
                <a:effectLst/>
                <a:latin typeface="Helvetica" pitchFamily="2" charset="0"/>
              </a:rPr>
              <a:t>CD ROM Drive.</a:t>
            </a:r>
          </a:p>
          <a:p>
            <a:pPr algn="just">
              <a:lnSpc>
                <a:spcPct val="150000"/>
              </a:lnSpc>
              <a:buFont typeface="Arial" panose="020B0604020202020204" pitchFamily="34" charset="0"/>
              <a:buChar char="•"/>
            </a:pPr>
            <a:r>
              <a:rPr lang="en-GB" sz="2400" dirty="0">
                <a:effectLst/>
                <a:latin typeface="Helvetica" pitchFamily="2" charset="0"/>
              </a:rPr>
              <a:t>Hard Disk (Disk Memory).</a:t>
            </a:r>
          </a:p>
          <a:p>
            <a:pPr algn="just">
              <a:lnSpc>
                <a:spcPct val="150000"/>
              </a:lnSpc>
              <a:buFont typeface="Arial" panose="020B0604020202020204" pitchFamily="34" charset="0"/>
              <a:buChar char="•"/>
            </a:pPr>
            <a:r>
              <a:rPr lang="en-GB" sz="2400" dirty="0">
                <a:effectLst/>
                <a:latin typeface="Helvetica" pitchFamily="2" charset="0"/>
              </a:rPr>
              <a:t>RAM Modules</a:t>
            </a:r>
          </a:p>
          <a:p>
            <a:pPr algn="just">
              <a:lnSpc>
                <a:spcPct val="150000"/>
              </a:lnSpc>
            </a:pPr>
            <a:r>
              <a:rPr lang="en-GB" sz="2400" dirty="0">
                <a:effectLst/>
                <a:latin typeface="Helvetica" pitchFamily="2" charset="0"/>
              </a:rPr>
              <a:t>Graphics Card.</a:t>
            </a:r>
          </a:p>
          <a:p>
            <a:pPr algn="just">
              <a:lnSpc>
                <a:spcPct val="150000"/>
              </a:lnSpc>
            </a:pPr>
            <a:r>
              <a:rPr lang="en-GB" sz="2400" dirty="0">
                <a:effectLst/>
                <a:latin typeface="Helvetica" pitchFamily="2" charset="0"/>
              </a:rPr>
              <a:t>Sound Card.</a:t>
            </a:r>
          </a:p>
          <a:p>
            <a:pPr algn="just">
              <a:lnSpc>
                <a:spcPct val="150000"/>
              </a:lnSpc>
              <a:buFont typeface="Arial" panose="020B0604020202020204" pitchFamily="34" charset="0"/>
              <a:buChar char="•"/>
            </a:pPr>
            <a:r>
              <a:rPr lang="en-GB" sz="2400" dirty="0">
                <a:effectLst/>
                <a:latin typeface="Helvetica" pitchFamily="2" charset="0"/>
              </a:rPr>
              <a:t>Computer Monitor (Display).</a:t>
            </a:r>
          </a:p>
          <a:p>
            <a:pPr algn="just">
              <a:lnSpc>
                <a:spcPct val="150000"/>
              </a:lnSpc>
              <a:buFont typeface="Arial" panose="020B0604020202020204" pitchFamily="34" charset="0"/>
              <a:buChar char="•"/>
            </a:pPr>
            <a:r>
              <a:rPr lang="en-GB" sz="2400" dirty="0">
                <a:effectLst/>
                <a:latin typeface="Helvetica" pitchFamily="2" charset="0"/>
              </a:rPr>
              <a:t>Keyboard And Mouse.</a:t>
            </a:r>
          </a:p>
        </p:txBody>
      </p:sp>
    </p:spTree>
    <p:extLst>
      <p:ext uri="{BB962C8B-B14F-4D97-AF65-F5344CB8AC3E}">
        <p14:creationId xmlns:p14="http://schemas.microsoft.com/office/powerpoint/2010/main" val="14927631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3F3C-0A93-9652-C6E5-07BFA2EAC59E}"/>
              </a:ext>
            </a:extLst>
          </p:cNvPr>
          <p:cNvSpPr>
            <a:spLocks noGrp="1"/>
          </p:cNvSpPr>
          <p:nvPr>
            <p:ph type="title"/>
          </p:nvPr>
        </p:nvSpPr>
        <p:spPr/>
        <p:txBody>
          <a:bodyPr/>
          <a:lstStyle/>
          <a:p>
            <a:r>
              <a:rPr lang="en-US" dirty="0"/>
              <a:t>Computer Hardware Components Cont.</a:t>
            </a:r>
          </a:p>
        </p:txBody>
      </p:sp>
      <p:pic>
        <p:nvPicPr>
          <p:cNvPr id="7" name="Content Placeholder 6" descr="Diagram&#10;&#10;Description automatically generated">
            <a:extLst>
              <a:ext uri="{FF2B5EF4-FFF2-40B4-BE49-F238E27FC236}">
                <a16:creationId xmlns:a16="http://schemas.microsoft.com/office/drawing/2014/main" id="{F3732DDE-9144-9AF5-46A9-B4FE953647BF}"/>
              </a:ext>
            </a:extLst>
          </p:cNvPr>
          <p:cNvPicPr>
            <a:picLocks noGrp="1" noChangeAspect="1"/>
          </p:cNvPicPr>
          <p:nvPr>
            <p:ph idx="1"/>
          </p:nvPr>
        </p:nvPicPr>
        <p:blipFill>
          <a:blip r:embed="rId2"/>
          <a:stretch>
            <a:fillRect/>
          </a:stretch>
        </p:blipFill>
        <p:spPr>
          <a:xfrm>
            <a:off x="0" y="1690688"/>
            <a:ext cx="12192000" cy="5167312"/>
          </a:xfrm>
        </p:spPr>
      </p:pic>
    </p:spTree>
    <p:extLst>
      <p:ext uri="{BB962C8B-B14F-4D97-AF65-F5344CB8AC3E}">
        <p14:creationId xmlns:p14="http://schemas.microsoft.com/office/powerpoint/2010/main" val="33759748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A9F1-1B24-1F20-C859-F51CDE9EDF46}"/>
              </a:ext>
            </a:extLst>
          </p:cNvPr>
          <p:cNvSpPr>
            <a:spLocks noGrp="1"/>
          </p:cNvSpPr>
          <p:nvPr>
            <p:ph type="title"/>
          </p:nvPr>
        </p:nvSpPr>
        <p:spPr/>
        <p:txBody>
          <a:bodyPr/>
          <a:lstStyle/>
          <a:p>
            <a:r>
              <a:rPr lang="en-US" dirty="0"/>
              <a:t>Test Your Understanding! </a:t>
            </a:r>
          </a:p>
        </p:txBody>
      </p:sp>
      <p:pic>
        <p:nvPicPr>
          <p:cNvPr id="5" name="Content Placeholder 4" descr="Qr code&#10;&#10;Description automatically generated">
            <a:extLst>
              <a:ext uri="{FF2B5EF4-FFF2-40B4-BE49-F238E27FC236}">
                <a16:creationId xmlns:a16="http://schemas.microsoft.com/office/drawing/2014/main" id="{FF9D404E-6FF4-CB3D-EA0D-6C7A4BF495B6}"/>
              </a:ext>
            </a:extLst>
          </p:cNvPr>
          <p:cNvPicPr>
            <a:picLocks noGrp="1" noChangeAspect="1"/>
          </p:cNvPicPr>
          <p:nvPr>
            <p:ph idx="1"/>
          </p:nvPr>
        </p:nvPicPr>
        <p:blipFill>
          <a:blip r:embed="rId2"/>
          <a:stretch>
            <a:fillRect/>
          </a:stretch>
        </p:blipFill>
        <p:spPr>
          <a:xfrm>
            <a:off x="4279900" y="2204244"/>
            <a:ext cx="3632200" cy="3594100"/>
          </a:xfrm>
        </p:spPr>
      </p:pic>
    </p:spTree>
    <p:extLst>
      <p:ext uri="{BB962C8B-B14F-4D97-AF65-F5344CB8AC3E}">
        <p14:creationId xmlns:p14="http://schemas.microsoft.com/office/powerpoint/2010/main" val="2975753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14FF5-5F2B-D01F-600C-7D703BE18769}"/>
              </a:ext>
            </a:extLst>
          </p:cNvPr>
          <p:cNvSpPr>
            <a:spLocks noGrp="1"/>
          </p:cNvSpPr>
          <p:nvPr>
            <p:ph type="title"/>
          </p:nvPr>
        </p:nvSpPr>
        <p:spPr/>
        <p:txBody>
          <a:bodyPr/>
          <a:lstStyle/>
          <a:p>
            <a:r>
              <a:rPr lang="en-US" dirty="0"/>
              <a:t>Computer System Motherboard</a:t>
            </a:r>
          </a:p>
        </p:txBody>
      </p:sp>
      <p:sp>
        <p:nvSpPr>
          <p:cNvPr id="3" name="Content Placeholder 2">
            <a:extLst>
              <a:ext uri="{FF2B5EF4-FFF2-40B4-BE49-F238E27FC236}">
                <a16:creationId xmlns:a16="http://schemas.microsoft.com/office/drawing/2014/main" id="{DF296081-4692-8D7D-58D0-E68ABCCAEE0C}"/>
              </a:ext>
            </a:extLst>
          </p:cNvPr>
          <p:cNvSpPr>
            <a:spLocks noGrp="1"/>
          </p:cNvSpPr>
          <p:nvPr>
            <p:ph idx="1"/>
          </p:nvPr>
        </p:nvSpPr>
        <p:spPr>
          <a:xfrm>
            <a:off x="838200" y="1825625"/>
            <a:ext cx="10515600" cy="4667250"/>
          </a:xfrm>
        </p:spPr>
        <p:txBody>
          <a:bodyPr>
            <a:normAutofit/>
          </a:bodyPr>
          <a:lstStyle/>
          <a:p>
            <a:pPr algn="just">
              <a:lnSpc>
                <a:spcPct val="150000"/>
              </a:lnSpc>
            </a:pPr>
            <a:r>
              <a:rPr lang="en-GB" sz="2400" dirty="0">
                <a:effectLst/>
                <a:latin typeface="Helvetica" pitchFamily="2" charset="0"/>
              </a:rPr>
              <a:t>The motherboard is the main printed circuit board (PCB) that is mounted inside a computer cabinet. The motherboard is a junction for connecting some important internal components.</a:t>
            </a:r>
          </a:p>
          <a:p>
            <a:endParaRPr lang="en-US" sz="2400" dirty="0"/>
          </a:p>
        </p:txBody>
      </p:sp>
    </p:spTree>
    <p:extLst>
      <p:ext uri="{BB962C8B-B14F-4D97-AF65-F5344CB8AC3E}">
        <p14:creationId xmlns:p14="http://schemas.microsoft.com/office/powerpoint/2010/main" val="3576729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14FF5-5F2B-D01F-600C-7D703BE18769}"/>
              </a:ext>
            </a:extLst>
          </p:cNvPr>
          <p:cNvSpPr>
            <a:spLocks noGrp="1"/>
          </p:cNvSpPr>
          <p:nvPr>
            <p:ph type="title"/>
          </p:nvPr>
        </p:nvSpPr>
        <p:spPr/>
        <p:txBody>
          <a:bodyPr/>
          <a:lstStyle/>
          <a:p>
            <a:r>
              <a:rPr lang="en-US" dirty="0"/>
              <a:t>Computer System Motherboard Cont.</a:t>
            </a:r>
          </a:p>
        </p:txBody>
      </p:sp>
      <p:sp>
        <p:nvSpPr>
          <p:cNvPr id="3" name="Content Placeholder 2">
            <a:extLst>
              <a:ext uri="{FF2B5EF4-FFF2-40B4-BE49-F238E27FC236}">
                <a16:creationId xmlns:a16="http://schemas.microsoft.com/office/drawing/2014/main" id="{DF296081-4692-8D7D-58D0-E68ABCCAEE0C}"/>
              </a:ext>
            </a:extLst>
          </p:cNvPr>
          <p:cNvSpPr>
            <a:spLocks noGrp="1"/>
          </p:cNvSpPr>
          <p:nvPr>
            <p:ph idx="1"/>
          </p:nvPr>
        </p:nvSpPr>
        <p:spPr>
          <a:xfrm>
            <a:off x="838200" y="1825625"/>
            <a:ext cx="4375484" cy="4667250"/>
          </a:xfrm>
        </p:spPr>
        <p:txBody>
          <a:bodyPr>
            <a:normAutofit/>
          </a:bodyPr>
          <a:lstStyle/>
          <a:p>
            <a:pPr marL="0" indent="0" algn="just">
              <a:lnSpc>
                <a:spcPct val="150000"/>
              </a:lnSpc>
              <a:buNone/>
            </a:pPr>
            <a:r>
              <a:rPr lang="en-GB" sz="2400" dirty="0">
                <a:effectLst/>
                <a:latin typeface="Helvetica" pitchFamily="2" charset="0"/>
              </a:rPr>
              <a:t>The components that are directly placed on the motherboard include a microprocessor (CPU), main memory RAM, Graphic card, sound card, north bridge and south bridge.</a:t>
            </a:r>
          </a:p>
        </p:txBody>
      </p:sp>
      <p:pic>
        <p:nvPicPr>
          <p:cNvPr id="4" name="Content Placeholder 5" descr="Diagram&#10;&#10;Description automatically generated">
            <a:extLst>
              <a:ext uri="{FF2B5EF4-FFF2-40B4-BE49-F238E27FC236}">
                <a16:creationId xmlns:a16="http://schemas.microsoft.com/office/drawing/2014/main" id="{344C0147-6223-DA1E-BBE0-A0B3724E14D6}"/>
              </a:ext>
            </a:extLst>
          </p:cNvPr>
          <p:cNvPicPr>
            <a:picLocks noChangeAspect="1"/>
          </p:cNvPicPr>
          <p:nvPr/>
        </p:nvPicPr>
        <p:blipFill>
          <a:blip r:embed="rId2"/>
          <a:stretch>
            <a:fillRect/>
          </a:stretch>
        </p:blipFill>
        <p:spPr>
          <a:xfrm>
            <a:off x="5791200" y="1767841"/>
            <a:ext cx="6400800" cy="5090159"/>
          </a:xfrm>
          <a:prstGeom prst="rect">
            <a:avLst/>
          </a:prstGeom>
        </p:spPr>
      </p:pic>
    </p:spTree>
    <p:extLst>
      <p:ext uri="{BB962C8B-B14F-4D97-AF65-F5344CB8AC3E}">
        <p14:creationId xmlns:p14="http://schemas.microsoft.com/office/powerpoint/2010/main" val="1142399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4B0F-C46C-0337-3851-A673D8778D8E}"/>
              </a:ext>
            </a:extLst>
          </p:cNvPr>
          <p:cNvSpPr>
            <a:spLocks noGrp="1"/>
          </p:cNvSpPr>
          <p:nvPr>
            <p:ph type="title"/>
          </p:nvPr>
        </p:nvSpPr>
        <p:spPr/>
        <p:txBody>
          <a:bodyPr/>
          <a:lstStyle/>
          <a:p>
            <a:r>
              <a:rPr lang="en-US" dirty="0"/>
              <a:t>Computer System Microprocessor</a:t>
            </a:r>
          </a:p>
        </p:txBody>
      </p:sp>
      <p:sp>
        <p:nvSpPr>
          <p:cNvPr id="3" name="Content Placeholder 2">
            <a:extLst>
              <a:ext uri="{FF2B5EF4-FFF2-40B4-BE49-F238E27FC236}">
                <a16:creationId xmlns:a16="http://schemas.microsoft.com/office/drawing/2014/main" id="{859AE4C6-A673-4B09-CC7B-702927C6BD76}"/>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central process ring unit (CPU) effectively functions as the brain of the computer system. The CPU performs arithmetic and logical operations and provides the processing power of the computer system.</a:t>
            </a:r>
          </a:p>
          <a:p>
            <a:pPr algn="just">
              <a:lnSpc>
                <a:spcPct val="150000"/>
              </a:lnSpc>
            </a:pPr>
            <a:r>
              <a:rPr lang="en-GB" sz="2400" dirty="0">
                <a:effectLst/>
                <a:latin typeface="Helvetica" pitchFamily="2" charset="0"/>
              </a:rPr>
              <a:t>The CPU is mounted on the motherboard inside a processor socket which is a special slot present on the motherboard. The processor chip is firmly mounted inside the CPU socket.</a:t>
            </a:r>
            <a:endParaRPr lang="en-US" sz="2400" dirty="0"/>
          </a:p>
        </p:txBody>
      </p:sp>
    </p:spTree>
    <p:extLst>
      <p:ext uri="{BB962C8B-B14F-4D97-AF65-F5344CB8AC3E}">
        <p14:creationId xmlns:p14="http://schemas.microsoft.com/office/powerpoint/2010/main" val="483899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1B06-422E-82D2-ED66-7157059DA725}"/>
              </a:ext>
            </a:extLst>
          </p:cNvPr>
          <p:cNvSpPr>
            <a:spLocks noGrp="1"/>
          </p:cNvSpPr>
          <p:nvPr>
            <p:ph type="title"/>
          </p:nvPr>
        </p:nvSpPr>
        <p:spPr/>
        <p:txBody>
          <a:bodyPr/>
          <a:lstStyle/>
          <a:p>
            <a:r>
              <a:rPr lang="en-US" dirty="0"/>
              <a:t>What is Microprocessor?</a:t>
            </a:r>
          </a:p>
        </p:txBody>
      </p:sp>
      <p:sp>
        <p:nvSpPr>
          <p:cNvPr id="3" name="Content Placeholder 2">
            <a:extLst>
              <a:ext uri="{FF2B5EF4-FFF2-40B4-BE49-F238E27FC236}">
                <a16:creationId xmlns:a16="http://schemas.microsoft.com/office/drawing/2014/main" id="{7EB2A9AF-AB0E-0891-D70A-74CD91ABD18B}"/>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central processing unit ( CPU) is also alternately referred to as a microprocessor or processor. The processor provides processing power to the computer system.</a:t>
            </a:r>
          </a:p>
          <a:p>
            <a:pPr algn="just">
              <a:lnSpc>
                <a:spcPct val="150000"/>
              </a:lnSpc>
            </a:pPr>
            <a:r>
              <a:rPr lang="en-GB" sz="2400" dirty="0">
                <a:effectLst/>
                <a:latin typeface="Helvetica" pitchFamily="2" charset="0"/>
              </a:rPr>
              <a:t>The CPU performs a number of vital functions. One of the main functions of the CPU is to execute the computer program.</a:t>
            </a:r>
          </a:p>
        </p:txBody>
      </p:sp>
    </p:spTree>
    <p:extLst>
      <p:ext uri="{BB962C8B-B14F-4D97-AF65-F5344CB8AC3E}">
        <p14:creationId xmlns:p14="http://schemas.microsoft.com/office/powerpoint/2010/main" val="366860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1B06-422E-82D2-ED66-7157059DA725}"/>
              </a:ext>
            </a:extLst>
          </p:cNvPr>
          <p:cNvSpPr>
            <a:spLocks noGrp="1"/>
          </p:cNvSpPr>
          <p:nvPr>
            <p:ph type="title"/>
          </p:nvPr>
        </p:nvSpPr>
        <p:spPr/>
        <p:txBody>
          <a:bodyPr/>
          <a:lstStyle/>
          <a:p>
            <a:r>
              <a:rPr lang="en-US" dirty="0"/>
              <a:t>What is Microprocessor? Cont.</a:t>
            </a:r>
          </a:p>
        </p:txBody>
      </p:sp>
      <p:sp>
        <p:nvSpPr>
          <p:cNvPr id="3" name="Content Placeholder 2">
            <a:extLst>
              <a:ext uri="{FF2B5EF4-FFF2-40B4-BE49-F238E27FC236}">
                <a16:creationId xmlns:a16="http://schemas.microsoft.com/office/drawing/2014/main" id="{7EB2A9AF-AB0E-0891-D70A-74CD91ABD18B}"/>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control unit of the CPU is responsible to decode the machine instructions. The control unit decodes the program instructions as specified in the instruction format.</a:t>
            </a:r>
          </a:p>
          <a:p>
            <a:pPr algn="just">
              <a:lnSpc>
                <a:spcPct val="150000"/>
              </a:lnSpc>
            </a:pPr>
            <a:r>
              <a:rPr lang="en-GB" sz="2400" dirty="0">
                <a:effectLst/>
                <a:latin typeface="Helvetica" pitchFamily="2" charset="0"/>
              </a:rPr>
              <a:t>The CPU executes the computer program by repetitively performing a machine cycle which is a basic operation of the processor.</a:t>
            </a:r>
          </a:p>
        </p:txBody>
      </p:sp>
    </p:spTree>
    <p:extLst>
      <p:ext uri="{BB962C8B-B14F-4D97-AF65-F5344CB8AC3E}">
        <p14:creationId xmlns:p14="http://schemas.microsoft.com/office/powerpoint/2010/main" val="2218325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4177B-9628-AB07-5F41-B3D8A49611D9}"/>
              </a:ext>
            </a:extLst>
          </p:cNvPr>
          <p:cNvSpPr>
            <a:spLocks noGrp="1"/>
          </p:cNvSpPr>
          <p:nvPr>
            <p:ph type="title"/>
          </p:nvPr>
        </p:nvSpPr>
        <p:spPr/>
        <p:txBody>
          <a:bodyPr/>
          <a:lstStyle/>
          <a:p>
            <a:r>
              <a:rPr lang="en-US" dirty="0"/>
              <a:t>What is CPU Machine Cycle?</a:t>
            </a:r>
          </a:p>
        </p:txBody>
      </p:sp>
      <p:sp>
        <p:nvSpPr>
          <p:cNvPr id="3" name="Content Placeholder 2">
            <a:extLst>
              <a:ext uri="{FF2B5EF4-FFF2-40B4-BE49-F238E27FC236}">
                <a16:creationId xmlns:a16="http://schemas.microsoft.com/office/drawing/2014/main" id="{76E5B0BF-EC22-7C43-3545-CC8FF6F5FA2D}"/>
              </a:ext>
            </a:extLst>
          </p:cNvPr>
          <p:cNvSpPr>
            <a:spLocks noGrp="1"/>
          </p:cNvSpPr>
          <p:nvPr>
            <p:ph idx="1"/>
          </p:nvPr>
        </p:nvSpPr>
        <p:spPr>
          <a:xfrm>
            <a:off x="838200" y="1548882"/>
            <a:ext cx="10515600" cy="5309117"/>
          </a:xfrm>
        </p:spPr>
        <p:txBody>
          <a:bodyPr>
            <a:normAutofit/>
          </a:bodyPr>
          <a:lstStyle/>
          <a:p>
            <a:pPr algn="just">
              <a:lnSpc>
                <a:spcPct val="150000"/>
              </a:lnSpc>
            </a:pPr>
            <a:r>
              <a:rPr lang="en-GB" sz="2400" dirty="0">
                <a:effectLst/>
                <a:latin typeface="Helvetica" pitchFamily="2" charset="0"/>
              </a:rPr>
              <a:t>The CPU executes the computer program by repetitively performing a machine cycle which is a basic operation of the processor. The machine cycle consists of four steps. These machine cycle steps are:</a:t>
            </a:r>
          </a:p>
          <a:p>
            <a:pPr lvl="2" algn="just">
              <a:lnSpc>
                <a:spcPct val="150000"/>
              </a:lnSpc>
            </a:pPr>
            <a:r>
              <a:rPr lang="en-GB" sz="2400" dirty="0">
                <a:effectLst/>
                <a:latin typeface="Helvetica" pitchFamily="2" charset="0"/>
              </a:rPr>
              <a:t>Fetch</a:t>
            </a:r>
          </a:p>
          <a:p>
            <a:pPr lvl="2" algn="just">
              <a:lnSpc>
                <a:spcPct val="150000"/>
              </a:lnSpc>
            </a:pPr>
            <a:r>
              <a:rPr lang="en-GB" sz="2400" dirty="0">
                <a:effectLst/>
                <a:latin typeface="Helvetica" pitchFamily="2" charset="0"/>
              </a:rPr>
              <a:t>Decode</a:t>
            </a:r>
          </a:p>
          <a:p>
            <a:pPr lvl="2" algn="just">
              <a:lnSpc>
                <a:spcPct val="150000"/>
              </a:lnSpc>
            </a:pPr>
            <a:r>
              <a:rPr lang="en-GB" sz="2400" dirty="0">
                <a:effectLst/>
                <a:latin typeface="Helvetica" pitchFamily="2" charset="0"/>
              </a:rPr>
              <a:t>Execute</a:t>
            </a:r>
          </a:p>
          <a:p>
            <a:pPr lvl="2" algn="just">
              <a:lnSpc>
                <a:spcPct val="150000"/>
              </a:lnSpc>
            </a:pPr>
            <a:r>
              <a:rPr lang="en-GB" sz="2400" dirty="0">
                <a:effectLst/>
                <a:latin typeface="Helvetica" pitchFamily="2" charset="0"/>
              </a:rPr>
              <a:t>Store</a:t>
            </a:r>
          </a:p>
          <a:p>
            <a:endParaRPr lang="en-GB" dirty="0">
              <a:effectLst/>
              <a:latin typeface="Helvetica" pitchFamily="2" charset="0"/>
            </a:endParaRPr>
          </a:p>
          <a:p>
            <a:endParaRPr lang="en-GB" dirty="0">
              <a:effectLst/>
              <a:latin typeface="Helvetica" pitchFamily="2" charset="0"/>
            </a:endParaRPr>
          </a:p>
          <a:p>
            <a:endParaRPr lang="en-US" dirty="0"/>
          </a:p>
        </p:txBody>
      </p:sp>
      <p:pic>
        <p:nvPicPr>
          <p:cNvPr id="5" name="Picture 4" descr="Graphical user interface, diagram, text, application, chat or text message&#10;&#10;Description automatically generated">
            <a:extLst>
              <a:ext uri="{FF2B5EF4-FFF2-40B4-BE49-F238E27FC236}">
                <a16:creationId xmlns:a16="http://schemas.microsoft.com/office/drawing/2014/main" id="{4CF336B9-3FF6-250C-0003-1485A839A9BB}"/>
              </a:ext>
            </a:extLst>
          </p:cNvPr>
          <p:cNvPicPr>
            <a:picLocks noChangeAspect="1"/>
          </p:cNvPicPr>
          <p:nvPr/>
        </p:nvPicPr>
        <p:blipFill>
          <a:blip r:embed="rId2"/>
          <a:stretch>
            <a:fillRect/>
          </a:stretch>
        </p:blipFill>
        <p:spPr>
          <a:xfrm>
            <a:off x="5519057" y="3766327"/>
            <a:ext cx="5834743" cy="3085581"/>
          </a:xfrm>
          <a:prstGeom prst="rect">
            <a:avLst/>
          </a:prstGeom>
        </p:spPr>
      </p:pic>
    </p:spTree>
    <p:extLst>
      <p:ext uri="{BB962C8B-B14F-4D97-AF65-F5344CB8AC3E}">
        <p14:creationId xmlns:p14="http://schemas.microsoft.com/office/powerpoint/2010/main" val="8354637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3313A-CA26-CCCA-D7D8-BDBDAAAAAB7B}"/>
              </a:ext>
            </a:extLst>
          </p:cNvPr>
          <p:cNvSpPr>
            <a:spLocks noGrp="1"/>
          </p:cNvSpPr>
          <p:nvPr>
            <p:ph type="title"/>
          </p:nvPr>
        </p:nvSpPr>
        <p:spPr/>
        <p:txBody>
          <a:bodyPr/>
          <a:lstStyle/>
          <a:p>
            <a:r>
              <a:rPr lang="en-US" dirty="0"/>
              <a:t>Computer System Memory Unit</a:t>
            </a:r>
          </a:p>
        </p:txBody>
      </p:sp>
      <p:sp>
        <p:nvSpPr>
          <p:cNvPr id="3" name="Content Placeholder 2">
            <a:extLst>
              <a:ext uri="{FF2B5EF4-FFF2-40B4-BE49-F238E27FC236}">
                <a16:creationId xmlns:a16="http://schemas.microsoft.com/office/drawing/2014/main" id="{5FC74C90-CDAA-AA0C-A89F-2C4621D40ABC}"/>
              </a:ext>
            </a:extLst>
          </p:cNvPr>
          <p:cNvSpPr>
            <a:spLocks noGrp="1"/>
          </p:cNvSpPr>
          <p:nvPr>
            <p:ph idx="1"/>
          </p:nvPr>
        </p:nvSpPr>
        <p:spPr>
          <a:xfrm>
            <a:off x="838200" y="1825625"/>
            <a:ext cx="10515600" cy="4896908"/>
          </a:xfrm>
        </p:spPr>
        <p:txBody>
          <a:bodyPr>
            <a:normAutofit fontScale="77500" lnSpcReduction="20000"/>
          </a:bodyPr>
          <a:lstStyle/>
          <a:p>
            <a:pPr algn="just">
              <a:lnSpc>
                <a:spcPct val="160000"/>
              </a:lnSpc>
            </a:pPr>
            <a:r>
              <a:rPr lang="en-GB" dirty="0">
                <a:effectLst/>
                <a:latin typeface="Helvetica" pitchFamily="2" charset="0"/>
              </a:rPr>
              <a:t>The memory unit is an essential part of every computer system. The computer system needs memory to store the program instructions and the data before and after the processing.</a:t>
            </a:r>
          </a:p>
          <a:p>
            <a:pPr algn="just">
              <a:lnSpc>
                <a:spcPct val="160000"/>
              </a:lnSpc>
            </a:pPr>
            <a:r>
              <a:rPr lang="en-GB" dirty="0">
                <a:effectLst/>
                <a:latin typeface="Helvetica" pitchFamily="2" charset="0"/>
              </a:rPr>
              <a:t>The computer system memory unit consists of both temporary and permanent memory. The Random Access Memory (RAM) is the main memory where the operating loads the program for its execution.</a:t>
            </a:r>
          </a:p>
          <a:p>
            <a:pPr algn="just">
              <a:lnSpc>
                <a:spcPct val="160000"/>
              </a:lnSpc>
            </a:pPr>
            <a:r>
              <a:rPr lang="en-GB" dirty="0">
                <a:effectLst/>
                <a:latin typeface="Helvetica" pitchFamily="2" charset="0"/>
              </a:rPr>
              <a:t>The temporary memory RAM can store the data till the time the system is powered on. Whereas permanent memory (disk memory ) can store the data even after the system power is switched off.</a:t>
            </a:r>
          </a:p>
          <a:p>
            <a:endParaRPr lang="en-US" dirty="0"/>
          </a:p>
        </p:txBody>
      </p:sp>
    </p:spTree>
    <p:extLst>
      <p:ext uri="{BB962C8B-B14F-4D97-AF65-F5344CB8AC3E}">
        <p14:creationId xmlns:p14="http://schemas.microsoft.com/office/powerpoint/2010/main" val="2212266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3313A-CA26-CCCA-D7D8-BDBDAAAAAB7B}"/>
              </a:ext>
            </a:extLst>
          </p:cNvPr>
          <p:cNvSpPr>
            <a:spLocks noGrp="1"/>
          </p:cNvSpPr>
          <p:nvPr>
            <p:ph type="title"/>
          </p:nvPr>
        </p:nvSpPr>
        <p:spPr/>
        <p:txBody>
          <a:bodyPr/>
          <a:lstStyle/>
          <a:p>
            <a:r>
              <a:rPr lang="en-US" dirty="0"/>
              <a:t>Computer System Memory Cont.</a:t>
            </a:r>
          </a:p>
        </p:txBody>
      </p:sp>
      <p:pic>
        <p:nvPicPr>
          <p:cNvPr id="5" name="Content Placeholder 4" descr="Graphical user interface&#10;&#10;Description automatically generated">
            <a:extLst>
              <a:ext uri="{FF2B5EF4-FFF2-40B4-BE49-F238E27FC236}">
                <a16:creationId xmlns:a16="http://schemas.microsoft.com/office/drawing/2014/main" id="{732A6B15-493B-68A5-0B6D-FE4A30BF6981}"/>
              </a:ext>
            </a:extLst>
          </p:cNvPr>
          <p:cNvPicPr>
            <a:picLocks noGrp="1" noChangeAspect="1"/>
          </p:cNvPicPr>
          <p:nvPr>
            <p:ph idx="1"/>
          </p:nvPr>
        </p:nvPicPr>
        <p:blipFill>
          <a:blip r:embed="rId2"/>
          <a:stretch>
            <a:fillRect/>
          </a:stretch>
        </p:blipFill>
        <p:spPr>
          <a:xfrm>
            <a:off x="838200" y="1690688"/>
            <a:ext cx="10515600" cy="5167311"/>
          </a:xfrm>
        </p:spPr>
      </p:pic>
    </p:spTree>
    <p:extLst>
      <p:ext uri="{BB962C8B-B14F-4D97-AF65-F5344CB8AC3E}">
        <p14:creationId xmlns:p14="http://schemas.microsoft.com/office/powerpoint/2010/main" val="40058533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42DF-5382-9188-3BA5-3D18FC567946}"/>
              </a:ext>
            </a:extLst>
          </p:cNvPr>
          <p:cNvSpPr>
            <a:spLocks noGrp="1"/>
          </p:cNvSpPr>
          <p:nvPr>
            <p:ph type="title"/>
          </p:nvPr>
        </p:nvSpPr>
        <p:spPr/>
        <p:txBody>
          <a:bodyPr/>
          <a:lstStyle/>
          <a:p>
            <a:r>
              <a:rPr lang="en-US" dirty="0"/>
              <a:t>Computer System Memory Hierarchy</a:t>
            </a:r>
          </a:p>
        </p:txBody>
      </p:sp>
      <p:sp>
        <p:nvSpPr>
          <p:cNvPr id="3" name="Content Placeholder 2">
            <a:extLst>
              <a:ext uri="{FF2B5EF4-FFF2-40B4-BE49-F238E27FC236}">
                <a16:creationId xmlns:a16="http://schemas.microsoft.com/office/drawing/2014/main" id="{2012B7E6-55FC-ED75-4BE7-F085925B694D}"/>
              </a:ext>
            </a:extLst>
          </p:cNvPr>
          <p:cNvSpPr>
            <a:spLocks noGrp="1"/>
          </p:cNvSpPr>
          <p:nvPr>
            <p:ph idx="1"/>
          </p:nvPr>
        </p:nvSpPr>
        <p:spPr/>
        <p:txBody>
          <a:bodyPr>
            <a:normAutofit/>
          </a:bodyPr>
          <a:lstStyle/>
          <a:p>
            <a:pPr algn="just">
              <a:lnSpc>
                <a:spcPct val="150000"/>
              </a:lnSpc>
            </a:pPr>
            <a:r>
              <a:rPr lang="en-US" sz="2400" dirty="0">
                <a:latin typeface="Helvetica" pitchFamily="2" charset="0"/>
              </a:rPr>
              <a:t>The computer system makes use of different types of memories organized in a hierarchical manner and together they are referred to as a memory unit. </a:t>
            </a:r>
          </a:p>
          <a:p>
            <a:pPr algn="just">
              <a:lnSpc>
                <a:spcPct val="150000"/>
              </a:lnSpc>
            </a:pPr>
            <a:r>
              <a:rPr lang="en-US" sz="2400" dirty="0">
                <a:latin typeface="Helvetica" pitchFamily="2" charset="0"/>
              </a:rPr>
              <a:t>The arrangement of different types of memories is referred to as memory hierarchy.</a:t>
            </a:r>
          </a:p>
        </p:txBody>
      </p:sp>
    </p:spTree>
    <p:extLst>
      <p:ext uri="{BB962C8B-B14F-4D97-AF65-F5344CB8AC3E}">
        <p14:creationId xmlns:p14="http://schemas.microsoft.com/office/powerpoint/2010/main" val="21598020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42DF-5382-9188-3BA5-3D18FC567946}"/>
              </a:ext>
            </a:extLst>
          </p:cNvPr>
          <p:cNvSpPr>
            <a:spLocks noGrp="1"/>
          </p:cNvSpPr>
          <p:nvPr>
            <p:ph type="title"/>
          </p:nvPr>
        </p:nvSpPr>
        <p:spPr/>
        <p:txBody>
          <a:bodyPr/>
          <a:lstStyle/>
          <a:p>
            <a:r>
              <a:rPr lang="en-US" dirty="0"/>
              <a:t>Computer System Memory Hierarchy Cont.</a:t>
            </a:r>
          </a:p>
        </p:txBody>
      </p:sp>
      <p:pic>
        <p:nvPicPr>
          <p:cNvPr id="6" name="Content Placeholder 5" descr="Diagram&#10;&#10;Description automatically generated">
            <a:extLst>
              <a:ext uri="{FF2B5EF4-FFF2-40B4-BE49-F238E27FC236}">
                <a16:creationId xmlns:a16="http://schemas.microsoft.com/office/drawing/2014/main" id="{D12E1AA2-17EC-E384-0D10-DF16A0D7B133}"/>
              </a:ext>
            </a:extLst>
          </p:cNvPr>
          <p:cNvPicPr>
            <a:picLocks noGrp="1" noChangeAspect="1"/>
          </p:cNvPicPr>
          <p:nvPr>
            <p:ph idx="1"/>
          </p:nvPr>
        </p:nvPicPr>
        <p:blipFill>
          <a:blip r:embed="rId2"/>
          <a:stretch>
            <a:fillRect/>
          </a:stretch>
        </p:blipFill>
        <p:spPr>
          <a:xfrm>
            <a:off x="838200" y="1865313"/>
            <a:ext cx="10515600" cy="4271962"/>
          </a:xfrm>
        </p:spPr>
      </p:pic>
    </p:spTree>
    <p:extLst>
      <p:ext uri="{BB962C8B-B14F-4D97-AF65-F5344CB8AC3E}">
        <p14:creationId xmlns:p14="http://schemas.microsoft.com/office/powerpoint/2010/main" val="7371817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83428-0929-E138-06DC-763B993BA599}"/>
              </a:ext>
            </a:extLst>
          </p:cNvPr>
          <p:cNvSpPr>
            <a:spLocks noGrp="1"/>
          </p:cNvSpPr>
          <p:nvPr>
            <p:ph type="title"/>
          </p:nvPr>
        </p:nvSpPr>
        <p:spPr/>
        <p:txBody>
          <a:bodyPr>
            <a:normAutofit/>
          </a:bodyPr>
          <a:lstStyle/>
          <a:p>
            <a:r>
              <a:rPr lang="en-US" dirty="0"/>
              <a:t>Computer Primary &amp; Secondary Memory</a:t>
            </a:r>
          </a:p>
        </p:txBody>
      </p:sp>
      <p:sp>
        <p:nvSpPr>
          <p:cNvPr id="3" name="Content Placeholder 2">
            <a:extLst>
              <a:ext uri="{FF2B5EF4-FFF2-40B4-BE49-F238E27FC236}">
                <a16:creationId xmlns:a16="http://schemas.microsoft.com/office/drawing/2014/main" id="{F04D37F5-8C14-EAA8-D3BC-DB942F993B9D}"/>
              </a:ext>
            </a:extLst>
          </p:cNvPr>
          <p:cNvSpPr>
            <a:spLocks noGrp="1"/>
          </p:cNvSpPr>
          <p:nvPr>
            <p:ph idx="1"/>
          </p:nvPr>
        </p:nvSpPr>
        <p:spPr>
          <a:xfrm>
            <a:off x="677333" y="1690688"/>
            <a:ext cx="5757334" cy="5041900"/>
          </a:xfrm>
        </p:spPr>
        <p:txBody>
          <a:bodyPr>
            <a:normAutofit/>
          </a:bodyPr>
          <a:lstStyle/>
          <a:p>
            <a:pPr algn="just">
              <a:lnSpc>
                <a:spcPct val="150000"/>
              </a:lnSpc>
            </a:pPr>
            <a:r>
              <a:rPr lang="en-GB" sz="2400" dirty="0">
                <a:effectLst/>
                <a:latin typeface="Helvetica" pitchFamily="2" charset="0"/>
              </a:rPr>
              <a:t>Each of the memory is optimally used in the computer system depending upon its access speed, size and proximity to the CPU.</a:t>
            </a:r>
          </a:p>
          <a:p>
            <a:pPr algn="just">
              <a:lnSpc>
                <a:spcPct val="150000"/>
              </a:lnSpc>
            </a:pPr>
            <a:r>
              <a:rPr lang="en-GB" sz="2400" dirty="0">
                <a:effectLst/>
                <a:latin typeface="Helvetica" pitchFamily="2" charset="0"/>
              </a:rPr>
              <a:t>The computer system makes use of different types of memory depending on the functional requirements</a:t>
            </a:r>
          </a:p>
        </p:txBody>
      </p:sp>
      <p:pic>
        <p:nvPicPr>
          <p:cNvPr id="5" name="Picture 4">
            <a:extLst>
              <a:ext uri="{FF2B5EF4-FFF2-40B4-BE49-F238E27FC236}">
                <a16:creationId xmlns:a16="http://schemas.microsoft.com/office/drawing/2014/main" id="{05F0BB3F-5F0E-8990-33CB-ABED24C0FD5B}"/>
              </a:ext>
            </a:extLst>
          </p:cNvPr>
          <p:cNvPicPr>
            <a:picLocks noChangeAspect="1"/>
          </p:cNvPicPr>
          <p:nvPr/>
        </p:nvPicPr>
        <p:blipFill rotWithShape="1">
          <a:blip r:embed="rId2"/>
          <a:srcRect l="8366" t="6890" r="5883"/>
          <a:stretch/>
        </p:blipFill>
        <p:spPr>
          <a:xfrm>
            <a:off x="6568713" y="1755769"/>
            <a:ext cx="5368578" cy="5041900"/>
          </a:xfrm>
          <a:prstGeom prst="rect">
            <a:avLst/>
          </a:prstGeom>
        </p:spPr>
      </p:pic>
    </p:spTree>
    <p:extLst>
      <p:ext uri="{BB962C8B-B14F-4D97-AF65-F5344CB8AC3E}">
        <p14:creationId xmlns:p14="http://schemas.microsoft.com/office/powerpoint/2010/main" val="724794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5C314-0144-4595-295C-E61202AFEBA4}"/>
              </a:ext>
            </a:extLst>
          </p:cNvPr>
          <p:cNvSpPr>
            <a:spLocks noGrp="1"/>
          </p:cNvSpPr>
          <p:nvPr>
            <p:ph type="title"/>
          </p:nvPr>
        </p:nvSpPr>
        <p:spPr/>
        <p:txBody>
          <a:bodyPr/>
          <a:lstStyle/>
          <a:p>
            <a:r>
              <a:rPr lang="en-US" dirty="0"/>
              <a:t>Temporary &amp; Permanent Memory</a:t>
            </a:r>
            <a:br>
              <a:rPr lang="en-US" dirty="0"/>
            </a:br>
            <a:endParaRPr lang="en-US" dirty="0"/>
          </a:p>
        </p:txBody>
      </p:sp>
      <p:sp>
        <p:nvSpPr>
          <p:cNvPr id="3" name="Content Placeholder 2">
            <a:extLst>
              <a:ext uri="{FF2B5EF4-FFF2-40B4-BE49-F238E27FC236}">
                <a16:creationId xmlns:a16="http://schemas.microsoft.com/office/drawing/2014/main" id="{D721A6C8-4814-C760-E357-F9908F017C64}"/>
              </a:ext>
            </a:extLst>
          </p:cNvPr>
          <p:cNvSpPr>
            <a:spLocks noGrp="1"/>
          </p:cNvSpPr>
          <p:nvPr>
            <p:ph idx="1"/>
          </p:nvPr>
        </p:nvSpPr>
        <p:spPr>
          <a:xfrm>
            <a:off x="838200" y="1825625"/>
            <a:ext cx="10515600" cy="4490508"/>
          </a:xfrm>
        </p:spPr>
        <p:txBody>
          <a:bodyPr>
            <a:normAutofit/>
          </a:bodyPr>
          <a:lstStyle/>
          <a:p>
            <a:pPr algn="just">
              <a:lnSpc>
                <a:spcPct val="150000"/>
              </a:lnSpc>
            </a:pPr>
            <a:r>
              <a:rPr lang="en-GB" sz="2400" dirty="0">
                <a:effectLst/>
                <a:latin typeface="Helvetica" pitchFamily="2" charset="0"/>
              </a:rPr>
              <a:t>Computer memories can be grouped into two basic types depending upon the data retention by memory when the system power supply is switched off.</a:t>
            </a:r>
          </a:p>
          <a:p>
            <a:pPr algn="just">
              <a:lnSpc>
                <a:spcPct val="150000"/>
              </a:lnSpc>
            </a:pPr>
            <a:r>
              <a:rPr lang="en-GB" sz="2400" dirty="0">
                <a:effectLst/>
                <a:latin typeface="Helvetica" pitchFamily="2" charset="0"/>
              </a:rPr>
              <a:t>If the memory retains the data without a power supply, then it is referred to as permanent memory. For example, hard disks, and pen drives are permanent memory (Also referred to as secondary memory).</a:t>
            </a:r>
          </a:p>
        </p:txBody>
      </p:sp>
    </p:spTree>
    <p:extLst>
      <p:ext uri="{BB962C8B-B14F-4D97-AF65-F5344CB8AC3E}">
        <p14:creationId xmlns:p14="http://schemas.microsoft.com/office/powerpoint/2010/main" val="3798414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5C314-0144-4595-295C-E61202AFEBA4}"/>
              </a:ext>
            </a:extLst>
          </p:cNvPr>
          <p:cNvSpPr>
            <a:spLocks noGrp="1"/>
          </p:cNvSpPr>
          <p:nvPr>
            <p:ph type="title"/>
          </p:nvPr>
        </p:nvSpPr>
        <p:spPr/>
        <p:txBody>
          <a:bodyPr/>
          <a:lstStyle/>
          <a:p>
            <a:r>
              <a:rPr lang="en-US" dirty="0"/>
              <a:t>Temporary &amp; Permanent Memory Cont.</a:t>
            </a:r>
            <a:br>
              <a:rPr lang="en-US" dirty="0"/>
            </a:br>
            <a:endParaRPr lang="en-US" dirty="0"/>
          </a:p>
        </p:txBody>
      </p:sp>
      <p:sp>
        <p:nvSpPr>
          <p:cNvPr id="3" name="Content Placeholder 2">
            <a:extLst>
              <a:ext uri="{FF2B5EF4-FFF2-40B4-BE49-F238E27FC236}">
                <a16:creationId xmlns:a16="http://schemas.microsoft.com/office/drawing/2014/main" id="{D721A6C8-4814-C760-E357-F9908F017C64}"/>
              </a:ext>
            </a:extLst>
          </p:cNvPr>
          <p:cNvSpPr>
            <a:spLocks noGrp="1"/>
          </p:cNvSpPr>
          <p:nvPr>
            <p:ph idx="1"/>
          </p:nvPr>
        </p:nvSpPr>
        <p:spPr>
          <a:xfrm>
            <a:off x="838200" y="1825625"/>
            <a:ext cx="10515600" cy="4667250"/>
          </a:xfrm>
        </p:spPr>
        <p:txBody>
          <a:bodyPr>
            <a:normAutofit/>
          </a:bodyPr>
          <a:lstStyle/>
          <a:p>
            <a:pPr algn="just">
              <a:lnSpc>
                <a:spcPct val="150000"/>
              </a:lnSpc>
            </a:pPr>
            <a:r>
              <a:rPr lang="en-GB" sz="2400" dirty="0">
                <a:effectLst/>
                <a:latin typeface="Helvetica" pitchFamily="2" charset="0"/>
              </a:rPr>
              <a:t>Random Access Memory (RAM) is the main system memory for a computer system. </a:t>
            </a:r>
          </a:p>
          <a:p>
            <a:pPr algn="just">
              <a:lnSpc>
                <a:spcPct val="150000"/>
              </a:lnSpc>
            </a:pPr>
            <a:r>
              <a:rPr lang="en-GB" sz="2400" dirty="0">
                <a:effectLst/>
                <a:latin typeface="Helvetica" pitchFamily="2" charset="0"/>
              </a:rPr>
              <a:t>The RAM is a temporary memory because it retains the data only till the time, the system power supply is on.</a:t>
            </a:r>
          </a:p>
          <a:p>
            <a:pPr algn="just">
              <a:lnSpc>
                <a:spcPct val="150000"/>
              </a:lnSpc>
            </a:pPr>
            <a:r>
              <a:rPr lang="en-GB" sz="2400" dirty="0">
                <a:effectLst/>
                <a:latin typeface="Helvetica" pitchFamily="2" charset="0"/>
              </a:rPr>
              <a:t>The data in the RAM is lost once the system is switched off. And therefore; the main memory RAM is referred to as temporary memory (also referred to as primary memory).</a:t>
            </a:r>
          </a:p>
        </p:txBody>
      </p:sp>
    </p:spTree>
    <p:extLst>
      <p:ext uri="{BB962C8B-B14F-4D97-AF65-F5344CB8AC3E}">
        <p14:creationId xmlns:p14="http://schemas.microsoft.com/office/powerpoint/2010/main" val="38015271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CE891-16AC-8D0A-12FF-69331823960F}"/>
              </a:ext>
            </a:extLst>
          </p:cNvPr>
          <p:cNvSpPr>
            <a:spLocks noGrp="1"/>
          </p:cNvSpPr>
          <p:nvPr>
            <p:ph type="title"/>
          </p:nvPr>
        </p:nvSpPr>
        <p:spPr/>
        <p:txBody>
          <a:bodyPr/>
          <a:lstStyle/>
          <a:p>
            <a:r>
              <a:rPr lang="en-US" dirty="0"/>
              <a:t>Random Access Memory (RAM)</a:t>
            </a:r>
          </a:p>
        </p:txBody>
      </p:sp>
      <p:sp>
        <p:nvSpPr>
          <p:cNvPr id="3" name="Content Placeholder 2">
            <a:extLst>
              <a:ext uri="{FF2B5EF4-FFF2-40B4-BE49-F238E27FC236}">
                <a16:creationId xmlns:a16="http://schemas.microsoft.com/office/drawing/2014/main" id="{6F3D0ED7-EB97-2043-0214-DC37554D41E1}"/>
              </a:ext>
            </a:extLst>
          </p:cNvPr>
          <p:cNvSpPr>
            <a:spLocks noGrp="1"/>
          </p:cNvSpPr>
          <p:nvPr>
            <p:ph idx="1"/>
          </p:nvPr>
        </p:nvSpPr>
        <p:spPr>
          <a:xfrm>
            <a:off x="838200" y="1825625"/>
            <a:ext cx="10515600" cy="4667250"/>
          </a:xfrm>
        </p:spPr>
        <p:txBody>
          <a:bodyPr>
            <a:normAutofit fontScale="77500" lnSpcReduction="20000"/>
          </a:bodyPr>
          <a:lstStyle/>
          <a:p>
            <a:pPr algn="just">
              <a:lnSpc>
                <a:spcPct val="160000"/>
              </a:lnSpc>
            </a:pPr>
            <a:r>
              <a:rPr lang="en-GB" dirty="0">
                <a:effectLst/>
                <a:latin typeface="Helvetica" pitchFamily="2" charset="0"/>
              </a:rPr>
              <a:t>The computer system makes use of different types of memories. These different types of memories are organized into the system in order to optimize CPU performance.</a:t>
            </a:r>
          </a:p>
          <a:p>
            <a:pPr algn="just">
              <a:lnSpc>
                <a:spcPct val="160000"/>
              </a:lnSpc>
            </a:pPr>
            <a:r>
              <a:rPr lang="en-GB" dirty="0">
                <a:effectLst/>
                <a:latin typeface="Helvetica" pitchFamily="2" charset="0"/>
              </a:rPr>
              <a:t>The main system memory RAM (Random Access Memory) modules are mounted inside special RAM slots on the motherboard. Each motherboard has a fixed number of RAM slots.</a:t>
            </a:r>
          </a:p>
          <a:p>
            <a:pPr algn="just">
              <a:lnSpc>
                <a:spcPct val="160000"/>
              </a:lnSpc>
            </a:pPr>
            <a:r>
              <a:rPr lang="en-GB" dirty="0">
                <a:effectLst/>
                <a:latin typeface="Helvetica" pitchFamily="2" charset="0"/>
              </a:rPr>
              <a:t>The maximum permissible RAM size (4 GB, 8GB, 16 GB, 32 GB) supported by the system depends upon the system configuration and the type of operating system (32 Bit OR 64 Bit OS).</a:t>
            </a:r>
          </a:p>
          <a:p>
            <a:endParaRPr lang="en-US" dirty="0"/>
          </a:p>
        </p:txBody>
      </p:sp>
    </p:spTree>
    <p:extLst>
      <p:ext uri="{BB962C8B-B14F-4D97-AF65-F5344CB8AC3E}">
        <p14:creationId xmlns:p14="http://schemas.microsoft.com/office/powerpoint/2010/main" val="41390045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96042-9F40-AFE5-5F39-0812AF27EAD0}"/>
              </a:ext>
            </a:extLst>
          </p:cNvPr>
          <p:cNvSpPr>
            <a:spLocks noGrp="1"/>
          </p:cNvSpPr>
          <p:nvPr>
            <p:ph type="title"/>
          </p:nvPr>
        </p:nvSpPr>
        <p:spPr/>
        <p:txBody>
          <a:bodyPr/>
          <a:lstStyle/>
          <a:p>
            <a:r>
              <a:rPr lang="en-US" dirty="0"/>
              <a:t>System – Power Supply Unit</a:t>
            </a:r>
          </a:p>
        </p:txBody>
      </p:sp>
      <p:sp>
        <p:nvSpPr>
          <p:cNvPr id="3" name="Content Placeholder 2">
            <a:extLst>
              <a:ext uri="{FF2B5EF4-FFF2-40B4-BE49-F238E27FC236}">
                <a16:creationId xmlns:a16="http://schemas.microsoft.com/office/drawing/2014/main" id="{5F7A431C-2EF9-B3E9-9825-988D1AA963D1}"/>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has a centralized power supply unit that provides electrical power supply to various internal components.</a:t>
            </a:r>
          </a:p>
          <a:p>
            <a:pPr algn="just">
              <a:lnSpc>
                <a:spcPct val="150000"/>
              </a:lnSpc>
            </a:pPr>
            <a:r>
              <a:rPr lang="en-GB" sz="2400" dirty="0">
                <a:effectLst/>
                <a:latin typeface="Helvetica" pitchFamily="2" charset="0"/>
              </a:rPr>
              <a:t>The desktop computer system power system is referred to as SMPS which stands for Switched Mode Power Supply. The SMPS provides a different voltage of power supply to different components through a set of electric wires.</a:t>
            </a:r>
          </a:p>
        </p:txBody>
      </p:sp>
    </p:spTree>
    <p:extLst>
      <p:ext uri="{BB962C8B-B14F-4D97-AF65-F5344CB8AC3E}">
        <p14:creationId xmlns:p14="http://schemas.microsoft.com/office/powerpoint/2010/main" val="36014113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96042-9F40-AFE5-5F39-0812AF27EAD0}"/>
              </a:ext>
            </a:extLst>
          </p:cNvPr>
          <p:cNvSpPr>
            <a:spLocks noGrp="1"/>
          </p:cNvSpPr>
          <p:nvPr>
            <p:ph type="title"/>
          </p:nvPr>
        </p:nvSpPr>
        <p:spPr/>
        <p:txBody>
          <a:bodyPr/>
          <a:lstStyle/>
          <a:p>
            <a:r>
              <a:rPr lang="en-US" dirty="0"/>
              <a:t>System – Power Supply Unit Cont.</a:t>
            </a:r>
          </a:p>
        </p:txBody>
      </p:sp>
      <p:pic>
        <p:nvPicPr>
          <p:cNvPr id="5" name="Content Placeholder 4" descr="A picture containing text&#10;&#10;Description automatically generated">
            <a:extLst>
              <a:ext uri="{FF2B5EF4-FFF2-40B4-BE49-F238E27FC236}">
                <a16:creationId xmlns:a16="http://schemas.microsoft.com/office/drawing/2014/main" id="{628CF265-65C0-C3D4-5074-4A21E11888BC}"/>
              </a:ext>
            </a:extLst>
          </p:cNvPr>
          <p:cNvPicPr>
            <a:picLocks noGrp="1" noChangeAspect="1"/>
          </p:cNvPicPr>
          <p:nvPr>
            <p:ph idx="1"/>
          </p:nvPr>
        </p:nvPicPr>
        <p:blipFill>
          <a:blip r:embed="rId2"/>
          <a:stretch>
            <a:fillRect/>
          </a:stretch>
        </p:blipFill>
        <p:spPr>
          <a:xfrm>
            <a:off x="493598" y="1825625"/>
            <a:ext cx="11204803" cy="5032375"/>
          </a:xfrm>
        </p:spPr>
      </p:pic>
    </p:spTree>
    <p:extLst>
      <p:ext uri="{BB962C8B-B14F-4D97-AF65-F5344CB8AC3E}">
        <p14:creationId xmlns:p14="http://schemas.microsoft.com/office/powerpoint/2010/main" val="39928283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4766-B5BC-A704-EDC7-E6776DA12D7E}"/>
              </a:ext>
            </a:extLst>
          </p:cNvPr>
          <p:cNvSpPr>
            <a:spLocks noGrp="1"/>
          </p:cNvSpPr>
          <p:nvPr>
            <p:ph type="title"/>
          </p:nvPr>
        </p:nvSpPr>
        <p:spPr/>
        <p:txBody>
          <a:bodyPr/>
          <a:lstStyle/>
          <a:p>
            <a:r>
              <a:rPr lang="en-GB" dirty="0"/>
              <a:t>Features of The Computer System</a:t>
            </a:r>
          </a:p>
        </p:txBody>
      </p:sp>
      <p:sp>
        <p:nvSpPr>
          <p:cNvPr id="3" name="Content Placeholder 2">
            <a:extLst>
              <a:ext uri="{FF2B5EF4-FFF2-40B4-BE49-F238E27FC236}">
                <a16:creationId xmlns:a16="http://schemas.microsoft.com/office/drawing/2014/main" id="{D3D0FC11-5E5E-121C-0207-146F783C1BA1}"/>
              </a:ext>
            </a:extLst>
          </p:cNvPr>
          <p:cNvSpPr>
            <a:spLocks noGrp="1"/>
          </p:cNvSpPr>
          <p:nvPr>
            <p:ph idx="1"/>
          </p:nvPr>
        </p:nvSpPr>
        <p:spPr/>
        <p:txBody>
          <a:bodyPr>
            <a:normAutofit/>
          </a:bodyPr>
          <a:lstStyle/>
          <a:p>
            <a:pPr algn="just">
              <a:lnSpc>
                <a:spcPct val="150000"/>
              </a:lnSpc>
              <a:buFont typeface="Arial" panose="020B0604020202020204" pitchFamily="34" charset="0"/>
              <a:buChar char="•"/>
            </a:pPr>
            <a:r>
              <a:rPr lang="en-GB" sz="2400" dirty="0">
                <a:effectLst/>
                <a:latin typeface="Helvetica" pitchFamily="2" charset="0"/>
              </a:rPr>
              <a:t>Computer System Is Programmable.</a:t>
            </a:r>
          </a:p>
          <a:p>
            <a:pPr algn="just">
              <a:lnSpc>
                <a:spcPct val="150000"/>
              </a:lnSpc>
              <a:buFont typeface="Arial" panose="020B0604020202020204" pitchFamily="34" charset="0"/>
              <a:buChar char="•"/>
            </a:pPr>
            <a:r>
              <a:rPr lang="en-GB" sz="2400" dirty="0">
                <a:effectLst/>
                <a:latin typeface="Helvetica" pitchFamily="2" charset="0"/>
              </a:rPr>
              <a:t>Computer Accepts Raw Data And Produces Information.</a:t>
            </a:r>
          </a:p>
          <a:p>
            <a:pPr algn="just">
              <a:lnSpc>
                <a:spcPct val="150000"/>
              </a:lnSpc>
              <a:buFont typeface="Arial" panose="020B0604020202020204" pitchFamily="34" charset="0"/>
              <a:buChar char="•"/>
            </a:pPr>
            <a:r>
              <a:rPr lang="en-GB" sz="2400" dirty="0">
                <a:effectLst/>
                <a:latin typeface="Helvetica" pitchFamily="2" charset="0"/>
              </a:rPr>
              <a:t>Computer System Is A Digital Machine.</a:t>
            </a:r>
          </a:p>
          <a:p>
            <a:endParaRPr lang="en-US" sz="2400" dirty="0"/>
          </a:p>
        </p:txBody>
      </p:sp>
    </p:spTree>
    <p:extLst>
      <p:ext uri="{BB962C8B-B14F-4D97-AF65-F5344CB8AC3E}">
        <p14:creationId xmlns:p14="http://schemas.microsoft.com/office/powerpoint/2010/main" val="22249985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2CF9-635F-B7EC-3BC2-A471D2475193}"/>
              </a:ext>
            </a:extLst>
          </p:cNvPr>
          <p:cNvSpPr>
            <a:spLocks noGrp="1"/>
          </p:cNvSpPr>
          <p:nvPr>
            <p:ph type="title"/>
          </p:nvPr>
        </p:nvSpPr>
        <p:spPr/>
        <p:txBody>
          <a:bodyPr/>
          <a:lstStyle/>
          <a:p>
            <a:r>
              <a:rPr lang="en-US" dirty="0"/>
              <a:t>Computer System is Programmable</a:t>
            </a:r>
          </a:p>
        </p:txBody>
      </p:sp>
      <p:sp>
        <p:nvSpPr>
          <p:cNvPr id="3" name="Content Placeholder 2">
            <a:extLst>
              <a:ext uri="{FF2B5EF4-FFF2-40B4-BE49-F238E27FC236}">
                <a16:creationId xmlns:a16="http://schemas.microsoft.com/office/drawing/2014/main" id="{A58D4B2E-1A19-C8F5-2A4F-468595873852}"/>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is programmable. That means the computer will perform the task only as per the program instructions.</a:t>
            </a:r>
          </a:p>
          <a:p>
            <a:pPr algn="just">
              <a:lnSpc>
                <a:spcPct val="150000"/>
              </a:lnSpc>
            </a:pPr>
            <a:r>
              <a:rPr lang="en-GB" sz="2400" dirty="0">
                <a:effectLst/>
                <a:latin typeface="Helvetica" pitchFamily="2" charset="0"/>
              </a:rPr>
              <a:t>The accuracy of the output depends upon the accuracy of the program instructions. The computer will produce wrong results if either the input data or the program instructions are inaccurate. This is called garbage in and garbage out.</a:t>
            </a:r>
          </a:p>
        </p:txBody>
      </p:sp>
    </p:spTree>
    <p:extLst>
      <p:ext uri="{BB962C8B-B14F-4D97-AF65-F5344CB8AC3E}">
        <p14:creationId xmlns:p14="http://schemas.microsoft.com/office/powerpoint/2010/main" val="5459275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2CF9-635F-B7EC-3BC2-A471D2475193}"/>
              </a:ext>
            </a:extLst>
          </p:cNvPr>
          <p:cNvSpPr>
            <a:spLocks noGrp="1"/>
          </p:cNvSpPr>
          <p:nvPr>
            <p:ph type="title"/>
          </p:nvPr>
        </p:nvSpPr>
        <p:spPr/>
        <p:txBody>
          <a:bodyPr/>
          <a:lstStyle/>
          <a:p>
            <a:r>
              <a:rPr lang="en-US" dirty="0"/>
              <a:t>Computer System is Programmable Cont.</a:t>
            </a:r>
          </a:p>
        </p:txBody>
      </p:sp>
      <p:sp>
        <p:nvSpPr>
          <p:cNvPr id="3" name="Content Placeholder 2">
            <a:extLst>
              <a:ext uri="{FF2B5EF4-FFF2-40B4-BE49-F238E27FC236}">
                <a16:creationId xmlns:a16="http://schemas.microsoft.com/office/drawing/2014/main" id="{A58D4B2E-1A19-C8F5-2A4F-468595873852}"/>
              </a:ext>
            </a:extLst>
          </p:cNvPr>
          <p:cNvSpPr>
            <a:spLocks noGrp="1"/>
          </p:cNvSpPr>
          <p:nvPr>
            <p:ph idx="1"/>
          </p:nvPr>
        </p:nvSpPr>
        <p:spPr/>
        <p:txBody>
          <a:bodyPr>
            <a:normAutofit/>
          </a:bodyPr>
          <a:lstStyle/>
          <a:p>
            <a:pPr algn="just">
              <a:lnSpc>
                <a:spcPct val="150000"/>
              </a:lnSpc>
            </a:pPr>
            <a:r>
              <a:rPr lang="en-GB" sz="2400" dirty="0">
                <a:latin typeface="Helvetica" pitchFamily="2" charset="0"/>
              </a:rPr>
              <a:t>T</a:t>
            </a:r>
            <a:r>
              <a:rPr lang="en-GB" sz="2400" dirty="0">
                <a:effectLst/>
                <a:latin typeface="Helvetica" pitchFamily="2" charset="0"/>
              </a:rPr>
              <a:t>he computer needs a program written in a programming language to execute a particular task on the computer system.</a:t>
            </a:r>
          </a:p>
          <a:p>
            <a:pPr algn="just">
              <a:lnSpc>
                <a:spcPct val="150000"/>
              </a:lnSpc>
            </a:pPr>
            <a:r>
              <a:rPr lang="en-GB" sz="2400" dirty="0">
                <a:effectLst/>
                <a:latin typeface="Helvetica" pitchFamily="2" charset="0"/>
              </a:rPr>
              <a:t>The Computer program directs the computer system through a series of instructions. Each program instruction performs a specific part of the operation.</a:t>
            </a:r>
          </a:p>
        </p:txBody>
      </p:sp>
    </p:spTree>
    <p:extLst>
      <p:ext uri="{BB962C8B-B14F-4D97-AF65-F5344CB8AC3E}">
        <p14:creationId xmlns:p14="http://schemas.microsoft.com/office/powerpoint/2010/main" val="26422726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344F1-D40E-E828-2D28-9A9379D0BAA9}"/>
              </a:ext>
            </a:extLst>
          </p:cNvPr>
          <p:cNvSpPr>
            <a:spLocks noGrp="1"/>
          </p:cNvSpPr>
          <p:nvPr>
            <p:ph type="title"/>
          </p:nvPr>
        </p:nvSpPr>
        <p:spPr/>
        <p:txBody>
          <a:bodyPr/>
          <a:lstStyle/>
          <a:p>
            <a:r>
              <a:rPr lang="en-US" dirty="0"/>
              <a:t>What is Computer Program?</a:t>
            </a:r>
          </a:p>
        </p:txBody>
      </p:sp>
      <p:sp>
        <p:nvSpPr>
          <p:cNvPr id="3" name="Content Placeholder 2">
            <a:extLst>
              <a:ext uri="{FF2B5EF4-FFF2-40B4-BE49-F238E27FC236}">
                <a16:creationId xmlns:a16="http://schemas.microsoft.com/office/drawing/2014/main" id="{13E83983-F7A4-46D8-5F52-95E7EB1BC443}"/>
              </a:ext>
            </a:extLst>
          </p:cNvPr>
          <p:cNvSpPr>
            <a:spLocks noGrp="1"/>
          </p:cNvSpPr>
          <p:nvPr>
            <p:ph idx="1"/>
          </p:nvPr>
        </p:nvSpPr>
        <p:spPr>
          <a:xfrm>
            <a:off x="838200" y="1825624"/>
            <a:ext cx="10515600" cy="4493895"/>
          </a:xfrm>
        </p:spPr>
        <p:txBody>
          <a:bodyPr>
            <a:normAutofit/>
          </a:bodyPr>
          <a:lstStyle/>
          <a:p>
            <a:pPr algn="just">
              <a:lnSpc>
                <a:spcPct val="150000"/>
              </a:lnSpc>
            </a:pPr>
            <a:r>
              <a:rPr lang="en-GB" sz="2400" dirty="0">
                <a:effectLst/>
                <a:latin typeface="Helvetica" pitchFamily="2" charset="0"/>
              </a:rPr>
              <a:t>The software components are computer programs. The program consists of a set of instructions that directs the computer system hardware components to perform the desired operations.</a:t>
            </a:r>
          </a:p>
          <a:p>
            <a:pPr algn="just">
              <a:lnSpc>
                <a:spcPct val="150000"/>
              </a:lnSpc>
            </a:pPr>
            <a:r>
              <a:rPr lang="en-GB" sz="2400" dirty="0">
                <a:effectLst/>
                <a:latin typeface="Helvetica" pitchFamily="2" charset="0"/>
              </a:rPr>
              <a:t>Computer programs are generally written using high-level (human-readable) programming languages such as C, C++, Java, Python and many more.</a:t>
            </a:r>
          </a:p>
        </p:txBody>
      </p:sp>
    </p:spTree>
    <p:extLst>
      <p:ext uri="{BB962C8B-B14F-4D97-AF65-F5344CB8AC3E}">
        <p14:creationId xmlns:p14="http://schemas.microsoft.com/office/powerpoint/2010/main" val="3614707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A424F-12E4-AD6D-2703-AA0FE7D5451F}"/>
              </a:ext>
            </a:extLst>
          </p:cNvPr>
          <p:cNvSpPr>
            <a:spLocks noGrp="1"/>
          </p:cNvSpPr>
          <p:nvPr>
            <p:ph type="title"/>
          </p:nvPr>
        </p:nvSpPr>
        <p:spPr/>
        <p:txBody>
          <a:bodyPr/>
          <a:lstStyle/>
          <a:p>
            <a:r>
              <a:rPr lang="en-US" dirty="0"/>
              <a:t>What is Computer Program? Cont.</a:t>
            </a:r>
          </a:p>
        </p:txBody>
      </p:sp>
      <p:sp>
        <p:nvSpPr>
          <p:cNvPr id="3" name="Content Placeholder 2">
            <a:extLst>
              <a:ext uri="{FF2B5EF4-FFF2-40B4-BE49-F238E27FC236}">
                <a16:creationId xmlns:a16="http://schemas.microsoft.com/office/drawing/2014/main" id="{E1C6E87F-FF0C-AB60-4FE4-B8701D2FE846}"/>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interprets these program instructions and then performs the desired operations. The CPU executes the program instructions one by one.</a:t>
            </a:r>
          </a:p>
          <a:p>
            <a:endParaRPr lang="en-US" sz="2400" dirty="0"/>
          </a:p>
        </p:txBody>
      </p:sp>
    </p:spTree>
    <p:extLst>
      <p:ext uri="{BB962C8B-B14F-4D97-AF65-F5344CB8AC3E}">
        <p14:creationId xmlns:p14="http://schemas.microsoft.com/office/powerpoint/2010/main" val="29116467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6D75C-895E-B92A-3332-8B36A141D05D}"/>
              </a:ext>
            </a:extLst>
          </p:cNvPr>
          <p:cNvSpPr>
            <a:spLocks noGrp="1"/>
          </p:cNvSpPr>
          <p:nvPr>
            <p:ph type="title"/>
          </p:nvPr>
        </p:nvSpPr>
        <p:spPr/>
        <p:txBody>
          <a:bodyPr/>
          <a:lstStyle/>
          <a:p>
            <a:r>
              <a:rPr lang="en-US" dirty="0"/>
              <a:t>Row Data into Information</a:t>
            </a:r>
          </a:p>
        </p:txBody>
      </p:sp>
      <p:sp>
        <p:nvSpPr>
          <p:cNvPr id="3" name="Content Placeholder 2">
            <a:extLst>
              <a:ext uri="{FF2B5EF4-FFF2-40B4-BE49-F238E27FC236}">
                <a16:creationId xmlns:a16="http://schemas.microsoft.com/office/drawing/2014/main" id="{BB064366-46F5-4EAB-B273-1F0BF236E4DE}"/>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Computer Systems are versatile machines and can be used to perform a number of operations. Data processing is one of the most common applications of the computer.</a:t>
            </a:r>
          </a:p>
          <a:p>
            <a:pPr algn="just">
              <a:lnSpc>
                <a:spcPct val="150000"/>
              </a:lnSpc>
            </a:pPr>
            <a:r>
              <a:rPr lang="en-GB" sz="2400" dirty="0">
                <a:effectLst/>
                <a:latin typeface="Helvetica" pitchFamily="2" charset="0"/>
              </a:rPr>
              <a:t>For example, a company might use a computer system for managing employee records stored in the database, customer database, inventory management, billing, record keeping, payroll processing, accounting and many such applications.</a:t>
            </a:r>
          </a:p>
          <a:p>
            <a:endParaRPr lang="en-US" sz="2400" dirty="0"/>
          </a:p>
        </p:txBody>
      </p:sp>
    </p:spTree>
    <p:extLst>
      <p:ext uri="{BB962C8B-B14F-4D97-AF65-F5344CB8AC3E}">
        <p14:creationId xmlns:p14="http://schemas.microsoft.com/office/powerpoint/2010/main" val="18463578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3B92-AFA4-3CB5-2ACD-3804039D0341}"/>
              </a:ext>
            </a:extLst>
          </p:cNvPr>
          <p:cNvSpPr>
            <a:spLocks noGrp="1"/>
          </p:cNvSpPr>
          <p:nvPr>
            <p:ph type="title"/>
          </p:nvPr>
        </p:nvSpPr>
        <p:spPr/>
        <p:txBody>
          <a:bodyPr/>
          <a:lstStyle/>
          <a:p>
            <a:r>
              <a:rPr lang="en-US" dirty="0"/>
              <a:t>Row Data into Information Cont.</a:t>
            </a:r>
          </a:p>
        </p:txBody>
      </p:sp>
      <p:sp>
        <p:nvSpPr>
          <p:cNvPr id="3" name="Content Placeholder 2">
            <a:extLst>
              <a:ext uri="{FF2B5EF4-FFF2-40B4-BE49-F238E27FC236}">
                <a16:creationId xmlns:a16="http://schemas.microsoft.com/office/drawing/2014/main" id="{00B84CB9-BED9-A1CB-BA51-8E4223AD1A14}"/>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computer system is also used to process the raw data and produce information that can be used for some meaningful purpose.</a:t>
            </a:r>
          </a:p>
          <a:p>
            <a:pPr algn="just">
              <a:lnSpc>
                <a:spcPct val="150000"/>
              </a:lnSpc>
            </a:pPr>
            <a:r>
              <a:rPr lang="en-GB" sz="2400" dirty="0">
                <a:effectLst/>
                <a:latin typeface="Helvetica" pitchFamily="2" charset="0"/>
              </a:rPr>
              <a:t>The processed data is called information. And the information can be used for some meaningful work such as decision-making within an organization.</a:t>
            </a:r>
          </a:p>
        </p:txBody>
      </p:sp>
    </p:spTree>
    <p:extLst>
      <p:ext uri="{BB962C8B-B14F-4D97-AF65-F5344CB8AC3E}">
        <p14:creationId xmlns:p14="http://schemas.microsoft.com/office/powerpoint/2010/main" val="30667839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084B7-8A11-07B0-0488-BF9E5D4DDF2C}"/>
              </a:ext>
            </a:extLst>
          </p:cNvPr>
          <p:cNvSpPr>
            <a:spLocks noGrp="1"/>
          </p:cNvSpPr>
          <p:nvPr>
            <p:ph type="title"/>
          </p:nvPr>
        </p:nvSpPr>
        <p:spPr/>
        <p:txBody>
          <a:bodyPr/>
          <a:lstStyle/>
          <a:p>
            <a:r>
              <a:rPr lang="en-US" dirty="0"/>
              <a:t>Computer System is a Digital Machine</a:t>
            </a:r>
          </a:p>
        </p:txBody>
      </p:sp>
      <p:sp>
        <p:nvSpPr>
          <p:cNvPr id="3" name="Content Placeholder 2">
            <a:extLst>
              <a:ext uri="{FF2B5EF4-FFF2-40B4-BE49-F238E27FC236}">
                <a16:creationId xmlns:a16="http://schemas.microsoft.com/office/drawing/2014/main" id="{06C5C590-525C-EF50-7EDC-422FACD3204F}"/>
              </a:ext>
            </a:extLst>
          </p:cNvPr>
          <p:cNvSpPr>
            <a:spLocks noGrp="1"/>
          </p:cNvSpPr>
          <p:nvPr>
            <p:ph idx="1"/>
          </p:nvPr>
        </p:nvSpPr>
        <p:spPr>
          <a:xfrm>
            <a:off x="838200" y="1690688"/>
            <a:ext cx="10515600" cy="4964111"/>
          </a:xfrm>
        </p:spPr>
        <p:txBody>
          <a:bodyPr>
            <a:normAutofit/>
          </a:bodyPr>
          <a:lstStyle/>
          <a:p>
            <a:pPr algn="just">
              <a:lnSpc>
                <a:spcPct val="150000"/>
              </a:lnSpc>
            </a:pPr>
            <a:r>
              <a:rPr lang="en-GB" sz="2400" dirty="0">
                <a:effectLst/>
                <a:latin typeface="Helvetica" pitchFamily="2" charset="0"/>
              </a:rPr>
              <a:t>The computer is a digital electronic machine. This means a computer can understand and execute instructions in binary which consist of only two numbers that is zero 0 and one 1. The binary code is also referred to as machine code or machine language.</a:t>
            </a:r>
          </a:p>
          <a:p>
            <a:pPr algn="just">
              <a:lnSpc>
                <a:spcPct val="150000"/>
              </a:lnSpc>
            </a:pPr>
            <a:r>
              <a:rPr lang="en-GB" sz="2400" dirty="0">
                <a:effectLst/>
                <a:latin typeface="Helvetica" pitchFamily="2" charset="0"/>
              </a:rPr>
              <a:t>The computer’s central processing unit ( CPU) is the brain of the computer system. The CPU is responsible to perform both arithmetical and logical operations.</a:t>
            </a:r>
          </a:p>
        </p:txBody>
      </p:sp>
    </p:spTree>
    <p:extLst>
      <p:ext uri="{BB962C8B-B14F-4D97-AF65-F5344CB8AC3E}">
        <p14:creationId xmlns:p14="http://schemas.microsoft.com/office/powerpoint/2010/main" val="3298483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AFA786-E8AD-A75C-609D-017D05B8980D}"/>
              </a:ext>
            </a:extLst>
          </p:cNvPr>
          <p:cNvSpPr>
            <a:spLocks noGrp="1"/>
          </p:cNvSpPr>
          <p:nvPr>
            <p:ph idx="1"/>
          </p:nvPr>
        </p:nvSpPr>
        <p:spPr>
          <a:xfrm>
            <a:off x="838200" y="2126567"/>
            <a:ext cx="10515600" cy="4351338"/>
          </a:xfrm>
        </p:spPr>
        <p:txBody>
          <a:bodyPr/>
          <a:lstStyle/>
          <a:p>
            <a:pPr marL="0" indent="0" algn="ctr">
              <a:buNone/>
            </a:pPr>
            <a:endParaRPr lang="en-US" dirty="0"/>
          </a:p>
          <a:p>
            <a:pPr marL="0" indent="0" algn="ctr">
              <a:buNone/>
            </a:pPr>
            <a:endParaRPr lang="en-US" dirty="0"/>
          </a:p>
          <a:p>
            <a:pPr marL="0" indent="0" algn="ctr">
              <a:buNone/>
            </a:pPr>
            <a:r>
              <a:rPr lang="en-US" sz="4400" dirty="0"/>
              <a:t>Q&amp;A</a:t>
            </a:r>
          </a:p>
        </p:txBody>
      </p:sp>
    </p:spTree>
    <p:extLst>
      <p:ext uri="{BB962C8B-B14F-4D97-AF65-F5344CB8AC3E}">
        <p14:creationId xmlns:p14="http://schemas.microsoft.com/office/powerpoint/2010/main" val="2832467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2977</TotalTime>
  <Words>2017</Words>
  <Application>Microsoft Macintosh PowerPoint</Application>
  <PresentationFormat>Widescreen</PresentationFormat>
  <Paragraphs>149</Paragraphs>
  <Slides>48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Calibri Light</vt:lpstr>
      <vt:lpstr>Helvetica</vt:lpstr>
      <vt:lpstr>Wingdings</vt:lpstr>
      <vt:lpstr>Office Theme</vt:lpstr>
      <vt:lpstr>Introduction to Computer Systems (ICS)</vt:lpstr>
      <vt:lpstr>Objectives</vt:lpstr>
      <vt:lpstr>Evolution of Computers </vt:lpstr>
      <vt:lpstr>Evolution of Computers </vt:lpstr>
      <vt:lpstr>What is Computer Systems?</vt:lpstr>
      <vt:lpstr>What is Computer Systems Cont.</vt:lpstr>
      <vt:lpstr>What is Computer Systems Cont.</vt:lpstr>
      <vt:lpstr>Computer System Block Diagram</vt:lpstr>
      <vt:lpstr>Components of Computer System</vt:lpstr>
      <vt:lpstr>Components of Computer System Cont.</vt:lpstr>
      <vt:lpstr>Input Devices</vt:lpstr>
      <vt:lpstr>Output Devices</vt:lpstr>
      <vt:lpstr>Test Your Understanding! </vt:lpstr>
      <vt:lpstr>Computer Software</vt:lpstr>
      <vt:lpstr>Computer Software Cont.</vt:lpstr>
      <vt:lpstr>Application Software</vt:lpstr>
      <vt:lpstr>Operating System</vt:lpstr>
      <vt:lpstr>Operating System Cont. </vt:lpstr>
      <vt:lpstr>Hardware</vt:lpstr>
      <vt:lpstr>Hardware Cont.</vt:lpstr>
      <vt:lpstr>Computer Hardware Components</vt:lpstr>
      <vt:lpstr>Computer Hardware Components Cont.</vt:lpstr>
      <vt:lpstr>Test Your Understanding! </vt:lpstr>
      <vt:lpstr>Computer System Motherboard</vt:lpstr>
      <vt:lpstr>Computer System Motherboard Cont.</vt:lpstr>
      <vt:lpstr>Computer System Microprocessor</vt:lpstr>
      <vt:lpstr>What is Microprocessor?</vt:lpstr>
      <vt:lpstr>What is Microprocessor? Cont.</vt:lpstr>
      <vt:lpstr>What is CPU Machine Cycle?</vt:lpstr>
      <vt:lpstr>Computer System Memory Unit</vt:lpstr>
      <vt:lpstr>Computer System Memory Cont.</vt:lpstr>
      <vt:lpstr>Computer System Memory Hierarchy</vt:lpstr>
      <vt:lpstr>Computer System Memory Hierarchy Cont.</vt:lpstr>
      <vt:lpstr>Computer Primary &amp; Secondary Memory</vt:lpstr>
      <vt:lpstr>Temporary &amp; Permanent Memory </vt:lpstr>
      <vt:lpstr>Temporary &amp; Permanent Memory Cont. </vt:lpstr>
      <vt:lpstr>Random Access Memory (RAM)</vt:lpstr>
      <vt:lpstr>System – Power Supply Unit</vt:lpstr>
      <vt:lpstr>System – Power Supply Unit Cont.</vt:lpstr>
      <vt:lpstr>Features of The Computer System</vt:lpstr>
      <vt:lpstr>Computer System is Programmable</vt:lpstr>
      <vt:lpstr>Computer System is Programmable Cont.</vt:lpstr>
      <vt:lpstr>What is Computer Program?</vt:lpstr>
      <vt:lpstr>What is Computer Program? Cont.</vt:lpstr>
      <vt:lpstr>Row Data into Information</vt:lpstr>
      <vt:lpstr>Row Data into Information Cont.</vt:lpstr>
      <vt:lpstr>Computer System is a Digital Machine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Computer Systems (ICS)</dc:title>
  <dc:creator>AJ INTERNATIONAL GROUP UK BRANCH</dc:creator>
  <cp:lastModifiedBy>AJ INTERNATIONAL GROUP UK BRANCH</cp:lastModifiedBy>
  <cp:revision>22</cp:revision>
  <dcterms:created xsi:type="dcterms:W3CDTF">2023-02-10T19:19:20Z</dcterms:created>
  <dcterms:modified xsi:type="dcterms:W3CDTF">2023-02-12T21:04:51Z</dcterms:modified>
</cp:coreProperties>
</file>