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10" r:id="rId5"/>
    <p:sldMasterId id="2147483722" r:id="rId6"/>
  </p:sldMasterIdLst>
  <p:notesMasterIdLst>
    <p:notesMasterId r:id="rId67"/>
  </p:notesMasterIdLst>
  <p:sldIdLst>
    <p:sldId id="342" r:id="rId7"/>
    <p:sldId id="387" r:id="rId8"/>
    <p:sldId id="256" r:id="rId9"/>
    <p:sldId id="356" r:id="rId10"/>
    <p:sldId id="328" r:id="rId11"/>
    <p:sldId id="324" r:id="rId12"/>
    <p:sldId id="325" r:id="rId13"/>
    <p:sldId id="350" r:id="rId14"/>
    <p:sldId id="287" r:id="rId15"/>
    <p:sldId id="331" r:id="rId16"/>
    <p:sldId id="332" r:id="rId17"/>
    <p:sldId id="330" r:id="rId18"/>
    <p:sldId id="401" r:id="rId19"/>
    <p:sldId id="402" r:id="rId20"/>
    <p:sldId id="371" r:id="rId21"/>
    <p:sldId id="403" r:id="rId22"/>
    <p:sldId id="404" r:id="rId23"/>
    <p:sldId id="405" r:id="rId24"/>
    <p:sldId id="406" r:id="rId25"/>
    <p:sldId id="407" r:id="rId26"/>
    <p:sldId id="375" r:id="rId27"/>
    <p:sldId id="312" r:id="rId28"/>
    <p:sldId id="410" r:id="rId29"/>
    <p:sldId id="411" r:id="rId30"/>
    <p:sldId id="412" r:id="rId31"/>
    <p:sldId id="413" r:id="rId32"/>
    <p:sldId id="414" r:id="rId33"/>
    <p:sldId id="415" r:id="rId34"/>
    <p:sldId id="416" r:id="rId35"/>
    <p:sldId id="417" r:id="rId36"/>
    <p:sldId id="380" r:id="rId37"/>
    <p:sldId id="418" r:id="rId38"/>
    <p:sldId id="419" r:id="rId39"/>
    <p:sldId id="381" r:id="rId40"/>
    <p:sldId id="420" r:id="rId41"/>
    <p:sldId id="351" r:id="rId42"/>
    <p:sldId id="348" r:id="rId43"/>
    <p:sldId id="336" r:id="rId44"/>
    <p:sldId id="335" r:id="rId45"/>
    <p:sldId id="421" r:id="rId46"/>
    <p:sldId id="422" r:id="rId47"/>
    <p:sldId id="423" r:id="rId48"/>
    <p:sldId id="386" r:id="rId49"/>
    <p:sldId id="337" r:id="rId50"/>
    <p:sldId id="354" r:id="rId51"/>
    <p:sldId id="355" r:id="rId52"/>
    <p:sldId id="359" r:id="rId53"/>
    <p:sldId id="360" r:id="rId54"/>
    <p:sldId id="361" r:id="rId55"/>
    <p:sldId id="425" r:id="rId56"/>
    <p:sldId id="363" r:id="rId57"/>
    <p:sldId id="339" r:id="rId58"/>
    <p:sldId id="340" r:id="rId59"/>
    <p:sldId id="338" r:id="rId60"/>
    <p:sldId id="344" r:id="rId61"/>
    <p:sldId id="346" r:id="rId62"/>
    <p:sldId id="352" r:id="rId63"/>
    <p:sldId id="382" r:id="rId64"/>
    <p:sldId id="424" r:id="rId65"/>
    <p:sldId id="349"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0E9678-B8ED-4F96-9AD9-B9A286D0A12C}"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6EA19-2DA9-4082-AC82-6C90D739D1AF}" type="slidenum">
              <a:rPr lang="en-GB" smtClean="0"/>
              <a:t>‹#›</a:t>
            </a:fld>
            <a:endParaRPr lang="en-GB"/>
          </a:p>
        </p:txBody>
      </p:sp>
    </p:spTree>
    <p:extLst>
      <p:ext uri="{BB962C8B-B14F-4D97-AF65-F5344CB8AC3E}">
        <p14:creationId xmlns:p14="http://schemas.microsoft.com/office/powerpoint/2010/main" val="135934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t>As it is sensitive topic we are talking about, if you feel you cannot  stay please do feel free to step out to gather your thoughts. </a:t>
            </a:r>
            <a:endParaRPr lang="en-GB"/>
          </a:p>
          <a:p>
            <a:r>
              <a:rPr lang="en-US"/>
              <a:t>Be kind, considerate and compassionate</a:t>
            </a:r>
            <a:endParaRPr lang="en-GB"/>
          </a:p>
          <a:p>
            <a:r>
              <a:rPr lang="en-US"/>
              <a:t>Respect each others diversity, experience, culture and beliefs. When listening to this presentation it is about mutual tolerance and respect and acceptance of different faiths and beliefs</a:t>
            </a:r>
            <a:endParaRPr lang="en-GB"/>
          </a:p>
          <a:p>
            <a:r>
              <a:rPr lang="en-US"/>
              <a:t>Please don’t worry about giving any wrong answers, if you want to ask anything or say anything, feel free to do so, this is a safe and non </a:t>
            </a:r>
            <a:r>
              <a:rPr lang="en-US" err="1"/>
              <a:t>judgemental</a:t>
            </a:r>
            <a:r>
              <a:rPr lang="en-US"/>
              <a:t> space.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EB6EA19-2DA9-4082-AC82-6C90D739D1AF}" type="slidenum">
              <a:rPr lang="en-GB" smtClean="0"/>
              <a:t>4</a:t>
            </a:fld>
            <a:endParaRPr lang="en-GB"/>
          </a:p>
        </p:txBody>
      </p:sp>
    </p:spTree>
    <p:extLst>
      <p:ext uri="{BB962C8B-B14F-4D97-AF65-F5344CB8AC3E}">
        <p14:creationId xmlns:p14="http://schemas.microsoft.com/office/powerpoint/2010/main" val="291245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98BE9F6-41A9-66F4-1559-8F4F0B2FAAF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5CF40EEB-A595-7F79-8159-E2C0FD82FE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1268" name="Slide Number Placeholder 3">
            <a:extLst>
              <a:ext uri="{FF2B5EF4-FFF2-40B4-BE49-F238E27FC236}">
                <a16:creationId xmlns:a16="http://schemas.microsoft.com/office/drawing/2014/main" id="{C1BCC15D-50D9-7BCA-0F70-507AC09E3F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4B21F1-22D6-4F6F-BC38-3BB85677301A}"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0BE5D2-BA37-4B1E-512D-1477ADAFEA1E}"/>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7311691-22AB-0056-C8D3-AC48A09366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9E8B0CA-1B14-D63B-3F89-69FB735EF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F431F3-E24E-4A04-BA43-D3FBFA88688C}"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3D1238F-EB2A-19F3-585A-6B68A8903D3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0CE121D-E1EF-5C16-DA31-C76891891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F2689AA-2BA4-C251-F3B5-6F42C5FDDA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BD002E-2BF1-40A5-ADD7-C4131C7039B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Frameworks – Permissions, voice of the child, rights, code of ethics</a:t>
            </a:r>
          </a:p>
          <a:p>
            <a:r>
              <a:rPr lang="en-US">
                <a:cs typeface="Calibri"/>
              </a:rPr>
              <a:t>Legislative frameworks – Acts, laws, bills, policies, statutory and legal powers</a:t>
            </a:r>
          </a:p>
          <a:p>
            <a:r>
              <a:rPr lang="en-US">
                <a:cs typeface="Calibri"/>
              </a:rPr>
              <a:t>Rights of the Child – UNCRC</a:t>
            </a:r>
          </a:p>
          <a:p>
            <a:r>
              <a:rPr lang="en-US">
                <a:cs typeface="Calibri"/>
              </a:rPr>
              <a:t>Regional Safeguarding boards – representatives from health, social, education, police</a:t>
            </a:r>
          </a:p>
          <a:p>
            <a:r>
              <a:rPr lang="en-US">
                <a:cs typeface="Calibri"/>
              </a:rPr>
              <a:t>Multi agency working – importance of</a:t>
            </a:r>
          </a:p>
          <a:p>
            <a:r>
              <a:rPr lang="en-US">
                <a:cs typeface="Calibri"/>
              </a:rPr>
              <a:t>Reflection – by reflecting on what you have learnt as a result of the module, your research and assignment preparation, you will be able to </a:t>
            </a:r>
            <a:r>
              <a:rPr lang="en-US" err="1">
                <a:cs typeface="Calibri"/>
              </a:rPr>
              <a:t>analyse</a:t>
            </a:r>
            <a:r>
              <a:rPr lang="en-US">
                <a:cs typeface="Calibri"/>
              </a:rPr>
              <a:t> historical events and link policy to practice</a:t>
            </a:r>
          </a:p>
        </p:txBody>
      </p:sp>
      <p:sp>
        <p:nvSpPr>
          <p:cNvPr id="4" name="Slide Number Placeholder 3"/>
          <p:cNvSpPr>
            <a:spLocks noGrp="1"/>
          </p:cNvSpPr>
          <p:nvPr>
            <p:ph type="sldNum" sz="quarter" idx="5"/>
          </p:nvPr>
        </p:nvSpPr>
        <p:spPr/>
        <p:txBody>
          <a:bodyPr/>
          <a:lstStyle/>
          <a:p>
            <a:fld id="{3EB6EA19-2DA9-4082-AC82-6C90D739D1AF}" type="slidenum">
              <a:rPr lang="en-GB" smtClean="0"/>
              <a:t>9</a:t>
            </a:fld>
            <a:endParaRPr lang="en-GB"/>
          </a:p>
        </p:txBody>
      </p:sp>
    </p:spTree>
    <p:extLst>
      <p:ext uri="{BB962C8B-B14F-4D97-AF65-F5344CB8AC3E}">
        <p14:creationId xmlns:p14="http://schemas.microsoft.com/office/powerpoint/2010/main" val="1915998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937D790-44DC-9707-4C6E-E19BD0DFA91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FBC10C-99A3-C063-98D4-F7F457475C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185B6F47-F48D-AA26-76E3-D8CED51E3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885741-1067-46F0-9401-830D06F737FA}"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7925DB6-E58F-EA2C-5BF4-0938366BB62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5811BB60-CFBD-F37A-288F-963CC1C65E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C958332F-F133-5331-0815-6DC819D9FC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8B9956-8B93-4187-A9BC-A64EB22C3876}"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B2E8D77-DCEF-429D-3B6E-A12223F18560}"/>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50CE9FA5-E63C-36CE-366A-EEF3EBD32C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BB5A7DA5-5D20-3333-20B2-28C3874C0A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67CDFE-18CB-4271-AFE5-3CFD0A8DCD05}"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US" sz="1800" b="0" i="0" u="none" strike="noStrike">
                <a:solidFill>
                  <a:srgbClr val="000000"/>
                </a:solidFill>
                <a:effectLst/>
                <a:latin typeface="Calibri" panose="020F0502020204030204" pitchFamily="34" charset="0"/>
              </a:rPr>
              <a:t>4 members – 30 minutes (20 minutes presentation 10 minutes reflection (2 and a half minutes each)  10% over 33 minutes 10% under 27 minutes)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5 members – 35 minutes (25 minutes presentation 10 minutes reflection (2 minutes each) 10% over 38.5 minutes 10% under 31.5 minutes)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6 members – 40 minutes (30 minutes presentation 10 minutes reflection (just under 2 minutes each) 10 % over is 44 minutes 10% under is 36 minutes</a:t>
            </a:r>
            <a:endParaRPr lang="en-US" b="0" i="0">
              <a:solidFill>
                <a:srgbClr val="444444"/>
              </a:solidFill>
              <a:effectLst/>
              <a:latin typeface="Calibri" panose="020F0502020204030204" pitchFamily="34" charset="0"/>
            </a:endParaRPr>
          </a:p>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338671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1830385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79D424-1EB1-B6E5-B2CB-E1D9909CE055}"/>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FAE85AB-1080-A203-669F-551622AF56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79475" algn="l"/>
                <a:tab pos="1762125" algn="l"/>
                <a:tab pos="2643188" algn="l"/>
                <a:tab pos="3525838" algn="l"/>
                <a:tab pos="4405313" algn="l"/>
                <a:tab pos="5287963" algn="l"/>
                <a:tab pos="6170613" algn="l"/>
                <a:tab pos="7051675" algn="l"/>
                <a:tab pos="7932738" algn="l"/>
                <a:tab pos="8813800" algn="l"/>
                <a:tab pos="9696450" algn="l"/>
              </a:tabLst>
            </a:pPr>
            <a:r>
              <a:rPr lang="en-GB" altLang="en-US">
                <a:latin typeface="Arial" panose="020B0604020202020204" pitchFamily="34" charset="0"/>
              </a:rPr>
              <a:t>With the reflection, there is 20 minutes, so if there is 4 members that’s 5 minutes each, 5 members 4 minutes each and so on.</a:t>
            </a:r>
          </a:p>
        </p:txBody>
      </p:sp>
      <p:sp>
        <p:nvSpPr>
          <p:cNvPr id="27652" name="Slide Number Placeholder 3">
            <a:extLst>
              <a:ext uri="{FF2B5EF4-FFF2-40B4-BE49-F238E27FC236}">
                <a16:creationId xmlns:a16="http://schemas.microsoft.com/office/drawing/2014/main" id="{1191CDA7-BDCA-3C00-EB31-5F5AF0DCE8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AAAC26-22D4-440A-85FA-8AD12ED26EE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3780399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3694866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353307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9906A1A-994B-BE1F-8DF4-DB155A0021A8}"/>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EEFA7975-A6AA-DDE0-E518-A490E8345C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46C47240-FC61-D1B1-BEAC-AF599D0CD4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121AFA7-0C2B-42C6-88EA-E25FFCBACEE2}"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2321152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2272645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3111895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Contents as a group, consistency, links to scenario, extensive research, knowledge of timescales/ timeframes, specific sections of legislation</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0988068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1">
                <a:solidFill>
                  <a:srgbClr val="2F5496"/>
                </a:solidFill>
                <a:effectLst/>
                <a:latin typeface="Arial" panose="020B0604020202020204" pitchFamily="34" charset="0"/>
              </a:rPr>
              <a:t>Demonstrate an in-depth knowledge and understanding of your choses role with Evidence of appropriate research, and specific links to legislation, statutory requirements, local initiatives and/or other sources.</a:t>
            </a: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r>
              <a:rPr lang="en-GB" sz="1800" b="1" i="0">
                <a:solidFill>
                  <a:srgbClr val="2F5496"/>
                </a:solidFill>
                <a:effectLst/>
                <a:latin typeface="Arial" panose="020B0604020202020204" pitchFamily="34" charset="0"/>
              </a:rPr>
              <a:t>(Individual mark - portfolio) 20 marks</a:t>
            </a:r>
            <a:r>
              <a:rPr lang="en-GB" sz="1800" b="0" i="1">
                <a:solidFill>
                  <a:srgbClr val="2F5496"/>
                </a:solidFill>
                <a:effectLst/>
                <a:latin typeface="Arial" panose="020B0604020202020204" pitchFamily="34" charset="0"/>
              </a:rPr>
              <a:t>  </a:t>
            </a: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algn="l" rtl="0" fontAlgn="base"/>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extLst>
      <p:ext uri="{BB962C8B-B14F-4D97-AF65-F5344CB8AC3E}">
        <p14:creationId xmlns:p14="http://schemas.microsoft.com/office/powerpoint/2010/main" val="34064531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Excellent opportunity for marks here. Split into three sections</a:t>
            </a:r>
          </a:p>
          <a:p>
            <a:pPr marL="228600" indent="-228600">
              <a:buAutoNum type="arabicPeriod"/>
            </a:pPr>
            <a:r>
              <a:rPr lang="en-GB" altLang="en-US">
                <a:latin typeface="Arial" panose="020B0604020202020204" pitchFamily="34" charset="0"/>
              </a:rPr>
              <a:t>What was the individuals knowledge and understanding before the module and research</a:t>
            </a:r>
          </a:p>
          <a:p>
            <a:pPr marL="228600" indent="-228600">
              <a:buAutoNum type="arabicPeriod"/>
            </a:pPr>
            <a:r>
              <a:rPr lang="en-GB" altLang="en-US">
                <a:latin typeface="Arial" panose="020B0604020202020204" pitchFamily="34" charset="0"/>
              </a:rPr>
              <a:t>What did the individuals learn as a result of the module/ research, main learning point</a:t>
            </a:r>
          </a:p>
          <a:p>
            <a:pPr marL="228600" indent="-228600">
              <a:buAutoNum type="arabicPeriod"/>
            </a:pPr>
            <a:r>
              <a:rPr lang="en-GB" altLang="en-US">
                <a:latin typeface="Arial" panose="020B0604020202020204" pitchFamily="34" charset="0"/>
              </a:rPr>
              <a:t>How will this help you in your role as a practitioner in the future</a:t>
            </a:r>
          </a:p>
          <a:p>
            <a:pPr marL="0" indent="0">
              <a:buNone/>
            </a:pPr>
            <a:r>
              <a:rPr lang="en-GB" altLang="en-US">
                <a:latin typeface="Arial" panose="020B0604020202020204" pitchFamily="34" charset="0"/>
              </a:rPr>
              <a:t>And consider the element of the 5 ‘R’s, what are they and why are they important in keeping children safe</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4579073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 above</a:t>
            </a: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904908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F781270-F3A3-0638-4962-DE37B8EAA7FC}"/>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4B8C8D15-7B9F-F92D-87E4-A2D8E34832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66C001E8-4E6A-6DD7-9CD2-45E36E5A03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D9763BE-5888-4896-A22C-E2E98DAA7B1F}"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228062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69BD30D-1CB4-F671-5144-7C19DB16D5C8}"/>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A5CC7AE4-CE39-1053-40E8-AAFA36DCC22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5 mins </a:t>
            </a:r>
          </a:p>
          <a:p>
            <a:r>
              <a:rPr lang="en-GB" altLang="en-US">
                <a:latin typeface="Arial" panose="020B0604020202020204" pitchFamily="34" charset="0"/>
              </a:rPr>
              <a:t>15 mins</a:t>
            </a:r>
          </a:p>
        </p:txBody>
      </p:sp>
      <p:sp>
        <p:nvSpPr>
          <p:cNvPr id="54276" name="Slide Number Placeholder 3">
            <a:extLst>
              <a:ext uri="{FF2B5EF4-FFF2-40B4-BE49-F238E27FC236}">
                <a16:creationId xmlns:a16="http://schemas.microsoft.com/office/drawing/2014/main" id="{30B0DB5B-89B5-CB63-B51E-0BD92E6DF4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B4E997-8675-4A89-9B4D-A19E209B110B}"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D28B90A-BDF0-3B71-9F26-51A8063B2FFA}"/>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5F4FBABB-B469-A19F-DCCD-871CA9D0AF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 back to your Professional Practitioner module where we talked about our values and ethics</a:t>
            </a:r>
          </a:p>
        </p:txBody>
      </p:sp>
      <p:sp>
        <p:nvSpPr>
          <p:cNvPr id="33796" name="Slide Number Placeholder 3">
            <a:extLst>
              <a:ext uri="{FF2B5EF4-FFF2-40B4-BE49-F238E27FC236}">
                <a16:creationId xmlns:a16="http://schemas.microsoft.com/office/drawing/2014/main" id="{105D24FB-7CDF-8E3F-DC73-6B6868F137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46124CC-EF30-4474-8F13-DB277BC9068C}"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E76E301-B7B2-E957-46C5-152CCF259B33}"/>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AB54C32A-5577-596B-9D87-1EDB52074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425"/>
              </a:spcBef>
            </a:pPr>
            <a:r>
              <a:rPr lang="en-US" altLang="en-US" b="1" u="sng">
                <a:latin typeface="Arial"/>
                <a:cs typeface="Arial"/>
              </a:rPr>
              <a:t>Values – </a:t>
            </a:r>
            <a:r>
              <a:rPr lang="en-US" altLang="en-US">
                <a:latin typeface="Arial"/>
                <a:cs typeface="Arial"/>
              </a:rPr>
              <a:t>Things that you believe are important in the way you live and work, honesty, kindness, compassion, integrity, selflessness, courage, determination, empathy, altruism,</a:t>
            </a:r>
          </a:p>
          <a:p>
            <a:pPr>
              <a:spcBef>
                <a:spcPts val="425"/>
              </a:spcBef>
            </a:pPr>
            <a:endParaRPr lang="en-US" altLang="en-US" b="1" u="sng">
              <a:latin typeface="Arial" panose="020B0604020202020204" pitchFamily="34" charset="0"/>
              <a:cs typeface="Lucida Sans Unicode" panose="020B0602030504020204" pitchFamily="34" charset="0"/>
            </a:endParaRPr>
          </a:p>
          <a:p>
            <a:pPr>
              <a:spcBef>
                <a:spcPts val="425"/>
              </a:spcBef>
            </a:pPr>
            <a:endParaRPr lang="en-US" altLang="en-US" b="1" u="sng">
              <a:latin typeface="Arial" panose="020B0604020202020204" pitchFamily="34" charset="0"/>
              <a:cs typeface="Lucida Sans Unicode" panose="020B0602030504020204" pitchFamily="34" charset="0"/>
            </a:endParaRPr>
          </a:p>
          <a:p>
            <a:pPr>
              <a:spcBef>
                <a:spcPts val="425"/>
              </a:spcBef>
            </a:pPr>
            <a:r>
              <a:rPr lang="en-US" altLang="en-US" b="1" u="sng">
                <a:latin typeface="Arial"/>
                <a:cs typeface="Arial"/>
              </a:rPr>
              <a:t>Ethics- </a:t>
            </a:r>
            <a:r>
              <a:rPr lang="en-US" altLang="en-US">
                <a:latin typeface="Arial"/>
                <a:cs typeface="Arial"/>
              </a:rPr>
              <a:t>The moral principles that govern the way yo9u behave or the way you conduct yourself, what is morally right and wrong rights and responsibilities, reasoning, rules, integrity, </a:t>
            </a:r>
          </a:p>
          <a:p>
            <a:pPr>
              <a:spcBef>
                <a:spcPts val="425"/>
              </a:spcBef>
            </a:pPr>
            <a:endParaRPr lang="en-US" altLang="en-US">
              <a:latin typeface="Arial" panose="020B0604020202020204" pitchFamily="34" charset="0"/>
              <a:cs typeface="Arial"/>
            </a:endParaRPr>
          </a:p>
          <a:p>
            <a:pPr>
              <a:spcBef>
                <a:spcPts val="425"/>
              </a:spcBef>
            </a:pPr>
            <a:r>
              <a:rPr lang="en-US" altLang="en-US" b="1" u="sng">
                <a:latin typeface="Arial"/>
                <a:cs typeface="Arial"/>
              </a:rPr>
              <a:t>Who are you? What is important to you?</a:t>
            </a:r>
            <a:endParaRPr lang="en-US" altLang="en-US" b="1" u="sng">
              <a:latin typeface="Arial" panose="020B0604020202020204" pitchFamily="34" charset="0"/>
              <a:cs typeface="Arial"/>
            </a:endParaRPr>
          </a:p>
        </p:txBody>
      </p:sp>
      <p:sp>
        <p:nvSpPr>
          <p:cNvPr id="35844" name="Slide Number Placeholder 3">
            <a:extLst>
              <a:ext uri="{FF2B5EF4-FFF2-40B4-BE49-F238E27FC236}">
                <a16:creationId xmlns:a16="http://schemas.microsoft.com/office/drawing/2014/main" id="{B0F0AB7E-9202-9F08-26D0-D3BCC0A618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CA300F5-8EA5-4B81-9A1C-5173DB959E68}"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Arial" panose="020B0604020202020204" pitchFamily="34" charset="0"/>
              </a:rPr>
              <a:t>To gain a deeper understanding of policy in the field, it is important to understand how the concepts of children and childhood have developed.</a:t>
            </a:r>
          </a:p>
          <a:p>
            <a:endParaRPr lang="en-GB" b="0" i="0">
              <a:solidFill>
                <a:schemeClr val="tx1"/>
              </a:solidFill>
              <a:effectLst/>
              <a:latin typeface="+mn-lt"/>
            </a:endParaRPr>
          </a:p>
          <a:p>
            <a:r>
              <a:rPr lang="en-GB" b="0" i="0">
                <a:solidFill>
                  <a:schemeClr val="tx1"/>
                </a:solidFill>
                <a:effectLst/>
                <a:latin typeface="+mn-lt"/>
              </a:rPr>
              <a:t>C</a:t>
            </a:r>
            <a:r>
              <a:rPr lang="en-GB" b="0" i="0">
                <a:solidFill>
                  <a:srgbClr val="000000"/>
                </a:solidFill>
                <a:effectLst/>
                <a:latin typeface="Arial" panose="020B0604020202020204" pitchFamily="34" charset="0"/>
              </a:rPr>
              <a:t>hildren across the world are viewed entirely differently for example, in part of Africa children as young as four are expected to look after siblings and fetch and carry water. Afghanistan and Myanmar in Asia are using children as soldiers in their military. Child labour in pockets in Europe and US.</a:t>
            </a:r>
          </a:p>
          <a:p>
            <a:r>
              <a:rPr lang="en-GB" b="0" i="0">
                <a:solidFill>
                  <a:srgbClr val="000000"/>
                </a:solidFill>
                <a:effectLst/>
                <a:latin typeface="Arial" panose="020B0604020202020204" pitchFamily="34" charset="0"/>
              </a:rPr>
              <a:t>Wales has more recently adapted specific policy in the form of the Additional Learning Needs and Educational Tribunal (ALNET) (Wales Act) to consider children and young people from the age 0 – 25 (Welsh Government, 2018). </a:t>
            </a:r>
          </a:p>
          <a:p>
            <a:r>
              <a:rPr lang="en-GB" b="0" i="0">
                <a:solidFill>
                  <a:srgbClr val="000000"/>
                </a:solidFill>
                <a:effectLst/>
                <a:latin typeface="Arial" panose="020B0604020202020204" pitchFamily="34" charset="0"/>
              </a:rPr>
              <a:t>This implies that the state of childhood is not a biological one but more of a social construct, which differ significantly globally (Montgomery, 2022).</a:t>
            </a:r>
          </a:p>
          <a:p>
            <a:r>
              <a:rPr lang="en-GB" b="0" i="0">
                <a:solidFill>
                  <a:srgbClr val="000000"/>
                </a:solidFill>
                <a:effectLst/>
                <a:latin typeface="Source Sans Pro" panose="020F0502020204030204" pitchFamily="34" charset="0"/>
              </a:rPr>
              <a:t>The reality of how childhood is perceived does not exist in isolation. It is heavily influenced by other factors such as culture, time, values and norms</a:t>
            </a:r>
            <a:r>
              <a:rPr lang="en-GB" b="0" i="0">
                <a:solidFill>
                  <a:srgbClr val="000000"/>
                </a:solidFill>
                <a:effectLst/>
                <a:latin typeface="Arial" panose="020B0604020202020204" pitchFamily="34" charset="0"/>
              </a:rPr>
              <a:t>.</a:t>
            </a:r>
          </a:p>
          <a:p>
            <a:endParaRPr lang="en-GB" b="0" i="0">
              <a:solidFill>
                <a:srgbClr val="000000"/>
              </a:solidFill>
              <a:effectLst/>
              <a:latin typeface="Arial" panose="020B0604020202020204" pitchFamily="34" charset="0"/>
            </a:endParaRPr>
          </a:p>
          <a:p>
            <a:pPr algn="l">
              <a:buFont typeface="+mj-lt"/>
              <a:buAutoNum type="arabicPeriod"/>
            </a:pPr>
            <a:r>
              <a:rPr lang="en-GB" b="1" i="0">
                <a:solidFill>
                  <a:srgbClr val="000000"/>
                </a:solidFill>
                <a:effectLst/>
                <a:latin typeface="Source Sans Pro" panose="020B0503030403020204" pitchFamily="34" charset="0"/>
              </a:rPr>
              <a:t>Geographical Location: </a:t>
            </a:r>
            <a:r>
              <a:rPr lang="en-GB" b="0" i="0">
                <a:solidFill>
                  <a:srgbClr val="000000"/>
                </a:solidFill>
                <a:effectLst/>
                <a:latin typeface="Source Sans Pro" panose="020B0503030403020204" pitchFamily="34" charset="0"/>
              </a:rPr>
              <a:t>For children in India, their childhood is significantly marked by religious faith. They inculcate the belief in God from a very young age, they perform daily visits to temples and their vacations often consist of pilgrimages. On the other hand, children in China are majorly impervious to religion. They are raised in atheist environments and do not believe in deities, which leads to different emotional states.</a:t>
            </a:r>
          </a:p>
          <a:p>
            <a:pPr algn="l">
              <a:buFont typeface="+mj-lt"/>
              <a:buAutoNum type="arabicPeriod"/>
            </a:pPr>
            <a:r>
              <a:rPr lang="en-GB" b="1" i="0">
                <a:solidFill>
                  <a:srgbClr val="000000"/>
                </a:solidFill>
                <a:effectLst/>
                <a:latin typeface="Source Sans Pro" panose="020B0503030403020204" pitchFamily="34" charset="0"/>
              </a:rPr>
              <a:t>Time</a:t>
            </a:r>
            <a:r>
              <a:rPr lang="en-GB" b="0" i="0">
                <a:solidFill>
                  <a:srgbClr val="000000"/>
                </a:solidFill>
                <a:effectLst/>
                <a:latin typeface="Source Sans Pro" panose="020B0503030403020204" pitchFamily="34" charset="0"/>
              </a:rPr>
              <a:t>: Childhood experiences vary tremendously across generations. While new-age kids are heavily influenced by technological advancements, kids in older generations had to rely on other forms of entertainment. They were physically and mentally healthy as they grew up in traditional environments with regular play. However, children born after the late 2000s suffer through various problems such as weak eyesight, incorrect posture, etc. due to their high usage of technological devices. Their childhood experiences thus vary by miles despite belonging to the same family and community.</a:t>
            </a:r>
          </a:p>
          <a:p>
            <a:pPr algn="l">
              <a:buFont typeface="+mj-lt"/>
              <a:buAutoNum type="arabicPeriod" startAt="3"/>
            </a:pPr>
            <a:r>
              <a:rPr lang="en-GB" b="1" i="0">
                <a:solidFill>
                  <a:srgbClr val="000000"/>
                </a:solidFill>
                <a:effectLst/>
                <a:latin typeface="Source Sans Pro" panose="020B0503030403020204" pitchFamily="34" charset="0"/>
              </a:rPr>
              <a:t>Socio-Economic Background</a:t>
            </a:r>
            <a:r>
              <a:rPr lang="en-GB" b="0" i="0">
                <a:solidFill>
                  <a:srgbClr val="000000"/>
                </a:solidFill>
                <a:effectLst/>
                <a:latin typeface="Source Sans Pro" panose="020B0503030403020204" pitchFamily="34" charset="0"/>
              </a:rPr>
              <a:t>: A child belonging to a lower socio-economic status is usually more responsible in terms of work and employment. Most children seek employment even before they turn adults. Their childhood experience greatly differs from those belonging to middle-class and upper-class families, as they are provided with education opportunities and are less burdened in terms of manual labour.</a:t>
            </a:r>
          </a:p>
          <a:p>
            <a:endParaRPr lang="en-GB"/>
          </a:p>
        </p:txBody>
      </p:sp>
      <p:sp>
        <p:nvSpPr>
          <p:cNvPr id="4" name="Slide Number Placeholder 3"/>
          <p:cNvSpPr>
            <a:spLocks noGrp="1"/>
          </p:cNvSpPr>
          <p:nvPr>
            <p:ph type="sldNum" sz="quarter" idx="5"/>
          </p:nvPr>
        </p:nvSpPr>
        <p:spPr/>
        <p:txBody>
          <a:bodyPr/>
          <a:lstStyle/>
          <a:p>
            <a:fld id="{3EB6EA19-2DA9-4082-AC82-6C90D739D1AF}" type="slidenum">
              <a:rPr lang="en-GB" smtClean="0"/>
              <a:t>40</a:t>
            </a:fld>
            <a:endParaRPr lang="en-GB"/>
          </a:p>
        </p:txBody>
      </p:sp>
    </p:spTree>
    <p:extLst>
      <p:ext uri="{BB962C8B-B14F-4D97-AF65-F5344CB8AC3E}">
        <p14:creationId xmlns:p14="http://schemas.microsoft.com/office/powerpoint/2010/main" val="12109940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Pictures in the </a:t>
            </a:r>
            <a:r>
              <a:rPr lang="en-GB" err="1"/>
              <a:t>Onedrive</a:t>
            </a:r>
            <a:r>
              <a:rPr lang="en-GB"/>
              <a:t> folder. This are not to be considered from the safeguarding perspective, merely from the construction of the child perspective. </a:t>
            </a:r>
          </a:p>
        </p:txBody>
      </p:sp>
      <p:sp>
        <p:nvSpPr>
          <p:cNvPr id="4" name="Slide Number Placeholder 3"/>
          <p:cNvSpPr>
            <a:spLocks noGrp="1"/>
          </p:cNvSpPr>
          <p:nvPr>
            <p:ph type="sldNum" sz="quarter" idx="5"/>
          </p:nvPr>
        </p:nvSpPr>
        <p:spPr/>
        <p:txBody>
          <a:bodyPr/>
          <a:lstStyle/>
          <a:p>
            <a:fld id="{3EB6EA19-2DA9-4082-AC82-6C90D739D1AF}" type="slidenum">
              <a:rPr lang="en-GB" smtClean="0"/>
              <a:t>42</a:t>
            </a:fld>
            <a:endParaRPr lang="en-GB"/>
          </a:p>
        </p:txBody>
      </p:sp>
    </p:spTree>
    <p:extLst>
      <p:ext uri="{BB962C8B-B14F-4D97-AF65-F5344CB8AC3E}">
        <p14:creationId xmlns:p14="http://schemas.microsoft.com/office/powerpoint/2010/main" val="37417906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8ECE9EF-F7D7-9A12-4A6A-E815123E49E6}"/>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70DAEA0F-A09C-91BD-9C2D-E1CCEC2D2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the students to discuss what they think these terms mean? Are they the same? Can they define them?</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9121C394-3D4C-4156-F5E4-8F28C956DA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0EE310-CAA3-4017-9B91-058C628E2E9D}"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Safeguarding is the proactive </a:t>
            </a:r>
          </a:p>
          <a:p>
            <a:r>
              <a:rPr lang="en-GB" altLang="en-US">
                <a:latin typeface="Arial" panose="020B0604020202020204" pitchFamily="34" charset="0"/>
              </a:rPr>
              <a:t>Child Protection is reactive</a:t>
            </a:r>
          </a:p>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008D307-A4C6-A43D-B9D5-1778BA22556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34D2DED8-84F7-E1A6-29AD-80567F7902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cs typeface="Arial"/>
              </a:rPr>
              <a:t>Working Together to Safeguard Children (2018) identifies some of the factors that contribute to safeguarding</a:t>
            </a:r>
          </a:p>
          <a:p>
            <a:r>
              <a:rPr lang="en-GB" altLang="en-US">
                <a:latin typeface="Arial"/>
                <a:cs typeface="Arial"/>
              </a:rPr>
              <a:t>Recruitment</a:t>
            </a:r>
          </a:p>
          <a:p>
            <a:r>
              <a:rPr lang="en-GB" altLang="en-US">
                <a:latin typeface="Arial"/>
                <a:cs typeface="Arial"/>
              </a:rPr>
              <a:t>Building and </a:t>
            </a:r>
            <a:r>
              <a:rPr lang="en-GB" altLang="en-US" err="1">
                <a:latin typeface="Arial"/>
                <a:cs typeface="Arial"/>
              </a:rPr>
              <a:t>premesis</a:t>
            </a:r>
          </a:p>
          <a:p>
            <a:r>
              <a:rPr lang="en-GB" altLang="en-US">
                <a:latin typeface="Arial"/>
                <a:cs typeface="Arial"/>
              </a:rPr>
              <a:t>Curriculum</a:t>
            </a:r>
            <a:endParaRPr lang="en-GB" altLang="en-US">
              <a:latin typeface="Arial" panose="020B0604020202020204" pitchFamily="34" charset="0"/>
              <a:cs typeface="Arial"/>
            </a:endParaRPr>
          </a:p>
          <a:p>
            <a:r>
              <a:rPr lang="en-GB" altLang="en-US">
                <a:latin typeface="Arial"/>
                <a:cs typeface="Arial"/>
              </a:rPr>
              <a:t>E safety</a:t>
            </a:r>
          </a:p>
          <a:p>
            <a:r>
              <a:rPr lang="en-GB" altLang="en-US">
                <a:latin typeface="Arial"/>
                <a:cs typeface="Arial"/>
              </a:rPr>
              <a:t>ALN</a:t>
            </a:r>
          </a:p>
          <a:p>
            <a:r>
              <a:rPr lang="en-GB" altLang="en-US">
                <a:latin typeface="Arial"/>
                <a:cs typeface="Arial"/>
              </a:rPr>
              <a:t>Attendance</a:t>
            </a:r>
          </a:p>
          <a:p>
            <a:r>
              <a:rPr lang="en-GB" altLang="en-US">
                <a:latin typeface="Arial"/>
                <a:cs typeface="Arial"/>
              </a:rPr>
              <a:t>Health and safety</a:t>
            </a:r>
          </a:p>
          <a:p>
            <a:r>
              <a:rPr lang="en-GB" altLang="en-US">
                <a:latin typeface="Arial"/>
                <a:cs typeface="Arial"/>
              </a:rPr>
              <a:t>Whistleblowing</a:t>
            </a:r>
          </a:p>
          <a:p>
            <a:r>
              <a:rPr lang="en-GB" altLang="en-US">
                <a:latin typeface="Arial"/>
                <a:cs typeface="Arial"/>
              </a:rPr>
              <a:t>Governance – policies and procedures</a:t>
            </a:r>
          </a:p>
          <a:p>
            <a:r>
              <a:rPr lang="en-GB" altLang="en-US">
                <a:latin typeface="Arial"/>
                <a:cs typeface="Arial"/>
              </a:rPr>
              <a:t>Anti-bullying</a:t>
            </a:r>
          </a:p>
          <a:p>
            <a:r>
              <a:rPr lang="en-GB" altLang="en-US">
                <a:latin typeface="Arial"/>
                <a:cs typeface="Arial"/>
              </a:rPr>
              <a:t>Behaviour</a:t>
            </a:r>
          </a:p>
          <a:p>
            <a:endParaRPr lang="en-GB" altLang="en-US">
              <a:latin typeface="Arial"/>
              <a:cs typeface="Arial"/>
            </a:endParaRPr>
          </a:p>
        </p:txBody>
      </p:sp>
      <p:sp>
        <p:nvSpPr>
          <p:cNvPr id="41988" name="Slide Number Placeholder 3">
            <a:extLst>
              <a:ext uri="{FF2B5EF4-FFF2-40B4-BE49-F238E27FC236}">
                <a16:creationId xmlns:a16="http://schemas.microsoft.com/office/drawing/2014/main" id="{D7C5B624-F19A-19BE-B7A6-72271F978EE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3CF8F3-D469-4344-8EBD-00789CFAB94B}"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compliance led model being where settings are doing the minimum in order to meet statutory requirements, so this would be your legal and regulatory safeguarding course, so as you can see by the diagram on the slide, a need is identified, and that could a member of staff whose safeguarding certificate has expired, a generic or standard safeguarding resource or package is sourced, this is then delivered, with an opportunity to evaluate usually on the day of the training.</a:t>
            </a:r>
          </a:p>
          <a:p>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48</a:t>
            </a:fld>
            <a:endParaRPr lang="cy-GB" altLang="en-US"/>
          </a:p>
        </p:txBody>
      </p:sp>
    </p:spTree>
    <p:extLst>
      <p:ext uri="{BB962C8B-B14F-4D97-AF65-F5344CB8AC3E}">
        <p14:creationId xmlns:p14="http://schemas.microsoft.com/office/powerpoint/2010/main" val="22562196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integrated approach is much more tailored and specific to the needs of the setting, the area, the practitioners and the families of the setting. So a need may be identified, and rather than a generic, standard resource being sourced, or more bespoke and tailored resource is sourced, this is delivered by an appropriate facilitator and aimed specifically at needs, and there is opportunity for on going reflection, follow up and revisiting to embed the knowledge.</a:t>
            </a:r>
          </a:p>
          <a:p>
            <a:r>
              <a:rPr lang="en-GB" dirty="0"/>
              <a:t>Contextual safeguarding is important because it recognises that harm to young people can occur outside the home, in the wider environments where they spend time — such as schools, neighbourhoods, online spaces, and friendship groups. Traditional safeguarding approaches tend to focus mainly on risks within the family, but contextual safeguarding broadens this view to include social, cultural, and environmental factors that influence behaviour and safety.</a:t>
            </a:r>
            <a:endParaRPr lang="en-GB" dirty="0">
              <a:ea typeface="Calibri"/>
              <a:cs typeface="Calibri"/>
            </a:endParaRPr>
          </a:p>
          <a:p>
            <a:r>
              <a:rPr lang="en-GB" dirty="0"/>
              <a:t>Key reasons it’s important:</a:t>
            </a:r>
            <a:endParaRPr lang="en-GB" dirty="0">
              <a:ea typeface="Calibri"/>
              <a:cs typeface="Calibri"/>
            </a:endParaRPr>
          </a:p>
          <a:p>
            <a:pPr marL="171450" indent="-171450">
              <a:buFont typeface="Arial"/>
              <a:buChar char="•"/>
            </a:pPr>
            <a:r>
              <a:rPr lang="en-GB" b="1" dirty="0"/>
              <a:t>Recognises wider influences:</a:t>
            </a:r>
            <a:r>
              <a:rPr lang="en-GB" dirty="0"/>
              <a:t> It acknowledges that young people’s safety is shaped by their peer groups, communities, and online networks.</a:t>
            </a:r>
            <a:endParaRPr lang="en-GB" dirty="0">
              <a:ea typeface="Calibri"/>
              <a:cs typeface="Calibri"/>
            </a:endParaRPr>
          </a:p>
          <a:p>
            <a:pPr marL="171450" indent="-171450">
              <a:buFont typeface="Arial"/>
              <a:buChar char="•"/>
            </a:pPr>
            <a:r>
              <a:rPr lang="en-GB" b="1" dirty="0"/>
              <a:t>Prevents harm in real-life contexts:</a:t>
            </a:r>
            <a:r>
              <a:rPr lang="en-GB" dirty="0"/>
              <a:t> It focuses on changing unsafe environments (e.g. schools, parks, social media spaces) rather than only responding to individual incidents.</a:t>
            </a:r>
            <a:endParaRPr lang="en-GB" dirty="0">
              <a:ea typeface="Calibri"/>
              <a:cs typeface="Calibri"/>
            </a:endParaRPr>
          </a:p>
          <a:p>
            <a:pPr marL="171450" indent="-171450">
              <a:buFont typeface="Arial"/>
              <a:buChar char="•"/>
            </a:pPr>
            <a:r>
              <a:rPr lang="en-GB" b="1" dirty="0"/>
              <a:t>Encourages multi-agency collaboration:</a:t>
            </a:r>
            <a:r>
              <a:rPr lang="en-GB" dirty="0"/>
              <a:t> Professionals such as teachers, police, youth workers, and community members work together to identify and manage risks in local contexts.</a:t>
            </a:r>
            <a:endParaRPr lang="en-GB" dirty="0">
              <a:ea typeface="Calibri"/>
              <a:cs typeface="Calibri"/>
            </a:endParaRPr>
          </a:p>
          <a:p>
            <a:pPr marL="171450" indent="-171450">
              <a:buFont typeface="Arial"/>
              <a:buChar char="•"/>
            </a:pPr>
            <a:r>
              <a:rPr lang="en-GB" b="1" dirty="0"/>
              <a:t>Empowers young people and communities:</a:t>
            </a:r>
            <a:r>
              <a:rPr lang="en-GB" dirty="0"/>
              <a:t> It involves them in creating safer spaces and promoting positive social norms.</a:t>
            </a:r>
            <a:endParaRPr lang="en-GB" dirty="0">
              <a:ea typeface="Calibri"/>
              <a:cs typeface="Calibri"/>
            </a:endParaRPr>
          </a:p>
          <a:p>
            <a:pPr marL="171450" indent="-171450">
              <a:buFont typeface="Arial"/>
              <a:buChar char="•"/>
            </a:pPr>
            <a:r>
              <a:rPr lang="en-GB" b="1" dirty="0"/>
              <a:t>Improves long-term outcomes:</a:t>
            </a:r>
            <a:r>
              <a:rPr lang="en-GB" dirty="0"/>
              <a:t> By addressing the root causes of harm, contextual safeguarding helps protect children more effectively and sustainably.</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49</a:t>
            </a:fld>
            <a:endParaRPr lang="cy-GB" altLang="en-US"/>
          </a:p>
        </p:txBody>
      </p:sp>
    </p:spTree>
    <p:extLst>
      <p:ext uri="{BB962C8B-B14F-4D97-AF65-F5344CB8AC3E}">
        <p14:creationId xmlns:p14="http://schemas.microsoft.com/office/powerpoint/2010/main" val="29936828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can make link here to Bronfenbrenner, the ecological systems lens is a good way to consider the contextual elements of safeguarding.</a:t>
            </a:r>
          </a:p>
        </p:txBody>
      </p:sp>
      <p:sp>
        <p:nvSpPr>
          <p:cNvPr id="4" name="Slide Number Placeholder 3"/>
          <p:cNvSpPr>
            <a:spLocks noGrp="1"/>
          </p:cNvSpPr>
          <p:nvPr>
            <p:ph type="sldNum" sz="quarter" idx="5"/>
          </p:nvPr>
        </p:nvSpPr>
        <p:spPr/>
        <p:txBody>
          <a:bodyPr/>
          <a:lstStyle/>
          <a:p>
            <a:fld id="{3EB6EA19-2DA9-4082-AC82-6C90D739D1AF}" type="slidenum">
              <a:rPr lang="en-GB" smtClean="0"/>
              <a:t>50</a:t>
            </a:fld>
            <a:endParaRPr lang="en-GB"/>
          </a:p>
        </p:txBody>
      </p:sp>
    </p:spTree>
    <p:extLst>
      <p:ext uri="{BB962C8B-B14F-4D97-AF65-F5344CB8AC3E}">
        <p14:creationId xmlns:p14="http://schemas.microsoft.com/office/powerpoint/2010/main" val="40722370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97F333B-B9F2-C7A2-3CD7-0BEBBB87CED4}"/>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FDE9FE6-022D-D432-963E-22A2121EA8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a:t>
            </a:r>
          </a:p>
        </p:txBody>
      </p:sp>
      <p:sp>
        <p:nvSpPr>
          <p:cNvPr id="44036" name="Slide Number Placeholder 3">
            <a:extLst>
              <a:ext uri="{FF2B5EF4-FFF2-40B4-BE49-F238E27FC236}">
                <a16:creationId xmlns:a16="http://schemas.microsoft.com/office/drawing/2014/main" id="{C3A7B63D-0780-D390-B4F2-BCC72EA004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DE3A35A-A866-4B9C-9D60-EF3A8969CF7F}" type="slidenum">
              <a:rPr lang="cy-GB" altLang="en-US" sz="1200" smtClean="0">
                <a:latin typeface="Arial" panose="020B0604020202020204" pitchFamily="34" charset="0"/>
              </a:rPr>
              <a:pPr/>
              <a:t>52</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A06EB23-B1E6-0316-615D-B56AFAC5B2E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DBA441A9-93D3-D7BB-75C0-979B30D133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Show students how to register for the newsletter</a:t>
            </a:r>
          </a:p>
        </p:txBody>
      </p:sp>
      <p:sp>
        <p:nvSpPr>
          <p:cNvPr id="46084" name="Slide Number Placeholder 3">
            <a:extLst>
              <a:ext uri="{FF2B5EF4-FFF2-40B4-BE49-F238E27FC236}">
                <a16:creationId xmlns:a16="http://schemas.microsoft.com/office/drawing/2014/main" id="{2D806BD1-DE75-0FCA-9426-AA09CE6584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92ED7B-F800-4581-A4B0-4D0E16370AFB}" type="slidenum">
              <a:rPr lang="cy-GB" altLang="en-US" sz="1200" smtClean="0">
                <a:latin typeface="Arial" panose="020B0604020202020204" pitchFamily="34" charset="0"/>
              </a:rPr>
              <a:pPr/>
              <a:t>53</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FB876E-DF40-BB9F-024B-B57DD083BB26}"/>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C65F7BC6-F0E7-304C-654C-4BECD218B6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discuss and consider. We will discuss this further on in the module but gives you an idea of knowledge and understanding</a:t>
            </a:r>
          </a:p>
          <a:p>
            <a:r>
              <a:rPr lang="en-GB" altLang="en-US" b="1">
                <a:latin typeface="Arial"/>
                <a:cs typeface="Arial"/>
              </a:rPr>
              <a:t>Abuse </a:t>
            </a:r>
            <a:r>
              <a:rPr lang="en-GB" altLang="en-US">
                <a:latin typeface="Arial"/>
                <a:cs typeface="Arial"/>
              </a:rPr>
              <a:t>is purposeful NOT accidental</a:t>
            </a:r>
          </a:p>
          <a:p>
            <a:r>
              <a:rPr lang="en-GB" altLang="en-US">
                <a:latin typeface="Arial"/>
                <a:cs typeface="Arial"/>
              </a:rPr>
              <a:t>Abuse can be present in several types of ways, not just physical</a:t>
            </a:r>
          </a:p>
          <a:p>
            <a:r>
              <a:rPr lang="en-GB" altLang="en-US">
                <a:latin typeface="Arial"/>
                <a:cs typeface="Arial"/>
              </a:rPr>
              <a:t>Neglect – Maslow</a:t>
            </a:r>
            <a:endParaRPr lang="en-GB" altLang="en-US">
              <a:latin typeface="Arial" panose="020B0604020202020204" pitchFamily="34" charset="0"/>
              <a:cs typeface="Arial"/>
            </a:endParaRPr>
          </a:p>
          <a:p>
            <a:r>
              <a:rPr lang="en-GB" altLang="en-US" b="1">
                <a:latin typeface="Arial"/>
                <a:cs typeface="Arial"/>
              </a:rPr>
              <a:t>Causes c</a:t>
            </a:r>
            <a:r>
              <a:rPr lang="en-GB" altLang="en-US">
                <a:latin typeface="Arial"/>
                <a:cs typeface="Arial"/>
              </a:rPr>
              <a:t>hanges in technology – pornography, children having access to devices from a much younger age, technology much more readily available. People think that pornography is the norm if they are exposed to it. Exploitation on social media. Patterns being repeated. Poverty. </a:t>
            </a:r>
          </a:p>
          <a:p>
            <a:r>
              <a:rPr lang="en-GB" altLang="en-US">
                <a:latin typeface="Arial"/>
                <a:cs typeface="Arial"/>
              </a:rPr>
              <a:t>Explain that we will look at some of the causes later in the module.</a:t>
            </a:r>
          </a:p>
        </p:txBody>
      </p:sp>
      <p:sp>
        <p:nvSpPr>
          <p:cNvPr id="56324" name="Slide Number Placeholder 3">
            <a:extLst>
              <a:ext uri="{FF2B5EF4-FFF2-40B4-BE49-F238E27FC236}">
                <a16:creationId xmlns:a16="http://schemas.microsoft.com/office/drawing/2014/main" id="{D61E521F-6A7C-4D8C-CA91-547F27D8B9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8CDF6B-47D8-4B7A-9BA8-6603B8E0B22F}" type="slidenum">
              <a:rPr lang="cy-GB" altLang="en-US" sz="1200" smtClean="0">
                <a:latin typeface="Arial" panose="020B0604020202020204" pitchFamily="34" charset="0"/>
              </a:rPr>
              <a:pPr/>
              <a:t>54</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5F6345E-B8EC-ACC7-5880-5DFAFF31A3AD}"/>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43CCA815-A276-86A5-DA81-C0DCAA0465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33815656-9982-925C-AB34-F3F2235E7B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2E6C1B-808E-4ECE-89E7-FC1FA82F1BCD}" type="slidenum">
              <a:rPr lang="cy-GB" altLang="en-US" sz="1200" smtClean="0">
                <a:latin typeface="Arial" panose="020B0604020202020204" pitchFamily="34" charset="0"/>
              </a:rPr>
              <a:pPr/>
              <a:t>55</a:t>
            </a:fld>
            <a:endParaRPr lang="cy-GB"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287A2C0-EC49-59B5-A9F7-1AD14387DEF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913F55D-91DD-0D8C-B5C3-9685BF3B5D6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935D57A-ED39-0540-744F-38CA96C07B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B2C975-42BD-490E-B3FA-46F591F0724C}" type="slidenum">
              <a:rPr lang="cy-GB" altLang="en-US" sz="1200" smtClean="0">
                <a:latin typeface="Arial" panose="020B0604020202020204" pitchFamily="34" charset="0"/>
              </a:rPr>
              <a:pPr/>
              <a:t>56</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0BACED6-7091-C64C-553D-112058B5E116}"/>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877D0A7E-3807-5E5C-B828-B3824D844F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294401F7-7CEF-A21F-FB74-B43414D435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FF8EDA-420A-40B5-8307-F1B28FC97641}" type="slidenum">
              <a:rPr lang="cy-GB" altLang="en-US" sz="1200" smtClean="0">
                <a:latin typeface="Arial" panose="020B0604020202020204" pitchFamily="34" charset="0"/>
              </a:rPr>
              <a:pPr/>
              <a:t>57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50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D3D3815-C835-4C07-84DA-3D555DAF22DC}" type="datetimeFigureOut">
              <a:rPr lang="en-GB" smtClean="0"/>
              <a:t>04/11/2025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91314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DD3D3815-C835-4C07-84DA-3D555DAF22DC}" type="datetimeFigureOut">
              <a:rPr lang="en-GB" smtClean="0"/>
              <a:t>04/11/2025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154957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DD3D3815-C835-4C07-84DA-3D555DAF22DC}" type="datetimeFigureOut">
              <a:rPr lang="en-GB" smtClean="0"/>
              <a:t>04/11/2025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5841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D3D3815-C835-4C07-84DA-3D555DAF22DC}" type="datetimeFigureOut">
              <a:rPr lang="en-GB" smtClean="0"/>
              <a:t>04/11/2025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277953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D3D3815-C835-4C07-84DA-3D555DAF22DC}" type="datetimeFigureOut">
              <a:rPr lang="en-GB" smtClean="0"/>
              <a:t>04/11/2025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E3037B4E-3F42-42D4-AD6E-89C314DB0AA4}" type="slidenum">
              <a:rPr lang="en-GB" smtClean="0"/>
              <a:t>‹#›</a:t>
            </a:fld>
            <a:endParaRPr lang="en-GB"/>
          </a:p>
        </p:txBody>
      </p:sp>
    </p:spTree>
    <p:extLst>
      <p:ext uri="{BB962C8B-B14F-4D97-AF65-F5344CB8AC3E}">
        <p14:creationId xmlns:p14="http://schemas.microsoft.com/office/powerpoint/2010/main" val="3237143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82961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61658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25517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600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693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3227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9771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33F55D3-DEC4-4DA2-A47E-6A2949D6D937}" type="datetimeFigureOut">
              <a:rPr lang="en-GB" smtClean="0"/>
              <a:pPr>
                <a:defRPr/>
              </a:pPr>
              <a:t>04/11/2025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C6EBC26-0510-45A0-960C-20D9FA7CC5E6}" type="slidenum">
              <a:rPr lang="en-GB" altLang="en-US" smtClean="0"/>
              <a:pPr>
                <a:defRPr/>
              </a:pPr>
              <a:t>‹#›</a:t>
            </a:fld>
            <a:endParaRPr lang="en-GB" altLang="en-US"/>
          </a:p>
        </p:txBody>
      </p:sp>
    </p:spTree>
    <p:extLst>
      <p:ext uri="{BB962C8B-B14F-4D97-AF65-F5344CB8AC3E}">
        <p14:creationId xmlns:p14="http://schemas.microsoft.com/office/powerpoint/2010/main" val="781019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5204338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81529438"/>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5754767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mailto:n.young@uwtsd.ac.uk"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notesSlide" Target="../notesSlides/notesSlide25.xml"/><Relationship Id="rId1" Type="http://schemas.openxmlformats.org/officeDocument/2006/relationships/slideLayout" Target="../slideLayouts/slideLayout9.xml"/><Relationship Id="rId4" Type="http://schemas.openxmlformats.org/officeDocument/2006/relationships/hyperlink" Target="https://www.youtube.com/watch?v=3Q11zm-L-hQ"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hyperlink" Target="https://safeguarding.network/content/contextual-safeguarding"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3" Type="http://schemas.openxmlformats.org/officeDocument/2006/relationships/hyperlink" Target="https://socialcare.wales/cms_assets/hub-downloads/Wales-Safeguarding-Procedures-Frequently-asked-questions.pdf" TargetMode="External"/><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3" Type="http://schemas.openxmlformats.org/officeDocument/2006/relationships/hyperlink" Target="https://play.google.com/store/apps/details?id=com.socialcarewales.safeguarding&amp;hl=en-US" TargetMode="External"/><Relationship Id="rId2" Type="http://schemas.openxmlformats.org/officeDocument/2006/relationships/hyperlink" Target="https://www.safeguarding.wales/" TargetMode="External"/><Relationship Id="rId1" Type="http://schemas.openxmlformats.org/officeDocument/2006/relationships/slideLayout" Target="../slideLayouts/slideLayout10.xml"/><Relationship Id="rId4" Type="http://schemas.openxmlformats.org/officeDocument/2006/relationships/hyperlink" Target="https://apps.apple.com/gb/app/wales-safeguarding-procedures/id1480837394"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9.xml"/><Relationship Id="rId4" Type="http://schemas.openxmlformats.org/officeDocument/2006/relationships/hyperlink" Target="https://www.ippf.org/sites/default/files/ippf_right_to_decide_01.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nspcc.org.uk/what-is-child-abuse/" TargetMode="External"/><Relationship Id="rId2" Type="http://schemas.openxmlformats.org/officeDocument/2006/relationships/hyperlink" Target="https://www.open.edu/openlearn/history-the-arts/history/different-cultures-different-childhoods" TargetMode="External"/><Relationship Id="rId1" Type="http://schemas.openxmlformats.org/officeDocument/2006/relationships/slideLayout" Target="../slideLayouts/slideLayout9.xml"/><Relationship Id="rId5" Type="http://schemas.openxmlformats.org/officeDocument/2006/relationships/hyperlink" Target="https://www.unicef.org.uk/wp-content/uploads/2019/10/UNCRC_summary-1_1.pdf" TargetMode="External"/><Relationship Id="rId4" Type="http://schemas.openxmlformats.org/officeDocument/2006/relationships/hyperlink" Target="https://www.safeguarding.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6534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583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FAB0-CF51-4BD5-BFF6-7F11BBA471B8}"/>
              </a:ext>
            </a:extLst>
          </p:cNvPr>
          <p:cNvSpPr>
            <a:spLocks noGrp="1"/>
          </p:cNvSpPr>
          <p:nvPr>
            <p:ph type="title"/>
          </p:nvPr>
        </p:nvSpPr>
        <p:spPr>
          <a:xfrm>
            <a:off x="838200" y="2103437"/>
            <a:ext cx="10515600" cy="1325563"/>
          </a:xfrm>
        </p:spPr>
        <p:txBody>
          <a:bodyPr>
            <a:normAutofit fontScale="90000"/>
          </a:bodyPr>
          <a:lstStyle/>
          <a:p>
            <a:pPr algn="ctr"/>
            <a:br>
              <a:rPr lang="cy-GB" altLang="en-US" sz="3600" b="1">
                <a:latin typeface="Arial" panose="020B0604020202020204" pitchFamily="34" charset="0"/>
                <a:cs typeface="Arial" panose="020B0604020202020204" pitchFamily="34" charset="0"/>
              </a:rPr>
            </a:br>
            <a:br>
              <a:rPr lang="cy-GB" altLang="en-US" sz="3600" b="1">
                <a:latin typeface="Arial" panose="020B0604020202020204" pitchFamily="34" charset="0"/>
                <a:cs typeface="Arial" panose="020B0604020202020204" pitchFamily="34" charset="0"/>
              </a:rPr>
            </a:br>
            <a:r>
              <a:rPr lang="cy-GB" altLang="en-US" sz="4900" b="1">
                <a:latin typeface="Arial"/>
                <a:cs typeface="Arial"/>
              </a:rPr>
              <a:t>ECEY5011C</a:t>
            </a:r>
            <a:br>
              <a:rPr lang="cy-GB" altLang="en-US" sz="4900" b="1">
                <a:latin typeface="Arial" panose="020B0604020202020204" pitchFamily="34" charset="0"/>
                <a:cs typeface="Arial" panose="020B0604020202020204" pitchFamily="34" charset="0"/>
              </a:rPr>
            </a:br>
            <a:r>
              <a:rPr lang="cy-GB" altLang="en-US" sz="4900" b="1">
                <a:latin typeface="Arial"/>
                <a:cs typeface="Arial"/>
              </a:rPr>
              <a:t>Diogelu: arfer, deddfwriaeth a’r tîm aml-ddisgyblaethol </a:t>
            </a:r>
            <a:br>
              <a:rPr lang="cy-GB" altLang="en-US" sz="4900" b="1">
                <a:latin typeface="Arial" panose="020B0604020202020204" pitchFamily="34" charset="0"/>
                <a:cs typeface="Arial" panose="020B0604020202020204" pitchFamily="34" charset="0"/>
              </a:rPr>
            </a:br>
            <a:r>
              <a:rPr lang="cy-GB" altLang="en-US" sz="4900" b="1" err="1">
                <a:solidFill>
                  <a:schemeClr val="accent1">
                    <a:lumMod val="75000"/>
                  </a:schemeClr>
                </a:solidFill>
                <a:latin typeface="Arial"/>
                <a:cs typeface="Arial"/>
              </a:rPr>
              <a:t>Safeguarding</a:t>
            </a:r>
            <a:r>
              <a:rPr lang="cy-GB" altLang="en-US" sz="4900" b="1">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practice</a:t>
            </a:r>
            <a:r>
              <a:rPr lang="cy-GB" altLang="en-US" sz="4900" b="1">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legislation</a:t>
            </a:r>
            <a:r>
              <a:rPr lang="cy-GB" altLang="en-US" sz="4900" b="1">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and</a:t>
            </a:r>
            <a:r>
              <a:rPr lang="cy-GB" altLang="en-US" sz="4900" b="1">
                <a:solidFill>
                  <a:schemeClr val="accent1">
                    <a:lumMod val="75000"/>
                  </a:schemeClr>
                </a:solidFill>
                <a:latin typeface="Arial"/>
                <a:cs typeface="Arial"/>
              </a:rPr>
              <a:t> the </a:t>
            </a:r>
            <a:r>
              <a:rPr lang="cy-GB" altLang="en-US" sz="4900" b="1" err="1">
                <a:solidFill>
                  <a:schemeClr val="accent1">
                    <a:lumMod val="75000"/>
                  </a:schemeClr>
                </a:solidFill>
                <a:latin typeface="Arial"/>
                <a:cs typeface="Arial"/>
              </a:rPr>
              <a:t>multi-disciplinary</a:t>
            </a:r>
            <a:r>
              <a:rPr lang="cy-GB" altLang="en-US" sz="4900" b="1">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team</a:t>
            </a:r>
            <a:br>
              <a:rPr lang="cy-GB" altLang="en-US" sz="3600" b="1">
                <a:latin typeface="Arial" panose="020B0604020202020204" pitchFamily="34" charset="0"/>
                <a:cs typeface="Arial" panose="020B0604020202020204" pitchFamily="34" charset="0"/>
              </a:rPr>
            </a:br>
            <a:r>
              <a:rPr lang="cy-GB" altLang="en-US" sz="4900" b="1">
                <a:latin typeface="Arial"/>
                <a:cs typeface="Arial"/>
              </a:rPr>
              <a:t>Darlith 1</a:t>
            </a:r>
            <a:br>
              <a:rPr lang="cy-GB" altLang="en-US" sz="4900" b="1">
                <a:latin typeface="Arial" panose="020B0604020202020204" pitchFamily="34" charset="0"/>
                <a:cs typeface="Arial" panose="020B0604020202020204" pitchFamily="34" charset="0"/>
              </a:rPr>
            </a:br>
            <a:r>
              <a:rPr lang="cy-GB" altLang="en-US" sz="4900" b="1">
                <a:latin typeface="Arial"/>
                <a:cs typeface="Arial"/>
              </a:rPr>
              <a:t> </a:t>
            </a:r>
            <a:r>
              <a:rPr lang="cy-GB" altLang="en-US" sz="4900" b="1" err="1">
                <a:solidFill>
                  <a:schemeClr val="accent1">
                    <a:lumMod val="75000"/>
                  </a:schemeClr>
                </a:solidFill>
                <a:latin typeface="Arial"/>
                <a:cs typeface="Arial"/>
              </a:rPr>
              <a:t>Lecture</a:t>
            </a:r>
            <a:r>
              <a:rPr lang="cy-GB" altLang="en-US" sz="4900" b="1">
                <a:solidFill>
                  <a:schemeClr val="accent1">
                    <a:lumMod val="75000"/>
                  </a:schemeClr>
                </a:solidFill>
                <a:latin typeface="Arial"/>
                <a:cs typeface="Arial"/>
              </a:rPr>
              <a:t> 1</a:t>
            </a:r>
            <a:br>
              <a:rPr lang="cy-GB" altLang="en-US" sz="4900" b="1">
                <a:latin typeface="Arial" panose="020B0604020202020204" pitchFamily="34" charset="0"/>
                <a:cs typeface="Arial" panose="020B0604020202020204" pitchFamily="34" charset="0"/>
              </a:rPr>
            </a:br>
            <a:r>
              <a:rPr lang="cy-GB" altLang="en-US" sz="4900" b="1">
                <a:latin typeface="Arial"/>
                <a:cs typeface="Arial"/>
              </a:rPr>
              <a:t>Cyflwyniad</a:t>
            </a:r>
            <a:br>
              <a:rPr lang="cy-GB" altLang="en-US" sz="4900" b="1">
                <a:latin typeface="Arial" panose="020B0604020202020204" pitchFamily="34" charset="0"/>
                <a:cs typeface="Arial" panose="020B0604020202020204" pitchFamily="34" charset="0"/>
              </a:rPr>
            </a:br>
            <a:r>
              <a:rPr lang="cy-GB" altLang="en-US" sz="4900" b="1">
                <a:latin typeface="Arial"/>
                <a:cs typeface="Arial"/>
              </a:rPr>
              <a:t> </a:t>
            </a:r>
            <a:r>
              <a:rPr lang="cy-GB" altLang="en-US" sz="4900" b="1" err="1">
                <a:solidFill>
                  <a:schemeClr val="accent1">
                    <a:lumMod val="75000"/>
                  </a:schemeClr>
                </a:solidFill>
                <a:latin typeface="Arial"/>
                <a:cs typeface="Arial"/>
              </a:rPr>
              <a:t>Introduction</a:t>
            </a:r>
            <a:br>
              <a:rPr lang="en-GB"/>
            </a:br>
            <a:endParaRPr lang="en-GB"/>
          </a:p>
        </p:txBody>
      </p:sp>
    </p:spTree>
    <p:extLst>
      <p:ext uri="{BB962C8B-B14F-4D97-AF65-F5344CB8AC3E}">
        <p14:creationId xmlns:p14="http://schemas.microsoft.com/office/powerpoint/2010/main" val="1479405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wnload royalty-free Take care of yourself text on grunge background stock  photo 117283690 from Deposi… | Take care of yourself, Take care, Happy new  year everyone">
            <a:extLst>
              <a:ext uri="{FF2B5EF4-FFF2-40B4-BE49-F238E27FC236}">
                <a16:creationId xmlns:a16="http://schemas.microsoft.com/office/drawing/2014/main" id="{DA72E3A1-FB13-4309-A639-E9890925DA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672" y="107342"/>
            <a:ext cx="6546655" cy="550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80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2BC8345-1AB0-7DEE-9F21-75D922AAF6C0}"/>
              </a:ext>
            </a:extLst>
          </p:cNvPr>
          <p:cNvSpPr>
            <a:spLocks noGrp="1" noChangeArrowheads="1"/>
          </p:cNvSpPr>
          <p:nvPr>
            <p:ph type="title"/>
          </p:nvPr>
        </p:nvSpPr>
        <p:spPr/>
        <p:txBody>
          <a:bodyPr>
            <a:noAutofit/>
          </a:bodyPr>
          <a:lstStyle/>
          <a:p>
            <a:pPr algn="ctr"/>
            <a:r>
              <a:rPr lang="en-GB" altLang="en-US" sz="4800" b="1">
                <a:latin typeface="Arial" panose="020B0604020202020204" pitchFamily="34" charset="0"/>
                <a:cs typeface="Arial" panose="020B0604020202020204" pitchFamily="34" charset="0"/>
              </a:rPr>
              <a:t>T</a:t>
            </a:r>
            <a:r>
              <a:rPr lang="en-US" altLang="en-US" sz="4800" b="1">
                <a:latin typeface="Arial" panose="020B0604020202020204" pitchFamily="34" charset="0"/>
                <a:cs typeface="Arial" panose="020B0604020202020204" pitchFamily="34" charset="0"/>
              </a:rPr>
              <a:t>î</a:t>
            </a:r>
            <a:r>
              <a:rPr lang="en-GB" altLang="en-US" sz="4800" b="1">
                <a:latin typeface="Arial" panose="020B0604020202020204" pitchFamily="34" charset="0"/>
                <a:cs typeface="Arial" panose="020B0604020202020204" pitchFamily="34" charset="0"/>
              </a:rPr>
              <a:t>m y </a:t>
            </a:r>
            <a:r>
              <a:rPr lang="en-GB" altLang="en-US" sz="4800" b="1" err="1">
                <a:latin typeface="Arial" panose="020B0604020202020204" pitchFamily="34" charset="0"/>
                <a:cs typeface="Arial" panose="020B0604020202020204" pitchFamily="34" charset="0"/>
              </a:rPr>
              <a:t>modiwl</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Module team</a:t>
            </a:r>
          </a:p>
        </p:txBody>
      </p:sp>
      <p:sp>
        <p:nvSpPr>
          <p:cNvPr id="3" name="Content Placeholder 2">
            <a:extLst>
              <a:ext uri="{FF2B5EF4-FFF2-40B4-BE49-F238E27FC236}">
                <a16:creationId xmlns:a16="http://schemas.microsoft.com/office/drawing/2014/main" id="{584875C8-67CA-8A71-5DB6-F96DC5210C1F}"/>
              </a:ext>
            </a:extLst>
          </p:cNvPr>
          <p:cNvSpPr>
            <a:spLocks noGrp="1"/>
          </p:cNvSpPr>
          <p:nvPr>
            <p:ph idx="1"/>
          </p:nvPr>
        </p:nvSpPr>
        <p:spPr>
          <a:prstGeom prst="rect">
            <a:avLst/>
          </a:prstGeom>
        </p:spPr>
        <p:txBody>
          <a:bodyPr vert="horz" lIns="91440" tIns="45720" rIns="91440" bIns="45720" rtlCol="0" anchor="t">
            <a:normAutofit lnSpcReduction="10000"/>
          </a:bodyPr>
          <a:lstStyle/>
          <a:p>
            <a:pPr marL="0" indent="0" algn="ctr">
              <a:spcBef>
                <a:spcPts val="700"/>
              </a:spcBef>
              <a:buNone/>
              <a:defRPr/>
            </a:pPr>
            <a:r>
              <a:rPr lang="en-GB" altLang="en-US" sz="5100" b="1" err="1">
                <a:latin typeface="Arial" panose="020B0604020202020204" pitchFamily="34" charset="0"/>
                <a:cs typeface="Arial" panose="020B0604020202020204" pitchFamily="34" charset="0"/>
              </a:rPr>
              <a:t>Cydlynydd</a:t>
            </a:r>
            <a:r>
              <a:rPr lang="en-GB" altLang="en-US" sz="5100" b="1">
                <a:latin typeface="Arial" panose="020B0604020202020204" pitchFamily="34" charset="0"/>
                <a:cs typeface="Arial" panose="020B0604020202020204" pitchFamily="34" charset="0"/>
              </a:rPr>
              <a:t> y </a:t>
            </a:r>
            <a:r>
              <a:rPr lang="en-GB" altLang="en-US" sz="5100" b="1" err="1">
                <a:latin typeface="Arial" panose="020B0604020202020204" pitchFamily="34" charset="0"/>
                <a:cs typeface="Arial" panose="020B0604020202020204" pitchFamily="34" charset="0"/>
              </a:rPr>
              <a:t>modwl</a:t>
            </a:r>
            <a:r>
              <a:rPr lang="en-GB" altLang="en-US" sz="5100" b="1">
                <a:latin typeface="Arial" panose="020B0604020202020204" pitchFamily="34" charset="0"/>
                <a:cs typeface="Arial" panose="020B0604020202020204" pitchFamily="34" charset="0"/>
              </a:rPr>
              <a:t>/</a:t>
            </a:r>
            <a:r>
              <a:rPr lang="en-GB" altLang="en-US" sz="5100" b="1">
                <a:solidFill>
                  <a:schemeClr val="accent1">
                    <a:lumMod val="75000"/>
                  </a:schemeClr>
                </a:solidFill>
                <a:latin typeface="Arial" panose="020B0604020202020204" pitchFamily="34" charset="0"/>
                <a:cs typeface="Arial" panose="020B0604020202020204" pitchFamily="34" charset="0"/>
              </a:rPr>
              <a:t>Module co-ordinator:</a:t>
            </a:r>
          </a:p>
          <a:p>
            <a:pPr marL="0" indent="0" algn="ctr">
              <a:spcBef>
                <a:spcPts val="700"/>
              </a:spcBef>
              <a:buNone/>
              <a:defRPr/>
            </a:pPr>
            <a:endParaRPr lang="en-GB" altLang="en-US" sz="5100" b="1">
              <a:solidFill>
                <a:schemeClr val="accent6">
                  <a:lumMod val="75000"/>
                </a:schemeClr>
              </a:solidFill>
              <a:latin typeface="Arial" panose="020B0604020202020204" pitchFamily="34" charset="0"/>
              <a:cs typeface="Arial" panose="020B0604020202020204" pitchFamily="34" charset="0"/>
            </a:endParaRPr>
          </a:p>
          <a:p>
            <a:pPr marL="0" indent="0" algn="ctr">
              <a:spcBef>
                <a:spcPts val="700"/>
              </a:spcBef>
              <a:buNone/>
              <a:defRPr/>
            </a:pPr>
            <a:r>
              <a:rPr lang="en-GB" altLang="en-US" sz="5100" b="1">
                <a:latin typeface="Arial" panose="020B0604020202020204" pitchFamily="34" charset="0"/>
                <a:cs typeface="Arial" panose="020B0604020202020204" pitchFamily="34" charset="0"/>
              </a:rPr>
              <a:t>Natasha Young </a:t>
            </a:r>
          </a:p>
          <a:p>
            <a:pPr marL="0" indent="0" algn="ctr">
              <a:spcBef>
                <a:spcPts val="700"/>
              </a:spcBef>
              <a:buNone/>
              <a:defRPr/>
            </a:pPr>
            <a:r>
              <a:rPr lang="en-GB" altLang="en-US" sz="5100" b="1">
                <a:latin typeface="Arial" panose="020B0604020202020204" pitchFamily="34" charset="0"/>
                <a:cs typeface="Arial" panose="020B0604020202020204" pitchFamily="34" charset="0"/>
                <a:hlinkClick r:id="rId3"/>
              </a:rPr>
              <a:t>n.young@uwtsd.ac.uk</a:t>
            </a:r>
            <a:r>
              <a:rPr lang="en-GB" altLang="en-US" sz="5100" b="1">
                <a:latin typeface="Arial" panose="020B0604020202020204" pitchFamily="34" charset="0"/>
                <a:cs typeface="Arial" panose="020B0604020202020204" pitchFamily="34" charset="0"/>
              </a:rPr>
              <a:t> </a:t>
            </a:r>
            <a:endParaRPr lang="en-GB" altLang="en-US" sz="5100">
              <a:solidFill>
                <a:srgbClr val="0000FF"/>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5100">
              <a:latin typeface="Arial" panose="020B0604020202020204" pitchFamily="34" charset="0"/>
              <a:cs typeface="Arial" panose="020B0604020202020204" pitchFamily="34" charset="0"/>
            </a:endParaRPr>
          </a:p>
          <a:p>
            <a:pPr marL="0" indent="0" algn="ctr">
              <a:spcBef>
                <a:spcPts val="700"/>
              </a:spcBef>
              <a:buNone/>
              <a:defRPr/>
            </a:pPr>
            <a:endParaRPr lang="en-GB" altLang="en-US" sz="4000" b="1" u="sng">
              <a:solidFill>
                <a:schemeClr val="accent1">
                  <a:lumMod val="75000"/>
                </a:schemeClr>
              </a:solidFill>
              <a:latin typeface="Arial" panose="020B0604020202020204" pitchFamily="34" charset="0"/>
              <a:cs typeface="Arial" panose="020B0604020202020204" pitchFamily="34" charset="0"/>
            </a:endParaRPr>
          </a:p>
          <a:p>
            <a:pPr marL="0" indent="0" algn="ctr">
              <a:spcBef>
                <a:spcPts val="700"/>
              </a:spcBef>
              <a:buNone/>
              <a:defRPr/>
            </a:pPr>
            <a:endParaRPr lang="en-GB" altLang="en-US" sz="3300" b="1">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78160BF-807A-8E5B-CDA7-98280C52CCF1}"/>
              </a:ext>
            </a:extLst>
          </p:cNvPr>
          <p:cNvSpPr>
            <a:spLocks noGrp="1" noChangeArrowheads="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Llawlyfr</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modiwl</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Module handbook</a:t>
            </a:r>
          </a:p>
        </p:txBody>
      </p:sp>
      <p:sp>
        <p:nvSpPr>
          <p:cNvPr id="12291" name="Content Placeholder 2">
            <a:extLst>
              <a:ext uri="{FF2B5EF4-FFF2-40B4-BE49-F238E27FC236}">
                <a16:creationId xmlns:a16="http://schemas.microsoft.com/office/drawing/2014/main" id="{BB7ADC96-8E01-24FB-0785-17FA1EFC75DB}"/>
              </a:ext>
            </a:extLst>
          </p:cNvPr>
          <p:cNvSpPr>
            <a:spLocks noGrp="1" noChangeArrowheads="1"/>
          </p:cNvSpPr>
          <p:nvPr>
            <p:ph sz="half" idx="1"/>
          </p:nvPr>
        </p:nvSpPr>
        <p:spPr bwMode="auto"/>
        <p:txBody>
          <a:bodyPr wrap="square" numCol="1" anchor="t" anchorCtr="0" compatLnSpc="1">
            <a:prstTxWarp prst="textNoShape">
              <a:avLst/>
            </a:prstTxWarp>
          </a:bodyPr>
          <a:lstStyle/>
          <a:p>
            <a:r>
              <a:rPr lang="en-GB" altLang="en-US">
                <a:latin typeface="Arial" panose="020B0604020202020204" pitchFamily="34" charset="0"/>
                <a:cs typeface="Arial" panose="020B0604020202020204" pitchFamily="34" charset="0"/>
              </a:rPr>
              <a:t>Moodle</a:t>
            </a:r>
          </a:p>
          <a:p>
            <a:r>
              <a:rPr lang="en-GB" altLang="en-US" err="1">
                <a:latin typeface="Arial" panose="020B0604020202020204" pitchFamily="34" charset="0"/>
                <a:cs typeface="Arial" panose="020B0604020202020204" pitchFamily="34" charset="0"/>
              </a:rPr>
              <a:t>Amlinelliad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modiwl</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Tîm</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modiwl</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Cynllun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gwaith</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Amserlen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asesu</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Aseiniad</a:t>
            </a:r>
            <a:endParaRPr lang="en-GB" altLang="en-US">
              <a:latin typeface="Arial" panose="020B0604020202020204" pitchFamily="34" charset="0"/>
              <a:cs typeface="Arial" panose="020B0604020202020204" pitchFamily="34" charset="0"/>
            </a:endParaRPr>
          </a:p>
          <a:p>
            <a:endParaRPr lang="en-GB" altLang="en-US"/>
          </a:p>
        </p:txBody>
      </p:sp>
      <p:sp>
        <p:nvSpPr>
          <p:cNvPr id="12292" name="Content Placeholder 3">
            <a:extLst>
              <a:ext uri="{FF2B5EF4-FFF2-40B4-BE49-F238E27FC236}">
                <a16:creationId xmlns:a16="http://schemas.microsoft.com/office/drawing/2014/main" id="{7686E51B-D303-9422-C5A9-FAD686A99469}"/>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a:solidFill>
                  <a:schemeClr val="accent1">
                    <a:lumMod val="75000"/>
                  </a:schemeClr>
                </a:solidFill>
                <a:latin typeface="Arial" panose="020B0604020202020204" pitchFamily="34" charset="0"/>
                <a:cs typeface="Arial" panose="020B0604020202020204" pitchFamily="34" charset="0"/>
              </a:rPr>
              <a:t>Moodle</a:t>
            </a:r>
          </a:p>
          <a:p>
            <a:r>
              <a:rPr lang="en-GB" altLang="en-US">
                <a:solidFill>
                  <a:schemeClr val="accent1">
                    <a:lumMod val="75000"/>
                  </a:schemeClr>
                </a:solidFill>
                <a:latin typeface="Arial" panose="020B0604020202020204" pitchFamily="34" charset="0"/>
                <a:cs typeface="Arial" panose="020B0604020202020204" pitchFamily="34" charset="0"/>
              </a:rPr>
              <a:t>Module outline</a:t>
            </a:r>
          </a:p>
          <a:p>
            <a:r>
              <a:rPr lang="en-GB" altLang="en-US">
                <a:solidFill>
                  <a:schemeClr val="accent1">
                    <a:lumMod val="75000"/>
                  </a:schemeClr>
                </a:solidFill>
                <a:latin typeface="Arial" panose="020B0604020202020204" pitchFamily="34" charset="0"/>
                <a:cs typeface="Arial" panose="020B0604020202020204" pitchFamily="34" charset="0"/>
              </a:rPr>
              <a:t>Module team</a:t>
            </a:r>
          </a:p>
          <a:p>
            <a:r>
              <a:rPr lang="en-GB" altLang="en-US">
                <a:solidFill>
                  <a:schemeClr val="accent1">
                    <a:lumMod val="75000"/>
                  </a:schemeClr>
                </a:solidFill>
                <a:latin typeface="Arial" panose="020B0604020202020204" pitchFamily="34" charset="0"/>
                <a:cs typeface="Arial" panose="020B0604020202020204" pitchFamily="34" charset="0"/>
              </a:rPr>
              <a:t>Scheme of work</a:t>
            </a:r>
          </a:p>
          <a:p>
            <a:r>
              <a:rPr lang="en-GB" altLang="en-US">
                <a:solidFill>
                  <a:schemeClr val="accent1">
                    <a:lumMod val="75000"/>
                  </a:schemeClr>
                </a:solidFill>
                <a:latin typeface="Arial" panose="020B0604020202020204" pitchFamily="34" charset="0"/>
                <a:cs typeface="Arial" panose="020B0604020202020204" pitchFamily="34" charset="0"/>
              </a:rPr>
              <a:t>Assessment timetable</a:t>
            </a:r>
          </a:p>
          <a:p>
            <a:r>
              <a:rPr lang="en-GB" altLang="en-US">
                <a:solidFill>
                  <a:schemeClr val="accent1">
                    <a:lumMod val="75000"/>
                  </a:schemeClr>
                </a:solidFill>
                <a:latin typeface="Arial" panose="020B0604020202020204" pitchFamily="34" charset="0"/>
                <a:cs typeface="Arial" panose="020B0604020202020204" pitchFamily="34" charset="0"/>
              </a:rPr>
              <a:t>Assignment</a:t>
            </a:r>
          </a:p>
          <a:p>
            <a:endParaRPr lang="en-US" altLang="en-US" i="1">
              <a:latin typeface="Arial" panose="020B0604020202020204" pitchFamily="34" charset="0"/>
              <a:cs typeface="Arial" panose="020B0604020202020204" pitchFamily="34" charset="0"/>
            </a:endParaRPr>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6419A0F-9010-E5AA-BE1D-987C0E339463}"/>
              </a:ext>
            </a:extLst>
          </p:cNvPr>
          <p:cNvSpPr>
            <a:spLocks noGrp="1"/>
          </p:cNvSpPr>
          <p:nvPr>
            <p:ph type="title"/>
          </p:nvPr>
        </p:nvSpPr>
        <p:spPr/>
        <p:txBody>
          <a:bodyPr rtlCol="0">
            <a:normAutofit fontScale="90000"/>
          </a:bodyPr>
          <a:lstStyle/>
          <a:p>
            <a:pPr algn="ctr">
              <a:defRPr/>
            </a:pPr>
            <a:br>
              <a:rPr lang="cy-GB" altLang="en-US" sz="4000">
                <a:latin typeface="Lucida Sans" panose="020B0602030504020204" pitchFamily="34" charset="0"/>
              </a:rPr>
            </a:br>
            <a:r>
              <a:rPr lang="cy-GB" altLang="en-US" sz="5300" b="1">
                <a:latin typeface="Arial" panose="020B0604020202020204" pitchFamily="34" charset="0"/>
                <a:cs typeface="Arial" panose="020B0604020202020204" pitchFamily="34" charset="0"/>
              </a:rPr>
              <a:t>Cynnwys</a:t>
            </a:r>
            <a:br>
              <a:rPr lang="cy-GB" altLang="en-US" sz="5300" b="1">
                <a:latin typeface="Arial" panose="020B0604020202020204" pitchFamily="34" charset="0"/>
                <a:cs typeface="Arial" panose="020B0604020202020204" pitchFamily="34" charset="0"/>
              </a:rPr>
            </a:br>
            <a:r>
              <a:rPr lang="cy-GB" altLang="en-US" sz="5300" b="1" err="1">
                <a:solidFill>
                  <a:schemeClr val="accent1">
                    <a:lumMod val="75000"/>
                  </a:schemeClr>
                </a:solidFill>
                <a:latin typeface="Arial" panose="020B0604020202020204" pitchFamily="34" charset="0"/>
                <a:cs typeface="Arial" panose="020B0604020202020204" pitchFamily="34" charset="0"/>
              </a:rPr>
              <a:t>Contents</a:t>
            </a:r>
            <a:br>
              <a:rPr lang="cy-GB" altLang="en-US">
                <a:solidFill>
                  <a:srgbClr val="0000FF"/>
                </a:solidFill>
                <a:latin typeface="Lucida Sans" panose="020B0602030504020204" pitchFamily="34" charset="0"/>
              </a:rPr>
            </a:br>
            <a:endParaRPr lang="en-GB" altLang="en-US"/>
          </a:p>
        </p:txBody>
      </p:sp>
      <p:sp>
        <p:nvSpPr>
          <p:cNvPr id="16387" name="Content Placeholder 2">
            <a:extLst>
              <a:ext uri="{FF2B5EF4-FFF2-40B4-BE49-F238E27FC236}">
                <a16:creationId xmlns:a16="http://schemas.microsoft.com/office/drawing/2014/main" id="{29EC9FDF-E13D-6736-8C48-68A6DF1CEDDC}"/>
              </a:ext>
            </a:extLst>
          </p:cNvPr>
          <p:cNvSpPr>
            <a:spLocks noGrp="1" noChangeArrowheads="1"/>
          </p:cNvSpPr>
          <p:nvPr>
            <p:ph sz="half" idx="1"/>
          </p:nvPr>
        </p:nvSpPr>
        <p:spPr bwMode="auto"/>
        <p:txBody>
          <a:bodyPr wrap="square" numCol="1" anchor="t" anchorCtr="0" compatLnSpc="1">
            <a:prstTxWarp prst="textNoShape">
              <a:avLst/>
            </a:prstTxWarp>
          </a:bodyPr>
          <a:lstStyle/>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Manylion y modwl</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Deilliannau dysgu</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Aseiniadau</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Adfyfyrio</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Gwerthoedd a moeseg</a:t>
            </a:r>
          </a:p>
          <a:p>
            <a:pPr>
              <a:spcBef>
                <a:spcPts val="700"/>
              </a:spcBef>
              <a:buFont typeface="Lucida Sans" panose="020B0602030504020204" pitchFamily="34" charset="0"/>
              <a:buChar char="•"/>
            </a:pPr>
            <a:r>
              <a:rPr lang="cy-GB" altLang="en-US">
                <a:latin typeface="Arial" panose="020B0604020202020204" pitchFamily="34" charset="0"/>
                <a:cs typeface="Arial" panose="020B0604020202020204" pitchFamily="34" charset="0"/>
              </a:rPr>
              <a:t>Astudiaethau Achos</a:t>
            </a:r>
          </a:p>
          <a:p>
            <a:endParaRPr lang="en-GB" altLang="en-US"/>
          </a:p>
        </p:txBody>
      </p:sp>
      <p:sp>
        <p:nvSpPr>
          <p:cNvPr id="16388" name="Content Placeholder 3">
            <a:extLst>
              <a:ext uri="{FF2B5EF4-FFF2-40B4-BE49-F238E27FC236}">
                <a16:creationId xmlns:a16="http://schemas.microsoft.com/office/drawing/2014/main" id="{C6A228F0-A9E0-CAD6-46F3-5DAAEFB21312}"/>
              </a:ext>
            </a:extLst>
          </p:cNvPr>
          <p:cNvSpPr>
            <a:spLocks noGrp="1" noChangeArrowheads="1"/>
          </p:cNvSpPr>
          <p:nvPr>
            <p:ph sz="half" idx="2"/>
          </p:nvPr>
        </p:nvSpPr>
        <p:spPr bwMode="auto"/>
        <p:txBody>
          <a:bodyPr wrap="square" numCol="1" anchor="t" anchorCtr="0" compatLnSpc="1">
            <a:prstTxWarp prst="textNoShape">
              <a:avLst/>
            </a:prstTxWarp>
          </a:bodyPr>
          <a:lstStyle/>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Module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details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Learning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outcomes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Assessments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Reflection</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Values</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ethics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7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Case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Studies</a:t>
            </a:r>
            <a:endParaRPr lang="cy-GB" altLang="en-US">
              <a:solidFill>
                <a:schemeClr val="accent1">
                  <a:lumMod val="75000"/>
                </a:schemeClr>
              </a:solidFill>
              <a:latin typeface="Arial" panose="020B0604020202020204" pitchFamily="34" charset="0"/>
              <a:cs typeface="Arial" panose="020B0604020202020204" pitchFamily="34" charset="0"/>
            </a:endParaRPr>
          </a:p>
          <a:p>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4">
            <a:extLst>
              <a:ext uri="{FF2B5EF4-FFF2-40B4-BE49-F238E27FC236}">
                <a16:creationId xmlns:a16="http://schemas.microsoft.com/office/drawing/2014/main" id="{A8A2F1B3-53DE-2FF2-DF16-E93E3329569F}"/>
              </a:ext>
            </a:extLst>
          </p:cNvPr>
          <p:cNvSpPr>
            <a:spLocks noGrp="1" noChangeArrowheads="1"/>
          </p:cNvSpPr>
          <p:nvPr>
            <p:ph type="title"/>
          </p:nvPr>
        </p:nvSpPr>
        <p:spPr/>
        <p:txBody>
          <a:bodyPr/>
          <a:lstStyle/>
          <a:p>
            <a:pPr algn="ctr"/>
            <a:r>
              <a:rPr lang="en-GB" altLang="en-US" b="1" err="1">
                <a:latin typeface="Arial" panose="020B0604020202020204" pitchFamily="34" charset="0"/>
                <a:cs typeface="Arial" panose="020B0604020202020204" pitchFamily="34" charset="0"/>
              </a:rPr>
              <a:t>Deilliannau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Dysgu’r</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Modiwl</a:t>
            </a:r>
            <a:endParaRPr lang="en-GB" altLang="en-US" b="1">
              <a:latin typeface="Arial" panose="020B0604020202020204" pitchFamily="34" charset="0"/>
              <a:cs typeface="Arial" panose="020B0604020202020204" pitchFamily="34" charset="0"/>
            </a:endParaRPr>
          </a:p>
        </p:txBody>
      </p:sp>
      <p:sp>
        <p:nvSpPr>
          <p:cNvPr id="18435" name="Content Placeholder 5">
            <a:extLst>
              <a:ext uri="{FF2B5EF4-FFF2-40B4-BE49-F238E27FC236}">
                <a16:creationId xmlns:a16="http://schemas.microsoft.com/office/drawing/2014/main" id="{8934CDDF-D450-9689-87FA-14A19ABF2DE4}"/>
              </a:ext>
            </a:extLst>
          </p:cNvPr>
          <p:cNvSpPr>
            <a:spLocks noGrp="1" noChangeArrowheads="1"/>
          </p:cNvSpPr>
          <p:nvPr>
            <p:ph idx="1"/>
          </p:nvPr>
        </p:nvSpPr>
        <p:spPr bwMode="auto"/>
        <p:txBody>
          <a:bodyPr wrap="square" numCol="1" anchor="t" anchorCtr="0" compatLnSpc="1">
            <a:prstTxWarp prst="textNoShape">
              <a:avLst/>
            </a:prstTxWarp>
            <a:normAutofit fontScale="92500" lnSpcReduction="20000"/>
          </a:bodyPr>
          <a:lstStyle/>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dadansoddi’n fanwl </a:t>
            </a:r>
            <a:r>
              <a:rPr lang="cy-GB" altLang="en-US" sz="2400" b="1">
                <a:latin typeface="Arial" panose="020B0604020202020204" pitchFamily="34" charset="0"/>
                <a:ea typeface="Times New Roman" panose="02020603050405020304" pitchFamily="18" charset="0"/>
                <a:cs typeface="Arial" panose="020B0604020202020204" pitchFamily="34" charset="0"/>
              </a:rPr>
              <a:t>fframweithiau moesegol </a:t>
            </a:r>
            <a:r>
              <a:rPr lang="cy-GB" altLang="en-US" sz="2400">
                <a:latin typeface="Arial" panose="020B0604020202020204" pitchFamily="34" charset="0"/>
                <a:ea typeface="Times New Roman" panose="02020603050405020304" pitchFamily="18" charset="0"/>
                <a:cs typeface="Arial" panose="020B0604020202020204" pitchFamily="34" charset="0"/>
              </a:rPr>
              <a:t>a’r modd y mae’r rhain yn perthnasu â </a:t>
            </a:r>
            <a:r>
              <a:rPr lang="cy-GB" altLang="en-US" sz="2400" b="1">
                <a:latin typeface="Arial" panose="020B0604020202020204" pitchFamily="34" charset="0"/>
                <a:ea typeface="Times New Roman" panose="02020603050405020304" pitchFamily="18" charset="0"/>
                <a:cs typeface="Arial" panose="020B0604020202020204" pitchFamily="34" charset="0"/>
              </a:rPr>
              <a:t>fframweithiau deddfwriaethol </a:t>
            </a:r>
            <a:r>
              <a:rPr lang="cy-GB" altLang="en-US" sz="2400">
                <a:latin typeface="Arial" panose="020B0604020202020204" pitchFamily="34" charset="0"/>
                <a:ea typeface="Times New Roman" panose="02020603050405020304" pitchFamily="18" charset="0"/>
                <a:cs typeface="Arial" panose="020B0604020202020204" pitchFamily="34" charset="0"/>
              </a:rPr>
              <a:t>a pholisïau cyhoeddus, a gwerthuso’n feirniadol y cysylltiadau rhwng </a:t>
            </a:r>
            <a:r>
              <a:rPr lang="cy-GB" altLang="en-US" sz="2400" b="1">
                <a:latin typeface="Arial" panose="020B0604020202020204" pitchFamily="34" charset="0"/>
                <a:ea typeface="Times New Roman" panose="02020603050405020304" pitchFamily="18" charset="0"/>
                <a:cs typeface="Arial" panose="020B0604020202020204" pitchFamily="34" charset="0"/>
              </a:rPr>
              <a:t>llesiant a diogelu</a:t>
            </a:r>
            <a:r>
              <a:rPr lang="cy-GB" altLang="en-US" sz="2400">
                <a:latin typeface="Arial" panose="020B0604020202020204" pitchFamily="34" charset="0"/>
                <a:ea typeface="Times New Roman" panose="02020603050405020304" pitchFamily="18" charset="0"/>
                <a:cs typeface="Arial" panose="020B0604020202020204" pitchFamily="34" charset="0"/>
              </a:rPr>
              <a:t>, ynghyd â dadansoddiad o oblygiadau </a:t>
            </a:r>
            <a:r>
              <a:rPr lang="cy-GB" altLang="en-US" sz="2400" b="1">
                <a:latin typeface="Arial" panose="020B0604020202020204" pitchFamily="34" charset="0"/>
                <a:ea typeface="Times New Roman" panose="02020603050405020304" pitchFamily="18" charset="0"/>
                <a:cs typeface="Arial" panose="020B0604020202020204" pitchFamily="34" charset="0"/>
              </a:rPr>
              <a:t>Confensiwn y Cenhedloedd Unedig ar Hawliau’r Plentyn </a:t>
            </a:r>
            <a:r>
              <a:rPr lang="cy-GB" altLang="en-US" sz="2400">
                <a:latin typeface="Arial" panose="020B0604020202020204" pitchFamily="34" charset="0"/>
                <a:ea typeface="Times New Roman" panose="02020603050405020304" pitchFamily="18" charset="0"/>
                <a:cs typeface="Arial" panose="020B0604020202020204" pitchFamily="34" charset="0"/>
              </a:rPr>
              <a:t>a deddfwriaeth ddiweddar;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dangos dealltwriaeth fanwl o waith </a:t>
            </a:r>
            <a:r>
              <a:rPr lang="cy-GB" altLang="en-US" sz="2400" b="1">
                <a:latin typeface="Arial" panose="020B0604020202020204" pitchFamily="34" charset="0"/>
                <a:ea typeface="Times New Roman" panose="02020603050405020304" pitchFamily="18" charset="0"/>
                <a:cs typeface="Arial" panose="020B0604020202020204" pitchFamily="34" charset="0"/>
              </a:rPr>
              <a:t>Byrddau Lleol Diogelu Plant</a:t>
            </a:r>
            <a:r>
              <a:rPr lang="cy-GB" altLang="en-US" sz="2400">
                <a:latin typeface="Arial" panose="020B0604020202020204" pitchFamily="34" charset="0"/>
                <a:ea typeface="Times New Roman" panose="02020603050405020304" pitchFamily="18" charset="0"/>
                <a:cs typeface="Arial" panose="020B0604020202020204" pitchFamily="34" charset="0"/>
              </a:rPr>
              <a:t>, </a:t>
            </a:r>
            <a:r>
              <a:rPr lang="cy-GB" altLang="en-US" sz="2400" b="1">
                <a:latin typeface="Arial" panose="020B0604020202020204" pitchFamily="34" charset="0"/>
                <a:ea typeface="Times New Roman" panose="02020603050405020304" pitchFamily="18" charset="0"/>
                <a:cs typeface="Arial" panose="020B0604020202020204" pitchFamily="34" charset="0"/>
              </a:rPr>
              <a:t>arfer aml-</a:t>
            </a:r>
            <a:r>
              <a:rPr lang="cy-GB" altLang="en-US" sz="2400" b="1" err="1">
                <a:latin typeface="Arial" panose="020B0604020202020204" pitchFamily="34" charset="0"/>
                <a:ea typeface="Times New Roman" panose="02020603050405020304" pitchFamily="18" charset="0"/>
                <a:cs typeface="Arial" panose="020B0604020202020204" pitchFamily="34" charset="0"/>
              </a:rPr>
              <a:t>asiantaethol</a:t>
            </a:r>
            <a:r>
              <a:rPr lang="cy-GB" altLang="en-US" sz="2400" b="1">
                <a:latin typeface="Arial" panose="020B0604020202020204" pitchFamily="34" charset="0"/>
                <a:ea typeface="Times New Roman" panose="02020603050405020304" pitchFamily="18" charset="0"/>
                <a:cs typeface="Arial" panose="020B0604020202020204" pitchFamily="34" charset="0"/>
              </a:rPr>
              <a:t> ac aml-ddisgyblaethol</a:t>
            </a:r>
            <a:r>
              <a:rPr lang="cy-GB" altLang="en-US" sz="2400">
                <a:latin typeface="Arial" panose="020B0604020202020204" pitchFamily="34" charset="0"/>
                <a:ea typeface="Times New Roman" panose="02020603050405020304" pitchFamily="18" charset="0"/>
                <a:cs typeface="Arial" panose="020B0604020202020204" pitchFamily="34" charset="0"/>
              </a:rPr>
              <a:t> a gweithdrefnau sy’n gysylltiedig â </a:t>
            </a:r>
            <a:r>
              <a:rPr lang="cy-GB" altLang="en-US" sz="2400" b="1">
                <a:latin typeface="Arial" panose="020B0604020202020204" pitchFamily="34" charset="0"/>
                <a:ea typeface="Times New Roman" panose="02020603050405020304" pitchFamily="18" charset="0"/>
                <a:cs typeface="Arial" panose="020B0604020202020204" pitchFamily="34" charset="0"/>
              </a:rPr>
              <a:t>gweithdrefnau Diogelu </a:t>
            </a:r>
            <a:r>
              <a:rPr lang="cy-GB" altLang="en-US" sz="2400">
                <a:latin typeface="Arial" panose="020B0604020202020204" pitchFamily="34" charset="0"/>
                <a:ea typeface="Times New Roman" panose="02020603050405020304" pitchFamily="18" charset="0"/>
                <a:cs typeface="Arial" panose="020B0604020202020204" pitchFamily="34" charset="0"/>
              </a:rPr>
              <a:t>cyfredol ar draws y Deyrnas Unedig;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adnabod gweithdrefnau ac elfennau arfer da, trwy </a:t>
            </a:r>
            <a:r>
              <a:rPr lang="cy-GB" altLang="en-US" sz="2400" b="1">
                <a:latin typeface="Arial" panose="020B0604020202020204" pitchFamily="34" charset="0"/>
                <a:ea typeface="Times New Roman" panose="02020603050405020304" pitchFamily="18" charset="0"/>
                <a:cs typeface="Arial" panose="020B0604020202020204" pitchFamily="34" charset="0"/>
              </a:rPr>
              <a:t>hunan-adfyfyrio beirniadol, mewn perthynas ag arfer personol;</a:t>
            </a:r>
            <a:r>
              <a:rPr lang="cy-GB" altLang="en-US" sz="2400">
                <a:latin typeface="Arial" panose="020B0604020202020204" pitchFamily="34" charset="0"/>
                <a:ea typeface="Times New Roman" panose="02020603050405020304" pitchFamily="18" charset="0"/>
                <a:cs typeface="Arial" panose="020B0604020202020204" pitchFamily="34" charset="0"/>
              </a:rPr>
              <a:t>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lgn="just">
              <a:buFont typeface="Symbol" panose="05050102010706020507" pitchFamily="18" charset="2"/>
              <a:buChar char=""/>
              <a:tabLst>
                <a:tab pos="914400" algn="l"/>
              </a:tabLst>
            </a:pPr>
            <a:r>
              <a:rPr lang="cy-GB" altLang="en-US" sz="2400">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 </a:t>
            </a:r>
            <a:endParaRPr lang="en-GB" altLang="en-US" sz="2400">
              <a:latin typeface="Arial" panose="020B0604020202020204" pitchFamily="34" charset="0"/>
              <a:ea typeface="Times New Roman" panose="02020603050405020304" pitchFamily="18" charset="0"/>
              <a:cs typeface="Arial" panose="020B0604020202020204" pitchFamily="34" charset="0"/>
            </a:endParaRPr>
          </a:p>
          <a:p>
            <a:pPr>
              <a:tabLst>
                <a:tab pos="914400" algn="l"/>
              </a:tabLst>
            </a:pPr>
            <a:endParaRPr lang="en-GB" altLang="en-US">
              <a:ea typeface="Times New Roman" panose="02020603050405020304" pitchFamily="18"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F0869B6-6176-E139-9E59-A5280D3E710F}"/>
              </a:ext>
            </a:extLst>
          </p:cNvPr>
          <p:cNvSpPr>
            <a:spLocks noGrp="1" noChangeArrowheads="1"/>
          </p:cNvSpPr>
          <p:nvPr>
            <p:ph type="title"/>
          </p:nvPr>
        </p:nvSpPr>
        <p:spPr/>
        <p:txBody>
          <a:bodyPr/>
          <a:lstStyle/>
          <a:p>
            <a:pPr algn="ctr"/>
            <a:r>
              <a:rPr lang="en-GB" altLang="en-US" b="1">
                <a:solidFill>
                  <a:schemeClr val="accent1">
                    <a:lumMod val="75000"/>
                  </a:schemeClr>
                </a:solidFill>
                <a:latin typeface="Arial"/>
                <a:cs typeface="Arial"/>
              </a:rPr>
              <a:t>Module Learning Outcomes</a:t>
            </a:r>
          </a:p>
        </p:txBody>
      </p:sp>
      <p:sp>
        <p:nvSpPr>
          <p:cNvPr id="19459" name="Content Placeholder 2">
            <a:extLst>
              <a:ext uri="{FF2B5EF4-FFF2-40B4-BE49-F238E27FC236}">
                <a16:creationId xmlns:a16="http://schemas.microsoft.com/office/drawing/2014/main" id="{8E52D318-2566-2B2C-A1E6-70223A8E55DD}"/>
              </a:ext>
            </a:extLst>
          </p:cNvPr>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analyse in depth, </a:t>
            </a:r>
            <a:r>
              <a:rPr lang="en-GB" altLang="en-US" sz="2400" b="1">
                <a:solidFill>
                  <a:schemeClr val="accent1">
                    <a:lumMod val="75000"/>
                  </a:schemeClr>
                </a:solidFill>
                <a:latin typeface="Arial"/>
                <a:ea typeface="Times New Roman" panose="02020603050405020304" pitchFamily="18" charset="0"/>
                <a:cs typeface="Arial"/>
              </a:rPr>
              <a:t>ethical frameworks </a:t>
            </a:r>
            <a:r>
              <a:rPr lang="en-GB" altLang="en-US" sz="2400">
                <a:solidFill>
                  <a:schemeClr val="accent1">
                    <a:lumMod val="75000"/>
                  </a:schemeClr>
                </a:solidFill>
                <a:latin typeface="Arial"/>
                <a:ea typeface="Times New Roman" panose="02020603050405020304" pitchFamily="18" charset="0"/>
                <a:cs typeface="Arial"/>
              </a:rPr>
              <a:t>and how these relate to </a:t>
            </a:r>
            <a:r>
              <a:rPr lang="en-GB" altLang="en-US" sz="2400" b="1">
                <a:solidFill>
                  <a:schemeClr val="accent1">
                    <a:lumMod val="75000"/>
                  </a:schemeClr>
                </a:solidFill>
                <a:latin typeface="Arial"/>
                <a:ea typeface="Times New Roman" panose="02020603050405020304" pitchFamily="18" charset="0"/>
                <a:cs typeface="Arial"/>
              </a:rPr>
              <a:t>legislative frameworks</a:t>
            </a:r>
            <a:r>
              <a:rPr lang="en-GB" altLang="en-US" sz="2400">
                <a:solidFill>
                  <a:schemeClr val="accent1">
                    <a:lumMod val="75000"/>
                  </a:schemeClr>
                </a:solidFill>
                <a:latin typeface="Arial"/>
                <a:ea typeface="Times New Roman" panose="02020603050405020304" pitchFamily="18" charset="0"/>
                <a:cs typeface="Arial"/>
              </a:rPr>
              <a:t> and public policies and critically evaluate the links between </a:t>
            </a:r>
            <a:r>
              <a:rPr lang="en-GB" altLang="en-US" sz="2400" b="1">
                <a:solidFill>
                  <a:schemeClr val="accent1">
                    <a:lumMod val="75000"/>
                  </a:schemeClr>
                </a:solidFill>
                <a:latin typeface="Arial"/>
                <a:ea typeface="Times New Roman" panose="02020603050405020304" pitchFamily="18" charset="0"/>
                <a:cs typeface="Arial"/>
              </a:rPr>
              <a:t>well-being and safeguarding </a:t>
            </a:r>
            <a:r>
              <a:rPr lang="en-GB" altLang="en-US" sz="2400">
                <a:solidFill>
                  <a:schemeClr val="accent1">
                    <a:lumMod val="75000"/>
                  </a:schemeClr>
                </a:solidFill>
                <a:latin typeface="Arial"/>
                <a:ea typeface="Times New Roman" panose="02020603050405020304" pitchFamily="18" charset="0"/>
                <a:cs typeface="Arial"/>
              </a:rPr>
              <a:t>together with an analysis of the implications of the </a:t>
            </a:r>
            <a:r>
              <a:rPr lang="en-GB" altLang="en-US" sz="2400" b="1">
                <a:solidFill>
                  <a:schemeClr val="accent1">
                    <a:lumMod val="75000"/>
                  </a:schemeClr>
                </a:solidFill>
                <a:latin typeface="Arial"/>
                <a:ea typeface="Times New Roman" panose="02020603050405020304" pitchFamily="18" charset="0"/>
                <a:cs typeface="Arial"/>
              </a:rPr>
              <a:t>UN Convention on the Rights of the Child </a:t>
            </a:r>
            <a:r>
              <a:rPr lang="en-GB" altLang="en-US" sz="2400">
                <a:solidFill>
                  <a:schemeClr val="accent1">
                    <a:lumMod val="75000"/>
                  </a:schemeClr>
                </a:solidFill>
                <a:latin typeface="Arial"/>
                <a:ea typeface="Times New Roman" panose="02020603050405020304" pitchFamily="18" charset="0"/>
                <a:cs typeface="Arial"/>
              </a:rPr>
              <a:t>and recent legislation;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demonstrate a deep understanding of the work of </a:t>
            </a:r>
            <a:r>
              <a:rPr lang="en-GB" altLang="en-US" sz="2400" b="1">
                <a:solidFill>
                  <a:schemeClr val="accent1">
                    <a:lumMod val="75000"/>
                  </a:schemeClr>
                </a:solidFill>
                <a:latin typeface="Arial"/>
                <a:ea typeface="Times New Roman" panose="02020603050405020304" pitchFamily="18" charset="0"/>
                <a:cs typeface="Arial"/>
              </a:rPr>
              <a:t>Regional Safeguarding Boards, multi-agency and multi-disciplinary practice </a:t>
            </a:r>
            <a:r>
              <a:rPr lang="en-GB" altLang="en-US" sz="2400">
                <a:solidFill>
                  <a:schemeClr val="accent1">
                    <a:lumMod val="75000"/>
                  </a:schemeClr>
                </a:solidFill>
                <a:latin typeface="Arial"/>
                <a:ea typeface="Times New Roman" panose="02020603050405020304" pitchFamily="18" charset="0"/>
                <a:cs typeface="Arial"/>
              </a:rPr>
              <a:t>and procedures in relation to current </a:t>
            </a:r>
            <a:r>
              <a:rPr lang="en-GB" altLang="en-US" sz="2400" b="1">
                <a:solidFill>
                  <a:schemeClr val="accent1">
                    <a:lumMod val="75000"/>
                  </a:schemeClr>
                </a:solidFill>
                <a:latin typeface="Arial"/>
                <a:ea typeface="Times New Roman" panose="02020603050405020304" pitchFamily="18" charset="0"/>
                <a:cs typeface="Arial"/>
              </a:rPr>
              <a:t>Safeguarding procedures </a:t>
            </a:r>
            <a:r>
              <a:rPr lang="en-GB" altLang="en-US" sz="2400">
                <a:solidFill>
                  <a:schemeClr val="accent1">
                    <a:lumMod val="75000"/>
                  </a:schemeClr>
                </a:solidFill>
                <a:latin typeface="Arial"/>
                <a:ea typeface="Times New Roman" panose="02020603050405020304" pitchFamily="18" charset="0"/>
                <a:cs typeface="Arial"/>
              </a:rPr>
              <a:t>across the United Kingdom;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identify procedures and elements of good practice, through </a:t>
            </a:r>
            <a:r>
              <a:rPr lang="en-GB" altLang="en-US" sz="2400" b="1">
                <a:solidFill>
                  <a:schemeClr val="accent1">
                    <a:lumMod val="75000"/>
                  </a:schemeClr>
                </a:solidFill>
                <a:latin typeface="Arial"/>
                <a:ea typeface="Times New Roman" panose="02020603050405020304" pitchFamily="18" charset="0"/>
                <a:cs typeface="Arial"/>
              </a:rPr>
              <a:t>critical self-reflection, in relation to personal practice</a:t>
            </a:r>
            <a:r>
              <a:rPr lang="en-GB" altLang="en-US" sz="2400">
                <a:solidFill>
                  <a:schemeClr val="accent1">
                    <a:lumMod val="75000"/>
                  </a:schemeClr>
                </a:solidFill>
                <a:latin typeface="Arial"/>
                <a:ea typeface="Times New Roman" panose="02020603050405020304" pitchFamily="18" charset="0"/>
                <a:cs typeface="Arial"/>
              </a:rPr>
              <a:t>;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lgn="just">
              <a:buFont typeface="Symbol" panose="05050102010706020507" pitchFamily="18" charset="2"/>
              <a:buChar char=""/>
              <a:tabLst>
                <a:tab pos="685800" algn="l"/>
              </a:tabLst>
            </a:pPr>
            <a:r>
              <a:rPr lang="en-GB" altLang="en-US" sz="2400">
                <a:solidFill>
                  <a:schemeClr val="accent1">
                    <a:lumMod val="75000"/>
                  </a:schemeClr>
                </a:solidFill>
                <a:latin typeface="Arial"/>
                <a:ea typeface="Times New Roman" panose="02020603050405020304" pitchFamily="18" charset="0"/>
                <a:cs typeface="Arial"/>
              </a:rPr>
              <a:t>organise their knowledge and learning through use of a range of information resources, and present their work at the appropriate level. </a:t>
            </a:r>
            <a:endParaRPr lang="en-GB" altLang="en-US" sz="240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685800" algn="l"/>
              </a:tabLst>
            </a:pPr>
            <a:endParaRPr lang="en-GB" altLang="en-US">
              <a:ea typeface="Times New Roman" panose="02020603050405020304" pitchFamily="18"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B361-0394-3E52-05DB-EE24177C926D}"/>
              </a:ext>
            </a:extLst>
          </p:cNvPr>
          <p:cNvSpPr>
            <a:spLocks noGrp="1"/>
          </p:cNvSpPr>
          <p:nvPr>
            <p:ph type="title"/>
          </p:nvPr>
        </p:nvSpPr>
        <p:spPr/>
        <p:txBody>
          <a:bodyPr rtlCol="0">
            <a:noAutofit/>
          </a:bodyPr>
          <a:lstStyle/>
          <a:p>
            <a:pPr algn="ctr">
              <a:defRPr/>
            </a:pPr>
            <a:r>
              <a:rPr lang="en-GB" sz="4800" b="1">
                <a:latin typeface="Arial" panose="020B0604020202020204" pitchFamily="34" charset="0"/>
                <a:cs typeface="Arial" panose="020B0604020202020204" pitchFamily="34" charset="0"/>
              </a:rPr>
              <a:t>Sgiliau </a:t>
            </a:r>
            <a:r>
              <a:rPr lang="en-GB" sz="4800" b="1" err="1">
                <a:latin typeface="Arial" panose="020B0604020202020204" pitchFamily="34" charset="0"/>
                <a:cs typeface="Arial" panose="020B0604020202020204" pitchFamily="34" charset="0"/>
              </a:rPr>
              <a:t>Cyflogadwyedd</a:t>
            </a:r>
            <a:r>
              <a:rPr lang="en-GB" sz="4800" b="1">
                <a:latin typeface="Arial" panose="020B0604020202020204" pitchFamily="34" charset="0"/>
                <a:cs typeface="Arial" panose="020B0604020202020204" pitchFamily="34" charset="0"/>
              </a:rPr>
              <a:t>/</a:t>
            </a:r>
            <a:r>
              <a:rPr lang="en-GB" sz="4800" b="1" err="1">
                <a:latin typeface="Arial" panose="020B0604020202020204" pitchFamily="34" charset="0"/>
                <a:cs typeface="Arial" panose="020B0604020202020204" pitchFamily="34" charset="0"/>
              </a:rPr>
              <a:t>Trosglwyddadwy</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800" b="1">
              <a:solidFill>
                <a:schemeClr val="accent1">
                  <a:lumMod val="75000"/>
                </a:schemeClr>
              </a:solidFill>
              <a:latin typeface="Arial" panose="020B0604020202020204" pitchFamily="34" charset="0"/>
              <a:cs typeface="Arial" panose="020B0604020202020204" pitchFamily="34" charset="0"/>
            </a:endParaRPr>
          </a:p>
        </p:txBody>
      </p:sp>
      <p:sp>
        <p:nvSpPr>
          <p:cNvPr id="20483" name="Content Placeholder 2">
            <a:extLst>
              <a:ext uri="{FF2B5EF4-FFF2-40B4-BE49-F238E27FC236}">
                <a16:creationId xmlns:a16="http://schemas.microsoft.com/office/drawing/2014/main" id="{03B5B49B-85B4-BAEF-FA1C-B152EE1FFFF2}"/>
              </a:ext>
            </a:extLst>
          </p:cNvPr>
          <p:cNvSpPr>
            <a:spLocks noGrp="1" noChangeArrowheads="1"/>
          </p:cNvSpPr>
          <p:nvPr>
            <p:ph idx="1"/>
          </p:nvPr>
        </p:nvSpPr>
        <p:spPr bwMode="auto"/>
        <p:txBody>
          <a:bodyPr wrap="square" numCol="1" anchor="t" anchorCtr="0" compatLnSpc="1">
            <a:prstTxWarp prst="textNoShape">
              <a:avLst/>
            </a:prstTxWarp>
          </a:bodyPr>
          <a:lstStyle/>
          <a:p>
            <a:endParaRPr lang="en-GB" altLang="en-US" sz="3200">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Trefniadaeth</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Cynllunio</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Rheoli</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amser</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Ymwybyddiaeth</a:t>
            </a:r>
            <a:r>
              <a:rPr lang="en-GB" altLang="en-US">
                <a:latin typeface="Arial" panose="020B0604020202020204" pitchFamily="34" charset="0"/>
                <a:cs typeface="Arial" panose="020B0604020202020204" pitchFamily="34" charset="0"/>
              </a:rPr>
              <a:t> a </a:t>
            </a:r>
            <a:r>
              <a:rPr lang="en-GB" altLang="en-US" err="1">
                <a:latin typeface="Arial" panose="020B0604020202020204" pitchFamily="34" charset="0"/>
                <a:cs typeface="Arial" panose="020B0604020202020204" pitchFamily="34" charset="0"/>
              </a:rPr>
              <a:t>chyfrifoldeb</a:t>
            </a:r>
            <a:r>
              <a:rPr lang="en-GB" altLang="en-US">
                <a:latin typeface="Arial" panose="020B0604020202020204" pitchFamily="34" charset="0"/>
                <a:cs typeface="Arial" panose="020B0604020202020204" pitchFamily="34" charset="0"/>
              </a:rPr>
              <a:t>      </a:t>
            </a:r>
          </a:p>
          <a:p>
            <a:pPr marL="0" indent="0">
              <a:buNone/>
            </a:pPr>
            <a:r>
              <a:rPr lang="en-GB" altLang="en-US" err="1">
                <a:latin typeface="Arial" panose="020B0604020202020204" pitchFamily="34" charset="0"/>
                <a:cs typeface="Arial" panose="020B0604020202020204" pitchFamily="34" charset="0"/>
              </a:rPr>
              <a:t>personol</a:t>
            </a:r>
            <a:endParaRPr lang="en-US" altLang="en-US">
              <a:latin typeface="Arial" panose="020B0604020202020204" pitchFamily="34" charset="0"/>
              <a:cs typeface="Arial" panose="020B0604020202020204" pitchFamily="34" charset="0"/>
            </a:endParaRPr>
          </a:p>
          <a:p>
            <a:endParaRPr lang="en-US" altLang="en-US">
              <a:latin typeface="Arial" panose="020B0604020202020204" pitchFamily="34" charset="0"/>
              <a:cs typeface="Arial" panose="020B0604020202020204" pitchFamily="34" charset="0"/>
            </a:endParaRPr>
          </a:p>
        </p:txBody>
      </p:sp>
      <p:sp>
        <p:nvSpPr>
          <p:cNvPr id="20484" name="Content Placeholder 3">
            <a:extLst>
              <a:ext uri="{FF2B5EF4-FFF2-40B4-BE49-F238E27FC236}">
                <a16:creationId xmlns:a16="http://schemas.microsoft.com/office/drawing/2014/main" id="{6367CBA0-70A7-D070-95FE-0B2369536A21}"/>
              </a:ext>
            </a:extLst>
          </p:cNvPr>
          <p:cNvSpPr>
            <a:spLocks noGrp="1" noChangeArrowheads="1"/>
          </p:cNvSpPr>
          <p:nvPr>
            <p:ph sz="half" idx="4294967295"/>
          </p:nvPr>
        </p:nvSpPr>
        <p:spPr bwMode="auto">
          <a:xfrm>
            <a:off x="7010400" y="1825625"/>
            <a:ext cx="5181600" cy="4351338"/>
          </a:xfrm>
        </p:spPr>
        <p:txBody>
          <a:bodyPr wrap="square" numCol="1" anchor="t" anchorCtr="0" compatLnSpc="1">
            <a:prstTxWarp prst="textNoShape">
              <a:avLst/>
            </a:prstTxWarp>
          </a:bodyPr>
          <a:lstStyle/>
          <a:p>
            <a:endParaRPr lang="en-GB" altLang="en-US">
              <a:solidFill>
                <a:srgbClr val="0000FF"/>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panose="020B0604020202020204" pitchFamily="34" charset="0"/>
                <a:cs typeface="Arial" panose="020B0604020202020204" pitchFamily="34" charset="0"/>
              </a:rPr>
              <a:t>Organisation</a:t>
            </a:r>
          </a:p>
          <a:p>
            <a:r>
              <a:rPr lang="en-GB" altLang="en-US">
                <a:solidFill>
                  <a:schemeClr val="accent1">
                    <a:lumMod val="75000"/>
                  </a:schemeClr>
                </a:solidFill>
                <a:latin typeface="Arial" panose="020B0604020202020204" pitchFamily="34" charset="0"/>
                <a:cs typeface="Arial" panose="020B0604020202020204" pitchFamily="34" charset="0"/>
              </a:rPr>
              <a:t>Planning</a:t>
            </a:r>
          </a:p>
          <a:p>
            <a:r>
              <a:rPr lang="en-GB" altLang="en-US">
                <a:solidFill>
                  <a:schemeClr val="accent1">
                    <a:lumMod val="75000"/>
                  </a:schemeClr>
                </a:solidFill>
                <a:latin typeface="Arial" panose="020B0604020202020204" pitchFamily="34" charset="0"/>
                <a:cs typeface="Arial" panose="020B0604020202020204" pitchFamily="34" charset="0"/>
              </a:rPr>
              <a:t>Time management</a:t>
            </a:r>
          </a:p>
          <a:p>
            <a:r>
              <a:rPr lang="en-GB" altLang="en-US">
                <a:solidFill>
                  <a:schemeClr val="accent1">
                    <a:lumMod val="75000"/>
                  </a:schemeClr>
                </a:solidFill>
                <a:latin typeface="Arial" panose="020B0604020202020204" pitchFamily="34" charset="0"/>
                <a:cs typeface="Arial" panose="020B0604020202020204" pitchFamily="34" charset="0"/>
              </a:rPr>
              <a:t>Personal responsibility and awareness</a:t>
            </a:r>
            <a:endParaRPr lang="en-US" altLang="en-US">
              <a:solidFill>
                <a:schemeClr val="accent1">
                  <a:lumMod val="75000"/>
                </a:schemeClr>
              </a:solidFill>
              <a:latin typeface="Arial" panose="020B0604020202020204" pitchFamily="34" charset="0"/>
              <a:cs typeface="Arial" panose="020B0604020202020204" pitchFamily="34" charset="0"/>
            </a:endParaRPr>
          </a:p>
          <a:p>
            <a:endParaRPr lang="en-US" altLang="en-US">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EB4E0589-D7C7-FA90-6556-7D919A8F1B19}"/>
              </a:ext>
            </a:extLst>
          </p:cNvPr>
          <p:cNvSpPr>
            <a:spLocks noGrp="1" noChangeArrowheads="1"/>
          </p:cNvSpPr>
          <p:nvPr>
            <p:ph type="title"/>
          </p:nvPr>
        </p:nvSpPr>
        <p:spPr/>
        <p:txBody>
          <a:bodyPr>
            <a:noAutofit/>
          </a:bodyPr>
          <a:lstStyle/>
          <a:p>
            <a:pPr algn="ctr"/>
            <a:r>
              <a:rPr lang="en-GB" altLang="en-US" sz="4800" err="1">
                <a:latin typeface="Arial" panose="020B0604020202020204" pitchFamily="34" charset="0"/>
                <a:cs typeface="Arial" panose="020B0604020202020204" pitchFamily="34" charset="0"/>
              </a:rPr>
              <a:t>Rhaglen</a:t>
            </a:r>
            <a:r>
              <a:rPr lang="en-GB" altLang="en-US" sz="4800">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Ymarferydd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Blynyddoedd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Cynnar</a:t>
            </a:r>
            <a:br>
              <a:rPr lang="en-GB" altLang="en-US" sz="4800">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 Practitioner </a:t>
            </a:r>
            <a:r>
              <a:rPr lang="en-GB" altLang="en-US" sz="4800">
                <a:solidFill>
                  <a:schemeClr val="accent1">
                    <a:lumMod val="75000"/>
                  </a:schemeClr>
                </a:solidFill>
                <a:latin typeface="Arial" panose="020B0604020202020204" pitchFamily="34" charset="0"/>
                <a:cs typeface="Arial" panose="020B0604020202020204" pitchFamily="34" charset="0"/>
              </a:rPr>
              <a:t>programme</a:t>
            </a:r>
            <a:endParaRPr lang="en-US" altLang="en-US" sz="4800">
              <a:solidFill>
                <a:schemeClr val="accent1">
                  <a:lumMod val="75000"/>
                </a:schemeClr>
              </a:solidFill>
              <a:latin typeface="Arial" panose="020B0604020202020204" pitchFamily="34" charset="0"/>
              <a:cs typeface="Arial" panose="020B0604020202020204" pitchFamily="34" charset="0"/>
            </a:endParaRPr>
          </a:p>
        </p:txBody>
      </p:sp>
      <p:sp>
        <p:nvSpPr>
          <p:cNvPr id="22531" name="Content Placeholder 2">
            <a:extLst>
              <a:ext uri="{FF2B5EF4-FFF2-40B4-BE49-F238E27FC236}">
                <a16:creationId xmlns:a16="http://schemas.microsoft.com/office/drawing/2014/main" id="{D2E599D5-9577-6B43-23F5-C86085021C49}"/>
              </a:ext>
            </a:extLst>
          </p:cNvPr>
          <p:cNvSpPr>
            <a:spLocks noGrp="1" noChangeArrowheads="1"/>
          </p:cNvSpPr>
          <p:nvPr>
            <p:ph idx="1"/>
          </p:nvPr>
        </p:nvSpPr>
        <p:spPr bwMode="auto">
          <a:xfrm>
            <a:off x="838200" y="2232820"/>
            <a:ext cx="10515600" cy="3640897"/>
          </a:xfrm>
        </p:spPr>
        <p:txBody>
          <a:bodyPr wrap="square" numCol="1" anchor="t" anchorCtr="0" compatLnSpc="1">
            <a:prstTxWarp prst="textNoShape">
              <a:avLst/>
            </a:prstTxWarp>
            <a:normAutofit/>
          </a:bodyPr>
          <a:lstStyle/>
          <a:p>
            <a:pPr marL="0" indent="0">
              <a:buNone/>
            </a:pPr>
            <a:r>
              <a:rPr lang="en-GB" altLang="en-US">
                <a:cs typeface="Arial" panose="020B0604020202020204" pitchFamily="34" charset="0"/>
              </a:rPr>
              <a:t>Meini </a:t>
            </a:r>
            <a:r>
              <a:rPr lang="en-GB" altLang="en-US" err="1">
                <a:cs typeface="Arial" panose="020B0604020202020204" pitchFamily="34" charset="0"/>
              </a:rPr>
              <a:t>prawf</a:t>
            </a:r>
            <a:r>
              <a:rPr lang="en-GB" altLang="en-US">
                <a:cs typeface="Arial" panose="020B0604020202020204" pitchFamily="34" charset="0"/>
              </a:rPr>
              <a:t> y NOS a </a:t>
            </a:r>
            <a:r>
              <a:rPr lang="en-GB" altLang="en-US" err="1">
                <a:cs typeface="Arial" panose="020B0604020202020204" pitchFamily="34" charset="0"/>
              </a:rPr>
              <a:t>gyflawnwyd</a:t>
            </a:r>
            <a:r>
              <a:rPr lang="en-GB" altLang="en-US">
                <a:cs typeface="Arial" panose="020B0604020202020204" pitchFamily="34" charset="0"/>
              </a:rPr>
              <a:t>                                                                 </a:t>
            </a:r>
            <a:r>
              <a:rPr lang="en-GB" altLang="en-US" err="1">
                <a:cs typeface="Arial" panose="020B0604020202020204" pitchFamily="34" charset="0"/>
              </a:rPr>
              <a:t>yn</a:t>
            </a:r>
            <a:r>
              <a:rPr lang="en-GB" altLang="en-US">
                <a:cs typeface="Arial" panose="020B0604020202020204" pitchFamily="34" charset="0"/>
              </a:rPr>
              <a:t> y </a:t>
            </a:r>
            <a:r>
              <a:rPr lang="en-GB" altLang="en-US" err="1">
                <a:cs typeface="Arial" panose="020B0604020202020204" pitchFamily="34" charset="0"/>
              </a:rPr>
              <a:t>ddarlith</a:t>
            </a:r>
            <a:r>
              <a:rPr lang="en-GB" altLang="en-US">
                <a:cs typeface="Arial" panose="020B0604020202020204" pitchFamily="34" charset="0"/>
              </a:rPr>
              <a:t> hon:</a:t>
            </a:r>
          </a:p>
          <a:p>
            <a:pPr marL="0" indent="0">
              <a:buNone/>
            </a:pPr>
            <a:r>
              <a:rPr lang="en-GB" altLang="en-US" err="1">
                <a:cs typeface="Arial" panose="020B0604020202020204" pitchFamily="34" charset="0"/>
              </a:rPr>
              <a:t>Craidd</a:t>
            </a:r>
            <a:r>
              <a:rPr lang="en-GB" altLang="en-US">
                <a:cs typeface="Arial" panose="020B0604020202020204" pitchFamily="34" charset="0"/>
              </a:rPr>
              <a:t> </a:t>
            </a:r>
            <a:r>
              <a:rPr lang="en-GB" altLang="en-US"/>
              <a:t>– K35</a:t>
            </a:r>
          </a:p>
          <a:p>
            <a:pPr marL="0" indent="0">
              <a:buNone/>
            </a:pPr>
            <a:r>
              <a:rPr lang="en-GB" altLang="en-US"/>
              <a:t>SCD CCLD 0417</a:t>
            </a:r>
          </a:p>
          <a:p>
            <a:pPr marL="0" indent="0">
              <a:buNone/>
            </a:pPr>
            <a:r>
              <a:rPr lang="en-GB" altLang="en-US"/>
              <a:t>K63</a:t>
            </a:r>
          </a:p>
          <a:p>
            <a:pPr marL="0" indent="0">
              <a:buNone/>
            </a:pPr>
            <a:r>
              <a:rPr lang="en-GB" altLang="en-US"/>
              <a:t>SCD HSC 0044</a:t>
            </a:r>
          </a:p>
          <a:p>
            <a:pPr marL="0" indent="0">
              <a:buNone/>
            </a:pPr>
            <a:r>
              <a:rPr lang="en-GB" altLang="en-US"/>
              <a:t>K53, K59 </a:t>
            </a:r>
            <a:endParaRPr lang="en-US" altLang="en-US"/>
          </a:p>
          <a:p>
            <a:pPr marL="0" indent="0">
              <a:buNone/>
            </a:pPr>
            <a:endParaRPr lang="en-GB" altLang="en-US">
              <a:latin typeface="Arial" panose="020B0604020202020204" pitchFamily="34" charset="0"/>
              <a:cs typeface="Arial" panose="020B0604020202020204" pitchFamily="34" charset="0"/>
            </a:endParaRPr>
          </a:p>
        </p:txBody>
      </p:sp>
      <p:sp>
        <p:nvSpPr>
          <p:cNvPr id="22532" name="Content Placeholder 3">
            <a:extLst>
              <a:ext uri="{FF2B5EF4-FFF2-40B4-BE49-F238E27FC236}">
                <a16:creationId xmlns:a16="http://schemas.microsoft.com/office/drawing/2014/main" id="{BA815068-96B8-2A19-EDC6-71913F75419F}"/>
              </a:ext>
            </a:extLst>
          </p:cNvPr>
          <p:cNvSpPr>
            <a:spLocks noGrp="1" noChangeArrowheads="1"/>
          </p:cNvSpPr>
          <p:nvPr>
            <p:ph sz="half" idx="4294967295"/>
          </p:nvPr>
        </p:nvSpPr>
        <p:spPr bwMode="auto">
          <a:xfrm>
            <a:off x="6674644" y="2141536"/>
            <a:ext cx="5181600" cy="4351338"/>
          </a:xfrm>
        </p:spPr>
        <p:txBody>
          <a:bodyPr wrap="square" numCol="1" anchor="t" anchorCtr="0" compatLnSpc="1">
            <a:prstTxWarp prst="textNoShape">
              <a:avLst/>
            </a:prstTxWarp>
            <a:normAutofit/>
          </a:bodyPr>
          <a:lstStyle/>
          <a:p>
            <a:pPr marL="0" indent="0">
              <a:buNone/>
            </a:pPr>
            <a:r>
              <a:rPr lang="en-GB" altLang="en-US">
                <a:solidFill>
                  <a:schemeClr val="accent1">
                    <a:lumMod val="75000"/>
                  </a:schemeClr>
                </a:solidFill>
                <a:cs typeface="Arial" panose="020B0604020202020204" pitchFamily="34" charset="0"/>
              </a:rPr>
              <a:t>The NOS criteria met in this lecture</a:t>
            </a:r>
            <a:endParaRPr lang="en-GB" altLang="en-US">
              <a:solidFill>
                <a:schemeClr val="accent1">
                  <a:lumMod val="75000"/>
                </a:schemeClr>
              </a:solidFill>
            </a:endParaRPr>
          </a:p>
          <a:p>
            <a:pPr marL="0" indent="0">
              <a:buNone/>
            </a:pPr>
            <a:r>
              <a:rPr lang="en-GB" altLang="en-US">
                <a:solidFill>
                  <a:schemeClr val="accent1">
                    <a:lumMod val="75000"/>
                  </a:schemeClr>
                </a:solidFill>
              </a:rPr>
              <a:t>Core – K35</a:t>
            </a:r>
          </a:p>
          <a:p>
            <a:pPr marL="0" indent="0">
              <a:buNone/>
            </a:pPr>
            <a:r>
              <a:rPr lang="en-GB" altLang="en-US">
                <a:solidFill>
                  <a:schemeClr val="accent1">
                    <a:lumMod val="75000"/>
                  </a:schemeClr>
                </a:solidFill>
              </a:rPr>
              <a:t>SCD CCLD 0417</a:t>
            </a:r>
          </a:p>
          <a:p>
            <a:pPr marL="0" indent="0">
              <a:buNone/>
            </a:pPr>
            <a:r>
              <a:rPr lang="en-GB" altLang="en-US">
                <a:solidFill>
                  <a:schemeClr val="accent1">
                    <a:lumMod val="75000"/>
                  </a:schemeClr>
                </a:solidFill>
              </a:rPr>
              <a:t>K63</a:t>
            </a:r>
          </a:p>
          <a:p>
            <a:pPr marL="0" indent="0">
              <a:buNone/>
            </a:pPr>
            <a:r>
              <a:rPr lang="en-GB" altLang="en-US">
                <a:solidFill>
                  <a:schemeClr val="accent1">
                    <a:lumMod val="75000"/>
                  </a:schemeClr>
                </a:solidFill>
              </a:rPr>
              <a:t>SCD HSC 0044</a:t>
            </a:r>
          </a:p>
          <a:p>
            <a:pPr marL="0" indent="0">
              <a:buNone/>
            </a:pPr>
            <a:r>
              <a:rPr lang="en-GB" altLang="en-US">
                <a:solidFill>
                  <a:schemeClr val="accent1">
                    <a:lumMod val="75000"/>
                  </a:schemeClr>
                </a:solidFill>
              </a:rPr>
              <a:t>K53, K59 </a:t>
            </a:r>
            <a:endParaRPr lang="en-US" altLang="en-US">
              <a:solidFill>
                <a:schemeClr val="accent1">
                  <a:lumMod val="75000"/>
                </a:schemeClr>
              </a:solidFill>
            </a:endParaRPr>
          </a:p>
          <a:p>
            <a:pPr marL="0" indent="0">
              <a:buNone/>
            </a:pPr>
            <a:endParaRPr lang="en-GB" altLang="en-US">
              <a:solidFill>
                <a:srgbClr val="0000FF"/>
              </a:solidFill>
              <a:latin typeface="Arial" panose="020B0604020202020204" pitchFamily="34" charset="0"/>
              <a:cs typeface="Arial" panose="020B0604020202020204" pitchFamily="34" charset="0"/>
            </a:endParaRPr>
          </a:p>
          <a:p>
            <a:pPr marL="0" indent="0">
              <a:buNone/>
            </a:pPr>
            <a:endParaRPr lang="en-GB" altLang="en-US">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F14BD23-0028-376D-E3A7-A01DEEE8FF18}"/>
              </a:ext>
            </a:extLst>
          </p:cNvPr>
          <p:cNvSpPr>
            <a:spLocks noGrp="1"/>
          </p:cNvSpPr>
          <p:nvPr>
            <p:ph type="title"/>
          </p:nvPr>
        </p:nvSpPr>
        <p:spPr/>
        <p:txBody>
          <a:bodyPr rtlCol="0">
            <a:normAutofit fontScale="90000"/>
          </a:bodyPr>
          <a:lstStyle/>
          <a:p>
            <a:pPr algn="ctr">
              <a:defRPr/>
            </a:pPr>
            <a:br>
              <a:rPr lang="cy-GB" altLang="en-US" sz="3600">
                <a:latin typeface="Arial" panose="020B0604020202020204" pitchFamily="34" charset="0"/>
                <a:cs typeface="Arial" panose="020B0604020202020204" pitchFamily="34" charset="0"/>
              </a:rPr>
            </a:br>
            <a:r>
              <a:rPr lang="cy-GB" altLang="en-US" sz="5300" b="1">
                <a:latin typeface="Arial" panose="020B0604020202020204" pitchFamily="34" charset="0"/>
                <a:cs typeface="Arial" panose="020B0604020202020204" pitchFamily="34" charset="0"/>
              </a:rPr>
              <a:t>Meysydd astudiaeth</a:t>
            </a:r>
            <a:br>
              <a:rPr lang="cy-GB" altLang="en-US" sz="5300" b="1">
                <a:latin typeface="Arial" panose="020B0604020202020204" pitchFamily="34" charset="0"/>
                <a:cs typeface="Arial" panose="020B0604020202020204" pitchFamily="34" charset="0"/>
              </a:rPr>
            </a:br>
            <a:r>
              <a:rPr lang="cy-GB" altLang="en-US" sz="5300" b="1" err="1">
                <a:solidFill>
                  <a:schemeClr val="accent1">
                    <a:lumMod val="75000"/>
                  </a:schemeClr>
                </a:solidFill>
                <a:latin typeface="Arial" panose="020B0604020202020204" pitchFamily="34" charset="0"/>
                <a:cs typeface="Arial" panose="020B0604020202020204" pitchFamily="34" charset="0"/>
              </a:rPr>
              <a:t>Topics</a:t>
            </a:r>
            <a:r>
              <a:rPr lang="cy-GB" altLang="en-US" sz="5300" b="1">
                <a:solidFill>
                  <a:schemeClr val="accent1">
                    <a:lumMod val="75000"/>
                  </a:schemeClr>
                </a:solidFill>
                <a:latin typeface="Arial" panose="020B0604020202020204" pitchFamily="34" charset="0"/>
                <a:cs typeface="Arial" panose="020B0604020202020204" pitchFamily="34" charset="0"/>
              </a:rPr>
              <a:t> to be </a:t>
            </a:r>
            <a:r>
              <a:rPr lang="cy-GB" altLang="en-US" sz="5300" b="1" err="1">
                <a:solidFill>
                  <a:schemeClr val="accent1">
                    <a:lumMod val="75000"/>
                  </a:schemeClr>
                </a:solidFill>
                <a:latin typeface="Arial" panose="020B0604020202020204" pitchFamily="34" charset="0"/>
                <a:cs typeface="Arial" panose="020B0604020202020204" pitchFamily="34" charset="0"/>
              </a:rPr>
              <a:t>studied</a:t>
            </a:r>
            <a:br>
              <a:rPr lang="cy-GB" altLang="en-US">
                <a:solidFill>
                  <a:srgbClr val="0000FF"/>
                </a:solidFill>
                <a:latin typeface="Arial" panose="020B0604020202020204" pitchFamily="34" charset="0"/>
                <a:cs typeface="Arial" panose="020B0604020202020204" pitchFamily="34" charset="0"/>
              </a:rPr>
            </a:br>
            <a:endParaRPr lang="en-GB" altLang="en-US">
              <a:latin typeface="Arial" panose="020B0604020202020204" pitchFamily="34" charset="0"/>
              <a:cs typeface="Arial" panose="020B0604020202020204" pitchFamily="34" charset="0"/>
            </a:endParaRPr>
          </a:p>
        </p:txBody>
      </p:sp>
      <p:sp>
        <p:nvSpPr>
          <p:cNvPr id="24579" name="Content Placeholder 2">
            <a:extLst>
              <a:ext uri="{FF2B5EF4-FFF2-40B4-BE49-F238E27FC236}">
                <a16:creationId xmlns:a16="http://schemas.microsoft.com/office/drawing/2014/main" id="{1F9B698F-FA1E-D9DB-6E30-946024AC17E2}"/>
              </a:ext>
            </a:extLst>
          </p:cNvPr>
          <p:cNvSpPr>
            <a:spLocks noGrp="1" noChangeArrowheads="1"/>
          </p:cNvSpPr>
          <p:nvPr>
            <p:ph idx="1"/>
          </p:nvPr>
        </p:nvSpPr>
        <p:spPr bwMode="auto">
          <a:xfrm>
            <a:off x="838200" y="1690689"/>
            <a:ext cx="5257800" cy="4025105"/>
          </a:xfrm>
        </p:spPr>
        <p:txBody>
          <a:bodyPr wrap="square" numCol="1" anchor="t" anchorCtr="0" compatLnSpc="1">
            <a:prstTxWarp prst="textNoShape">
              <a:avLst/>
            </a:prstTxWarp>
            <a:normAutofit fontScale="85000" lnSpcReduction="20000"/>
          </a:bodyPr>
          <a:lstStyle/>
          <a:p>
            <a:pPr>
              <a:spcBef>
                <a:spcPts val="600"/>
              </a:spcBef>
            </a:pPr>
            <a:r>
              <a:rPr lang="cy-GB" altLang="en-US" sz="3300">
                <a:latin typeface="Arial" panose="020B0604020202020204" pitchFamily="34" charset="0"/>
                <a:cs typeface="Arial" panose="020B0604020202020204" pitchFamily="34" charset="0"/>
              </a:rPr>
              <a:t>Gwerthoedd</a:t>
            </a:r>
          </a:p>
          <a:p>
            <a:pPr>
              <a:spcBef>
                <a:spcPts val="600"/>
              </a:spcBef>
            </a:pPr>
            <a:r>
              <a:rPr lang="cy-GB" altLang="en-US" sz="3300">
                <a:latin typeface="Arial" panose="020B0604020202020204" pitchFamily="34" charset="0"/>
                <a:cs typeface="Arial" panose="020B0604020202020204" pitchFamily="34" charset="0"/>
              </a:rPr>
              <a:t>Hanes Diogelwch</a:t>
            </a:r>
          </a:p>
          <a:p>
            <a:pPr>
              <a:spcBef>
                <a:spcPts val="600"/>
              </a:spcBef>
            </a:pPr>
            <a:r>
              <a:rPr lang="cy-GB" altLang="en-US" sz="3300">
                <a:latin typeface="Arial" panose="020B0604020202020204" pitchFamily="34" charset="0"/>
                <a:cs typeface="Arial" panose="020B0604020202020204" pitchFamily="34" charset="0"/>
              </a:rPr>
              <a:t>Deddfwriaeth</a:t>
            </a:r>
          </a:p>
          <a:p>
            <a:pPr>
              <a:spcBef>
                <a:spcPts val="600"/>
              </a:spcBef>
            </a:pPr>
            <a:r>
              <a:rPr lang="cy-GB" altLang="en-US" sz="3300">
                <a:latin typeface="Arial" panose="020B0604020202020204" pitchFamily="34" charset="0"/>
                <a:cs typeface="Arial" panose="020B0604020202020204" pitchFamily="34" charset="0"/>
              </a:rPr>
              <a:t>Mathau o Camdriniaeth</a:t>
            </a:r>
          </a:p>
          <a:p>
            <a:pPr>
              <a:spcBef>
                <a:spcPts val="600"/>
              </a:spcBef>
            </a:pPr>
            <a:r>
              <a:rPr lang="cy-GB" altLang="en-US" sz="3300">
                <a:latin typeface="Arial" panose="020B0604020202020204" pitchFamily="34" charset="0"/>
                <a:cs typeface="Arial" panose="020B0604020202020204" pitchFamily="34" charset="0"/>
              </a:rPr>
              <a:t>Adnabod, recordio, adrodd ac </a:t>
            </a:r>
            <a:r>
              <a:rPr lang="cy-GB" altLang="en-US" sz="3300" err="1">
                <a:latin typeface="Arial" panose="020B0604020202020204" pitchFamily="34" charset="0"/>
                <a:cs typeface="Arial" panose="020B0604020202020204" pitchFamily="34" charset="0"/>
              </a:rPr>
              <a:t>atgyfeirio</a:t>
            </a:r>
            <a:endParaRPr lang="cy-GB" altLang="en-US" sz="3300">
              <a:latin typeface="Arial" panose="020B0604020202020204" pitchFamily="34" charset="0"/>
              <a:cs typeface="Arial" panose="020B0604020202020204" pitchFamily="34" charset="0"/>
            </a:endParaRPr>
          </a:p>
          <a:p>
            <a:pPr>
              <a:spcBef>
                <a:spcPts val="600"/>
              </a:spcBef>
            </a:pPr>
            <a:r>
              <a:rPr lang="cy-GB" altLang="en-US" sz="3300">
                <a:latin typeface="Arial" panose="020B0604020202020204" pitchFamily="34" charset="0"/>
                <a:cs typeface="Arial" panose="020B0604020202020204" pitchFamily="34" charset="0"/>
              </a:rPr>
              <a:t>Achosion Camdriniaeth</a:t>
            </a:r>
          </a:p>
          <a:p>
            <a:pPr>
              <a:spcBef>
                <a:spcPts val="600"/>
              </a:spcBef>
            </a:pPr>
            <a:r>
              <a:rPr lang="cy-GB" altLang="en-US" sz="3300">
                <a:latin typeface="Arial" panose="020B0604020202020204" pitchFamily="34" charset="0"/>
                <a:cs typeface="Arial" panose="020B0604020202020204" pitchFamily="34" charset="0"/>
              </a:rPr>
              <a:t>Adroddiadau</a:t>
            </a:r>
          </a:p>
          <a:p>
            <a:pPr>
              <a:spcBef>
                <a:spcPts val="600"/>
              </a:spcBef>
            </a:pPr>
            <a:r>
              <a:rPr lang="cy-GB" altLang="en-US" sz="3300">
                <a:latin typeface="Arial" panose="020B0604020202020204" pitchFamily="34" charset="0"/>
                <a:cs typeface="Arial" panose="020B0604020202020204" pitchFamily="34" charset="0"/>
              </a:rPr>
              <a:t>Polisïau a Gweithdrefnau</a:t>
            </a:r>
          </a:p>
          <a:p>
            <a:pPr>
              <a:spcBef>
                <a:spcPts val="600"/>
              </a:spcBef>
            </a:pPr>
            <a:r>
              <a:rPr lang="cy-GB" altLang="en-US" sz="3300">
                <a:latin typeface="Arial" panose="020B0604020202020204" pitchFamily="34" charset="0"/>
                <a:cs typeface="Arial" panose="020B0604020202020204" pitchFamily="34" charset="0"/>
              </a:rPr>
              <a:t>Achosion Astudiaeth</a:t>
            </a:r>
          </a:p>
          <a:p>
            <a:pPr>
              <a:spcBef>
                <a:spcPts val="600"/>
              </a:spcBef>
            </a:pPr>
            <a:endParaRPr lang="cy-GB" altLang="en-US" sz="3300">
              <a:latin typeface="Arial" panose="020B0604020202020204" pitchFamily="34" charset="0"/>
              <a:cs typeface="Arial" panose="020B0604020202020204" pitchFamily="34" charset="0"/>
            </a:endParaRPr>
          </a:p>
          <a:p>
            <a:pPr>
              <a:spcBef>
                <a:spcPts val="600"/>
              </a:spcBef>
            </a:pPr>
            <a:endParaRPr lang="cy-GB" altLang="en-US" sz="3300">
              <a:latin typeface="Arial" panose="020B0604020202020204" pitchFamily="34" charset="0"/>
              <a:cs typeface="Arial" panose="020B0604020202020204" pitchFamily="34" charset="0"/>
            </a:endParaRPr>
          </a:p>
          <a:p>
            <a:endParaRPr lang="en-GB" altLang="en-US"/>
          </a:p>
          <a:p>
            <a:endParaRPr lang="en-GB" altLang="en-US"/>
          </a:p>
        </p:txBody>
      </p:sp>
      <p:sp>
        <p:nvSpPr>
          <p:cNvPr id="24580" name="Content Placeholder 3">
            <a:extLst>
              <a:ext uri="{FF2B5EF4-FFF2-40B4-BE49-F238E27FC236}">
                <a16:creationId xmlns:a16="http://schemas.microsoft.com/office/drawing/2014/main" id="{0A9D1A26-E859-E887-3D71-9FC045079EF7}"/>
              </a:ext>
            </a:extLst>
          </p:cNvPr>
          <p:cNvSpPr>
            <a:spLocks noGrp="1" noChangeArrowheads="1"/>
          </p:cNvSpPr>
          <p:nvPr>
            <p:ph sz="half" idx="4294967295"/>
          </p:nvPr>
        </p:nvSpPr>
        <p:spPr bwMode="auto">
          <a:xfrm>
            <a:off x="6629400" y="1628775"/>
            <a:ext cx="5562600" cy="4351338"/>
          </a:xfrm>
        </p:spPr>
        <p:txBody>
          <a:bodyPr wrap="square" numCol="1" anchor="t" anchorCtr="0" compatLnSpc="1">
            <a:prstTxWarp prst="textNoShape">
              <a:avLst/>
            </a:prstTxWarp>
            <a:normAutofit lnSpcReduction="10000"/>
          </a:bodyPr>
          <a:lstStyle/>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Values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Safeguarding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timeline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Legislation</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Types</a:t>
            </a:r>
            <a:r>
              <a:rPr lang="cy-GB" altLang="en-US">
                <a:solidFill>
                  <a:schemeClr val="accent1">
                    <a:lumMod val="75000"/>
                  </a:schemeClr>
                </a:solidFill>
                <a:latin typeface="Arial" panose="020B0604020202020204" pitchFamily="34" charset="0"/>
                <a:cs typeface="Arial" panose="020B0604020202020204" pitchFamily="34" charset="0"/>
              </a:rPr>
              <a:t> of </a:t>
            </a:r>
            <a:r>
              <a:rPr lang="cy-GB" altLang="en-US" err="1">
                <a:solidFill>
                  <a:schemeClr val="accent1">
                    <a:lumMod val="75000"/>
                  </a:schemeClr>
                </a:solidFill>
                <a:latin typeface="Arial" panose="020B0604020202020204" pitchFamily="34" charset="0"/>
                <a:cs typeface="Arial" panose="020B0604020202020204" pitchFamily="34" charset="0"/>
              </a:rPr>
              <a:t>Abuse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a:solidFill>
                  <a:schemeClr val="accent1">
                    <a:lumMod val="75000"/>
                  </a:schemeClr>
                </a:solidFill>
                <a:latin typeface="Arial" panose="020B0604020202020204" pitchFamily="34" charset="0"/>
                <a:cs typeface="Arial" panose="020B0604020202020204" pitchFamily="34" charset="0"/>
              </a:rPr>
              <a:t>Recognising, </a:t>
            </a:r>
            <a:r>
              <a:rPr lang="cy-GB" altLang="en-US" err="1">
                <a:solidFill>
                  <a:schemeClr val="accent1">
                    <a:lumMod val="75000"/>
                  </a:schemeClr>
                </a:solidFill>
                <a:latin typeface="Arial" panose="020B0604020202020204" pitchFamily="34" charset="0"/>
                <a:cs typeface="Arial" panose="020B0604020202020204" pitchFamily="34" charset="0"/>
              </a:rPr>
              <a:t>recording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reporting</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referring</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Causes</a:t>
            </a:r>
            <a:r>
              <a:rPr lang="cy-GB" altLang="en-US">
                <a:solidFill>
                  <a:schemeClr val="accent1">
                    <a:lumMod val="75000"/>
                  </a:schemeClr>
                </a:solidFill>
                <a:latin typeface="Arial" panose="020B0604020202020204" pitchFamily="34" charset="0"/>
                <a:cs typeface="Arial" panose="020B0604020202020204" pitchFamily="34" charset="0"/>
              </a:rPr>
              <a:t> of </a:t>
            </a:r>
            <a:r>
              <a:rPr lang="cy-GB" altLang="en-US" err="1">
                <a:solidFill>
                  <a:schemeClr val="accent1">
                    <a:lumMod val="75000"/>
                  </a:schemeClr>
                </a:solidFill>
                <a:latin typeface="Arial" panose="020B0604020202020204" pitchFamily="34" charset="0"/>
                <a:cs typeface="Arial" panose="020B0604020202020204" pitchFamily="34" charset="0"/>
              </a:rPr>
              <a:t>Abuse</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Reports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Policies</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and</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Procedures</a:t>
            </a:r>
            <a:endParaRPr lang="cy-GB" altLang="en-US">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buFont typeface="Lucida Sans" panose="020B0602030504020204" pitchFamily="34" charset="0"/>
              <a:buChar char="•"/>
            </a:pPr>
            <a:r>
              <a:rPr lang="cy-GB" altLang="en-US" err="1">
                <a:solidFill>
                  <a:schemeClr val="accent1">
                    <a:lumMod val="75000"/>
                  </a:schemeClr>
                </a:solidFill>
                <a:latin typeface="Arial" panose="020B0604020202020204" pitchFamily="34" charset="0"/>
                <a:cs typeface="Arial" panose="020B0604020202020204" pitchFamily="34" charset="0"/>
              </a:rPr>
              <a:t>Case</a:t>
            </a:r>
            <a:r>
              <a:rPr lang="cy-GB" altLang="en-US">
                <a:solidFill>
                  <a:schemeClr val="accent1">
                    <a:lumMod val="75000"/>
                  </a:schemeClr>
                </a:solidFill>
                <a:latin typeface="Arial" panose="020B0604020202020204" pitchFamily="34" charset="0"/>
                <a:cs typeface="Arial" panose="020B0604020202020204" pitchFamily="34" charset="0"/>
              </a:rPr>
              <a:t> </a:t>
            </a:r>
            <a:r>
              <a:rPr lang="cy-GB" altLang="en-US" err="1">
                <a:solidFill>
                  <a:schemeClr val="accent1">
                    <a:lumMod val="75000"/>
                  </a:schemeClr>
                </a:solidFill>
                <a:latin typeface="Arial" panose="020B0604020202020204" pitchFamily="34" charset="0"/>
                <a:cs typeface="Arial" panose="020B0604020202020204" pitchFamily="34" charset="0"/>
              </a:rPr>
              <a:t>Studies</a:t>
            </a:r>
            <a:endParaRPr lang="cy-GB" altLang="en-US">
              <a:solidFill>
                <a:schemeClr val="accent1">
                  <a:lumMod val="75000"/>
                </a:schemeClr>
              </a:solidFill>
              <a:latin typeface="Arial" panose="020B0604020202020204" pitchFamily="34" charset="0"/>
              <a:cs typeface="Arial" panose="020B0604020202020204" pitchFamily="34" charset="0"/>
            </a:endParaRPr>
          </a:p>
          <a:p>
            <a:endParaRPr lang="en-GB" altLang="en-US" i="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675515" y="0"/>
            <a:ext cx="10515600" cy="1325563"/>
          </a:xfrm>
        </p:spPr>
        <p:txBody>
          <a:bodyPr rtlCol="0">
            <a:normAutofit fontScale="90000"/>
          </a:bodyPr>
          <a:lstStyle/>
          <a:p>
            <a:pPr algn="ctr">
              <a:defRPr/>
            </a:pPr>
            <a:br>
              <a:rPr lang="cy-GB" altLang="en-US">
                <a:latin typeface="Lucida Sans" pitchFamily="34" charset="0"/>
              </a:rPr>
            </a:br>
            <a:r>
              <a:rPr lang="cy-GB" altLang="en-US">
                <a:latin typeface="Lucida Sans" pitchFamily="34" charset="0"/>
              </a:rPr>
              <a:t>  </a:t>
            </a:r>
            <a:r>
              <a:rPr lang="cy-GB" altLang="en-US" sz="5300" b="1">
                <a:latin typeface="Arial" panose="020B0604020202020204" pitchFamily="34" charset="0"/>
                <a:cs typeface="Arial" panose="020B0604020202020204" pitchFamily="34" charset="0"/>
              </a:rPr>
              <a:t>Asesiad</a:t>
            </a:r>
            <a:r>
              <a:rPr lang="cy-GB" altLang="en-US" sz="4000" b="1">
                <a:latin typeface="Arial" panose="020B0604020202020204" pitchFamily="34" charset="0"/>
                <a:cs typeface="Arial" panose="020B0604020202020204" pitchFamily="34" charset="0"/>
              </a:rPr>
              <a:t> </a:t>
            </a:r>
            <a:r>
              <a:rPr lang="cy-GB" altLang="en-US" sz="5300" b="1">
                <a:latin typeface="Arial" panose="020B0604020202020204" pitchFamily="34" charset="0"/>
                <a:cs typeface="Arial" panose="020B0604020202020204" pitchFamily="34" charset="0"/>
              </a:rPr>
              <a:t>                  </a:t>
            </a:r>
            <a:r>
              <a:rPr lang="cy-GB" altLang="en-US" sz="5300" b="1" err="1">
                <a:solidFill>
                  <a:schemeClr val="accent1">
                    <a:lumMod val="75000"/>
                  </a:schemeClr>
                </a:solidFill>
                <a:latin typeface="Arial" panose="020B0604020202020204" pitchFamily="34" charset="0"/>
                <a:cs typeface="Arial" panose="020B0604020202020204" pitchFamily="34" charset="0"/>
              </a:rPr>
              <a:t>Assessment</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29027" y="1311657"/>
            <a:ext cx="5865374" cy="3809862"/>
          </a:xfrm>
        </p:spPr>
        <p:txBody>
          <a:bodyPr vert="horz" lIns="91440" tIns="45720" rIns="91440" bIns="45720" rtlCol="0" anchor="t">
            <a:noAutofit/>
          </a:bodyPr>
          <a:lstStyle/>
          <a:p>
            <a:pPr>
              <a:defRPr/>
            </a:pPr>
            <a:r>
              <a:rPr lang="en-GB" altLang="en-US" sz="2600" err="1">
                <a:latin typeface="Arial"/>
                <a:cs typeface="Arial"/>
              </a:rPr>
              <a:t>Prosiect</a:t>
            </a:r>
            <a:r>
              <a:rPr lang="en-GB" altLang="en-US" sz="2600">
                <a:latin typeface="Arial"/>
                <a:cs typeface="Arial"/>
              </a:rPr>
              <a:t> </a:t>
            </a:r>
            <a:r>
              <a:rPr lang="en-GB" altLang="en-US" sz="2600" err="1">
                <a:latin typeface="Arial"/>
                <a:cs typeface="Arial"/>
              </a:rPr>
              <a:t>Perfformiad</a:t>
            </a:r>
            <a:r>
              <a:rPr lang="en-GB" altLang="en-US" sz="2600">
                <a:latin typeface="Arial"/>
                <a:cs typeface="Arial"/>
              </a:rPr>
              <a:t> </a:t>
            </a:r>
            <a:r>
              <a:rPr lang="en-GB" altLang="en-US" sz="2600" err="1">
                <a:latin typeface="Arial"/>
                <a:cs typeface="Arial"/>
              </a:rPr>
              <a:t>Ymarferol</a:t>
            </a:r>
            <a:r>
              <a:rPr lang="en-GB" altLang="en-US" sz="2600">
                <a:latin typeface="Arial"/>
                <a:cs typeface="Arial"/>
              </a:rPr>
              <a:t> (</a:t>
            </a:r>
            <a:r>
              <a:rPr lang="en-GB" altLang="en-US" sz="2600" err="1">
                <a:latin typeface="Arial"/>
                <a:cs typeface="Arial"/>
              </a:rPr>
              <a:t>cyfwerth</a:t>
            </a:r>
            <a:r>
              <a:rPr lang="en-GB" altLang="en-US" sz="2600">
                <a:latin typeface="Arial"/>
                <a:cs typeface="Arial"/>
              </a:rPr>
              <a:t> â 4,000 o </a:t>
            </a:r>
            <a:r>
              <a:rPr lang="en-GB" altLang="en-US" sz="2600" err="1">
                <a:latin typeface="Arial"/>
                <a:cs typeface="Arial"/>
              </a:rPr>
              <a:t>eiriau</a:t>
            </a:r>
            <a:r>
              <a:rPr lang="en-GB" altLang="en-US" sz="2600">
                <a:latin typeface="Arial"/>
                <a:cs typeface="Arial"/>
              </a:rPr>
              <a:t>)</a:t>
            </a:r>
          </a:p>
          <a:p>
            <a:pPr>
              <a:defRPr/>
            </a:pPr>
            <a:r>
              <a:rPr lang="en-GB" altLang="en-US" sz="2600" err="1">
                <a:latin typeface="Arial"/>
                <a:cs typeface="Arial"/>
              </a:rPr>
              <a:t>Trafodaeth</a:t>
            </a:r>
            <a:r>
              <a:rPr lang="en-GB" altLang="en-US" sz="2600">
                <a:latin typeface="Arial"/>
                <a:cs typeface="Arial"/>
              </a:rPr>
              <a:t> </a:t>
            </a:r>
            <a:r>
              <a:rPr lang="en-GB" altLang="en-US" sz="2600" err="1">
                <a:latin typeface="Arial"/>
                <a:cs typeface="Arial"/>
              </a:rPr>
              <a:t>grŵp</a:t>
            </a:r>
            <a:r>
              <a:rPr lang="en-GB" altLang="en-US" sz="2600">
                <a:latin typeface="Arial"/>
                <a:cs typeface="Arial"/>
              </a:rPr>
              <a:t> - 40 </a:t>
            </a:r>
            <a:r>
              <a:rPr lang="en-GB" altLang="en-US" sz="2600" err="1">
                <a:latin typeface="Arial"/>
                <a:cs typeface="Arial"/>
              </a:rPr>
              <a:t>munud</a:t>
            </a:r>
            <a:r>
              <a:rPr lang="en-GB" altLang="en-US" sz="2600">
                <a:latin typeface="Arial"/>
                <a:cs typeface="Arial"/>
              </a:rPr>
              <a:t>  </a:t>
            </a:r>
            <a:r>
              <a:rPr lang="en-GB" altLang="en-US" sz="2600" err="1">
                <a:latin typeface="Arial"/>
                <a:cs typeface="Arial"/>
              </a:rPr>
              <a:t>drwy</a:t>
            </a:r>
            <a:r>
              <a:rPr lang="en-GB" altLang="en-US" sz="2600">
                <a:latin typeface="Arial"/>
                <a:cs typeface="Arial"/>
              </a:rPr>
              <a:t> Microsoft Teams neu </a:t>
            </a:r>
            <a:r>
              <a:rPr lang="en-GB" altLang="en-US" sz="2600" err="1">
                <a:latin typeface="Arial"/>
                <a:cs typeface="Arial"/>
              </a:rPr>
              <a:t>wyneb</a:t>
            </a:r>
            <a:r>
              <a:rPr lang="en-GB" altLang="en-US" sz="2600">
                <a:latin typeface="Arial"/>
                <a:cs typeface="Arial"/>
              </a:rPr>
              <a:t> </a:t>
            </a:r>
            <a:r>
              <a:rPr lang="en-GB" altLang="en-US" sz="2600" err="1">
                <a:latin typeface="Arial"/>
                <a:cs typeface="Arial"/>
              </a:rPr>
              <a:t>i</a:t>
            </a:r>
            <a:r>
              <a:rPr lang="en-GB" altLang="en-US" sz="2600">
                <a:latin typeface="Arial"/>
                <a:cs typeface="Arial"/>
              </a:rPr>
              <a:t> </a:t>
            </a:r>
            <a:r>
              <a:rPr lang="en-GB" altLang="en-US" sz="2600" err="1">
                <a:latin typeface="Arial"/>
                <a:cs typeface="Arial"/>
              </a:rPr>
              <a:t>wyneb</a:t>
            </a:r>
            <a:r>
              <a:rPr lang="en-GB" altLang="en-US" sz="2600">
                <a:latin typeface="Arial"/>
                <a:cs typeface="Arial"/>
              </a:rPr>
              <a:t> (</a:t>
            </a:r>
            <a:r>
              <a:rPr lang="en-GB" altLang="en-US" sz="2600" err="1">
                <a:latin typeface="Arial"/>
                <a:cs typeface="Arial"/>
              </a:rPr>
              <a:t>Cyflwynad</a:t>
            </a:r>
            <a:r>
              <a:rPr lang="en-GB" altLang="en-US" sz="2600">
                <a:latin typeface="Arial"/>
                <a:cs typeface="Arial"/>
              </a:rPr>
              <a:t> o 20 </a:t>
            </a:r>
            <a:r>
              <a:rPr lang="en-GB" altLang="en-US" sz="2600" err="1">
                <a:latin typeface="Arial"/>
                <a:cs typeface="Arial"/>
              </a:rPr>
              <a:t>munud</a:t>
            </a:r>
            <a:r>
              <a:rPr lang="en-GB" altLang="en-US" sz="2600">
                <a:latin typeface="Arial"/>
                <a:cs typeface="Arial"/>
              </a:rPr>
              <a:t> a 20 </a:t>
            </a:r>
            <a:r>
              <a:rPr lang="en-GB" altLang="en-US" sz="2600" err="1">
                <a:latin typeface="Arial"/>
                <a:cs typeface="Arial"/>
              </a:rPr>
              <a:t>munud</a:t>
            </a:r>
            <a:r>
              <a:rPr lang="en-GB" altLang="en-US" sz="2600">
                <a:latin typeface="Arial"/>
                <a:cs typeface="Arial"/>
              </a:rPr>
              <a:t> o </a:t>
            </a:r>
            <a:r>
              <a:rPr lang="en-GB" altLang="en-US" sz="2600" err="1">
                <a:latin typeface="Arial"/>
                <a:cs typeface="Arial"/>
              </a:rPr>
              <a:t>adfyfyriadau</a:t>
            </a:r>
            <a:r>
              <a:rPr lang="en-GB" altLang="en-US" sz="2600">
                <a:latin typeface="Arial"/>
                <a:cs typeface="Arial"/>
              </a:rPr>
              <a:t> </a:t>
            </a:r>
            <a:r>
              <a:rPr lang="en-GB" altLang="en-US" sz="2600" err="1">
                <a:latin typeface="Arial"/>
                <a:cs typeface="Arial"/>
              </a:rPr>
              <a:t>unigol</a:t>
            </a:r>
            <a:r>
              <a:rPr lang="en-GB" altLang="en-US" sz="2600">
                <a:latin typeface="Arial"/>
                <a:cs typeface="Arial"/>
              </a:rPr>
              <a:t>)</a:t>
            </a:r>
            <a:endParaRPr lang="en-GB" altLang="en-US" sz="2600">
              <a:latin typeface="Arial" panose="020B0604020202020204" pitchFamily="34" charset="0"/>
              <a:cs typeface="Arial" panose="020B0604020202020204" pitchFamily="34" charset="0"/>
            </a:endParaRPr>
          </a:p>
          <a:p>
            <a:pPr>
              <a:defRPr/>
            </a:pPr>
            <a:r>
              <a:rPr lang="en-GB" altLang="en-US" sz="2600" err="1">
                <a:latin typeface="Arial"/>
                <a:cs typeface="Arial"/>
              </a:rPr>
              <a:t>Lanlwythoch</a:t>
            </a:r>
            <a:r>
              <a:rPr lang="en-GB" altLang="en-US" sz="2600">
                <a:latin typeface="Arial"/>
                <a:cs typeface="Arial"/>
              </a:rPr>
              <a:t> </a:t>
            </a:r>
            <a:r>
              <a:rPr lang="en-GB" altLang="en-US" sz="2600" err="1">
                <a:latin typeface="Arial"/>
                <a:cs typeface="Arial"/>
              </a:rPr>
              <a:t>rhestr</a:t>
            </a:r>
            <a:r>
              <a:rPr lang="en-GB" altLang="en-US" sz="2600">
                <a:latin typeface="Arial"/>
                <a:cs typeface="Arial"/>
              </a:rPr>
              <a:t> </a:t>
            </a:r>
            <a:r>
              <a:rPr lang="en-GB" altLang="en-US" sz="2600" err="1">
                <a:latin typeface="Arial"/>
                <a:cs typeface="Arial"/>
              </a:rPr>
              <a:t>cyfeirnodi</a:t>
            </a:r>
            <a:r>
              <a:rPr lang="en-GB" altLang="en-US" sz="2600">
                <a:latin typeface="Arial"/>
                <a:cs typeface="Arial"/>
              </a:rPr>
              <a:t> </a:t>
            </a:r>
            <a:r>
              <a:rPr lang="en-GB" altLang="en-US" sz="2600" err="1">
                <a:latin typeface="Arial"/>
                <a:cs typeface="Arial"/>
              </a:rPr>
              <a:t>grŵp</a:t>
            </a:r>
            <a:r>
              <a:rPr lang="en-GB" altLang="en-US" sz="2600">
                <a:latin typeface="Arial"/>
                <a:cs typeface="Arial"/>
              </a:rPr>
              <a:t> a </a:t>
            </a:r>
            <a:r>
              <a:rPr lang="en-GB" altLang="en-US" sz="2600" err="1">
                <a:latin typeface="Arial"/>
                <a:cs typeface="Arial"/>
              </a:rPr>
              <a:t>sgript</a:t>
            </a:r>
            <a:r>
              <a:rPr lang="en-GB" altLang="en-US" sz="2600">
                <a:latin typeface="Arial"/>
                <a:cs typeface="Arial"/>
              </a:rPr>
              <a:t> </a:t>
            </a:r>
            <a:r>
              <a:rPr lang="en-GB" altLang="en-US" sz="2600" err="1">
                <a:latin typeface="Arial"/>
                <a:cs typeface="Arial"/>
              </a:rPr>
              <a:t>unigol</a:t>
            </a:r>
            <a:r>
              <a:rPr lang="en-GB" altLang="en-US" sz="2600">
                <a:latin typeface="Arial"/>
                <a:cs typeface="Arial"/>
              </a:rPr>
              <a:t> </a:t>
            </a:r>
            <a:r>
              <a:rPr lang="en-GB" altLang="en-US" sz="2600" err="1">
                <a:latin typeface="Arial"/>
                <a:cs typeface="Arial"/>
              </a:rPr>
              <a:t>i</a:t>
            </a:r>
            <a:r>
              <a:rPr lang="en-GB" altLang="en-US" sz="2600">
                <a:latin typeface="Arial"/>
                <a:cs typeface="Arial"/>
              </a:rPr>
              <a:t> </a:t>
            </a:r>
            <a:r>
              <a:rPr lang="en-GB" altLang="en-US" sz="2600" err="1">
                <a:latin typeface="Arial"/>
                <a:cs typeface="Arial"/>
              </a:rPr>
              <a:t>ddolen</a:t>
            </a:r>
            <a:r>
              <a:rPr lang="en-GB" altLang="en-US" sz="2600">
                <a:latin typeface="Arial"/>
                <a:cs typeface="Arial"/>
              </a:rPr>
              <a:t> addas</a:t>
            </a:r>
          </a:p>
          <a:p>
            <a:pPr>
              <a:defRPr/>
            </a:pPr>
            <a:r>
              <a:rPr lang="en-GB" altLang="en-US" sz="2600" err="1">
                <a:latin typeface="Arial"/>
                <a:cs typeface="Arial"/>
              </a:rPr>
              <a:t>Lanlwythoch</a:t>
            </a:r>
            <a:r>
              <a:rPr lang="en-GB" altLang="en-US" sz="2600">
                <a:latin typeface="Arial"/>
                <a:cs typeface="Arial"/>
              </a:rPr>
              <a:t> </a:t>
            </a:r>
            <a:r>
              <a:rPr lang="en-GB" altLang="en-US" sz="2600" err="1">
                <a:latin typeface="Arial"/>
                <a:cs typeface="Arial"/>
              </a:rPr>
              <a:t>rhestr</a:t>
            </a:r>
            <a:r>
              <a:rPr lang="en-GB" altLang="en-US" sz="2600">
                <a:latin typeface="Arial"/>
                <a:cs typeface="Arial"/>
              </a:rPr>
              <a:t> </a:t>
            </a:r>
            <a:r>
              <a:rPr lang="en-GB" altLang="en-US" sz="2600" err="1">
                <a:latin typeface="Arial"/>
                <a:cs typeface="Arial"/>
              </a:rPr>
              <a:t>cyfeirnodi</a:t>
            </a:r>
            <a:r>
              <a:rPr lang="en-GB" altLang="en-US" sz="2600">
                <a:latin typeface="Arial"/>
                <a:cs typeface="Arial"/>
              </a:rPr>
              <a:t> </a:t>
            </a:r>
            <a:r>
              <a:rPr lang="en-GB" altLang="en-US" sz="2600" err="1">
                <a:latin typeface="Arial"/>
                <a:cs typeface="Arial"/>
              </a:rPr>
              <a:t>unigol</a:t>
            </a:r>
            <a:r>
              <a:rPr lang="en-GB" altLang="en-US" sz="2600">
                <a:latin typeface="Arial"/>
                <a:cs typeface="Arial"/>
              </a:rPr>
              <a:t> a </a:t>
            </a:r>
            <a:r>
              <a:rPr lang="en-GB" altLang="en-US" sz="2600" err="1">
                <a:latin typeface="Arial"/>
                <a:cs typeface="Arial"/>
              </a:rPr>
              <a:t>sgript</a:t>
            </a:r>
            <a:r>
              <a:rPr lang="en-GB" altLang="en-US" sz="2600">
                <a:latin typeface="Arial"/>
                <a:cs typeface="Arial"/>
              </a:rPr>
              <a:t> </a:t>
            </a:r>
            <a:r>
              <a:rPr lang="en-GB" altLang="en-US" sz="2600" err="1">
                <a:latin typeface="Arial"/>
                <a:cs typeface="Arial"/>
              </a:rPr>
              <a:t>i'r</a:t>
            </a:r>
            <a:r>
              <a:rPr lang="en-GB" altLang="en-US" sz="2600">
                <a:latin typeface="Arial"/>
                <a:cs typeface="Arial"/>
              </a:rPr>
              <a:t> </a:t>
            </a:r>
            <a:r>
              <a:rPr lang="en-GB" altLang="en-US" sz="2600" err="1">
                <a:latin typeface="Arial"/>
                <a:cs typeface="Arial"/>
              </a:rPr>
              <a:t>ddolen</a:t>
            </a:r>
            <a:r>
              <a:rPr lang="en-GB" altLang="en-US" sz="2600">
                <a:latin typeface="Arial"/>
                <a:cs typeface="Arial"/>
              </a:rPr>
              <a:t> addas</a:t>
            </a: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197600" y="1275563"/>
            <a:ext cx="5156200" cy="4270237"/>
          </a:xfrm>
          <a:prstGeom prst="rect">
            <a:avLst/>
          </a:prstGeom>
        </p:spPr>
        <p:txBody>
          <a:bodyPr vert="horz" lIns="91440" tIns="45720" rIns="91440" bIns="45720" rtlCol="0" anchor="t">
            <a:normAutofit lnSpcReduction="10000"/>
          </a:bodyPr>
          <a:lstStyle/>
          <a:p>
            <a:pPr>
              <a:spcBef>
                <a:spcPts val="600"/>
              </a:spcBef>
              <a:buClr>
                <a:srgbClr val="0000FF"/>
              </a:buClr>
              <a:defRPr/>
            </a:pPr>
            <a:r>
              <a:rPr lang="en-GB" sz="2600">
                <a:solidFill>
                  <a:schemeClr val="accent1">
                    <a:lumMod val="75000"/>
                  </a:schemeClr>
                </a:solidFill>
                <a:latin typeface="Arial"/>
                <a:cs typeface="Arial"/>
              </a:rPr>
              <a:t>Practical Performance Project (equivalent to 4,000 words).</a:t>
            </a:r>
          </a:p>
          <a:p>
            <a:pPr>
              <a:spcBef>
                <a:spcPts val="600"/>
              </a:spcBef>
              <a:defRPr/>
            </a:pPr>
            <a:r>
              <a:rPr lang="cy-GB" altLang="en-US" sz="2600">
                <a:solidFill>
                  <a:schemeClr val="accent1">
                    <a:lumMod val="75000"/>
                  </a:schemeClr>
                </a:solidFill>
                <a:latin typeface="Arial"/>
                <a:cs typeface="Arial"/>
              </a:rPr>
              <a:t>Group </a:t>
            </a:r>
            <a:r>
              <a:rPr lang="cy-GB" altLang="en-US" sz="2600" err="1">
                <a:solidFill>
                  <a:schemeClr val="accent1">
                    <a:lumMod val="75000"/>
                  </a:schemeClr>
                </a:solidFill>
                <a:latin typeface="Arial"/>
                <a:cs typeface="Arial"/>
              </a:rPr>
              <a:t>discussion</a:t>
            </a:r>
            <a:r>
              <a:rPr lang="cy-GB" altLang="en-US" sz="2600">
                <a:solidFill>
                  <a:schemeClr val="accent1">
                    <a:lumMod val="75000"/>
                  </a:schemeClr>
                </a:solidFill>
                <a:latin typeface="Arial"/>
                <a:cs typeface="Arial"/>
              </a:rPr>
              <a:t> - 40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through</a:t>
            </a:r>
            <a:r>
              <a:rPr lang="cy-GB" altLang="en-US" sz="2600">
                <a:solidFill>
                  <a:schemeClr val="accent1">
                    <a:lumMod val="75000"/>
                  </a:schemeClr>
                </a:solidFill>
                <a:latin typeface="Arial"/>
                <a:cs typeface="Arial"/>
              </a:rPr>
              <a:t> Microsoft </a:t>
            </a:r>
            <a:r>
              <a:rPr lang="cy-GB" altLang="en-US" sz="2600" err="1">
                <a:solidFill>
                  <a:schemeClr val="accent1">
                    <a:lumMod val="75000"/>
                  </a:schemeClr>
                </a:solidFill>
                <a:latin typeface="Arial"/>
                <a:cs typeface="Arial"/>
              </a:rPr>
              <a:t>Teams</a:t>
            </a:r>
            <a:r>
              <a:rPr lang="cy-GB" altLang="en-US" sz="2600">
                <a:solidFill>
                  <a:schemeClr val="accent1">
                    <a:lumMod val="75000"/>
                  </a:schemeClr>
                </a:solidFill>
                <a:latin typeface="Arial"/>
                <a:cs typeface="Arial"/>
              </a:rPr>
              <a:t> or </a:t>
            </a:r>
            <a:r>
              <a:rPr lang="cy-GB" altLang="en-US" sz="2600" err="1">
                <a:solidFill>
                  <a:schemeClr val="accent1">
                    <a:lumMod val="75000"/>
                  </a:schemeClr>
                </a:solidFill>
                <a:latin typeface="Arial"/>
                <a:cs typeface="Arial"/>
              </a:rPr>
              <a:t>face</a:t>
            </a:r>
            <a:r>
              <a:rPr lang="cy-GB" altLang="en-US" sz="2600">
                <a:solidFill>
                  <a:schemeClr val="accent1">
                    <a:lumMod val="75000"/>
                  </a:schemeClr>
                </a:solidFill>
                <a:latin typeface="Arial"/>
                <a:cs typeface="Arial"/>
              </a:rPr>
              <a:t> to </a:t>
            </a:r>
            <a:r>
              <a:rPr lang="cy-GB" altLang="en-US" sz="2600" err="1">
                <a:solidFill>
                  <a:schemeClr val="accent1">
                    <a:lumMod val="75000"/>
                  </a:schemeClr>
                </a:solidFill>
                <a:latin typeface="Arial"/>
                <a:cs typeface="Arial"/>
              </a:rPr>
              <a:t>face</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Presentation</a:t>
            </a:r>
            <a:r>
              <a:rPr lang="cy-GB" altLang="en-US" sz="2600">
                <a:solidFill>
                  <a:schemeClr val="accent1">
                    <a:lumMod val="75000"/>
                  </a:schemeClr>
                </a:solidFill>
                <a:latin typeface="Arial"/>
                <a:cs typeface="Arial"/>
              </a:rPr>
              <a:t> of 20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a:t>
            </a:r>
            <a:r>
              <a:rPr lang="cy-GB" altLang="en-US" sz="2600" err="1">
                <a:solidFill>
                  <a:schemeClr val="accent1">
                    <a:lumMod val="75000"/>
                  </a:schemeClr>
                </a:solidFill>
                <a:latin typeface="Arial"/>
                <a:cs typeface="Arial"/>
              </a:rPr>
              <a:t>and</a:t>
            </a:r>
            <a:r>
              <a:rPr lang="cy-GB" altLang="en-US" sz="2600">
                <a:solidFill>
                  <a:schemeClr val="accent1">
                    <a:lumMod val="75000"/>
                  </a:schemeClr>
                </a:solidFill>
                <a:latin typeface="Arial"/>
                <a:cs typeface="Arial"/>
              </a:rPr>
              <a:t> 20 </a:t>
            </a:r>
            <a:r>
              <a:rPr lang="cy-GB" altLang="en-US" sz="2600" err="1">
                <a:solidFill>
                  <a:schemeClr val="accent1">
                    <a:lumMod val="75000"/>
                  </a:schemeClr>
                </a:solidFill>
                <a:latin typeface="Arial"/>
                <a:cs typeface="Arial"/>
              </a:rPr>
              <a:t>minutes</a:t>
            </a:r>
            <a:r>
              <a:rPr lang="cy-GB" altLang="en-US" sz="2600">
                <a:solidFill>
                  <a:schemeClr val="accent1">
                    <a:lumMod val="75000"/>
                  </a:schemeClr>
                </a:solidFill>
                <a:latin typeface="Arial"/>
                <a:cs typeface="Arial"/>
              </a:rPr>
              <a:t> of </a:t>
            </a:r>
            <a:r>
              <a:rPr lang="cy-GB" altLang="en-US" sz="2600" err="1">
                <a:solidFill>
                  <a:schemeClr val="accent1">
                    <a:lumMod val="75000"/>
                  </a:schemeClr>
                </a:solidFill>
                <a:latin typeface="Arial"/>
                <a:cs typeface="Arial"/>
              </a:rPr>
              <a:t>self-reflections</a:t>
            </a:r>
            <a:r>
              <a:rPr lang="cy-GB" altLang="en-US" sz="2600">
                <a:solidFill>
                  <a:schemeClr val="accent1">
                    <a:lumMod val="75000"/>
                  </a:schemeClr>
                </a:solidFill>
                <a:latin typeface="Arial"/>
                <a:cs typeface="Arial"/>
              </a:rPr>
              <a:t>) </a:t>
            </a:r>
          </a:p>
          <a:p>
            <a:pPr>
              <a:spcBef>
                <a:spcPts val="600"/>
              </a:spcBef>
              <a:defRPr/>
            </a:pPr>
            <a:r>
              <a:rPr lang="cy-GB" sz="2600" err="1">
                <a:solidFill>
                  <a:schemeClr val="accent1">
                    <a:lumMod val="75000"/>
                  </a:schemeClr>
                </a:solidFill>
                <a:latin typeface="Arial"/>
                <a:cs typeface="Arial"/>
              </a:rPr>
              <a:t>Upload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group</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reference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list</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individual</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script</a:t>
            </a:r>
            <a:r>
              <a:rPr lang="cy-GB" sz="2600">
                <a:solidFill>
                  <a:schemeClr val="accent1">
                    <a:lumMod val="75000"/>
                  </a:schemeClr>
                </a:solidFill>
                <a:latin typeface="Arial"/>
                <a:cs typeface="Arial"/>
              </a:rPr>
              <a:t> to the </a:t>
            </a:r>
            <a:r>
              <a:rPr lang="cy-GB" sz="2600" err="1">
                <a:solidFill>
                  <a:schemeClr val="accent1">
                    <a:lumMod val="75000"/>
                  </a:schemeClr>
                </a:solidFill>
                <a:latin typeface="Arial"/>
                <a:cs typeface="Arial"/>
              </a:rPr>
              <a:t>appropriate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link</a:t>
            </a:r>
            <a:endParaRPr lang="cy-GB" sz="2600">
              <a:solidFill>
                <a:schemeClr val="accent1">
                  <a:lumMod val="75000"/>
                </a:schemeClr>
              </a:solidFill>
              <a:latin typeface="Arial"/>
              <a:cs typeface="Arial"/>
            </a:endParaRPr>
          </a:p>
          <a:p>
            <a:pPr>
              <a:spcBef>
                <a:spcPts val="600"/>
              </a:spcBef>
              <a:defRPr/>
            </a:pPr>
            <a:r>
              <a:rPr lang="cy-GB" sz="2600" err="1">
                <a:solidFill>
                  <a:schemeClr val="accent1">
                    <a:lumMod val="75000"/>
                  </a:schemeClr>
                </a:solidFill>
                <a:latin typeface="Arial"/>
                <a:cs typeface="Arial"/>
              </a:rPr>
              <a:t>Upload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individual</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reference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list</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and</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script</a:t>
            </a:r>
            <a:r>
              <a:rPr lang="cy-GB" sz="2600">
                <a:solidFill>
                  <a:schemeClr val="accent1">
                    <a:lumMod val="75000"/>
                  </a:schemeClr>
                </a:solidFill>
                <a:latin typeface="Arial"/>
                <a:cs typeface="Arial"/>
              </a:rPr>
              <a:t> to </a:t>
            </a:r>
            <a:r>
              <a:rPr lang="cy-GB" sz="2600" err="1">
                <a:solidFill>
                  <a:schemeClr val="accent1">
                    <a:lumMod val="75000"/>
                  </a:schemeClr>
                </a:solidFill>
                <a:latin typeface="Arial"/>
                <a:cs typeface="Arial"/>
              </a:rPr>
              <a:t>appropriate</a:t>
            </a:r>
            <a:r>
              <a:rPr lang="cy-GB" sz="2600">
                <a:solidFill>
                  <a:schemeClr val="accent1">
                    <a:lumMod val="75000"/>
                  </a:schemeClr>
                </a:solidFill>
                <a:latin typeface="Arial"/>
                <a:cs typeface="Arial"/>
              </a:rPr>
              <a:t> </a:t>
            </a:r>
            <a:r>
              <a:rPr lang="cy-GB" sz="2600" err="1">
                <a:solidFill>
                  <a:schemeClr val="accent1">
                    <a:lumMod val="75000"/>
                  </a:schemeClr>
                </a:solidFill>
                <a:latin typeface="Arial"/>
                <a:cs typeface="Arial"/>
              </a:rPr>
              <a:t>link</a:t>
            </a:r>
            <a:endParaRPr lang="cy-GB">
              <a:solidFill>
                <a:schemeClr val="accent1">
                  <a:lumMod val="75000"/>
                </a:schemeClr>
              </a:solidFill>
            </a:endParaRPr>
          </a:p>
          <a:p>
            <a:pPr>
              <a:spcBef>
                <a:spcPts val="600"/>
              </a:spcBef>
              <a:buNone/>
              <a:defRPr/>
            </a:pPr>
            <a:endParaRPr lang="cy-GB" altLang="en-US" sz="2400" b="1">
              <a:solidFill>
                <a:srgbClr val="0000FF"/>
              </a:solidFill>
              <a:latin typeface="Lucida Sans" pitchFamily="34" charset="0"/>
            </a:endParaRPr>
          </a:p>
          <a:p>
            <a:pPr marL="0" indent="0">
              <a:buNone/>
              <a:defRPr/>
            </a:pP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p:txBody>
          <a:bodyPr rtlCol="0">
            <a:normAutofit fontScale="90000"/>
          </a:bodyPr>
          <a:lstStyle/>
          <a:p>
            <a:pPr>
              <a:defRPr/>
            </a:pPr>
            <a:br>
              <a:rPr lang="cy-GB" altLang="en-US">
                <a:latin typeface="Lucida Sans" pitchFamily="34" charset="0"/>
              </a:rPr>
            </a:br>
            <a:r>
              <a:rPr lang="cy-GB" altLang="en-US" sz="5300" b="1">
                <a:latin typeface="Arial" panose="020B0604020202020204" pitchFamily="34" charset="0"/>
                <a:cs typeface="Arial" panose="020B0604020202020204" pitchFamily="34" charset="0"/>
              </a:rPr>
              <a:t>Y Dasg</a:t>
            </a:r>
            <a:r>
              <a:rPr lang="cy-GB" altLang="en-US" sz="4000" b="1">
                <a:latin typeface="Arial" panose="020B0604020202020204" pitchFamily="34" charset="0"/>
                <a:cs typeface="Arial" panose="020B0604020202020204" pitchFamily="34" charset="0"/>
              </a:rPr>
              <a:t> </a:t>
            </a:r>
            <a:r>
              <a:rPr lang="cy-GB" altLang="en-US" sz="5300" b="1">
                <a:latin typeface="Arial" panose="020B0604020202020204" pitchFamily="34" charset="0"/>
                <a:cs typeface="Arial" panose="020B0604020202020204" pitchFamily="34" charset="0"/>
              </a:rPr>
              <a:t>                        </a:t>
            </a:r>
            <a:r>
              <a:rPr lang="cy-GB" altLang="en-US" sz="5300" b="1">
                <a:solidFill>
                  <a:schemeClr val="accent1">
                    <a:lumMod val="75000"/>
                  </a:schemeClr>
                </a:solidFill>
                <a:latin typeface="Arial" panose="020B0604020202020204" pitchFamily="34" charset="0"/>
                <a:cs typeface="Arial" panose="020B0604020202020204" pitchFamily="34" charset="0"/>
              </a:rPr>
              <a:t>The </a:t>
            </a:r>
            <a:r>
              <a:rPr lang="cy-GB" altLang="en-US" sz="5300" b="1" err="1">
                <a:solidFill>
                  <a:schemeClr val="accent1">
                    <a:lumMod val="75000"/>
                  </a:schemeClr>
                </a:solidFill>
                <a:latin typeface="Arial" panose="020B0604020202020204" pitchFamily="34" charset="0"/>
                <a:cs typeface="Arial" panose="020B0604020202020204" pitchFamily="34" charset="0"/>
              </a:rPr>
              <a:t>Task</a:t>
            </a:r>
            <a:r>
              <a:rPr lang="cy-GB" altLang="en-US" sz="5300" b="1">
                <a:solidFill>
                  <a:schemeClr val="accent1">
                    <a:lumMod val="75000"/>
                  </a:schemeClr>
                </a:solidFill>
                <a:latin typeface="Arial" panose="020B0604020202020204" pitchFamily="34" charset="0"/>
                <a:cs typeface="Arial" panose="020B0604020202020204" pitchFamily="34" charset="0"/>
              </a:rPr>
              <a:t>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23416" y="1825625"/>
            <a:ext cx="6084157" cy="3809862"/>
          </a:xfrm>
        </p:spPr>
        <p:txBody>
          <a:bodyPr vert="horz" lIns="91440" tIns="45720" rIns="91440" bIns="45720" rtlCol="0" anchor="t">
            <a:noAutofit/>
          </a:bodyPr>
          <a:lstStyle/>
          <a:p>
            <a:r>
              <a:rPr lang="cy-GB" sz="2000" b="1">
                <a:latin typeface="Arial" panose="020B0604020202020204" pitchFamily="34" charset="0"/>
                <a:cs typeface="Arial" panose="020B0604020202020204" pitchFamily="34" charset="0"/>
              </a:rPr>
              <a:t>Prosiect Perfformiad Ymarferol - cyflwyniad 40 munud (cyfartal i 4000 o eiriau)</a:t>
            </a:r>
            <a:endParaRPr lang="en-GB" sz="2000" b="1">
              <a:latin typeface="Arial" panose="020B0604020202020204" pitchFamily="34" charset="0"/>
              <a:cs typeface="Arial" panose="020B0604020202020204" pitchFamily="34" charset="0"/>
            </a:endParaRPr>
          </a:p>
          <a:p>
            <a:r>
              <a:rPr lang="cy-GB" sz="2000">
                <a:latin typeface="Arial" panose="020B0604020202020204" pitchFamily="34" charset="0"/>
                <a:cs typeface="Arial" panose="020B0604020202020204" pitchFamily="34" charset="0"/>
              </a:rPr>
              <a:t>Cyflwyniad o 20 munud </a:t>
            </a:r>
          </a:p>
          <a:p>
            <a:r>
              <a:rPr lang="cy-GB" sz="2000">
                <a:latin typeface="Arial" panose="020B0604020202020204" pitchFamily="34" charset="0"/>
                <a:cs typeface="Arial" panose="020B0604020202020204" pitchFamily="34" charset="0"/>
              </a:rPr>
              <a:t>20 munud i rhannu hunan-</a:t>
            </a:r>
            <a:r>
              <a:rPr lang="cy-GB" sz="2000" err="1">
                <a:latin typeface="Arial" panose="020B0604020202020204" pitchFamily="34" charset="0"/>
                <a:cs typeface="Arial" panose="020B0604020202020204" pitchFamily="34" charset="0"/>
              </a:rPr>
              <a:t>adfyfyriadau</a:t>
            </a:r>
            <a:r>
              <a:rPr lang="cy-GB" sz="2000" b="1">
                <a:latin typeface="Arial" panose="020B0604020202020204" pitchFamily="34" charset="0"/>
                <a:cs typeface="Arial" panose="020B0604020202020204" pitchFamily="34" charset="0"/>
              </a:rPr>
              <a:t> </a:t>
            </a:r>
          </a:p>
          <a:p>
            <a:r>
              <a:rPr lang="cy-GB" sz="2000">
                <a:latin typeface="Arial" panose="020B0604020202020204" pitchFamily="34" charset="0"/>
                <a:cs typeface="Arial" panose="020B0604020202020204" pitchFamily="34" charset="0"/>
              </a:rPr>
              <a:t>(*Bydd amseroedd yn amrywio yn ôl maint y grŵp)</a:t>
            </a:r>
            <a:endParaRPr lang="en-GB" sz="2000">
              <a:latin typeface="Arial" panose="020B0604020202020204" pitchFamily="34" charset="0"/>
              <a:cs typeface="Arial" panose="020B0604020202020204" pitchFamily="34" charset="0"/>
            </a:endParaRPr>
          </a:p>
          <a:p>
            <a:pPr marL="0" indent="0">
              <a:buNone/>
            </a:pPr>
            <a:r>
              <a:rPr lang="cy-GB" sz="2000" b="1">
                <a:latin typeface="Arial" panose="020B0604020202020204" pitchFamily="34" charset="0"/>
                <a:cs typeface="Arial" panose="020B0604020202020204" pitchFamily="34" charset="0"/>
              </a:rPr>
              <a:t>Teitl y Drafodaeth: </a:t>
            </a:r>
            <a:r>
              <a:rPr lang="cy-GB" sz="2000">
                <a:latin typeface="Arial" panose="020B0604020202020204" pitchFamily="34" charset="0"/>
                <a:cs typeface="Arial" panose="020B0604020202020204" pitchFamily="34" charset="0"/>
              </a:rPr>
              <a:t>Trafodwch y senario isod.  Ystyriwch rolau unigol swyddogion proffesiynol wrth iddynt ddelio a sefyllfa mewn </a:t>
            </a:r>
            <a:r>
              <a:rPr lang="cy-GB" sz="2000" u="sng">
                <a:latin typeface="Arial" panose="020B0604020202020204" pitchFamily="34" charset="0"/>
                <a:cs typeface="Arial" panose="020B0604020202020204" pitchFamily="34" charset="0"/>
              </a:rPr>
              <a:t>Asesiad Cychwynnol Diogelu Plentyn</a:t>
            </a:r>
            <a:r>
              <a:rPr lang="cy-GB" sz="2000">
                <a:latin typeface="Arial" panose="020B0604020202020204" pitchFamily="34" charset="0"/>
                <a:cs typeface="Arial" panose="020B0604020202020204" pitchFamily="34" charset="0"/>
              </a:rPr>
              <a:t> gan gyfeirio at </a:t>
            </a:r>
            <a:r>
              <a:rPr lang="cy-GB" sz="2000" u="sng">
                <a:latin typeface="Arial" panose="020B0604020202020204" pitchFamily="34" charset="0"/>
                <a:cs typeface="Arial" panose="020B0604020202020204" pitchFamily="34" charset="0"/>
              </a:rPr>
              <a:t>hawliau a lles y plant yn yr achos</a:t>
            </a:r>
            <a:r>
              <a:rPr lang="cy-GB" sz="2000">
                <a:latin typeface="Arial" panose="020B0604020202020204" pitchFamily="34" charset="0"/>
                <a:cs typeface="Arial" panose="020B0604020202020204" pitchFamily="34" charset="0"/>
              </a:rPr>
              <a:t>. Mae angen dangos dealltwriaeth o oblygiadau posibl y sefyllfa, gan gyfeirio at arfer dda ac at gweithdrefnau perthnasol.</a:t>
            </a:r>
            <a:endParaRPr lang="en-GB" sz="2000">
              <a:latin typeface="Arial" panose="020B0604020202020204" pitchFamily="34" charset="0"/>
              <a:cs typeface="Arial" panose="020B0604020202020204" pitchFamily="34" charset="0"/>
            </a:endParaRPr>
          </a:p>
          <a:p>
            <a:pPr>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494921" y="1825625"/>
            <a:ext cx="5156200" cy="3809862"/>
          </a:xfrm>
          <a:prstGeom prst="rect">
            <a:avLst/>
          </a:prstGeom>
        </p:spPr>
        <p:txBody>
          <a:bodyPr vert="horz" lIns="91440" tIns="45720" rIns="91440" bIns="45720" rtlCol="0" anchor="t">
            <a:normAutofit fontScale="85000" lnSpcReduction="20000"/>
          </a:bodyPr>
          <a:lstStyle/>
          <a:p>
            <a:pPr marL="0" indent="0">
              <a:buNone/>
            </a:pPr>
            <a:r>
              <a:rPr lang="en-GB" sz="2400" b="1">
                <a:solidFill>
                  <a:schemeClr val="accent1">
                    <a:lumMod val="75000"/>
                  </a:schemeClr>
                </a:solidFill>
                <a:latin typeface="Arial"/>
                <a:cs typeface="Arial"/>
              </a:rPr>
              <a:t>Practical Performance Project - 40 minute presentation (equivalent to 4000 words)</a:t>
            </a:r>
            <a:endParaRPr lang="en-GB" sz="2400" b="1">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20 minute presentation</a:t>
            </a:r>
          </a:p>
          <a:p>
            <a:r>
              <a:rPr lang="en-GB" sz="2400">
                <a:solidFill>
                  <a:schemeClr val="accent1">
                    <a:lumMod val="75000"/>
                  </a:schemeClr>
                </a:solidFill>
                <a:latin typeface="Arial"/>
                <a:cs typeface="Arial"/>
              </a:rPr>
              <a:t>20 minute self-reflections</a:t>
            </a:r>
          </a:p>
          <a:p>
            <a:r>
              <a:rPr lang="en-GB" sz="2400">
                <a:solidFill>
                  <a:schemeClr val="accent1">
                    <a:lumMod val="75000"/>
                  </a:schemeClr>
                </a:solidFill>
                <a:latin typeface="Arial"/>
                <a:cs typeface="Arial"/>
              </a:rPr>
              <a:t>(*Times will vary according to group size)</a:t>
            </a:r>
          </a:p>
          <a:p>
            <a:pPr marL="0" indent="0">
              <a:buNone/>
            </a:pPr>
            <a:r>
              <a:rPr lang="en-GB" sz="2400" b="1">
                <a:solidFill>
                  <a:schemeClr val="accent1">
                    <a:lumMod val="75000"/>
                  </a:schemeClr>
                </a:solidFill>
                <a:latin typeface="Arial"/>
                <a:cs typeface="Arial"/>
              </a:rPr>
              <a:t>Discussion title:  </a:t>
            </a:r>
            <a:r>
              <a:rPr lang="en-GB" sz="2400">
                <a:solidFill>
                  <a:schemeClr val="accent1">
                    <a:lumMod val="75000"/>
                  </a:schemeClr>
                </a:solidFill>
                <a:latin typeface="Arial"/>
                <a:cs typeface="Arial"/>
              </a:rPr>
              <a:t>Discuss the scenario below.  Consider the roles of professional individuals in an </a:t>
            </a:r>
            <a:r>
              <a:rPr lang="en-GB" sz="2400" u="sng">
                <a:solidFill>
                  <a:schemeClr val="accent1">
                    <a:lumMod val="75000"/>
                  </a:schemeClr>
                </a:solidFill>
                <a:latin typeface="Arial"/>
                <a:cs typeface="Arial"/>
              </a:rPr>
              <a:t>Initial Child Protection Conference</a:t>
            </a:r>
            <a:r>
              <a:rPr lang="en-GB" sz="2400">
                <a:solidFill>
                  <a:schemeClr val="accent1">
                    <a:lumMod val="75000"/>
                  </a:schemeClr>
                </a:solidFill>
                <a:latin typeface="Arial"/>
                <a:cs typeface="Arial"/>
              </a:rPr>
              <a:t> through referring to the </a:t>
            </a:r>
            <a:r>
              <a:rPr lang="en-GB" sz="2400" u="sng">
                <a:solidFill>
                  <a:schemeClr val="accent1">
                    <a:lumMod val="75000"/>
                  </a:schemeClr>
                </a:solidFill>
                <a:latin typeface="Arial"/>
                <a:cs typeface="Arial"/>
              </a:rPr>
              <a:t>well-being and rights of the child</a:t>
            </a:r>
            <a:r>
              <a:rPr lang="en-GB" sz="2400">
                <a:solidFill>
                  <a:schemeClr val="accent1">
                    <a:lumMod val="75000"/>
                  </a:schemeClr>
                </a:solidFill>
                <a:latin typeface="Arial"/>
                <a:cs typeface="Arial"/>
              </a:rPr>
              <a:t>. You are required to show an understanding of the possible obligations and outcomes to this situation by considering good practice and appropriate procedures.</a:t>
            </a:r>
          </a:p>
          <a:p>
            <a:pPr>
              <a:spcBef>
                <a:spcPts val="600"/>
              </a:spcBef>
              <a:buNone/>
              <a:defRPr/>
            </a:pPr>
            <a:endParaRPr lang="cy-GB" altLang="en-US" sz="2400" b="1">
              <a:solidFill>
                <a:srgbClr val="0000FF"/>
              </a:solidFill>
              <a:latin typeface="Lucida Sans" pitchFamily="34" charset="0"/>
            </a:endParaRPr>
          </a:p>
          <a:p>
            <a:pPr marL="0" indent="0">
              <a:buNone/>
              <a:defRPr/>
            </a:pPr>
            <a:endParaRPr lang="en-GB" altLang="en-US"/>
          </a:p>
        </p:txBody>
      </p:sp>
    </p:spTree>
    <p:extLst>
      <p:ext uri="{BB962C8B-B14F-4D97-AF65-F5344CB8AC3E}">
        <p14:creationId xmlns:p14="http://schemas.microsoft.com/office/powerpoint/2010/main" val="3223573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1090642" y="-335430"/>
            <a:ext cx="10515600" cy="1325563"/>
          </a:xfrm>
        </p:spPr>
        <p:txBody>
          <a:bodyPr rtlCol="0">
            <a:normAutofit fontScale="90000"/>
          </a:bodyPr>
          <a:lstStyle/>
          <a:p>
            <a:pPr>
              <a:defRPr/>
            </a:pPr>
            <a:br>
              <a:rPr lang="cy-GB" altLang="en-US" sz="5300">
                <a:latin typeface="Lucida Sans" pitchFamily="34" charset="0"/>
              </a:rPr>
            </a:br>
            <a:r>
              <a:rPr lang="en-GB" sz="5300" b="1">
                <a:latin typeface="Arial"/>
                <a:cs typeface="Arial"/>
              </a:rPr>
              <a:t>Y </a:t>
            </a:r>
            <a:r>
              <a:rPr lang="en-GB" sz="5300" b="1" err="1">
                <a:latin typeface="Arial"/>
                <a:cs typeface="Arial"/>
              </a:rPr>
              <a:t>senario</a:t>
            </a:r>
            <a:r>
              <a:rPr lang="en-GB" sz="5300" b="1">
                <a:latin typeface="Arial"/>
                <a:cs typeface="Arial"/>
              </a:rPr>
              <a:t>                </a:t>
            </a:r>
            <a:r>
              <a:rPr lang="en-GB" sz="5300" b="1">
                <a:solidFill>
                  <a:schemeClr val="accent1">
                    <a:lumMod val="75000"/>
                  </a:schemeClr>
                </a:solidFill>
                <a:latin typeface="Arial"/>
                <a:cs typeface="Arial"/>
              </a:rPr>
              <a:t>The scenario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319759" y="739756"/>
            <a:ext cx="5604206" cy="3809862"/>
          </a:xfrm>
        </p:spPr>
        <p:txBody>
          <a:bodyPr vert="horz" lIns="91440" tIns="45720" rIns="91440" bIns="45720" rtlCol="0" anchor="t">
            <a:noAutofit/>
          </a:bodyPr>
          <a:lstStyle/>
          <a:p>
            <a:pPr marL="0" indent="0" fontAlgn="base" hangingPunct="0">
              <a:buNone/>
            </a:pPr>
            <a:r>
              <a:rPr lang="cy-GB" sz="1900">
                <a:latin typeface="Arial" panose="020B0604020202020204" pitchFamily="34" charset="0"/>
                <a:cs typeface="Arial" panose="020B0604020202020204" pitchFamily="34" charset="0"/>
              </a:rPr>
              <a:t>Mae ymddygiad plentyn, sydd yn 3 oed yn eich grŵp wedi newid yn sylweddol dros y mis diwethaf. </a:t>
            </a:r>
          </a:p>
          <a:p>
            <a:pPr marL="0" indent="0" fontAlgn="base" hangingPunct="0">
              <a:buNone/>
            </a:pPr>
            <a:r>
              <a:rPr lang="cy-GB" sz="1900">
                <a:latin typeface="Arial" panose="020B0604020202020204" pitchFamily="34" charset="0"/>
                <a:cs typeface="Arial" panose="020B0604020202020204" pitchFamily="34" charset="0"/>
              </a:rPr>
              <a:t>Rydych yn pryderu am lles y plentyn a wedi trafod y mater gyda’ch arweinydd. Rydych hefyd, gyda chefnogaeth eich arweinydd, wedi trafod eich pryderon gyda mam y plentyn ond nid yw hi yn cynnig rhesymau neu yn datgelu os oes newidiadau o fewn y teulu. Mae’r plentyn hefyd yn gwisgo dillad brwnt yn ddyddiol erbyn hyn ac mae safon glendid y plentyn wedi gwaethygu ers amser. Bore yma, mae dyn, nad yw staff yn adnabod, wedi cyrraedd yn y lleoliad gyda’r plentyn. Mae yna tystiolaeth bod arogl cryf o alcohol ar y dyn. Mae’r plentyn bach yn encilgar. Fel tîm o staff rydych hefyd yn ymwybodol bod gan y plentyn bach, chwaer o dan 1 blwydd oed. Mae eich arweinydd yn gofyn i chi gofnodi popeth ac yn penderfynu gwneud atgyfeiriad.      </a:t>
            </a:r>
            <a:endParaRPr lang="en-GB" sz="1900">
              <a:latin typeface="Arial" panose="020B0604020202020204" pitchFamily="34" charset="0"/>
              <a:cs typeface="Arial" panose="020B0604020202020204" pitchFamily="34" charset="0"/>
            </a:endParaRPr>
          </a:p>
          <a:p>
            <a:pPr>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6197599" y="742931"/>
            <a:ext cx="5347401" cy="5124936"/>
          </a:xfrm>
          <a:prstGeom prst="rect">
            <a:avLst/>
          </a:prstGeom>
        </p:spPr>
        <p:txBody>
          <a:bodyPr vert="horz" lIns="91440" tIns="45720" rIns="91440" bIns="45720" rtlCol="0" anchor="t">
            <a:normAutofit fontScale="85000" lnSpcReduction="20000"/>
          </a:bodyPr>
          <a:lstStyle/>
          <a:p>
            <a:pPr marL="0" indent="0" algn="just">
              <a:buNone/>
            </a:pPr>
            <a:r>
              <a:rPr lang="cy-GB" sz="2400">
                <a:solidFill>
                  <a:schemeClr val="accent1">
                    <a:lumMod val="75000"/>
                  </a:schemeClr>
                </a:solidFill>
                <a:latin typeface="Arial"/>
                <a:cs typeface="Arial"/>
              </a:rPr>
              <a:t>The </a:t>
            </a:r>
            <a:r>
              <a:rPr lang="cy-GB" sz="2400" err="1">
                <a:solidFill>
                  <a:schemeClr val="accent1">
                    <a:lumMod val="75000"/>
                  </a:schemeClr>
                </a:solidFill>
                <a:latin typeface="Arial"/>
                <a:cs typeface="Arial"/>
              </a:rPr>
              <a:t>behaviour</a:t>
            </a:r>
            <a:r>
              <a:rPr lang="cy-GB" sz="2400">
                <a:solidFill>
                  <a:schemeClr val="accent1">
                    <a:lumMod val="75000"/>
                  </a:schemeClr>
                </a:solidFill>
                <a:latin typeface="Arial"/>
                <a:cs typeface="Arial"/>
              </a:rPr>
              <a:t> of a 3 </a:t>
            </a:r>
            <a:r>
              <a:rPr lang="cy-GB" sz="2400" err="1">
                <a:solidFill>
                  <a:schemeClr val="accent1">
                    <a:lumMod val="75000"/>
                  </a:schemeClr>
                </a:solidFill>
                <a:latin typeface="Arial"/>
                <a:cs typeface="Arial"/>
              </a:rPr>
              <a:t>year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in</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group</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altered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significantly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over</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last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month</a:t>
            </a:r>
            <a:r>
              <a:rPr lang="cy-GB" sz="2400">
                <a:solidFill>
                  <a:schemeClr val="accent1">
                    <a:lumMod val="75000"/>
                  </a:schemeClr>
                </a:solidFill>
                <a:latin typeface="Arial"/>
                <a:cs typeface="Arial"/>
              </a:rPr>
              <a:t>. </a:t>
            </a:r>
            <a:endParaRPr lang="cy-GB" sz="240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a:solidFill>
                  <a:schemeClr val="accent1">
                    <a:lumMod val="75000"/>
                  </a:schemeClr>
                </a:solidFill>
                <a:latin typeface="Arial"/>
                <a:cs typeface="Arial"/>
              </a:rPr>
              <a:t>You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concerned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regarding</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well-</a:t>
            </a:r>
            <a:r>
              <a:rPr lang="cy-GB" sz="2400" err="1">
                <a:solidFill>
                  <a:schemeClr val="accent1">
                    <a:lumMod val="75000"/>
                  </a:schemeClr>
                </a:solidFill>
                <a:latin typeface="Arial"/>
                <a:cs typeface="Arial"/>
              </a:rPr>
              <a:t>being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have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raised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matter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support</a:t>
            </a:r>
            <a:r>
              <a:rPr lang="cy-GB" sz="2400">
                <a:solidFill>
                  <a:schemeClr val="accent1">
                    <a:lumMod val="75000"/>
                  </a:schemeClr>
                </a:solidFill>
                <a:latin typeface="Arial"/>
                <a:cs typeface="Arial"/>
              </a:rPr>
              <a:t> of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a:t>
            </a:r>
            <a:r>
              <a:rPr lang="cy-GB" sz="2400" err="1">
                <a:solidFill>
                  <a:schemeClr val="accent1">
                    <a:lumMod val="75000"/>
                  </a:schemeClr>
                </a:solidFill>
                <a:latin typeface="Arial"/>
                <a:cs typeface="Arial"/>
              </a:rPr>
              <a:t>manager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have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also</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discussed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concerns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mother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but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she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not </a:t>
            </a:r>
            <a:r>
              <a:rPr lang="cy-GB" sz="2400" err="1">
                <a:solidFill>
                  <a:schemeClr val="accent1">
                    <a:lumMod val="75000"/>
                  </a:schemeClr>
                </a:solidFill>
                <a:latin typeface="Arial"/>
                <a:cs typeface="Arial"/>
              </a:rPr>
              <a:t>offered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explanation</a:t>
            </a:r>
            <a:r>
              <a:rPr lang="cy-GB" sz="2400">
                <a:solidFill>
                  <a:schemeClr val="accent1">
                    <a:lumMod val="75000"/>
                  </a:schemeClr>
                </a:solidFill>
                <a:latin typeface="Arial"/>
                <a:cs typeface="Arial"/>
              </a:rPr>
              <a:t> or </a:t>
            </a:r>
            <a:r>
              <a:rPr lang="cy-GB" sz="2400" err="1">
                <a:solidFill>
                  <a:schemeClr val="accent1">
                    <a:lumMod val="75000"/>
                  </a:schemeClr>
                </a:solidFill>
                <a:latin typeface="Arial"/>
                <a:cs typeface="Arial"/>
              </a:rPr>
              <a:t>disclosed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whether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there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changes</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family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circumstances</a:t>
            </a:r>
            <a:r>
              <a:rPr lang="cy-GB" sz="2400">
                <a:solidFill>
                  <a:schemeClr val="accent1">
                    <a:lumMod val="75000"/>
                  </a:schemeClr>
                </a:solidFill>
                <a:latin typeface="Arial"/>
                <a:cs typeface="Arial"/>
              </a:rPr>
              <a:t>. </a:t>
            </a:r>
            <a:endParaRPr lang="cy-GB" sz="2400">
              <a:solidFill>
                <a:schemeClr val="accent1">
                  <a:lumMod val="75000"/>
                </a:schemeClr>
              </a:solidFill>
              <a:latin typeface="Arial" panose="020B0604020202020204" pitchFamily="34" charset="0"/>
              <a:cs typeface="Arial" panose="020B0604020202020204" pitchFamily="34" charset="0"/>
            </a:endParaRPr>
          </a:p>
          <a:p>
            <a:pPr marL="0" indent="0" algn="just">
              <a:buNone/>
            </a:pPr>
            <a:r>
              <a:rPr lang="cy-GB" sz="2400">
                <a:solidFill>
                  <a:schemeClr val="accent1">
                    <a:lumMod val="75000"/>
                  </a:schemeClr>
                </a:solidFill>
                <a:latin typeface="Arial"/>
                <a:cs typeface="Arial"/>
              </a:rPr>
              <a:t>By </a:t>
            </a:r>
            <a:r>
              <a:rPr lang="cy-GB" sz="2400" err="1">
                <a:solidFill>
                  <a:schemeClr val="accent1">
                    <a:lumMod val="75000"/>
                  </a:schemeClr>
                </a:solidFill>
                <a:latin typeface="Arial"/>
                <a:cs typeface="Arial"/>
              </a:rPr>
              <a:t>now</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is </a:t>
            </a:r>
            <a:r>
              <a:rPr lang="cy-GB" sz="2400" err="1">
                <a:solidFill>
                  <a:schemeClr val="accent1">
                    <a:lumMod val="75000"/>
                  </a:schemeClr>
                </a:solidFill>
                <a:latin typeface="Arial"/>
                <a:cs typeface="Arial"/>
              </a:rPr>
              <a:t>wearing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dirty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clothes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on</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daily</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basis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level</a:t>
            </a:r>
            <a:r>
              <a:rPr lang="cy-GB" sz="2400">
                <a:solidFill>
                  <a:schemeClr val="accent1">
                    <a:lumMod val="75000"/>
                  </a:schemeClr>
                </a:solidFill>
                <a:latin typeface="Arial"/>
                <a:cs typeface="Arial"/>
              </a:rPr>
              <a:t> of </a:t>
            </a:r>
            <a:r>
              <a:rPr lang="cy-GB" sz="2400" err="1">
                <a:solidFill>
                  <a:schemeClr val="accent1">
                    <a:lumMod val="75000"/>
                  </a:schemeClr>
                </a:solidFill>
                <a:latin typeface="Arial"/>
                <a:cs typeface="Arial"/>
              </a:rPr>
              <a:t>hygiene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deteriorated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for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some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time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This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morning</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arrived</a:t>
            </a:r>
            <a:r>
              <a:rPr lang="cy-GB" sz="2400">
                <a:solidFill>
                  <a:schemeClr val="accent1">
                    <a:lumMod val="75000"/>
                  </a:schemeClr>
                </a:solidFill>
                <a:latin typeface="Arial"/>
                <a:cs typeface="Arial"/>
              </a:rPr>
              <a:t> at the </a:t>
            </a:r>
            <a:r>
              <a:rPr lang="cy-GB" sz="2400" err="1">
                <a:solidFill>
                  <a:schemeClr val="accent1">
                    <a:lumMod val="75000"/>
                  </a:schemeClr>
                </a:solidFill>
                <a:latin typeface="Arial"/>
                <a:cs typeface="Arial"/>
              </a:rPr>
              <a:t>setting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with</a:t>
            </a:r>
            <a:r>
              <a:rPr lang="cy-GB" sz="2400">
                <a:solidFill>
                  <a:schemeClr val="accent1">
                    <a:lumMod val="75000"/>
                  </a:schemeClr>
                </a:solidFill>
                <a:latin typeface="Arial"/>
                <a:cs typeface="Arial"/>
              </a:rPr>
              <a:t> a male, </a:t>
            </a:r>
            <a:r>
              <a:rPr lang="cy-GB" sz="2400" err="1">
                <a:solidFill>
                  <a:schemeClr val="accent1">
                    <a:lumMod val="75000"/>
                  </a:schemeClr>
                </a:solidFill>
                <a:latin typeface="Arial"/>
                <a:cs typeface="Arial"/>
              </a:rPr>
              <a:t>who</a:t>
            </a:r>
            <a:r>
              <a:rPr lang="cy-GB" sz="2400">
                <a:solidFill>
                  <a:schemeClr val="accent1">
                    <a:lumMod val="75000"/>
                  </a:schemeClr>
                </a:solidFill>
                <a:latin typeface="Arial"/>
                <a:cs typeface="Arial"/>
              </a:rPr>
              <a:t> was not </a:t>
            </a:r>
            <a:r>
              <a:rPr lang="cy-GB" sz="2400" err="1">
                <a:solidFill>
                  <a:schemeClr val="accent1">
                    <a:lumMod val="75000"/>
                  </a:schemeClr>
                </a:solidFill>
                <a:latin typeface="Arial"/>
                <a:cs typeface="Arial"/>
              </a:rPr>
              <a:t>known</a:t>
            </a:r>
            <a:r>
              <a:rPr lang="cy-GB" sz="2400">
                <a:solidFill>
                  <a:schemeClr val="accent1">
                    <a:lumMod val="75000"/>
                  </a:schemeClr>
                </a:solidFill>
                <a:latin typeface="Arial"/>
                <a:cs typeface="Arial"/>
              </a:rPr>
              <a:t> to the </a:t>
            </a:r>
            <a:r>
              <a:rPr lang="cy-GB" sz="2400" err="1">
                <a:solidFill>
                  <a:schemeClr val="accent1">
                    <a:lumMod val="75000"/>
                  </a:schemeClr>
                </a:solidFill>
                <a:latin typeface="Arial"/>
                <a:cs typeface="Arial"/>
              </a:rPr>
              <a:t>setting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There</a:t>
            </a:r>
            <a:r>
              <a:rPr lang="cy-GB" sz="2400">
                <a:solidFill>
                  <a:schemeClr val="accent1">
                    <a:lumMod val="75000"/>
                  </a:schemeClr>
                </a:solidFill>
                <a:latin typeface="Arial"/>
                <a:cs typeface="Arial"/>
              </a:rPr>
              <a:t> was </a:t>
            </a:r>
            <a:r>
              <a:rPr lang="cy-GB" sz="2400" err="1">
                <a:solidFill>
                  <a:schemeClr val="accent1">
                    <a:lumMod val="75000"/>
                  </a:schemeClr>
                </a:solidFill>
                <a:latin typeface="Arial"/>
                <a:cs typeface="Arial"/>
              </a:rPr>
              <a:t>clear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evidence</a:t>
            </a:r>
            <a:r>
              <a:rPr lang="cy-GB" sz="2400">
                <a:solidFill>
                  <a:schemeClr val="accent1">
                    <a:lumMod val="75000"/>
                  </a:schemeClr>
                </a:solidFill>
                <a:latin typeface="Arial"/>
                <a:cs typeface="Arial"/>
              </a:rPr>
              <a:t> of a </a:t>
            </a:r>
            <a:r>
              <a:rPr lang="cy-GB" sz="2400" err="1">
                <a:solidFill>
                  <a:schemeClr val="accent1">
                    <a:lumMod val="75000"/>
                  </a:schemeClr>
                </a:solidFill>
                <a:latin typeface="Arial"/>
                <a:cs typeface="Arial"/>
              </a:rPr>
              <a:t>strong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smell</a:t>
            </a:r>
            <a:r>
              <a:rPr lang="cy-GB" sz="2400">
                <a:solidFill>
                  <a:schemeClr val="accent1">
                    <a:lumMod val="75000"/>
                  </a:schemeClr>
                </a:solidFill>
                <a:latin typeface="Arial"/>
                <a:cs typeface="Arial"/>
              </a:rPr>
              <a:t> of alcohol </a:t>
            </a:r>
            <a:r>
              <a:rPr lang="cy-GB" sz="2400" err="1">
                <a:solidFill>
                  <a:schemeClr val="accent1">
                    <a:lumMod val="75000"/>
                  </a:schemeClr>
                </a:solidFill>
                <a:latin typeface="Arial"/>
                <a:cs typeface="Arial"/>
              </a:rPr>
              <a:t>on</a:t>
            </a:r>
            <a:r>
              <a:rPr lang="cy-GB" sz="2400">
                <a:solidFill>
                  <a:schemeClr val="accent1">
                    <a:lumMod val="75000"/>
                  </a:schemeClr>
                </a:solidFill>
                <a:latin typeface="Arial"/>
                <a:cs typeface="Arial"/>
              </a:rPr>
              <a:t> the male.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was </a:t>
            </a:r>
            <a:r>
              <a:rPr lang="cy-GB" sz="2400" err="1">
                <a:solidFill>
                  <a:schemeClr val="accent1">
                    <a:lumMod val="75000"/>
                  </a:schemeClr>
                </a:solidFill>
                <a:latin typeface="Arial"/>
                <a:cs typeface="Arial"/>
              </a:rPr>
              <a:t>withdrawn</a:t>
            </a:r>
            <a:r>
              <a:rPr lang="cy-GB" sz="2400">
                <a:solidFill>
                  <a:schemeClr val="accent1">
                    <a:lumMod val="75000"/>
                  </a:schemeClr>
                </a:solidFill>
                <a:latin typeface="Arial"/>
                <a:cs typeface="Arial"/>
              </a:rPr>
              <a:t>. As a </a:t>
            </a:r>
            <a:r>
              <a:rPr lang="cy-GB" sz="2400" err="1">
                <a:solidFill>
                  <a:schemeClr val="accent1">
                    <a:lumMod val="75000"/>
                  </a:schemeClr>
                </a:solidFill>
                <a:latin typeface="Arial"/>
                <a:cs typeface="Arial"/>
              </a:rPr>
              <a:t>team</a:t>
            </a:r>
            <a:r>
              <a:rPr lang="cy-GB" sz="2400">
                <a:solidFill>
                  <a:schemeClr val="accent1">
                    <a:lumMod val="75000"/>
                  </a:schemeClr>
                </a:solidFill>
                <a:latin typeface="Arial"/>
                <a:cs typeface="Arial"/>
              </a:rPr>
              <a:t> of staff,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also</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aware</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that</a:t>
            </a:r>
            <a:r>
              <a:rPr lang="cy-GB" sz="2400">
                <a:solidFill>
                  <a:schemeClr val="accent1">
                    <a:lumMod val="75000"/>
                  </a:schemeClr>
                </a:solidFill>
                <a:latin typeface="Arial"/>
                <a:cs typeface="Arial"/>
              </a:rPr>
              <a:t> the </a:t>
            </a:r>
            <a:r>
              <a:rPr lang="cy-GB" sz="2400" err="1">
                <a:solidFill>
                  <a:schemeClr val="accent1">
                    <a:lumMod val="75000"/>
                  </a:schemeClr>
                </a:solidFill>
                <a:latin typeface="Arial"/>
                <a:cs typeface="Arial"/>
              </a:rPr>
              <a:t>child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has</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younger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sister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under</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year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old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leader</a:t>
            </a:r>
            <a:r>
              <a:rPr lang="cy-GB" sz="2400">
                <a:solidFill>
                  <a:schemeClr val="accent1">
                    <a:lumMod val="75000"/>
                  </a:schemeClr>
                </a:solidFill>
                <a:latin typeface="Arial"/>
                <a:cs typeface="Arial"/>
              </a:rPr>
              <a:t>/</a:t>
            </a:r>
            <a:r>
              <a:rPr lang="cy-GB" sz="2400" err="1">
                <a:solidFill>
                  <a:schemeClr val="accent1">
                    <a:lumMod val="75000"/>
                  </a:schemeClr>
                </a:solidFill>
                <a:latin typeface="Arial"/>
                <a:cs typeface="Arial"/>
              </a:rPr>
              <a:t>manager</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asks</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you</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document</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everything</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and</a:t>
            </a:r>
            <a:r>
              <a:rPr lang="cy-GB" sz="2400">
                <a:solidFill>
                  <a:schemeClr val="accent1">
                    <a:lumMod val="75000"/>
                  </a:schemeClr>
                </a:solidFill>
                <a:latin typeface="Arial"/>
                <a:cs typeface="Arial"/>
              </a:rPr>
              <a:t> </a:t>
            </a:r>
            <a:r>
              <a:rPr lang="cy-GB" sz="2400" err="1">
                <a:solidFill>
                  <a:schemeClr val="accent1">
                    <a:lumMod val="75000"/>
                  </a:schemeClr>
                </a:solidFill>
                <a:latin typeface="Arial"/>
                <a:cs typeface="Arial"/>
              </a:rPr>
              <a:t>decides</a:t>
            </a:r>
            <a:r>
              <a:rPr lang="cy-GB" sz="2400">
                <a:solidFill>
                  <a:schemeClr val="accent1">
                    <a:lumMod val="75000"/>
                  </a:schemeClr>
                </a:solidFill>
                <a:latin typeface="Arial"/>
                <a:cs typeface="Arial"/>
              </a:rPr>
              <a:t> to </a:t>
            </a:r>
            <a:r>
              <a:rPr lang="cy-GB" sz="2400" err="1">
                <a:solidFill>
                  <a:schemeClr val="accent1">
                    <a:lumMod val="75000"/>
                  </a:schemeClr>
                </a:solidFill>
                <a:latin typeface="Arial"/>
                <a:cs typeface="Arial"/>
              </a:rPr>
              <a:t>make</a:t>
            </a:r>
            <a:r>
              <a:rPr lang="cy-GB" sz="2400">
                <a:solidFill>
                  <a:schemeClr val="accent1">
                    <a:lumMod val="75000"/>
                  </a:schemeClr>
                </a:solidFill>
                <a:latin typeface="Arial"/>
                <a:cs typeface="Arial"/>
              </a:rPr>
              <a:t> a </a:t>
            </a:r>
            <a:r>
              <a:rPr lang="cy-GB" sz="2400" err="1">
                <a:solidFill>
                  <a:schemeClr val="accent1">
                    <a:lumMod val="75000"/>
                  </a:schemeClr>
                </a:solidFill>
                <a:latin typeface="Arial"/>
                <a:cs typeface="Arial"/>
              </a:rPr>
              <a:t>referral</a:t>
            </a:r>
            <a:r>
              <a:rPr lang="cy-GB" sz="2400">
                <a:solidFill>
                  <a:schemeClr val="accent1">
                    <a:lumMod val="75000"/>
                  </a:schemeClr>
                </a:solidFill>
                <a:latin typeface="Arial"/>
                <a:cs typeface="Arial"/>
              </a:rPr>
              <a:t>.   </a:t>
            </a:r>
            <a:endParaRPr lang="cy-GB" altLang="en-US" sz="2400" b="1">
              <a:solidFill>
                <a:schemeClr val="accent1">
                  <a:lumMod val="75000"/>
                </a:schemeClr>
              </a:solidFill>
              <a:latin typeface="Lucida Sans" pitchFamily="34" charset="0"/>
            </a:endParaRPr>
          </a:p>
          <a:p>
            <a:pPr marL="0" indent="0">
              <a:buNone/>
              <a:defRPr/>
            </a:pPr>
            <a:endParaRPr lang="en-GB" altLang="en-US"/>
          </a:p>
          <a:p>
            <a:pPr marL="0" indent="0">
              <a:buNone/>
              <a:defRPr/>
            </a:pPr>
            <a:endParaRPr lang="en-GB" altLang="en-US"/>
          </a:p>
        </p:txBody>
      </p:sp>
    </p:spTree>
    <p:extLst>
      <p:ext uri="{BB962C8B-B14F-4D97-AF65-F5344CB8AC3E}">
        <p14:creationId xmlns:p14="http://schemas.microsoft.com/office/powerpoint/2010/main" val="2341687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CD6700-8CD9-2899-0087-F1A59AE62CB6}"/>
              </a:ext>
            </a:extLst>
          </p:cNvPr>
          <p:cNvSpPr>
            <a:spLocks noGrp="1"/>
          </p:cNvSpPr>
          <p:nvPr>
            <p:ph type="title"/>
          </p:nvPr>
        </p:nvSpPr>
        <p:spPr>
          <a:xfrm>
            <a:off x="838200" y="-66830"/>
            <a:ext cx="10515600" cy="1325563"/>
          </a:xfrm>
        </p:spPr>
        <p:txBody>
          <a:bodyPr rtlCol="0">
            <a:normAutofit fontScale="90000"/>
          </a:bodyPr>
          <a:lstStyle/>
          <a:p>
            <a:pPr>
              <a:defRPr/>
            </a:pPr>
            <a:br>
              <a:rPr lang="cy-GB" altLang="en-US" sz="5300">
                <a:latin typeface="Lucida Sans" pitchFamily="34" charset="0"/>
              </a:rPr>
            </a:br>
            <a:r>
              <a:rPr lang="en-GB" sz="5300" b="1" err="1">
                <a:latin typeface="Arial"/>
                <a:cs typeface="Arial"/>
              </a:rPr>
              <a:t>Gofynion</a:t>
            </a:r>
            <a:r>
              <a:rPr lang="en-GB" sz="5300" b="1">
                <a:latin typeface="Arial"/>
                <a:cs typeface="Arial"/>
              </a:rPr>
              <a:t>                     </a:t>
            </a:r>
            <a:r>
              <a:rPr lang="en-GB" sz="5300" b="1">
                <a:solidFill>
                  <a:schemeClr val="accent1">
                    <a:lumMod val="75000"/>
                  </a:schemeClr>
                </a:solidFill>
                <a:latin typeface="Arial"/>
                <a:cs typeface="Arial"/>
              </a:rPr>
              <a:t>Requirements</a:t>
            </a:r>
            <a:r>
              <a:rPr lang="en-GB" sz="5300" b="1">
                <a:latin typeface="Arial"/>
                <a:cs typeface="Arial"/>
              </a:rPr>
              <a:t> </a:t>
            </a:r>
            <a:br>
              <a:rPr lang="cy-GB" altLang="en-US">
                <a:solidFill>
                  <a:srgbClr val="0000FF"/>
                </a:solidFill>
                <a:latin typeface="Lucida Sans" pitchFamily="34" charset="0"/>
              </a:rPr>
            </a:br>
            <a:endParaRPr lang="en-GB" altLang="en-US">
              <a:latin typeface="+mn-lt"/>
            </a:endParaRPr>
          </a:p>
        </p:txBody>
      </p:sp>
      <p:sp>
        <p:nvSpPr>
          <p:cNvPr id="34819" name="Content Placeholder 2">
            <a:extLst>
              <a:ext uri="{FF2B5EF4-FFF2-40B4-BE49-F238E27FC236}">
                <a16:creationId xmlns:a16="http://schemas.microsoft.com/office/drawing/2014/main" id="{A2F5489D-E817-71A2-A048-50E11324B182}"/>
              </a:ext>
            </a:extLst>
          </p:cNvPr>
          <p:cNvSpPr>
            <a:spLocks noGrp="1"/>
          </p:cNvSpPr>
          <p:nvPr>
            <p:ph sz="half" idx="1"/>
          </p:nvPr>
        </p:nvSpPr>
        <p:spPr>
          <a:xfrm>
            <a:off x="198680" y="595951"/>
            <a:ext cx="5646747" cy="3809862"/>
          </a:xfrm>
        </p:spPr>
        <p:txBody>
          <a:bodyPr vert="horz" lIns="91440" tIns="45720" rIns="91440" bIns="45720" rtlCol="0" anchor="t">
            <a:noAutofit/>
          </a:bodyPr>
          <a:lstStyle/>
          <a:p>
            <a:pPr marL="0" indent="0" fontAlgn="base" hangingPunct="0">
              <a:buNone/>
            </a:pPr>
            <a:r>
              <a:rPr lang="cy-GB" sz="2000">
                <a:latin typeface="Arial" panose="020B0604020202020204" pitchFamily="34" charset="0"/>
                <a:cs typeface="Arial" panose="020B0604020202020204" pitchFamily="34" charset="0"/>
              </a:rPr>
              <a:t>Dadansoddwch y senario a chynlluniwch prosiect perfformiad ymarferol ar </a:t>
            </a:r>
            <a:r>
              <a:rPr lang="cy-GB" sz="2000" i="1">
                <a:latin typeface="Arial" panose="020B0604020202020204" pitchFamily="34" charset="0"/>
                <a:cs typeface="Arial" panose="020B0604020202020204" pitchFamily="34" charset="0"/>
              </a:rPr>
              <a:t>Asesiad Cychwynnol Diogelu Plant</a:t>
            </a:r>
            <a:r>
              <a:rPr lang="cy-GB" sz="2000">
                <a:latin typeface="Arial" panose="020B0604020202020204" pitchFamily="34" charset="0"/>
                <a:cs typeface="Arial" panose="020B0604020202020204" pitchFamily="34" charset="0"/>
              </a:rPr>
              <a:t> gan greu ystod o rolau proffesiynol addas. </a:t>
            </a:r>
          </a:p>
          <a:p>
            <a:pPr marL="0" indent="0" fontAlgn="base" hangingPunct="0">
              <a:buNone/>
            </a:pPr>
            <a:r>
              <a:rPr lang="cy-GB" sz="2000">
                <a:latin typeface="Arial" panose="020B0604020202020204" pitchFamily="34" charset="0"/>
                <a:cs typeface="Arial" panose="020B0604020202020204" pitchFamily="34" charset="0"/>
              </a:rPr>
              <a:t>Mae angen i chi drefnu cyflwyniad o 20 munud ble bydd </a:t>
            </a:r>
            <a:r>
              <a:rPr lang="cy-GB" sz="2000" b="1">
                <a:latin typeface="Arial" panose="020B0604020202020204" pitchFamily="34" charset="0"/>
                <a:cs typeface="Arial" panose="020B0604020202020204" pitchFamily="34" charset="0"/>
              </a:rPr>
              <a:t>bob aelod o’r grŵp yn chwarae rôl un aelod proffesiynol</a:t>
            </a:r>
            <a:r>
              <a:rPr lang="cy-GB" sz="2000">
                <a:latin typeface="Arial" panose="020B0604020202020204" pitchFamily="34" charset="0"/>
                <a:cs typeface="Arial" panose="020B0604020202020204" pitchFamily="34" charset="0"/>
              </a:rPr>
              <a:t>. </a:t>
            </a:r>
          </a:p>
          <a:p>
            <a:pPr marL="0" indent="0" fontAlgn="base" hangingPunct="0">
              <a:buNone/>
            </a:pPr>
            <a:r>
              <a:rPr lang="cy-GB" sz="2000">
                <a:latin typeface="Arial" panose="020B0604020202020204" pitchFamily="34" charset="0"/>
                <a:cs typeface="Arial" panose="020B0604020202020204" pitchFamily="34" charset="0"/>
              </a:rPr>
              <a:t>Mae gofyn i chi ddangos tystiolaeth o sut y byddech yn mynd ati i ddelio gyda’r achos yma gan gyfeirio at lles a hawliau’r plentyn. </a:t>
            </a:r>
          </a:p>
          <a:p>
            <a:pPr marL="0" indent="0" fontAlgn="base" hangingPunct="0">
              <a:buNone/>
            </a:pPr>
            <a:r>
              <a:rPr lang="cy-GB" sz="2000">
                <a:latin typeface="Arial" panose="020B0604020202020204" pitchFamily="34" charset="0"/>
                <a:cs typeface="Arial" panose="020B0604020202020204" pitchFamily="34" charset="0"/>
              </a:rPr>
              <a:t>Rhaid hefyd sicrhau eich bod yn dangos tystiolaeth o’ch gwybodaeth a’ch dealltwriaeth sydd yn ymwneud â </a:t>
            </a:r>
            <a:r>
              <a:rPr lang="cy-GB" sz="2000" b="1">
                <a:latin typeface="Arial" panose="020B0604020202020204" pitchFamily="34" charset="0"/>
                <a:cs typeface="Arial" panose="020B0604020202020204" pitchFamily="34" charset="0"/>
              </a:rPr>
              <a:t>gofynion cyfreithlon a statudol</a:t>
            </a:r>
            <a:r>
              <a:rPr lang="cy-GB" sz="2000">
                <a:latin typeface="Arial" panose="020B0604020202020204" pitchFamily="34" charset="0"/>
                <a:cs typeface="Arial" panose="020B0604020202020204" pitchFamily="34" charset="0"/>
              </a:rPr>
              <a:t> sydd yn gysylltiedig a’r senario yma. </a:t>
            </a:r>
          </a:p>
          <a:p>
            <a:pPr marL="0" indent="0" fontAlgn="base" hangingPunct="0">
              <a:buNone/>
            </a:pPr>
            <a:r>
              <a:rPr lang="cy-GB" sz="2000">
                <a:latin typeface="Arial" panose="020B0604020202020204" pitchFamily="34" charset="0"/>
                <a:cs typeface="Arial" panose="020B0604020202020204" pitchFamily="34" charset="0"/>
              </a:rPr>
              <a:t>Ar ddiwedd y gyflwyniad bydd gofyn i bob aelod o’r grŵp i gyflwyno tua 5 funud yr un o hunan-</a:t>
            </a:r>
            <a:r>
              <a:rPr lang="cy-GB" sz="2000" err="1">
                <a:latin typeface="Arial" panose="020B0604020202020204" pitchFamily="34" charset="0"/>
                <a:cs typeface="Arial" panose="020B0604020202020204" pitchFamily="34" charset="0"/>
              </a:rPr>
              <a:t>adfyfyriad</a:t>
            </a:r>
            <a:r>
              <a:rPr lang="cy-GB" sz="2000">
                <a:latin typeface="Arial" panose="020B0604020202020204" pitchFamily="34" charset="0"/>
                <a:cs typeface="Arial" panose="020B0604020202020204" pitchFamily="34" charset="0"/>
              </a:rPr>
              <a:t> beirniadol (cyfanswm 20 munud am y grŵp).</a:t>
            </a:r>
            <a:endParaRPr lang="en-GB" sz="2000">
              <a:latin typeface="Arial" panose="020B0604020202020204" pitchFamily="34" charset="0"/>
              <a:cs typeface="Arial" panose="020B0604020202020204" pitchFamily="34" charset="0"/>
            </a:endParaRPr>
          </a:p>
          <a:p>
            <a:pPr marL="0" indent="0">
              <a:buNone/>
              <a:defRPr/>
            </a:pPr>
            <a:endParaRPr lang="en-GB" altLang="en-US" sz="2400">
              <a:latin typeface="Arial"/>
              <a:cs typeface="Arial"/>
            </a:endParaRPr>
          </a:p>
        </p:txBody>
      </p:sp>
      <p:sp>
        <p:nvSpPr>
          <p:cNvPr id="21508" name="Content Placeholder 3">
            <a:extLst>
              <a:ext uri="{FF2B5EF4-FFF2-40B4-BE49-F238E27FC236}">
                <a16:creationId xmlns:a16="http://schemas.microsoft.com/office/drawing/2014/main" id="{2AB4D055-AB49-C6C5-B101-54B73CFC8443}"/>
              </a:ext>
            </a:extLst>
          </p:cNvPr>
          <p:cNvSpPr>
            <a:spLocks noGrp="1"/>
          </p:cNvSpPr>
          <p:nvPr>
            <p:ph sz="half" idx="2"/>
          </p:nvPr>
        </p:nvSpPr>
        <p:spPr>
          <a:xfrm>
            <a:off x="5845427" y="556682"/>
            <a:ext cx="6203990" cy="3809862"/>
          </a:xfrm>
          <a:prstGeom prst="rect">
            <a:avLst/>
          </a:prstGeom>
        </p:spPr>
        <p:txBody>
          <a:bodyPr vert="horz" lIns="91440" tIns="45720" rIns="91440" bIns="45720" rtlCol="0" anchor="t">
            <a:noAutofit/>
          </a:bodyPr>
          <a:lstStyle/>
          <a:p>
            <a:pPr marL="0" indent="0">
              <a:buNone/>
            </a:pPr>
            <a:r>
              <a:rPr lang="cy-GB" sz="2000">
                <a:solidFill>
                  <a:schemeClr val="accent1">
                    <a:lumMod val="75000"/>
                  </a:schemeClr>
                </a:solidFill>
                <a:latin typeface="Arial" panose="020B0604020202020204" pitchFamily="34" charset="0"/>
                <a:cs typeface="Arial" panose="020B0604020202020204" pitchFamily="34" charset="0"/>
              </a:rPr>
              <a:t>Analyse the </a:t>
            </a:r>
            <a:r>
              <a:rPr lang="cy-GB" sz="2000" err="1">
                <a:solidFill>
                  <a:schemeClr val="accent1">
                    <a:lumMod val="75000"/>
                  </a:schemeClr>
                </a:solidFill>
                <a:latin typeface="Arial" panose="020B0604020202020204" pitchFamily="34" charset="0"/>
                <a:cs typeface="Arial" panose="020B0604020202020204" pitchFamily="34" charset="0"/>
              </a:rPr>
              <a:t>case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study</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plan a </a:t>
            </a:r>
            <a:r>
              <a:rPr lang="cy-GB" sz="2000" err="1">
                <a:solidFill>
                  <a:schemeClr val="accent1">
                    <a:lumMod val="75000"/>
                  </a:schemeClr>
                </a:solidFill>
                <a:latin typeface="Arial" panose="020B0604020202020204" pitchFamily="34" charset="0"/>
                <a:cs typeface="Arial" panose="020B0604020202020204" pitchFamily="34" charset="0"/>
              </a:rPr>
              <a:t>practical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performance</a:t>
            </a:r>
            <a:r>
              <a:rPr lang="cy-GB" sz="2000">
                <a:solidFill>
                  <a:schemeClr val="accent1">
                    <a:lumMod val="75000"/>
                  </a:schemeClr>
                </a:solidFill>
                <a:latin typeface="Arial" panose="020B0604020202020204" pitchFamily="34" charset="0"/>
                <a:cs typeface="Arial" panose="020B0604020202020204" pitchFamily="34" charset="0"/>
              </a:rPr>
              <a:t> project </a:t>
            </a:r>
            <a:r>
              <a:rPr lang="cy-GB" sz="2000" err="1">
                <a:solidFill>
                  <a:schemeClr val="accent1">
                    <a:lumMod val="75000"/>
                  </a:schemeClr>
                </a:solidFill>
                <a:latin typeface="Arial" panose="020B0604020202020204" pitchFamily="34" charset="0"/>
                <a:cs typeface="Arial" panose="020B0604020202020204" pitchFamily="34" charset="0"/>
              </a:rPr>
              <a:t>based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Initial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Child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Protection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Conference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creating</a:t>
            </a:r>
            <a:r>
              <a:rPr lang="cy-GB" sz="2000">
                <a:solidFill>
                  <a:schemeClr val="accent1">
                    <a:lumMod val="75000"/>
                  </a:schemeClr>
                </a:solidFill>
                <a:latin typeface="Arial" panose="020B0604020202020204" pitchFamily="34" charset="0"/>
                <a:cs typeface="Arial" panose="020B0604020202020204" pitchFamily="34" charset="0"/>
              </a:rPr>
              <a:t> a </a:t>
            </a:r>
            <a:r>
              <a:rPr lang="cy-GB" sz="2000" err="1">
                <a:solidFill>
                  <a:schemeClr val="accent1">
                    <a:lumMod val="75000"/>
                  </a:schemeClr>
                </a:solidFill>
                <a:latin typeface="Arial" panose="020B0604020202020204" pitchFamily="34" charset="0"/>
                <a:cs typeface="Arial" panose="020B0604020202020204" pitchFamily="34" charset="0"/>
              </a:rPr>
              <a:t>range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suitable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professional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roles</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are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required</a:t>
            </a:r>
            <a:r>
              <a:rPr lang="cy-GB" sz="2000">
                <a:solidFill>
                  <a:schemeClr val="accent1">
                    <a:lumMod val="75000"/>
                  </a:schemeClr>
                </a:solidFill>
                <a:latin typeface="Arial" panose="020B0604020202020204" pitchFamily="34" charset="0"/>
                <a:cs typeface="Arial" panose="020B0604020202020204" pitchFamily="34" charset="0"/>
              </a:rPr>
              <a:t> to plan a 20 </a:t>
            </a:r>
            <a:r>
              <a:rPr lang="cy-GB" sz="2000" err="1">
                <a:solidFill>
                  <a:schemeClr val="accent1">
                    <a:lumMod val="75000"/>
                  </a:schemeClr>
                </a:solidFill>
                <a:latin typeface="Arial" panose="020B0604020202020204" pitchFamily="34" charset="0"/>
                <a:cs typeface="Arial" panose="020B0604020202020204" pitchFamily="34" charset="0"/>
              </a:rPr>
              <a:t>minute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presentation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where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each</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member</a:t>
            </a:r>
            <a:r>
              <a:rPr lang="cy-GB" sz="2000" b="1">
                <a:solidFill>
                  <a:schemeClr val="accent1">
                    <a:lumMod val="75000"/>
                  </a:schemeClr>
                </a:solidFill>
                <a:latin typeface="Arial" panose="020B0604020202020204" pitchFamily="34" charset="0"/>
                <a:cs typeface="Arial" panose="020B0604020202020204" pitchFamily="34" charset="0"/>
              </a:rPr>
              <a:t> of the </a:t>
            </a:r>
            <a:r>
              <a:rPr lang="cy-GB" sz="2000" b="1" err="1">
                <a:solidFill>
                  <a:schemeClr val="accent1">
                    <a:lumMod val="75000"/>
                  </a:schemeClr>
                </a:solidFill>
                <a:latin typeface="Arial" panose="020B0604020202020204" pitchFamily="34" charset="0"/>
                <a:cs typeface="Arial" panose="020B0604020202020204" pitchFamily="34" charset="0"/>
              </a:rPr>
              <a:t>group</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will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play</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one</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specific</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professional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role</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are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required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demonstrate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evidence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how</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you</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would</a:t>
            </a:r>
            <a:r>
              <a:rPr lang="cy-GB" sz="2000">
                <a:solidFill>
                  <a:schemeClr val="accent1">
                    <a:lumMod val="75000"/>
                  </a:schemeClr>
                </a:solidFill>
                <a:latin typeface="Arial" panose="020B0604020202020204" pitchFamily="34" charset="0"/>
                <a:cs typeface="Arial" panose="020B0604020202020204" pitchFamily="34" charset="0"/>
              </a:rPr>
              <a:t> go </a:t>
            </a:r>
            <a:r>
              <a:rPr lang="cy-GB" sz="2000" err="1">
                <a:solidFill>
                  <a:schemeClr val="accent1">
                    <a:lumMod val="75000"/>
                  </a:schemeClr>
                </a:solidFill>
                <a:latin typeface="Arial" panose="020B0604020202020204" pitchFamily="34" charset="0"/>
                <a:cs typeface="Arial" panose="020B0604020202020204" pitchFamily="34" charset="0"/>
              </a:rPr>
              <a:t>about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dealing</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with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this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scenario</a:t>
            </a:r>
            <a:r>
              <a:rPr lang="cy-GB" sz="2000">
                <a:solidFill>
                  <a:schemeClr val="accent1">
                    <a:lumMod val="75000"/>
                  </a:schemeClr>
                </a:solidFill>
                <a:latin typeface="Arial" panose="020B0604020202020204" pitchFamily="34" charset="0"/>
                <a:cs typeface="Arial" panose="020B0604020202020204" pitchFamily="34" charset="0"/>
              </a:rPr>
              <a:t> by </a:t>
            </a:r>
            <a:r>
              <a:rPr lang="cy-GB" sz="2000" err="1">
                <a:solidFill>
                  <a:schemeClr val="accent1">
                    <a:lumMod val="75000"/>
                  </a:schemeClr>
                </a:solidFill>
                <a:latin typeface="Arial" panose="020B0604020202020204" pitchFamily="34" charset="0"/>
                <a:cs typeface="Arial" panose="020B0604020202020204" pitchFamily="34" charset="0"/>
              </a:rPr>
              <a:t>referring</a:t>
            </a:r>
            <a:r>
              <a:rPr lang="cy-GB" sz="2000">
                <a:solidFill>
                  <a:schemeClr val="accent1">
                    <a:lumMod val="75000"/>
                  </a:schemeClr>
                </a:solidFill>
                <a:latin typeface="Arial" panose="020B0604020202020204" pitchFamily="34" charset="0"/>
                <a:cs typeface="Arial" panose="020B0604020202020204" pitchFamily="34" charset="0"/>
              </a:rPr>
              <a:t> to the </a:t>
            </a:r>
            <a:r>
              <a:rPr lang="cy-GB" sz="2000" err="1">
                <a:solidFill>
                  <a:schemeClr val="accent1">
                    <a:lumMod val="75000"/>
                  </a:schemeClr>
                </a:solidFill>
                <a:latin typeface="Arial" panose="020B0604020202020204" pitchFamily="34" charset="0"/>
                <a:cs typeface="Arial" panose="020B0604020202020204" pitchFamily="34" charset="0"/>
              </a:rPr>
              <a:t>child’s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rights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well-</a:t>
            </a:r>
            <a:r>
              <a:rPr lang="cy-GB" sz="2000" err="1">
                <a:solidFill>
                  <a:schemeClr val="accent1">
                    <a:lumMod val="75000"/>
                  </a:schemeClr>
                </a:solidFill>
                <a:latin typeface="Arial" panose="020B0604020202020204" pitchFamily="34" charset="0"/>
                <a:cs typeface="Arial" panose="020B0604020202020204" pitchFamily="34" charset="0"/>
              </a:rPr>
              <a:t>being</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You </a:t>
            </a:r>
            <a:r>
              <a:rPr lang="cy-GB" sz="2000" err="1">
                <a:solidFill>
                  <a:schemeClr val="accent1">
                    <a:lumMod val="75000"/>
                  </a:schemeClr>
                </a:solidFill>
                <a:latin typeface="Arial" panose="020B0604020202020204" pitchFamily="34" charset="0"/>
                <a:cs typeface="Arial" panose="020B0604020202020204" pitchFamily="34" charset="0"/>
              </a:rPr>
              <a:t>must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also</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ensure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that</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you</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provide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evidence</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your</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knowledge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and</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understanding</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relation</a:t>
            </a:r>
            <a:r>
              <a:rPr lang="cy-GB" sz="2000">
                <a:solidFill>
                  <a:schemeClr val="accent1">
                    <a:lumMod val="75000"/>
                  </a:schemeClr>
                </a:solidFill>
                <a:latin typeface="Arial" panose="020B0604020202020204" pitchFamily="34" charset="0"/>
                <a:cs typeface="Arial" panose="020B0604020202020204" pitchFamily="34" charset="0"/>
              </a:rPr>
              <a:t> to the </a:t>
            </a:r>
            <a:r>
              <a:rPr lang="cy-GB" sz="2000" b="1" err="1">
                <a:solidFill>
                  <a:schemeClr val="accent1">
                    <a:lumMod val="75000"/>
                  </a:schemeClr>
                </a:solidFill>
                <a:latin typeface="Arial" panose="020B0604020202020204" pitchFamily="34" charset="0"/>
                <a:cs typeface="Arial" panose="020B0604020202020204" pitchFamily="34" charset="0"/>
              </a:rPr>
              <a:t>legal</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and</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statutory</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b="1" err="1">
                <a:solidFill>
                  <a:schemeClr val="accent1">
                    <a:lumMod val="75000"/>
                  </a:schemeClr>
                </a:solidFill>
                <a:latin typeface="Arial" panose="020B0604020202020204" pitchFamily="34" charset="0"/>
                <a:cs typeface="Arial" panose="020B0604020202020204" pitchFamily="34" charset="0"/>
              </a:rPr>
              <a:t>requirements</a:t>
            </a:r>
            <a:r>
              <a:rPr lang="cy-GB" sz="2000" b="1">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which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could</a:t>
            </a:r>
            <a:r>
              <a:rPr lang="cy-GB" sz="2000">
                <a:solidFill>
                  <a:schemeClr val="accent1">
                    <a:lumMod val="75000"/>
                  </a:schemeClr>
                </a:solidFill>
                <a:latin typeface="Arial" panose="020B0604020202020204" pitchFamily="34" charset="0"/>
                <a:cs typeface="Arial" panose="020B0604020202020204" pitchFamily="34" charset="0"/>
              </a:rPr>
              <a:t> be </a:t>
            </a:r>
            <a:r>
              <a:rPr lang="cy-GB" sz="2000" err="1">
                <a:solidFill>
                  <a:schemeClr val="accent1">
                    <a:lumMod val="75000"/>
                  </a:schemeClr>
                </a:solidFill>
                <a:latin typeface="Arial" panose="020B0604020202020204" pitchFamily="34" charset="0"/>
                <a:cs typeface="Arial" panose="020B0604020202020204" pitchFamily="34" charset="0"/>
              </a:rPr>
              <a:t>linked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this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scenario</a:t>
            </a:r>
            <a:r>
              <a:rPr lang="cy-GB" sz="2000">
                <a:solidFill>
                  <a:schemeClr val="accent1">
                    <a:lumMod val="75000"/>
                  </a:schemeClr>
                </a:solidFill>
                <a:latin typeface="Arial" panose="020B0604020202020204" pitchFamily="34" charset="0"/>
                <a:cs typeface="Arial" panose="020B0604020202020204" pitchFamily="34" charset="0"/>
              </a:rPr>
              <a:t>. </a:t>
            </a:r>
          </a:p>
          <a:p>
            <a:pPr marL="0" indent="0">
              <a:buNone/>
            </a:pPr>
            <a:r>
              <a:rPr lang="cy-GB" sz="2000">
                <a:solidFill>
                  <a:schemeClr val="accent1">
                    <a:lumMod val="75000"/>
                  </a:schemeClr>
                </a:solidFill>
                <a:latin typeface="Arial" panose="020B0604020202020204" pitchFamily="34" charset="0"/>
                <a:cs typeface="Arial" panose="020B0604020202020204" pitchFamily="34" charset="0"/>
              </a:rPr>
              <a:t>At the </a:t>
            </a:r>
            <a:r>
              <a:rPr lang="cy-GB" sz="2000" err="1">
                <a:solidFill>
                  <a:schemeClr val="accent1">
                    <a:lumMod val="75000"/>
                  </a:schemeClr>
                </a:solidFill>
                <a:latin typeface="Arial" panose="020B0604020202020204" pitchFamily="34" charset="0"/>
                <a:cs typeface="Arial" panose="020B0604020202020204" pitchFamily="34" charset="0"/>
              </a:rPr>
              <a:t>end</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your</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presentation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each</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member</a:t>
            </a:r>
            <a:r>
              <a:rPr lang="cy-GB" sz="2000">
                <a:solidFill>
                  <a:schemeClr val="accent1">
                    <a:lumMod val="75000"/>
                  </a:schemeClr>
                </a:solidFill>
                <a:latin typeface="Arial" panose="020B0604020202020204" pitchFamily="34" charset="0"/>
                <a:cs typeface="Arial" panose="020B0604020202020204" pitchFamily="34" charset="0"/>
              </a:rPr>
              <a:t> of the </a:t>
            </a:r>
            <a:r>
              <a:rPr lang="cy-GB" sz="2000" err="1">
                <a:solidFill>
                  <a:schemeClr val="accent1">
                    <a:lumMod val="75000"/>
                  </a:schemeClr>
                </a:solidFill>
                <a:latin typeface="Arial" panose="020B0604020202020204" pitchFamily="34" charset="0"/>
                <a:cs typeface="Arial" panose="020B0604020202020204" pitchFamily="34" charset="0"/>
              </a:rPr>
              <a:t>group</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will</a:t>
            </a:r>
            <a:r>
              <a:rPr lang="cy-GB" sz="2000">
                <a:solidFill>
                  <a:schemeClr val="accent1">
                    <a:lumMod val="75000"/>
                  </a:schemeClr>
                </a:solidFill>
                <a:latin typeface="Arial" panose="020B0604020202020204" pitchFamily="34" charset="0"/>
                <a:cs typeface="Arial" panose="020B0604020202020204" pitchFamily="34" charset="0"/>
              </a:rPr>
              <a:t> be </a:t>
            </a:r>
            <a:r>
              <a:rPr lang="cy-GB" sz="2000" err="1">
                <a:solidFill>
                  <a:schemeClr val="accent1">
                    <a:lumMod val="75000"/>
                  </a:schemeClr>
                </a:solidFill>
                <a:latin typeface="Arial" panose="020B0604020202020204" pitchFamily="34" charset="0"/>
                <a:cs typeface="Arial" panose="020B0604020202020204" pitchFamily="34" charset="0"/>
              </a:rPr>
              <a:t>expected</a:t>
            </a:r>
            <a:r>
              <a:rPr lang="cy-GB" sz="2000">
                <a:solidFill>
                  <a:schemeClr val="accent1">
                    <a:lumMod val="75000"/>
                  </a:schemeClr>
                </a:solidFill>
                <a:latin typeface="Arial" panose="020B0604020202020204" pitchFamily="34" charset="0"/>
                <a:cs typeface="Arial" panose="020B0604020202020204" pitchFamily="34" charset="0"/>
              </a:rPr>
              <a:t> to </a:t>
            </a:r>
            <a:r>
              <a:rPr lang="cy-GB" sz="2000" err="1">
                <a:solidFill>
                  <a:schemeClr val="accent1">
                    <a:lumMod val="75000"/>
                  </a:schemeClr>
                </a:solidFill>
                <a:latin typeface="Arial" panose="020B0604020202020204" pitchFamily="34" charset="0"/>
                <a:cs typeface="Arial" panose="020B0604020202020204" pitchFamily="34" charset="0"/>
              </a:rPr>
              <a:t>provide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an</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individual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critical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self-refective</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account</a:t>
            </a:r>
            <a:r>
              <a:rPr lang="cy-GB" sz="2000">
                <a:solidFill>
                  <a:schemeClr val="accent1">
                    <a:lumMod val="75000"/>
                  </a:schemeClr>
                </a:solidFill>
                <a:latin typeface="Arial" panose="020B0604020202020204" pitchFamily="34" charset="0"/>
                <a:cs typeface="Arial" panose="020B0604020202020204" pitchFamily="34" charset="0"/>
              </a:rPr>
              <a:t> of </a:t>
            </a:r>
            <a:r>
              <a:rPr lang="cy-GB" sz="2000" err="1">
                <a:solidFill>
                  <a:schemeClr val="accent1">
                    <a:lumMod val="75000"/>
                  </a:schemeClr>
                </a:solidFill>
                <a:latin typeface="Arial" panose="020B0604020202020204" pitchFamily="34" charset="0"/>
                <a:cs typeface="Arial" panose="020B0604020202020204" pitchFamily="34" charset="0"/>
              </a:rPr>
              <a:t>approximatly</a:t>
            </a:r>
            <a:r>
              <a:rPr lang="cy-GB" sz="2000">
                <a:solidFill>
                  <a:schemeClr val="accent1">
                    <a:lumMod val="75000"/>
                  </a:schemeClr>
                </a:solidFill>
                <a:latin typeface="Arial" panose="020B0604020202020204" pitchFamily="34" charset="0"/>
                <a:cs typeface="Arial" panose="020B0604020202020204" pitchFamily="34" charset="0"/>
              </a:rPr>
              <a:t> 5 </a:t>
            </a:r>
            <a:r>
              <a:rPr lang="cy-GB" sz="2000" err="1">
                <a:solidFill>
                  <a:schemeClr val="accent1">
                    <a:lumMod val="75000"/>
                  </a:schemeClr>
                </a:solidFill>
                <a:latin typeface="Arial" panose="020B0604020202020204" pitchFamily="34" charset="0"/>
                <a:cs typeface="Arial" panose="020B0604020202020204" pitchFamily="34" charset="0"/>
              </a:rPr>
              <a:t>minutes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each</a:t>
            </a:r>
            <a:r>
              <a:rPr lang="cy-GB" sz="2000">
                <a:solidFill>
                  <a:schemeClr val="accent1">
                    <a:lumMod val="75000"/>
                  </a:schemeClr>
                </a:solidFill>
                <a:latin typeface="Arial" panose="020B0604020202020204" pitchFamily="34" charset="0"/>
                <a:cs typeface="Arial" panose="020B0604020202020204" pitchFamily="34" charset="0"/>
              </a:rPr>
              <a:t> (20 </a:t>
            </a:r>
            <a:r>
              <a:rPr lang="cy-GB" sz="2000" err="1">
                <a:solidFill>
                  <a:schemeClr val="accent1">
                    <a:lumMod val="75000"/>
                  </a:schemeClr>
                </a:solidFill>
                <a:latin typeface="Arial" panose="020B0604020202020204" pitchFamily="34" charset="0"/>
                <a:cs typeface="Arial" panose="020B0604020202020204" pitchFamily="34" charset="0"/>
              </a:rPr>
              <a:t>minutes</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total</a:t>
            </a:r>
            <a:r>
              <a:rPr lang="cy-GB" sz="2000">
                <a:solidFill>
                  <a:schemeClr val="accent1">
                    <a:lumMod val="75000"/>
                  </a:schemeClr>
                </a:solidFill>
                <a:latin typeface="Arial" panose="020B0604020202020204" pitchFamily="34" charset="0"/>
                <a:cs typeface="Arial" panose="020B0604020202020204" pitchFamily="34" charset="0"/>
              </a:rPr>
              <a:t> </a:t>
            </a:r>
            <a:r>
              <a:rPr lang="cy-GB" sz="2000" err="1">
                <a:solidFill>
                  <a:schemeClr val="accent1">
                    <a:lumMod val="75000"/>
                  </a:schemeClr>
                </a:solidFill>
                <a:latin typeface="Arial" panose="020B0604020202020204" pitchFamily="34" charset="0"/>
                <a:cs typeface="Arial" panose="020B0604020202020204" pitchFamily="34" charset="0"/>
              </a:rPr>
              <a:t>for</a:t>
            </a:r>
            <a:r>
              <a:rPr lang="cy-GB" sz="2000">
                <a:solidFill>
                  <a:schemeClr val="accent1">
                    <a:lumMod val="75000"/>
                  </a:schemeClr>
                </a:solidFill>
                <a:latin typeface="Arial" panose="020B0604020202020204" pitchFamily="34" charset="0"/>
                <a:cs typeface="Arial" panose="020B0604020202020204" pitchFamily="34" charset="0"/>
              </a:rPr>
              <a:t> Group).</a:t>
            </a:r>
            <a:endParaRPr lang="en-GB" sz="200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4082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p:txBody>
          <a:bodyPr>
            <a:noAutofit/>
          </a:bodyPr>
          <a:lstStyle/>
          <a:p>
            <a:pPr algn="ctr"/>
            <a:r>
              <a:rPr lang="en-GB" altLang="en-US" sz="4800" b="1">
                <a:latin typeface="Arial" panose="020B0604020202020204" pitchFamily="34" charset="0"/>
                <a:cs typeface="Arial" panose="020B0604020202020204" pitchFamily="34" charset="0"/>
              </a:rPr>
              <a:t>Cyflwyniad </a:t>
            </a:r>
            <a:r>
              <a:rPr lang="en-GB" altLang="en-US" sz="4800" b="1" err="1">
                <a:latin typeface="Arial" panose="020B0604020202020204" pitchFamily="34" charset="0"/>
                <a:cs typeface="Arial" panose="020B0604020202020204" pitchFamily="34" charset="0"/>
              </a:rPr>
              <a:t>Grŵp</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Group presentation</a:t>
            </a: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p:txBody>
          <a:bodyPr vert="horz" lIns="91440" tIns="45720" rIns="91440" bIns="45720" rtlCol="0" anchor="t">
            <a:normAutofit fontScale="92500" lnSpcReduction="20000"/>
          </a:bodyPr>
          <a:lstStyle/>
          <a:p>
            <a:pPr>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panose="020B0604020202020204" pitchFamily="34" charset="0"/>
                <a:cs typeface="Arial" panose="020B0604020202020204" pitchFamily="34" charset="0"/>
              </a:rPr>
              <a:t>Senario</a:t>
            </a:r>
            <a:r>
              <a:rPr lang="en-GB" altLang="en-US" sz="2400">
                <a:latin typeface="Arial" panose="020B0604020202020204" pitchFamily="34" charset="0"/>
                <a:cs typeface="Arial" panose="020B0604020202020204" pitchFamily="34" charset="0"/>
              </a:rPr>
              <a:t> </a:t>
            </a: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panose="020B0604020202020204" pitchFamily="34" charset="0"/>
                <a:cs typeface="Arial" panose="020B0604020202020204" pitchFamily="34" charset="0"/>
              </a:rPr>
              <a:t> Gwaith gr</a:t>
            </a:r>
            <a:r>
              <a:rPr lang="en-US" altLang="en-US" sz="2400">
                <a:latin typeface="Arial" panose="020B0604020202020204" pitchFamily="34" charset="0"/>
                <a:cs typeface="Arial" panose="020B0604020202020204" pitchFamily="34" charset="0"/>
              </a:rPr>
              <a:t>ŵ</a:t>
            </a:r>
            <a:r>
              <a:rPr lang="en-GB" altLang="en-US" sz="2400">
                <a:latin typeface="Arial" panose="020B0604020202020204" pitchFamily="34" charset="0"/>
                <a:cs typeface="Arial" panose="020B0604020202020204" pitchFamily="34" charset="0"/>
              </a:rPr>
              <a:t>p:                                     dim </a:t>
            </a:r>
            <a:r>
              <a:rPr lang="en-GB" altLang="en-US" sz="2400" err="1">
                <a:latin typeface="Arial" panose="020B0604020202020204" pitchFamily="34" charset="0"/>
                <a:cs typeface="Arial" panose="020B0604020202020204" pitchFamily="34" charset="0"/>
              </a:rPr>
              <a:t>llai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na</a:t>
            </a:r>
            <a:r>
              <a:rPr lang="en-GB" altLang="en-US" sz="2400">
                <a:latin typeface="Arial" panose="020B0604020202020204" pitchFamily="34" charset="0"/>
                <a:cs typeface="Arial" panose="020B0604020202020204" pitchFamily="34" charset="0"/>
              </a:rPr>
              <a:t> 4/dim </a:t>
            </a:r>
            <a:r>
              <a:rPr lang="en-GB" altLang="en-US" sz="2400" err="1">
                <a:latin typeface="Arial" panose="020B0604020202020204" pitchFamily="34" charset="0"/>
                <a:cs typeface="Arial" panose="020B0604020202020204" pitchFamily="34" charset="0"/>
              </a:rPr>
              <a:t>mwy</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na</a:t>
            </a:r>
            <a:r>
              <a:rPr lang="en-GB" altLang="en-US" sz="2400">
                <a:latin typeface="Arial" panose="020B0604020202020204" pitchFamily="34" charset="0"/>
                <a:cs typeface="Arial" panose="020B0604020202020204" pitchFamily="34" charset="0"/>
              </a:rPr>
              <a:t> 6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bob </a:t>
            </a:r>
            <a:r>
              <a:rPr lang="en-GB" altLang="en-US" sz="2400" err="1">
                <a:latin typeface="Arial" panose="020B0604020202020204" pitchFamily="34" charset="0"/>
                <a:cs typeface="Arial" panose="020B0604020202020204" pitchFamily="34" charset="0"/>
              </a:rPr>
              <a:t>grŵp</a:t>
            </a:r>
            <a:endParaRPr lang="en-GB" altLang="en-US" sz="2400">
              <a:latin typeface="Arial" panose="020B0604020202020204" pitchFamily="34" charset="0"/>
              <a:cs typeface="Arial" panose="020B0604020202020204" pitchFamily="34" charset="0"/>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panose="020B0604020202020204" pitchFamily="34" charset="0"/>
                <a:cs typeface="Arial" panose="020B0604020202020204" pitchFamily="34" charset="0"/>
              </a:rPr>
              <a:t> Does dim </a:t>
            </a:r>
            <a:r>
              <a:rPr lang="en-GB" altLang="en-US" sz="2400" err="1">
                <a:latin typeface="Arial" panose="020B0604020202020204" pitchFamily="34" charset="0"/>
                <a:cs typeface="Arial" panose="020B0604020202020204" pitchFamily="34" charset="0"/>
              </a:rPr>
              <a:t>angen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pwerbwynt</a:t>
            </a:r>
            <a:endParaRPr lang="en-GB" altLang="en-US" sz="2400">
              <a:latin typeface="Arial" panose="020B0604020202020204" pitchFamily="34" charset="0"/>
              <a:cs typeface="Arial" panose="020B0604020202020204" pitchFamily="34" charset="0"/>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a:cs typeface="Arial"/>
              </a:rPr>
              <a:t> Angen </a:t>
            </a:r>
            <a:r>
              <a:rPr lang="en-GB" altLang="en-US" sz="2400" err="1">
                <a:latin typeface="Arial"/>
                <a:cs typeface="Arial"/>
              </a:rPr>
              <a:t>trefnu</a:t>
            </a:r>
            <a:r>
              <a:rPr lang="en-GB" altLang="en-US" sz="2400">
                <a:latin typeface="Arial"/>
                <a:cs typeface="Arial"/>
              </a:rPr>
              <a:t> </a:t>
            </a:r>
            <a:r>
              <a:rPr lang="en-GB" altLang="en-US" sz="2400" err="1">
                <a:latin typeface="Arial"/>
                <a:cs typeface="Arial"/>
              </a:rPr>
              <a:t>grwpiau</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ystod</a:t>
            </a:r>
            <a:r>
              <a:rPr lang="en-GB" altLang="en-US" sz="2400">
                <a:latin typeface="Arial"/>
                <a:cs typeface="Arial"/>
              </a:rPr>
              <a:t> y </a:t>
            </a:r>
            <a:r>
              <a:rPr lang="en-GB" altLang="en-US" sz="2400" err="1">
                <a:latin typeface="Arial"/>
                <a:cs typeface="Arial"/>
              </a:rPr>
              <a:t>darlith</a:t>
            </a:r>
            <a:r>
              <a:rPr lang="en-GB" altLang="en-US" sz="2400">
                <a:latin typeface="Arial"/>
                <a:cs typeface="Arial"/>
              </a:rPr>
              <a:t> </a:t>
            </a:r>
            <a:r>
              <a:rPr lang="en-GB" altLang="en-US" sz="2400" err="1">
                <a:latin typeface="Arial"/>
                <a:cs typeface="Arial"/>
              </a:rPr>
              <a:t>cyntaf</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latin typeface="Arial"/>
                <a:cs typeface="Arial"/>
              </a:rPr>
              <a:t>Dau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cyfeirnodi</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a:cs typeface="Arial"/>
              </a:rPr>
              <a:t>Lanlwythoch</a:t>
            </a:r>
            <a:r>
              <a:rPr lang="en-GB" altLang="en-US" sz="2400">
                <a:latin typeface="Arial"/>
                <a:cs typeface="Arial"/>
              </a:rPr>
              <a:t> </a:t>
            </a:r>
            <a:r>
              <a:rPr lang="en-GB" altLang="en-US" sz="2400" err="1">
                <a:latin typeface="Arial"/>
                <a:cs typeface="Arial"/>
              </a:rPr>
              <a:t>eich</a:t>
            </a:r>
            <a:r>
              <a:rPr lang="en-GB" altLang="en-US" sz="2400">
                <a:latin typeface="Arial"/>
                <a:cs typeface="Arial"/>
              </a:rPr>
              <a:t>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cyfeirnodi</a:t>
            </a:r>
            <a:r>
              <a:rPr lang="en-GB" altLang="en-US" sz="2400">
                <a:latin typeface="Arial"/>
                <a:cs typeface="Arial"/>
              </a:rPr>
              <a:t> </a:t>
            </a:r>
            <a:r>
              <a:rPr lang="en-GB" altLang="en-US" sz="2400" err="1">
                <a:latin typeface="Arial"/>
                <a:cs typeface="Arial"/>
              </a:rPr>
              <a:t>grwp</a:t>
            </a:r>
            <a:r>
              <a:rPr lang="en-GB" altLang="en-US" sz="2400">
                <a:latin typeface="Arial"/>
                <a:cs typeface="Arial"/>
              </a:rPr>
              <a:t> a </a:t>
            </a:r>
            <a:r>
              <a:rPr lang="en-GB" altLang="en-US" sz="2400" err="1">
                <a:latin typeface="Arial"/>
                <a:cs typeface="Arial"/>
              </a:rPr>
              <a:t>sgript</a:t>
            </a:r>
            <a:r>
              <a:rPr lang="en-GB" altLang="en-US" sz="2400">
                <a:latin typeface="Arial"/>
                <a:cs typeface="Arial"/>
              </a:rPr>
              <a:t> </a:t>
            </a:r>
            <a:r>
              <a:rPr lang="en-GB" altLang="en-US" sz="2400" err="1">
                <a:latin typeface="Arial"/>
                <a:cs typeface="Arial"/>
              </a:rPr>
              <a:t>unigol</a:t>
            </a:r>
            <a:r>
              <a:rPr lang="en-GB" altLang="en-US" sz="2400">
                <a:latin typeface="Arial"/>
                <a:cs typeface="Arial"/>
              </a:rPr>
              <a:t> </a:t>
            </a:r>
            <a:r>
              <a:rPr lang="en-GB" altLang="en-US" sz="2400" err="1">
                <a:latin typeface="Arial"/>
                <a:cs typeface="Arial"/>
              </a:rPr>
              <a:t>fel</a:t>
            </a:r>
            <a:r>
              <a:rPr lang="en-GB" altLang="en-US" sz="2400">
                <a:latin typeface="Arial"/>
                <a:cs typeface="Arial"/>
              </a:rPr>
              <a:t> un </a:t>
            </a:r>
            <a:r>
              <a:rPr lang="en-GB" altLang="en-US" sz="2400" err="1">
                <a:latin typeface="Arial"/>
                <a:cs typeface="Arial"/>
              </a:rPr>
              <a:t>dogfen</a:t>
            </a:r>
            <a:endParaRPr lang="en-GB" altLang="en-US" sz="2400">
              <a:latin typeface="Arial"/>
              <a:cs typeface="Arial"/>
            </a:endParaRPr>
          </a:p>
          <a:p>
            <a:pPr marL="0" indent="0">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err="1">
                <a:latin typeface="Arial"/>
                <a:cs typeface="Arial"/>
              </a:rPr>
              <a:t>Lanlwythoch</a:t>
            </a:r>
            <a:r>
              <a:rPr lang="en-GB" altLang="en-US" sz="2400">
                <a:latin typeface="Arial"/>
                <a:cs typeface="Arial"/>
              </a:rPr>
              <a:t> </a:t>
            </a:r>
            <a:r>
              <a:rPr lang="en-GB" altLang="en-US" sz="2400" err="1">
                <a:latin typeface="Arial"/>
                <a:cs typeface="Arial"/>
              </a:rPr>
              <a:t>eich</a:t>
            </a:r>
            <a:r>
              <a:rPr lang="en-GB" altLang="en-US" sz="2400">
                <a:latin typeface="Arial"/>
                <a:cs typeface="Arial"/>
              </a:rPr>
              <a:t> </a:t>
            </a:r>
            <a:r>
              <a:rPr lang="en-GB" altLang="en-US" sz="2400" err="1">
                <a:latin typeface="Arial"/>
                <a:cs typeface="Arial"/>
              </a:rPr>
              <a:t>rhestr</a:t>
            </a:r>
            <a:r>
              <a:rPr lang="en-GB" altLang="en-US" sz="2400">
                <a:latin typeface="Arial"/>
                <a:cs typeface="Arial"/>
              </a:rPr>
              <a:t> </a:t>
            </a:r>
            <a:r>
              <a:rPr lang="en-GB" altLang="en-US" sz="2400" err="1">
                <a:latin typeface="Arial"/>
                <a:cs typeface="Arial"/>
              </a:rPr>
              <a:t>unigol</a:t>
            </a:r>
            <a:r>
              <a:rPr lang="en-GB" altLang="en-US" sz="2400">
                <a:latin typeface="Arial"/>
                <a:cs typeface="Arial"/>
              </a:rPr>
              <a:t> (</a:t>
            </a:r>
            <a:r>
              <a:rPr lang="en-GB" altLang="en-US" sz="2400" err="1">
                <a:latin typeface="Arial"/>
                <a:cs typeface="Arial"/>
              </a:rPr>
              <a:t>adfyfyriad</a:t>
            </a:r>
            <a:r>
              <a:rPr lang="en-GB" altLang="en-US" sz="2400">
                <a:latin typeface="Arial"/>
                <a:cs typeface="Arial"/>
              </a:rPr>
              <a:t>) </a:t>
            </a:r>
            <a:r>
              <a:rPr lang="en-GB" altLang="en-US" sz="2400" err="1">
                <a:latin typeface="Arial"/>
                <a:cs typeface="Arial"/>
              </a:rPr>
              <a:t>fel</a:t>
            </a:r>
            <a:r>
              <a:rPr lang="en-GB" altLang="en-US" sz="2400">
                <a:latin typeface="Arial"/>
                <a:cs typeface="Arial"/>
              </a:rPr>
              <a:t> </a:t>
            </a:r>
            <a:r>
              <a:rPr lang="en-GB" altLang="en-US" sz="2400" err="1">
                <a:latin typeface="Arial"/>
                <a:cs typeface="Arial"/>
              </a:rPr>
              <a:t>dogfen</a:t>
            </a:r>
            <a:r>
              <a:rPr lang="en-GB" altLang="en-US" sz="2400">
                <a:latin typeface="Arial"/>
                <a:cs typeface="Arial"/>
              </a:rPr>
              <a:t> </a:t>
            </a:r>
            <a:r>
              <a:rPr lang="en-GB" altLang="en-US" sz="2400" err="1">
                <a:latin typeface="Arial"/>
                <a:cs typeface="Arial"/>
              </a:rPr>
              <a:t>arall</a:t>
            </a:r>
            <a:endParaRPr lang="en-GB" altLang="en-US" sz="2400">
              <a:latin typeface="Arial"/>
              <a:cs typeface="Arial"/>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prstGeom prst="rect">
            <a:avLst/>
          </a:prstGeom>
        </p:spPr>
        <p:txBody>
          <a:bodyPr vert="horz" lIns="91440" tIns="45720" rIns="91440" bIns="45720" rtlCol="0" anchor="t">
            <a:normAutofit fontScale="92500" lnSpcReduction="20000"/>
          </a:bodyPr>
          <a:lstStyle/>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Scenario</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Group work:                                        no less than 4/no more than 6 per group</a:t>
            </a:r>
            <a:endParaRPr lang="en-GB" altLang="en-US" sz="2400" b="1">
              <a:solidFill>
                <a:schemeClr val="accent1">
                  <a:lumMod val="75000"/>
                </a:schemeClr>
              </a:solidFill>
              <a:latin typeface="Arial" panose="020B0604020202020204" pitchFamily="34" charset="0"/>
              <a:cs typeface="Arial" panose="020B0604020202020204" pitchFamily="34" charset="0"/>
            </a:endParaRP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No need for PowerPoint</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You need to arrange groups in first lecture</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panose="020B0604020202020204" pitchFamily="34" charset="0"/>
                <a:cs typeface="Arial" panose="020B0604020202020204" pitchFamily="34" charset="0"/>
              </a:rPr>
              <a:t>Two reference lists</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Upload your group reference list and individual script as one document</a:t>
            </a:r>
          </a:p>
          <a:p>
            <a:pPr>
              <a:spcBef>
                <a:spcPts val="600"/>
              </a:spcBef>
              <a:buClr>
                <a:srgbClr val="0000FF"/>
              </a:buCl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GB" altLang="en-US" sz="2400">
                <a:solidFill>
                  <a:schemeClr val="accent1">
                    <a:lumMod val="75000"/>
                  </a:schemeClr>
                </a:solidFill>
                <a:latin typeface="Arial"/>
                <a:cs typeface="Arial"/>
              </a:rPr>
              <a:t>Upload your individual reference list and script (reflection) as another document</a:t>
            </a: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spTree>
    <p:extLst>
      <p:ext uri="{BB962C8B-B14F-4D97-AF65-F5344CB8AC3E}">
        <p14:creationId xmlns:p14="http://schemas.microsoft.com/office/powerpoint/2010/main" val="1176137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342744" y="-44390"/>
            <a:ext cx="11303312" cy="1325563"/>
          </a:xfrm>
        </p:spPr>
        <p:txBody>
          <a:bodyPr>
            <a:noAutofit/>
          </a:bodyPr>
          <a:lstStyle/>
          <a:p>
            <a:pPr algn="ctr"/>
            <a:r>
              <a:rPr lang="en-GB" sz="4800" b="1">
                <a:latin typeface="Arial"/>
                <a:cs typeface="Arial"/>
              </a:rPr>
              <a:t>Bydd </a:t>
            </a:r>
            <a:r>
              <a:rPr lang="en-GB" sz="4800" b="1" err="1">
                <a:latin typeface="Arial"/>
                <a:cs typeface="Arial"/>
              </a:rPr>
              <a:t>angen</a:t>
            </a:r>
            <a:r>
              <a:rPr lang="en-GB" sz="4800" b="1">
                <a:latin typeface="Arial"/>
                <a:cs typeface="Arial"/>
              </a:rPr>
              <a:t> </a:t>
            </a:r>
            <a:r>
              <a:rPr lang="en-GB" sz="4800" b="1" err="1">
                <a:latin typeface="Arial"/>
                <a:cs typeface="Arial"/>
              </a:rPr>
              <a:t>i</a:t>
            </a:r>
            <a:r>
              <a:rPr lang="en-GB" sz="4800" b="1">
                <a:latin typeface="Arial"/>
                <a:cs typeface="Arial"/>
              </a:rPr>
              <a:t> chi…</a:t>
            </a:r>
            <a:r>
              <a:rPr lang="en-GB" sz="4800" b="1">
                <a:solidFill>
                  <a:schemeClr val="accent1">
                    <a:lumMod val="75000"/>
                  </a:schemeClr>
                </a:solidFill>
                <a:latin typeface="Arial"/>
                <a:cs typeface="Arial"/>
              </a:rPr>
              <a:t>You will need to…</a:t>
            </a:r>
            <a:endParaRPr lang="en-GB" altLang="en-US" sz="4800">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a:xfrm>
            <a:off x="152088" y="1281173"/>
            <a:ext cx="5943912" cy="3809862"/>
          </a:xfrm>
        </p:spPr>
        <p:txBody>
          <a:bodyPr vert="horz" lIns="91440" tIns="45720" rIns="91440" bIns="45720" rtlCol="0" anchor="t">
            <a:noAutofit/>
          </a:bodyPr>
          <a:lstStyle/>
          <a:p>
            <a:r>
              <a:rPr lang="cy-GB" sz="1800">
                <a:latin typeface="Arial" panose="020B0604020202020204" pitchFamily="34" charset="0"/>
                <a:cs typeface="Arial" panose="020B0604020202020204" pitchFamily="34" charset="0"/>
              </a:rPr>
              <a:t>Cynllunio  Asesiad Cychwynnol Diogelu Plant </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Dewis rolau addas a phroffesiynol sydd yn debygol o fynychu’r asesiad </a:t>
            </a:r>
          </a:p>
          <a:p>
            <a:r>
              <a:rPr lang="cy-GB" sz="1800">
                <a:latin typeface="Arial" panose="020B0604020202020204" pitchFamily="34" charset="0"/>
                <a:cs typeface="Arial" panose="020B0604020202020204" pitchFamily="34" charset="0"/>
              </a:rPr>
              <a:t>Penodi Cadeirydd er mwyn rheoli effeithiolrwydd y Gynhadledd</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Sicrhau bod bob unigolyn yn y grŵp yn cynnig mewnbwn unigol</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Dangos tystiolaeth o wybodaeth a dealltwriaeth unigol yn ogystal a’r grŵp ynglŷn a gofynion statudol </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Dangos tystiolaeth o wybodaeth a dealltwriaeth unigol yn ogystal a’r grŵp ynglŷn a rôl dewiswyd, hawliau a lles plant</a:t>
            </a:r>
            <a:endParaRPr lang="en-GB" sz="1800">
              <a:latin typeface="Arial" panose="020B0604020202020204" pitchFamily="34" charset="0"/>
              <a:cs typeface="Arial" panose="020B0604020202020204" pitchFamily="34" charset="0"/>
            </a:endParaRPr>
          </a:p>
          <a:p>
            <a:r>
              <a:rPr lang="cy-GB" sz="1800">
                <a:latin typeface="Arial" panose="020B0604020202020204" pitchFamily="34" charset="0"/>
                <a:cs typeface="Arial" panose="020B0604020202020204" pitchFamily="34" charset="0"/>
              </a:rPr>
              <a:t>Paratoi </a:t>
            </a:r>
            <a:r>
              <a:rPr lang="cy-GB" sz="1800" b="1">
                <a:latin typeface="Arial" panose="020B0604020202020204" pitchFamily="34" charset="0"/>
                <a:cs typeface="Arial" panose="020B0604020202020204" pitchFamily="34" charset="0"/>
              </a:rPr>
              <a:t>prosiect perfformiad ymarferol o 20 munud a 20 munud o Hunan-</a:t>
            </a:r>
            <a:r>
              <a:rPr lang="cy-GB" sz="1800" b="1" err="1">
                <a:latin typeface="Arial" panose="020B0604020202020204" pitchFamily="34" charset="0"/>
                <a:cs typeface="Arial" panose="020B0604020202020204" pitchFamily="34" charset="0"/>
              </a:rPr>
              <a:t>adfyfyriad</a:t>
            </a:r>
            <a:r>
              <a:rPr lang="cy-GB" sz="1800" b="1">
                <a:latin typeface="Arial" panose="020B0604020202020204" pitchFamily="34" charset="0"/>
                <a:cs typeface="Arial" panose="020B0604020202020204" pitchFamily="34" charset="0"/>
              </a:rPr>
              <a:t> beirniadol </a:t>
            </a:r>
            <a:r>
              <a:rPr lang="cy-GB" sz="1800">
                <a:latin typeface="Arial" panose="020B0604020202020204" pitchFamily="34" charset="0"/>
                <a:cs typeface="Arial" panose="020B0604020202020204" pitchFamily="34" charset="0"/>
              </a:rPr>
              <a:t>unigol gan bob </a:t>
            </a:r>
            <a:r>
              <a:rPr lang="cy-GB" sz="1800" err="1">
                <a:latin typeface="Arial" panose="020B0604020202020204" pitchFamily="34" charset="0"/>
                <a:cs typeface="Arial" panose="020B0604020202020204" pitchFamily="34" charset="0"/>
              </a:rPr>
              <a:t>aleod</a:t>
            </a:r>
            <a:r>
              <a:rPr lang="cy-GB" sz="1800">
                <a:latin typeface="Arial" panose="020B0604020202020204" pitchFamily="34" charset="0"/>
                <a:cs typeface="Arial" panose="020B0604020202020204" pitchFamily="34" charset="0"/>
              </a:rPr>
              <a:t> o’r grŵp (tua 5 funud i bob aelod ar ddiwedd y gyflwyniad). </a:t>
            </a:r>
            <a:endParaRPr lang="en-GB" sz="1800">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xfrm>
            <a:off x="6438822" y="1382450"/>
            <a:ext cx="5156200" cy="4317123"/>
          </a:xfrm>
          <a:prstGeom prst="rect">
            <a:avLst/>
          </a:prstGeom>
        </p:spPr>
        <p:txBody>
          <a:bodyPr vert="horz" lIns="91440" tIns="45720" rIns="91440" bIns="45720" rtlCol="0" anchor="t">
            <a:normAutofit fontScale="55000" lnSpcReduction="20000"/>
          </a:bodyPr>
          <a:lstStyle/>
          <a:p>
            <a:r>
              <a:rPr lang="en-GB" sz="3200">
                <a:solidFill>
                  <a:schemeClr val="accent1">
                    <a:lumMod val="75000"/>
                  </a:schemeClr>
                </a:solidFill>
                <a:latin typeface="Arial"/>
                <a:cs typeface="Arial"/>
              </a:rPr>
              <a:t>Plan an Initial Child Protection Conference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Create/choose suitable professional roles of individuals likely to attend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Appoint a Chairperson to manage effectiveness of the Conference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Ensure all members of the group have an individual input</a:t>
            </a:r>
          </a:p>
          <a:p>
            <a:r>
              <a:rPr lang="en-GB" sz="3200">
                <a:solidFill>
                  <a:schemeClr val="accent1">
                    <a:lumMod val="75000"/>
                  </a:schemeClr>
                </a:solidFill>
                <a:latin typeface="Arial"/>
                <a:cs typeface="Arial"/>
              </a:rPr>
              <a:t>Demonstrate evidence of individual and group’s knowledge in relation to statutory requirements </a:t>
            </a:r>
            <a:endParaRPr lang="en-GB" sz="3200">
              <a:solidFill>
                <a:schemeClr val="accent1">
                  <a:lumMod val="75000"/>
                </a:schemeClr>
              </a:solidFill>
              <a:latin typeface="Arial" panose="020B0604020202020204" pitchFamily="34" charset="0"/>
              <a:cs typeface="Arial" panose="020B0604020202020204" pitchFamily="34" charset="0"/>
            </a:endParaRPr>
          </a:p>
          <a:p>
            <a:r>
              <a:rPr lang="en-GB" sz="3200">
                <a:solidFill>
                  <a:schemeClr val="accent1">
                    <a:lumMod val="75000"/>
                  </a:schemeClr>
                </a:solidFill>
                <a:latin typeface="Arial"/>
                <a:cs typeface="Arial"/>
              </a:rPr>
              <a:t>Demonstrate evidence of individual and group’s knowledge in relation to their chosen role, children’s rights and well-being</a:t>
            </a:r>
          </a:p>
          <a:p>
            <a:r>
              <a:rPr lang="en-GB" sz="3200">
                <a:solidFill>
                  <a:schemeClr val="accent1">
                    <a:lumMod val="75000"/>
                  </a:schemeClr>
                </a:solidFill>
                <a:latin typeface="Arial"/>
                <a:cs typeface="Arial"/>
              </a:rPr>
              <a:t>Plan a practical </a:t>
            </a:r>
            <a:r>
              <a:rPr lang="en-GB" sz="3200" b="1">
                <a:solidFill>
                  <a:schemeClr val="accent1">
                    <a:lumMod val="75000"/>
                  </a:schemeClr>
                </a:solidFill>
                <a:latin typeface="Arial"/>
                <a:cs typeface="Arial"/>
              </a:rPr>
              <a:t>performance presentation of 20 minutes, followed by 20 minutes of critical self-reflection </a:t>
            </a:r>
            <a:r>
              <a:rPr lang="en-GB" sz="3200">
                <a:solidFill>
                  <a:schemeClr val="accent1">
                    <a:lumMod val="75000"/>
                  </a:schemeClr>
                </a:solidFill>
                <a:latin typeface="Arial"/>
                <a:cs typeface="Arial"/>
              </a:rPr>
              <a:t>from each group member (approximately 5 minutes for each member).  </a:t>
            </a:r>
            <a:endParaRPr lang="en-GB" sz="3200">
              <a:solidFill>
                <a:schemeClr val="accent1">
                  <a:lumMod val="75000"/>
                </a:schemeClr>
              </a:solidFill>
              <a:latin typeface="Arial" panose="020B0604020202020204" pitchFamily="34" charset="0"/>
              <a:cs typeface="Arial" panose="020B0604020202020204" pitchFamily="34" charset="0"/>
            </a:endParaRPr>
          </a:p>
          <a:p>
            <a:pPr marL="0" indent="0">
              <a:spcBef>
                <a:spcPts val="600"/>
              </a:spcBef>
              <a:buClr>
                <a:srgbClr val="0000FF"/>
              </a:buClr>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sz="2400">
              <a:solidFill>
                <a:srgbClr val="0000FF"/>
              </a:solidFill>
              <a:latin typeface="Arial" panose="020B0604020202020204" pitchFamily="34" charset="0"/>
              <a:cs typeface="Arial" panose="020B0604020202020204" pitchFamily="34" charset="0"/>
            </a:endParaRP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GB" altLang="en-US">
              <a:cs typeface="Calibri" panose="020F0502020204030204"/>
            </a:endParaRPr>
          </a:p>
        </p:txBody>
      </p:sp>
    </p:spTree>
    <p:extLst>
      <p:ext uri="{BB962C8B-B14F-4D97-AF65-F5344CB8AC3E}">
        <p14:creationId xmlns:p14="http://schemas.microsoft.com/office/powerpoint/2010/main" val="3866494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429695" y="-190733"/>
            <a:ext cx="11129407" cy="1325563"/>
          </a:xfrm>
        </p:spPr>
        <p:txBody>
          <a:bodyPr>
            <a:noAutofit/>
          </a:bodyPr>
          <a:lstStyle/>
          <a:p>
            <a:pPr algn="ctr"/>
            <a:r>
              <a:rPr lang="en-GB" sz="4800" b="1">
                <a:latin typeface="Arial"/>
                <a:cs typeface="Arial"/>
              </a:rPr>
              <a:t>Rhaid </a:t>
            </a:r>
            <a:r>
              <a:rPr lang="en-GB" sz="4800" b="1" err="1">
                <a:latin typeface="Arial"/>
                <a:cs typeface="Arial"/>
              </a:rPr>
              <a:t>cofio</a:t>
            </a:r>
            <a:r>
              <a:rPr lang="en-GB" sz="4800" b="1">
                <a:latin typeface="Arial"/>
                <a:cs typeface="Arial"/>
              </a:rPr>
              <a:t>… </a:t>
            </a:r>
            <a:r>
              <a:rPr lang="en-GB" sz="4800" b="1">
                <a:solidFill>
                  <a:schemeClr val="accent1">
                    <a:lumMod val="75000"/>
                  </a:schemeClr>
                </a:solidFill>
                <a:latin typeface="Arial"/>
                <a:cs typeface="Arial"/>
              </a:rPr>
              <a:t>You must remember…</a:t>
            </a:r>
            <a:endParaRPr lang="en-GB" altLang="en-US" sz="4800">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sz="half" idx="1"/>
          </p:nvPr>
        </p:nvSpPr>
        <p:spPr>
          <a:xfrm>
            <a:off x="133362" y="1038668"/>
            <a:ext cx="5658152" cy="3809862"/>
          </a:xfrm>
        </p:spPr>
        <p:txBody>
          <a:bodyPr vert="horz" lIns="91440" tIns="45720" rIns="91440" bIns="45720" rtlCol="0" anchor="t">
            <a:noAutofit/>
          </a:bodyPr>
          <a:lstStyle/>
          <a:p>
            <a:pPr lvl="0"/>
            <a:r>
              <a:rPr lang="cy-GB" sz="2400">
                <a:latin typeface="Arial" panose="020B0604020202020204" pitchFamily="34" charset="0"/>
                <a:cs typeface="Arial" panose="020B0604020202020204" pitchFamily="34" charset="0"/>
              </a:rPr>
              <a:t>Yn ôl faint bydd yn ffurfio grŵp, cynlluniwch yn ofalus gan ystyried munudau penodol unigol er mwyn sicrhau tegwch gyda’r amseru.</a:t>
            </a:r>
          </a:p>
          <a:p>
            <a:pPr lvl="0"/>
            <a:r>
              <a:rPr lang="cy-GB" sz="2400">
                <a:latin typeface="Arial" panose="020B0604020202020204" pitchFamily="34" charset="0"/>
                <a:cs typeface="Arial" panose="020B0604020202020204" pitchFamily="34" charset="0"/>
              </a:rPr>
              <a:t>Sicrhewch bod eich </a:t>
            </a:r>
            <a:r>
              <a:rPr lang="cy-GB" sz="2400" b="1" err="1">
                <a:latin typeface="Arial" panose="020B0604020202020204" pitchFamily="34" charset="0"/>
                <a:cs typeface="Arial" panose="020B0604020202020204" pitchFamily="34" charset="0"/>
              </a:rPr>
              <a:t>adfyfyriad</a:t>
            </a:r>
            <a:r>
              <a:rPr lang="cy-GB" sz="2400" b="1">
                <a:latin typeface="Arial" panose="020B0604020202020204" pitchFamily="34" charset="0"/>
                <a:cs typeface="Arial" panose="020B0604020202020204" pitchFamily="34" charset="0"/>
              </a:rPr>
              <a:t> beirniadol unigol o 5 funud </a:t>
            </a:r>
            <a:r>
              <a:rPr lang="cy-GB" sz="2400">
                <a:latin typeface="Arial" panose="020B0604020202020204" pitchFamily="34" charset="0"/>
                <a:cs typeface="Arial" panose="020B0604020202020204" pitchFamily="34" charset="0"/>
              </a:rPr>
              <a:t>yn cael eu hystyried yn ofalus i ffurfio’r adran terfynol (20 munud) o’r brosiect yma. </a:t>
            </a:r>
          </a:p>
          <a:p>
            <a:r>
              <a:rPr lang="cy-GB" sz="2400">
                <a:latin typeface="Arial"/>
                <a:cs typeface="Arial"/>
              </a:rPr>
              <a:t>Paratoi sgript a rhestr </a:t>
            </a:r>
            <a:r>
              <a:rPr lang="cy-GB" sz="2400" b="1">
                <a:latin typeface="Arial"/>
                <a:cs typeface="Arial"/>
              </a:rPr>
              <a:t>cyfeiriadau grŵp </a:t>
            </a:r>
            <a:r>
              <a:rPr lang="cy-GB" sz="2400">
                <a:latin typeface="Arial"/>
                <a:cs typeface="Arial"/>
              </a:rPr>
              <a:t>yn cynnwys pob </a:t>
            </a:r>
            <a:r>
              <a:rPr lang="cy-GB" sz="2400" err="1">
                <a:latin typeface="Arial"/>
                <a:cs typeface="Arial"/>
              </a:rPr>
              <a:t>cefeiriad</a:t>
            </a:r>
            <a:r>
              <a:rPr lang="cy-GB" sz="2400">
                <a:latin typeface="Arial"/>
                <a:cs typeface="Arial"/>
              </a:rPr>
              <a:t> sydd wedi cael ei ddefnyddio - </a:t>
            </a:r>
            <a:r>
              <a:rPr lang="cy-GB" sz="2400">
                <a:highlight>
                  <a:srgbClr val="FFFF00"/>
                </a:highlight>
                <a:latin typeface="Arial"/>
                <a:cs typeface="Arial"/>
              </a:rPr>
              <a:t>ond mae angen i bob aelod o’r grŵp i cyflwyno/</a:t>
            </a:r>
            <a:r>
              <a:rPr lang="cy-GB" sz="2400" err="1">
                <a:highlight>
                  <a:srgbClr val="FFFF00"/>
                </a:highlight>
                <a:latin typeface="Arial"/>
                <a:cs typeface="Arial"/>
              </a:rPr>
              <a:t>lanlwytho</a:t>
            </a:r>
            <a:r>
              <a:rPr lang="cy-GB" sz="2400">
                <a:highlight>
                  <a:srgbClr val="FFFF00"/>
                </a:highlight>
                <a:latin typeface="Arial"/>
                <a:cs typeface="Arial"/>
              </a:rPr>
              <a:t> hwn yn unigol i'r ddolen penodol </a:t>
            </a:r>
            <a:r>
              <a:rPr lang="cy-GB" sz="2400" err="1">
                <a:highlight>
                  <a:srgbClr val="FFFF00"/>
                </a:highlight>
                <a:latin typeface="Arial"/>
                <a:cs typeface="Arial"/>
              </a:rPr>
              <a:t>Turnitin</a:t>
            </a:r>
            <a:r>
              <a:rPr lang="cy-GB" sz="2400">
                <a:highlight>
                  <a:srgbClr val="FFFF00"/>
                </a:highlight>
                <a:latin typeface="Arial"/>
                <a:cs typeface="Arial"/>
              </a:rPr>
              <a:t> ar </a:t>
            </a:r>
            <a:r>
              <a:rPr lang="cy-GB" sz="2400" err="1">
                <a:highlight>
                  <a:srgbClr val="FFFF00"/>
                </a:highlight>
                <a:latin typeface="Arial"/>
                <a:cs typeface="Arial"/>
              </a:rPr>
              <a:t>Moodle</a:t>
            </a:r>
            <a:endParaRPr lang="en-GB" sz="2400" err="1">
              <a:highlight>
                <a:srgbClr val="FFFF00"/>
              </a:highlight>
              <a:latin typeface="Arial"/>
              <a:cs typeface="Arial"/>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2"/>
          </p:nvPr>
        </p:nvSpPr>
        <p:spPr>
          <a:xfrm>
            <a:off x="5871958" y="1038668"/>
            <a:ext cx="5606700" cy="4861276"/>
          </a:xfrm>
          <a:prstGeom prst="rect">
            <a:avLst/>
          </a:prstGeom>
        </p:spPr>
        <p:txBody>
          <a:bodyPr vert="horz" lIns="91440" tIns="45720" rIns="91440" bIns="45720" rtlCol="0" anchor="t">
            <a:noAutofit/>
          </a:bodyPr>
          <a:lstStyle/>
          <a:p>
            <a:r>
              <a:rPr lang="en-GB" sz="2400">
                <a:solidFill>
                  <a:schemeClr val="accent1">
                    <a:lumMod val="75000"/>
                  </a:schemeClr>
                </a:solidFill>
                <a:latin typeface="Arial"/>
                <a:cs typeface="Arial"/>
              </a:rPr>
              <a:t>Depending on how many form the group, plan carefully with individual allocated minutes to ensure fairness of timing.</a:t>
            </a:r>
          </a:p>
          <a:p>
            <a:pPr lvl="0"/>
            <a:r>
              <a:rPr lang="en-GB" sz="2400">
                <a:solidFill>
                  <a:schemeClr val="accent1">
                    <a:lumMod val="75000"/>
                  </a:schemeClr>
                </a:solidFill>
                <a:latin typeface="Arial"/>
                <a:cs typeface="Arial"/>
              </a:rPr>
              <a:t>Ensure that your individual </a:t>
            </a:r>
            <a:r>
              <a:rPr lang="en-GB" sz="2400" b="1">
                <a:solidFill>
                  <a:schemeClr val="accent1">
                    <a:lumMod val="75000"/>
                  </a:schemeClr>
                </a:solidFill>
                <a:latin typeface="Arial"/>
                <a:cs typeface="Arial"/>
              </a:rPr>
              <a:t>5 minute critical reflections</a:t>
            </a:r>
            <a:r>
              <a:rPr lang="en-GB" sz="2400">
                <a:solidFill>
                  <a:schemeClr val="accent1">
                    <a:lumMod val="75000"/>
                  </a:schemeClr>
                </a:solidFill>
                <a:latin typeface="Arial"/>
                <a:cs typeface="Arial"/>
              </a:rPr>
              <a:t> are considered carefully to form the final section (20 minutes) of this project.</a:t>
            </a:r>
          </a:p>
          <a:p>
            <a:r>
              <a:rPr lang="en-GB" sz="2400">
                <a:solidFill>
                  <a:schemeClr val="accent1">
                    <a:lumMod val="75000"/>
                  </a:schemeClr>
                </a:solidFill>
                <a:latin typeface="Arial"/>
                <a:cs typeface="Arial"/>
              </a:rPr>
              <a:t>Prepare a script and </a:t>
            </a:r>
            <a:r>
              <a:rPr lang="en-GB" sz="2400" b="1">
                <a:solidFill>
                  <a:schemeClr val="accent1">
                    <a:lumMod val="75000"/>
                  </a:schemeClr>
                </a:solidFill>
                <a:latin typeface="Arial"/>
                <a:cs typeface="Arial"/>
              </a:rPr>
              <a:t>group reference </a:t>
            </a:r>
            <a:r>
              <a:rPr lang="en-GB" sz="2400">
                <a:solidFill>
                  <a:schemeClr val="accent1">
                    <a:lumMod val="75000"/>
                  </a:schemeClr>
                </a:solidFill>
                <a:latin typeface="Arial"/>
                <a:cs typeface="Arial"/>
              </a:rPr>
              <a:t>list including all references used within the group -  </a:t>
            </a:r>
            <a:r>
              <a:rPr lang="en-GB" sz="2400">
                <a:solidFill>
                  <a:schemeClr val="accent1">
                    <a:lumMod val="75000"/>
                  </a:schemeClr>
                </a:solidFill>
                <a:highlight>
                  <a:srgbClr val="FFFF00"/>
                </a:highlight>
                <a:latin typeface="Arial"/>
                <a:cs typeface="Arial"/>
              </a:rPr>
              <a:t>but each group member must present/upload this individually to the appropriate Turnitin link on Moodle</a:t>
            </a:r>
            <a:endParaRPr lang="en-GB" sz="2400">
              <a:solidFill>
                <a:schemeClr val="accent1">
                  <a:lumMod val="75000"/>
                </a:schemeClr>
              </a:solidFill>
              <a:latin typeface="Arial"/>
              <a:cs typeface="Arial"/>
            </a:endParaRPr>
          </a:p>
        </p:txBody>
      </p:sp>
    </p:spTree>
    <p:extLst>
      <p:ext uri="{BB962C8B-B14F-4D97-AF65-F5344CB8AC3E}">
        <p14:creationId xmlns:p14="http://schemas.microsoft.com/office/powerpoint/2010/main" val="2633073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FDDF-D009-F29A-96E9-0152C6E99198}"/>
              </a:ext>
            </a:extLst>
          </p:cNvPr>
          <p:cNvSpPr>
            <a:spLocks noGrp="1"/>
          </p:cNvSpPr>
          <p:nvPr>
            <p:ph type="title"/>
          </p:nvPr>
        </p:nvSpPr>
        <p:spPr>
          <a:xfrm>
            <a:off x="123416" y="314638"/>
            <a:ext cx="12005005" cy="1325563"/>
          </a:xfrm>
        </p:spPr>
        <p:txBody>
          <a:bodyPr/>
          <a:lstStyle/>
          <a:p>
            <a:r>
              <a:rPr lang="en-GB" b="1" err="1">
                <a:latin typeface="Arial" panose="020B0604020202020204" pitchFamily="34" charset="0"/>
                <a:cs typeface="Arial" panose="020B0604020202020204" pitchFamily="34" charset="0"/>
              </a:rPr>
              <a:t>Adfyfyriadau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Beirniadol</a:t>
            </a:r>
            <a:r>
              <a:rPr lang="en-GB" b="1">
                <a:latin typeface="Arial" panose="020B0604020202020204" pitchFamily="34" charset="0"/>
                <a:cs typeface="Arial" panose="020B0604020202020204" pitchFamily="34" charset="0"/>
              </a:rPr>
              <a:t> </a:t>
            </a:r>
            <a:r>
              <a:rPr lang="en-GB" b="1">
                <a:solidFill>
                  <a:schemeClr val="accent1">
                    <a:lumMod val="75000"/>
                  </a:schemeClr>
                </a:solidFill>
                <a:latin typeface="Arial" panose="020B0604020202020204" pitchFamily="34" charset="0"/>
                <a:cs typeface="Arial" panose="020B0604020202020204" pitchFamily="34" charset="0"/>
              </a:rPr>
              <a:t>Critical reflections</a:t>
            </a:r>
          </a:p>
        </p:txBody>
      </p:sp>
      <p:sp>
        <p:nvSpPr>
          <p:cNvPr id="3" name="Content Placeholder 2">
            <a:extLst>
              <a:ext uri="{FF2B5EF4-FFF2-40B4-BE49-F238E27FC236}">
                <a16:creationId xmlns:a16="http://schemas.microsoft.com/office/drawing/2014/main" id="{80D31BBF-8209-169C-BA7C-EF4051DBF370}"/>
              </a:ext>
            </a:extLst>
          </p:cNvPr>
          <p:cNvSpPr>
            <a:spLocks noGrp="1"/>
          </p:cNvSpPr>
          <p:nvPr>
            <p:ph sz="half" idx="1"/>
          </p:nvPr>
        </p:nvSpPr>
        <p:spPr/>
        <p:txBody>
          <a:bodyPr vert="horz" lIns="91440" tIns="45720" rIns="91440" bIns="45720" rtlCol="0" anchor="t">
            <a:normAutofit fontScale="70000" lnSpcReduction="20000"/>
          </a:bodyPr>
          <a:lstStyle/>
          <a:p>
            <a:r>
              <a:rPr lang="en-GB" err="1">
                <a:latin typeface="Arial" panose="020B0604020202020204" pitchFamily="34" charset="0"/>
                <a:cs typeface="Arial" panose="020B0604020202020204" pitchFamily="34" charset="0"/>
              </a:rPr>
              <a:t>Personol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chi</a:t>
            </a:r>
          </a:p>
          <a:p>
            <a:r>
              <a:rPr lang="en-GB" err="1">
                <a:latin typeface="Arial"/>
                <a:cs typeface="Arial"/>
              </a:rPr>
              <a:t>Ystyriwch</a:t>
            </a:r>
            <a:r>
              <a:rPr lang="en-GB">
                <a:latin typeface="Arial"/>
                <a:cs typeface="Arial"/>
              </a:rPr>
              <a:t> </a:t>
            </a:r>
            <a:r>
              <a:rPr lang="en-GB" err="1">
                <a:latin typeface="Arial"/>
                <a:cs typeface="Arial"/>
              </a:rPr>
              <a:t>elfennau</a:t>
            </a:r>
            <a:r>
              <a:rPr lang="en-GB">
                <a:latin typeface="Arial"/>
                <a:cs typeface="Arial"/>
              </a:rPr>
              <a:t> </a:t>
            </a:r>
            <a:r>
              <a:rPr lang="en-GB" err="1">
                <a:latin typeface="Arial"/>
                <a:cs typeface="Arial"/>
              </a:rPr>
              <a:t>penodol</a:t>
            </a:r>
            <a:r>
              <a:rPr lang="en-GB">
                <a:latin typeface="Arial"/>
                <a:cs typeface="Arial"/>
              </a:rPr>
              <a:t> o </a:t>
            </a:r>
            <a:r>
              <a:rPr lang="en-GB" err="1">
                <a:latin typeface="Arial"/>
                <a:cs typeface="Arial"/>
              </a:rPr>
              <a:t>adnabod</a:t>
            </a:r>
            <a:r>
              <a:rPr lang="en-GB">
                <a:latin typeface="Arial"/>
                <a:cs typeface="Arial"/>
              </a:rPr>
              <a:t>, </a:t>
            </a:r>
            <a:r>
              <a:rPr lang="en-GB" err="1">
                <a:latin typeface="Arial"/>
                <a:cs typeface="Arial"/>
              </a:rPr>
              <a:t>cofnodi</a:t>
            </a:r>
            <a:r>
              <a:rPr lang="en-GB">
                <a:latin typeface="Arial"/>
                <a:cs typeface="Arial"/>
              </a:rPr>
              <a:t>, </a:t>
            </a:r>
            <a:r>
              <a:rPr lang="en-GB" err="1">
                <a:latin typeface="Arial"/>
                <a:cs typeface="Arial"/>
              </a:rPr>
              <a:t>adrodd</a:t>
            </a:r>
            <a:r>
              <a:rPr lang="en-GB">
                <a:latin typeface="Arial"/>
                <a:cs typeface="Arial"/>
              </a:rPr>
              <a:t>, </a:t>
            </a:r>
            <a:r>
              <a:rPr lang="en-GB" err="1">
                <a:latin typeface="Arial"/>
                <a:cs typeface="Arial"/>
              </a:rPr>
              <a:t>atgyfeirio</a:t>
            </a:r>
            <a:r>
              <a:rPr lang="en-GB">
                <a:latin typeface="Arial"/>
                <a:cs typeface="Arial"/>
              </a:rPr>
              <a:t> a </a:t>
            </a:r>
            <a:r>
              <a:rPr lang="en-GB" err="1">
                <a:latin typeface="Arial"/>
                <a:cs typeface="Arial"/>
              </a:rPr>
              <a:t>chyfrifoldebau</a:t>
            </a:r>
            <a:r>
              <a:rPr lang="en-GB">
                <a:latin typeface="Arial"/>
                <a:cs typeface="Arial"/>
              </a:rPr>
              <a:t> – </a:t>
            </a:r>
            <a:r>
              <a:rPr lang="en-GB" err="1">
                <a:latin typeface="Arial"/>
                <a:cs typeface="Arial"/>
              </a:rPr>
              <a:t>beth</a:t>
            </a:r>
            <a:r>
              <a:rPr lang="en-GB">
                <a:latin typeface="Arial"/>
                <a:cs typeface="Arial"/>
              </a:rPr>
              <a:t> </a:t>
            </a:r>
            <a:r>
              <a:rPr lang="en-GB" err="1">
                <a:latin typeface="Arial"/>
                <a:cs typeface="Arial"/>
              </a:rPr>
              <a:t>ydy</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golygu</a:t>
            </a:r>
            <a:r>
              <a:rPr lang="en-GB">
                <a:latin typeface="Arial"/>
                <a:cs typeface="Arial"/>
              </a:rPr>
              <a:t> a pam </a:t>
            </a:r>
            <a:r>
              <a:rPr lang="en-GB" err="1">
                <a:latin typeface="Arial"/>
                <a:cs typeface="Arial"/>
              </a:rPr>
              <a:t>ydy</a:t>
            </a:r>
            <a:r>
              <a:rPr lang="en-GB">
                <a:latin typeface="Arial"/>
                <a:cs typeface="Arial"/>
              </a:rPr>
              <a:t> </a:t>
            </a:r>
            <a:r>
              <a:rPr lang="en-GB" err="1">
                <a:latin typeface="Arial"/>
                <a:cs typeface="Arial"/>
              </a:rPr>
              <a:t>elfennau</a:t>
            </a:r>
            <a:r>
              <a:rPr lang="en-GB">
                <a:latin typeface="Arial"/>
                <a:cs typeface="Arial"/>
              </a:rPr>
              <a:t> </a:t>
            </a:r>
            <a:r>
              <a:rPr lang="en-GB" err="1">
                <a:latin typeface="Arial"/>
                <a:cs typeface="Arial"/>
              </a:rPr>
              <a:t>yma</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cadw</a:t>
            </a:r>
            <a:r>
              <a:rPr lang="en-GB">
                <a:latin typeface="Arial"/>
                <a:cs typeface="Arial"/>
              </a:rPr>
              <a:t> plant </a:t>
            </a:r>
            <a:r>
              <a:rPr lang="en-GB" err="1">
                <a:latin typeface="Arial"/>
                <a:cs typeface="Arial"/>
              </a:rPr>
              <a:t>yn</a:t>
            </a:r>
            <a:r>
              <a:rPr lang="en-GB">
                <a:latin typeface="Arial"/>
                <a:cs typeface="Arial"/>
              </a:rPr>
              <a:t> </a:t>
            </a:r>
            <a:r>
              <a:rPr lang="en-GB" err="1">
                <a:latin typeface="Arial"/>
                <a:cs typeface="Arial"/>
              </a:rPr>
              <a:t>ddiogel</a:t>
            </a:r>
            <a:r>
              <a:rPr lang="en-GB">
                <a:latin typeface="Arial"/>
                <a:cs typeface="Arial"/>
              </a:rPr>
              <a:t> (</a:t>
            </a:r>
            <a:r>
              <a:rPr lang="en-GB" err="1">
                <a:latin typeface="Arial"/>
                <a:cs typeface="Arial"/>
              </a:rPr>
              <a:t>llau</a:t>
            </a:r>
            <a:r>
              <a:rPr lang="en-GB">
                <a:latin typeface="Arial"/>
                <a:cs typeface="Arial"/>
              </a:rPr>
              <a:t> </a:t>
            </a:r>
            <a:r>
              <a:rPr lang="en-GB" err="1">
                <a:latin typeface="Arial"/>
                <a:cs typeface="Arial"/>
              </a:rPr>
              <a:t>personol</a:t>
            </a:r>
            <a:r>
              <a:rPr lang="en-GB">
                <a:latin typeface="Arial"/>
                <a:cs typeface="Arial"/>
              </a:rPr>
              <a:t> felly </a:t>
            </a:r>
            <a:r>
              <a:rPr lang="en-GB" err="1">
                <a:latin typeface="Arial"/>
                <a:cs typeface="Arial"/>
              </a:rPr>
              <a:t>angen</a:t>
            </a:r>
            <a:r>
              <a:rPr lang="en-GB">
                <a:latin typeface="Arial"/>
                <a:cs typeface="Arial"/>
              </a:rPr>
              <a:t> </a:t>
            </a:r>
            <a:r>
              <a:rPr lang="en-GB" err="1">
                <a:latin typeface="Arial"/>
                <a:cs typeface="Arial"/>
              </a:rPr>
              <a:t>cyfeirnodi</a:t>
            </a:r>
            <a:r>
              <a:rPr lang="en-GB">
                <a:latin typeface="Arial"/>
                <a:cs typeface="Arial"/>
              </a:rPr>
              <a:t>)</a:t>
            </a:r>
          </a:p>
          <a:p>
            <a:r>
              <a:rPr lang="en-GB" err="1">
                <a:latin typeface="Arial"/>
                <a:cs typeface="Arial"/>
              </a:rPr>
              <a:t>Ystyriwch</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gwybodaeth</a:t>
            </a:r>
            <a:r>
              <a:rPr lang="en-GB">
                <a:latin typeface="Arial"/>
                <a:cs typeface="Arial"/>
              </a:rPr>
              <a:t> a </a:t>
            </a:r>
            <a:r>
              <a:rPr lang="en-GB" err="1">
                <a:latin typeface="Arial"/>
                <a:cs typeface="Arial"/>
              </a:rPr>
              <a:t>dealltwriaeth</a:t>
            </a:r>
            <a:r>
              <a:rPr lang="en-GB">
                <a:latin typeface="Arial"/>
                <a:cs typeface="Arial"/>
              </a:rPr>
              <a:t> </a:t>
            </a:r>
            <a:r>
              <a:rPr lang="en-GB" err="1">
                <a:latin typeface="Arial"/>
                <a:cs typeface="Arial"/>
              </a:rPr>
              <a:t>cyn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ystod</a:t>
            </a:r>
            <a:r>
              <a:rPr lang="en-GB">
                <a:latin typeface="Arial"/>
                <a:cs typeface="Arial"/>
              </a:rPr>
              <a:t> ac </a:t>
            </a:r>
            <a:r>
              <a:rPr lang="en-GB" err="1">
                <a:latin typeface="Arial"/>
                <a:cs typeface="Arial"/>
              </a:rPr>
              <a:t>ar</a:t>
            </a:r>
            <a:r>
              <a:rPr lang="en-GB">
                <a:latin typeface="Arial"/>
                <a:cs typeface="Arial"/>
              </a:rPr>
              <a:t> </a:t>
            </a:r>
            <a:r>
              <a:rPr lang="en-GB" err="1">
                <a:latin typeface="Arial"/>
                <a:cs typeface="Arial"/>
              </a:rPr>
              <a:t>ol</a:t>
            </a:r>
            <a:r>
              <a:rPr lang="en-GB">
                <a:latin typeface="Arial"/>
                <a:cs typeface="Arial"/>
              </a:rPr>
              <a:t> y </a:t>
            </a:r>
            <a:r>
              <a:rPr lang="en-GB" err="1">
                <a:latin typeface="Arial"/>
                <a:cs typeface="Arial"/>
              </a:rPr>
              <a:t>modiwl</a:t>
            </a:r>
            <a:r>
              <a:rPr lang="en-GB">
                <a:latin typeface="Arial"/>
                <a:cs typeface="Arial"/>
              </a:rPr>
              <a:t> (</a:t>
            </a:r>
            <a:r>
              <a:rPr lang="en-GB" err="1">
                <a:latin typeface="Arial"/>
                <a:cs typeface="Arial"/>
              </a:rPr>
              <a:t>personol</a:t>
            </a:r>
            <a:r>
              <a:rPr lang="en-GB">
                <a:latin typeface="Arial"/>
                <a:cs typeface="Arial"/>
              </a:rPr>
              <a:t> </a:t>
            </a:r>
            <a:r>
              <a:rPr lang="en-GB" err="1">
                <a:latin typeface="Arial"/>
                <a:cs typeface="Arial"/>
              </a:rPr>
              <a:t>iawn</a:t>
            </a:r>
            <a:r>
              <a:rPr lang="en-GB">
                <a:latin typeface="Arial"/>
                <a:cs typeface="Arial"/>
              </a:rPr>
              <a:t> i’r </a:t>
            </a:r>
            <a:r>
              <a:rPr lang="en-GB" err="1">
                <a:latin typeface="Arial"/>
                <a:cs typeface="Arial"/>
              </a:rPr>
              <a:t>unigolyn</a:t>
            </a:r>
            <a:r>
              <a:rPr lang="en-GB">
                <a:latin typeface="Arial"/>
                <a:cs typeface="Arial"/>
              </a:rPr>
              <a:t> felly does dim </a:t>
            </a:r>
            <a:r>
              <a:rPr lang="en-GB" err="1">
                <a:latin typeface="Arial"/>
                <a:cs typeface="Arial"/>
              </a:rPr>
              <a:t>angen</a:t>
            </a:r>
            <a:r>
              <a:rPr lang="en-GB">
                <a:latin typeface="Arial"/>
                <a:cs typeface="Arial"/>
              </a:rPr>
              <a:t> </a:t>
            </a:r>
            <a:r>
              <a:rPr lang="en-GB" err="1">
                <a:latin typeface="Arial"/>
                <a:cs typeface="Arial"/>
              </a:rPr>
              <a:t>llawer</a:t>
            </a:r>
            <a:r>
              <a:rPr lang="en-GB">
                <a:latin typeface="Arial"/>
                <a:cs typeface="Arial"/>
              </a:rPr>
              <a:t> o </a:t>
            </a:r>
            <a:r>
              <a:rPr lang="en-GB" err="1">
                <a:latin typeface="Arial"/>
                <a:cs typeface="Arial"/>
              </a:rPr>
              <a:t>cyfeirnodi</a:t>
            </a:r>
            <a:r>
              <a:rPr lang="en-GB">
                <a:latin typeface="Arial"/>
                <a:cs typeface="Arial"/>
              </a:rPr>
              <a:t>)</a:t>
            </a:r>
          </a:p>
          <a:p>
            <a:r>
              <a:rPr lang="en-GB" err="1">
                <a:latin typeface="Arial"/>
                <a:cs typeface="Arial"/>
              </a:rPr>
              <a:t>Ystyried</a:t>
            </a:r>
            <a:r>
              <a:rPr lang="en-GB">
                <a:latin typeface="Arial"/>
                <a:cs typeface="Arial"/>
              </a:rPr>
              <a:t> y 5 'R'</a:t>
            </a:r>
          </a:p>
          <a:p>
            <a:r>
              <a:rPr lang="en-GB" err="1">
                <a:latin typeface="Arial" panose="020B0604020202020204" pitchFamily="34" charset="0"/>
                <a:cs typeface="Arial" panose="020B0604020202020204" pitchFamily="34" charset="0"/>
              </a:rPr>
              <a:t>Cymysg</a:t>
            </a:r>
            <a:r>
              <a:rPr lang="en-GB">
                <a:latin typeface="Arial" panose="020B0604020202020204" pitchFamily="34" charset="0"/>
                <a:cs typeface="Arial" panose="020B0604020202020204" pitchFamily="34" charset="0"/>
              </a:rPr>
              <a:t> o person 1af a 3ydd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dderbyniol</a:t>
            </a:r>
            <a:endParaRPr lang="en-GB">
              <a:latin typeface="Arial" panose="020B0604020202020204" pitchFamily="34" charset="0"/>
              <a:cs typeface="Arial" panose="020B0604020202020204" pitchFamily="34" charset="0"/>
            </a:endParaRPr>
          </a:p>
          <a:p>
            <a:endParaRPr lang="en-GB"/>
          </a:p>
          <a:p>
            <a:endParaRPr lang="en-GB"/>
          </a:p>
        </p:txBody>
      </p:sp>
      <p:sp>
        <p:nvSpPr>
          <p:cNvPr id="4" name="Content Placeholder 3">
            <a:extLst>
              <a:ext uri="{FF2B5EF4-FFF2-40B4-BE49-F238E27FC236}">
                <a16:creationId xmlns:a16="http://schemas.microsoft.com/office/drawing/2014/main" id="{05A85193-D2F2-D848-25F0-018B2F48FCA5}"/>
              </a:ext>
            </a:extLst>
          </p:cNvPr>
          <p:cNvSpPr>
            <a:spLocks noGrp="1"/>
          </p:cNvSpPr>
          <p:nvPr>
            <p:ph sz="half" idx="2"/>
          </p:nvPr>
        </p:nvSpPr>
        <p:spPr/>
        <p:txBody>
          <a:bodyPr vert="horz" lIns="91440" tIns="45720" rIns="91440" bIns="45720" rtlCol="0" anchor="t">
            <a:normAutofit fontScale="70000" lnSpcReduction="20000"/>
          </a:bodyPr>
          <a:lstStyle/>
          <a:p>
            <a:r>
              <a:rPr lang="en-GB">
                <a:solidFill>
                  <a:schemeClr val="accent1">
                    <a:lumMod val="75000"/>
                  </a:schemeClr>
                </a:solidFill>
                <a:latin typeface="Arial" panose="020B0604020202020204" pitchFamily="34" charset="0"/>
                <a:cs typeface="Arial" panose="020B0604020202020204" pitchFamily="34" charset="0"/>
              </a:rPr>
              <a:t>Personal to you</a:t>
            </a:r>
          </a:p>
          <a:p>
            <a:r>
              <a:rPr lang="en-GB">
                <a:solidFill>
                  <a:schemeClr val="accent1">
                    <a:lumMod val="75000"/>
                  </a:schemeClr>
                </a:solidFill>
                <a:latin typeface="Arial"/>
                <a:cs typeface="Arial"/>
              </a:rPr>
              <a:t>Consider specific elements of recognising, recording, reporting, referring and responsibilities – What do they mean and why are these elements important in keeping children safe (less personal therefore referencing required)</a:t>
            </a:r>
          </a:p>
          <a:p>
            <a:r>
              <a:rPr lang="en-GB">
                <a:solidFill>
                  <a:schemeClr val="accent1">
                    <a:lumMod val="75000"/>
                  </a:schemeClr>
                </a:solidFill>
                <a:latin typeface="Arial"/>
                <a:cs typeface="Arial"/>
              </a:rPr>
              <a:t>Consider your knowledge and understanding before, during and after the module (very personal to the individual so not as much referencing)</a:t>
            </a:r>
          </a:p>
          <a:p>
            <a:r>
              <a:rPr lang="en-GB">
                <a:solidFill>
                  <a:schemeClr val="accent1">
                    <a:lumMod val="75000"/>
                  </a:schemeClr>
                </a:solidFill>
                <a:latin typeface="Arial"/>
                <a:cs typeface="Arial"/>
              </a:rPr>
              <a:t>Consider the importance of the 5 'R's</a:t>
            </a:r>
          </a:p>
          <a:p>
            <a:r>
              <a:rPr lang="en-GB">
                <a:solidFill>
                  <a:schemeClr val="accent1">
                    <a:lumMod val="75000"/>
                  </a:schemeClr>
                </a:solidFill>
                <a:latin typeface="Arial" panose="020B0604020202020204" pitchFamily="34" charset="0"/>
                <a:cs typeface="Arial" panose="020B0604020202020204" pitchFamily="34" charset="0"/>
              </a:rPr>
              <a:t>Mixture of 1</a:t>
            </a:r>
            <a:r>
              <a:rPr lang="en-GB" baseline="30000">
                <a:solidFill>
                  <a:schemeClr val="accent1">
                    <a:lumMod val="75000"/>
                  </a:schemeClr>
                </a:solidFill>
                <a:latin typeface="Arial" panose="020B0604020202020204" pitchFamily="34" charset="0"/>
                <a:cs typeface="Arial" panose="020B0604020202020204" pitchFamily="34" charset="0"/>
              </a:rPr>
              <a:t>st</a:t>
            </a:r>
            <a:r>
              <a:rPr lang="en-GB">
                <a:solidFill>
                  <a:schemeClr val="accent1">
                    <a:lumMod val="75000"/>
                  </a:schemeClr>
                </a:solidFill>
                <a:latin typeface="Arial" panose="020B0604020202020204" pitchFamily="34" charset="0"/>
                <a:cs typeface="Arial" panose="020B0604020202020204" pitchFamily="34" charset="0"/>
              </a:rPr>
              <a:t> and 3</a:t>
            </a:r>
            <a:r>
              <a:rPr lang="en-GB" baseline="30000">
                <a:solidFill>
                  <a:schemeClr val="accent1">
                    <a:lumMod val="75000"/>
                  </a:schemeClr>
                </a:solidFill>
                <a:latin typeface="Arial" panose="020B0604020202020204" pitchFamily="34" charset="0"/>
                <a:cs typeface="Arial" panose="020B0604020202020204" pitchFamily="34" charset="0"/>
              </a:rPr>
              <a:t>rd</a:t>
            </a:r>
            <a:r>
              <a:rPr lang="en-GB">
                <a:solidFill>
                  <a:schemeClr val="accent1">
                    <a:lumMod val="75000"/>
                  </a:schemeClr>
                </a:solidFill>
                <a:latin typeface="Arial" panose="020B0604020202020204" pitchFamily="34" charset="0"/>
                <a:cs typeface="Arial" panose="020B0604020202020204" pitchFamily="34" charset="0"/>
              </a:rPr>
              <a:t> person acceptable</a:t>
            </a:r>
          </a:p>
        </p:txBody>
      </p:sp>
    </p:spTree>
    <p:extLst>
      <p:ext uri="{BB962C8B-B14F-4D97-AF65-F5344CB8AC3E}">
        <p14:creationId xmlns:p14="http://schemas.microsoft.com/office/powerpoint/2010/main" val="1175547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874986-65B1-EF9C-540F-7FC904C59525}"/>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Gwybodaeth </a:t>
            </a:r>
            <a:r>
              <a:rPr lang="en-GB" sz="4800" b="1" err="1">
                <a:latin typeface="Arial"/>
                <a:cs typeface="Arial"/>
              </a:rPr>
              <a:t>i’w</a:t>
            </a:r>
            <a:r>
              <a:rPr lang="en-GB" sz="4800" b="1">
                <a:latin typeface="Arial"/>
                <a:cs typeface="Arial"/>
              </a:rPr>
              <a:t> </a:t>
            </a:r>
            <a:r>
              <a:rPr lang="en-GB" sz="4800" b="1" err="1">
                <a:latin typeface="Arial"/>
                <a:cs typeface="Arial"/>
              </a:rPr>
              <a:t>ystyried</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Information to consider</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293A58CF-5CB7-BB9C-D089-2B077F0D1BF7}"/>
              </a:ext>
            </a:extLst>
          </p:cNvPr>
          <p:cNvSpPr>
            <a:spLocks noGrp="1"/>
          </p:cNvSpPr>
          <p:nvPr>
            <p:ph idx="1"/>
          </p:nvPr>
        </p:nvSpPr>
        <p:spPr>
          <a:xfrm>
            <a:off x="338138" y="1468439"/>
            <a:ext cx="5812632" cy="3640897"/>
          </a:xfrm>
        </p:spPr>
        <p:txBody>
          <a:bodyPr vert="horz" lIns="91440" tIns="45720" rIns="91440" bIns="45720" rtlCol="0" anchor="t">
            <a:noAutofit/>
          </a:bodyPr>
          <a:lstStyle/>
          <a:p>
            <a:pPr marL="0" indent="0">
              <a:buNone/>
            </a:pPr>
            <a:r>
              <a:rPr lang="en-GB" sz="1800" b="1">
                <a:latin typeface="Arial" panose="020B0604020202020204" pitchFamily="34" charset="0"/>
                <a:cs typeface="Arial" panose="020B0604020202020204" pitchFamily="34" charset="0"/>
              </a:rPr>
              <a:t>Rolau </a:t>
            </a:r>
            <a:r>
              <a:rPr lang="en-GB" sz="1800" b="1" err="1">
                <a:latin typeface="Arial" panose="020B0604020202020204" pitchFamily="34" charset="0"/>
                <a:cs typeface="Arial" panose="020B0604020202020204" pitchFamily="34" charset="0"/>
              </a:rPr>
              <a:t>unigol</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sydd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yn</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debygol</a:t>
            </a:r>
            <a:r>
              <a:rPr lang="en-GB" sz="1800" b="1">
                <a:latin typeface="Arial" panose="020B0604020202020204" pitchFamily="34" charset="0"/>
                <a:cs typeface="Arial" panose="020B0604020202020204" pitchFamily="34" charset="0"/>
              </a:rPr>
              <a:t> I </a:t>
            </a:r>
            <a:r>
              <a:rPr lang="en-GB" sz="1800" b="1" err="1">
                <a:latin typeface="Arial" panose="020B0604020202020204" pitchFamily="34" charset="0"/>
                <a:cs typeface="Arial" panose="020B0604020202020204" pitchFamily="34" charset="0"/>
              </a:rPr>
              <a:t>fod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yn</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rhan</a:t>
            </a:r>
            <a:r>
              <a:rPr lang="en-GB" sz="1800" b="1">
                <a:latin typeface="Arial" panose="020B0604020202020204" pitchFamily="34" charset="0"/>
                <a:cs typeface="Arial" panose="020B0604020202020204" pitchFamily="34" charset="0"/>
              </a:rPr>
              <a:t> o </a:t>
            </a:r>
            <a:r>
              <a:rPr lang="en-GB" sz="1800" b="1" err="1">
                <a:latin typeface="Arial" panose="020B0604020202020204" pitchFamily="34" charset="0"/>
                <a:cs typeface="Arial" panose="020B0604020202020204" pitchFamily="34" charset="0"/>
              </a:rPr>
              <a:t>gynhadledd</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cychwynnol</a:t>
            </a:r>
            <a:r>
              <a:rPr lang="en-GB" sz="1800" b="1">
                <a:latin typeface="Arial" panose="020B0604020202020204" pitchFamily="34" charset="0"/>
                <a:cs typeface="Arial" panose="020B0604020202020204" pitchFamily="34" charset="0"/>
              </a:rPr>
              <a:t> </a:t>
            </a:r>
            <a:r>
              <a:rPr lang="en-GB" sz="1800" b="1" err="1">
                <a:latin typeface="Arial" panose="020B0604020202020204" pitchFamily="34" charset="0"/>
                <a:cs typeface="Arial" panose="020B0604020202020204" pitchFamily="34" charset="0"/>
              </a:rPr>
              <a:t>amddiffyn</a:t>
            </a:r>
            <a:r>
              <a:rPr lang="en-GB" sz="1800" b="1">
                <a:latin typeface="Arial" panose="020B0604020202020204" pitchFamily="34" charset="0"/>
                <a:cs typeface="Arial" panose="020B0604020202020204" pitchFamily="34" charset="0"/>
              </a:rPr>
              <a:t> plant:</a:t>
            </a:r>
          </a:p>
          <a:p>
            <a:r>
              <a:rPr lang="en-GB" sz="1800" err="1">
                <a:latin typeface="Arial" panose="020B0604020202020204" pitchFamily="34" charset="0"/>
                <a:cs typeface="Arial" panose="020B0604020202020204" pitchFamily="34" charset="0"/>
              </a:rPr>
              <a:t>Gweithiwr</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Cymdeithasol</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Rheolwraig</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Arweinydd</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Pennaeth</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lleoliad</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blynyddoedd</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cynnar</a:t>
            </a:r>
            <a:r>
              <a:rPr lang="en-GB" sz="1800">
                <a:latin typeface="Arial" panose="020B0604020202020204" pitchFamily="34" charset="0"/>
                <a:cs typeface="Arial" panose="020B0604020202020204" pitchFamily="34" charset="0"/>
              </a:rPr>
              <a:t> neu </a:t>
            </a:r>
            <a:r>
              <a:rPr lang="en-GB" sz="1800" err="1">
                <a:latin typeface="Arial" panose="020B0604020202020204" pitchFamily="34" charset="0"/>
                <a:cs typeface="Arial" panose="020B0604020202020204" pitchFamily="34" charset="0"/>
              </a:rPr>
              <a:t>ysgol</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Athrawes</a:t>
            </a:r>
            <a:r>
              <a:rPr lang="en-GB" sz="1800">
                <a:latin typeface="Arial" panose="020B0604020202020204" pitchFamily="34" charset="0"/>
                <a:cs typeface="Arial" panose="020B0604020202020204" pitchFamily="34" charset="0"/>
              </a:rPr>
              <a:t>/</a:t>
            </a:r>
            <a:r>
              <a:rPr lang="en-GB" sz="1800" err="1">
                <a:latin typeface="Arial" panose="020B0604020202020204" pitchFamily="34" charset="0"/>
                <a:cs typeface="Arial" panose="020B0604020202020204" pitchFamily="34" charset="0"/>
              </a:rPr>
              <a:t>Ymarferydd</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Gweithiwr</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allweddol</a:t>
            </a:r>
            <a:r>
              <a:rPr lang="en-GB" sz="1800">
                <a:latin typeface="Arial" panose="020B0604020202020204" pitchFamily="34" charset="0"/>
                <a:cs typeface="Arial" panose="020B0604020202020204" pitchFamily="34" charset="0"/>
              </a:rPr>
              <a:t> y </a:t>
            </a:r>
            <a:r>
              <a:rPr lang="en-GB" sz="1800" err="1">
                <a:latin typeface="Arial" panose="020B0604020202020204" pitchFamily="34" charset="0"/>
                <a:cs typeface="Arial" panose="020B0604020202020204" pitchFamily="34" charset="0"/>
              </a:rPr>
              <a:t>plentyn</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Bydwraig</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Ymwelydd</a:t>
            </a:r>
            <a:r>
              <a:rPr lang="en-GB" sz="1800">
                <a:latin typeface="Arial" panose="020B0604020202020204" pitchFamily="34" charset="0"/>
                <a:cs typeface="Arial" panose="020B0604020202020204" pitchFamily="34" charset="0"/>
              </a:rPr>
              <a:t> Iechyd</a:t>
            </a:r>
          </a:p>
          <a:p>
            <a:r>
              <a:rPr lang="en-GB" sz="1800" err="1">
                <a:latin typeface="Arial" panose="020B0604020202020204" pitchFamily="34" charset="0"/>
                <a:cs typeface="Arial" panose="020B0604020202020204" pitchFamily="34" charset="0"/>
              </a:rPr>
              <a:t>Meddyg</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Teulu</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Heddlu</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Swyddog</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Amddiffyn</a:t>
            </a:r>
            <a:r>
              <a:rPr lang="en-GB" sz="1800">
                <a:latin typeface="Arial" panose="020B0604020202020204" pitchFamily="34" charset="0"/>
                <a:cs typeface="Arial" panose="020B0604020202020204" pitchFamily="34" charset="0"/>
              </a:rPr>
              <a:t> Plant/</a:t>
            </a:r>
            <a:r>
              <a:rPr lang="en-GB" sz="1800" err="1">
                <a:latin typeface="Arial" panose="020B0604020202020204" pitchFamily="34" charset="0"/>
                <a:cs typeface="Arial" panose="020B0604020202020204" pitchFamily="34" charset="0"/>
              </a:rPr>
              <a:t>Heddwas</a:t>
            </a:r>
            <a:endParaRPr lang="en-GB" sz="1800">
              <a:latin typeface="Arial" panose="020B0604020202020204" pitchFamily="34" charset="0"/>
              <a:cs typeface="Arial" panose="020B0604020202020204" pitchFamily="34" charset="0"/>
            </a:endParaRPr>
          </a:p>
          <a:p>
            <a:r>
              <a:rPr lang="en-GB" sz="1800" err="1">
                <a:latin typeface="Arial" panose="020B0604020202020204" pitchFamily="34" charset="0"/>
                <a:cs typeface="Arial" panose="020B0604020202020204" pitchFamily="34" charset="0"/>
              </a:rPr>
              <a:t>Arall</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cofiwch</a:t>
            </a:r>
            <a:r>
              <a:rPr lang="en-GB" sz="1800">
                <a:latin typeface="Arial" panose="020B0604020202020204" pitchFamily="34" charset="0"/>
                <a:cs typeface="Arial" panose="020B0604020202020204" pitchFamily="34" charset="0"/>
              </a:rPr>
              <a:t> </a:t>
            </a:r>
            <a:r>
              <a:rPr lang="en-GB" sz="1800" err="1">
                <a:latin typeface="Arial" panose="020B0604020202020204" pitchFamily="34" charset="0"/>
                <a:cs typeface="Arial" panose="020B0604020202020204" pitchFamily="34" charset="0"/>
              </a:rPr>
              <a:t>ystyried</a:t>
            </a:r>
            <a:r>
              <a:rPr lang="en-GB" sz="1800">
                <a:latin typeface="Arial" panose="020B0604020202020204" pitchFamily="34" charset="0"/>
                <a:cs typeface="Arial" panose="020B0604020202020204" pitchFamily="34" charset="0"/>
              </a:rPr>
              <a:t> clip Ann a Terry o </a:t>
            </a:r>
            <a:r>
              <a:rPr lang="en-GB" sz="1800" err="1">
                <a:latin typeface="Arial" panose="020B0604020202020204" pitchFamily="34" charset="0"/>
                <a:cs typeface="Arial" panose="020B0604020202020204" pitchFamily="34" charset="0"/>
              </a:rPr>
              <a:t>fewn</a:t>
            </a:r>
            <a:r>
              <a:rPr lang="en-GB" sz="1800">
                <a:latin typeface="Arial" panose="020B0604020202020204" pitchFamily="34" charset="0"/>
                <a:cs typeface="Arial" panose="020B0604020202020204" pitchFamily="34" charset="0"/>
              </a:rPr>
              <a:t> y </a:t>
            </a:r>
            <a:r>
              <a:rPr lang="en-GB" sz="1800" err="1">
                <a:latin typeface="Arial" panose="020B0604020202020204" pitchFamily="34" charset="0"/>
                <a:cs typeface="Arial" panose="020B0604020202020204" pitchFamily="34" charset="0"/>
              </a:rPr>
              <a:t>ddarlith</a:t>
            </a:r>
            <a:r>
              <a:rPr lang="en-GB" sz="1800">
                <a:latin typeface="Arial" panose="020B0604020202020204" pitchFamily="34" charset="0"/>
                <a:cs typeface="Arial" panose="020B0604020202020204" pitchFamily="34" charset="0"/>
              </a:rPr>
              <a:t>)</a:t>
            </a:r>
          </a:p>
          <a:p>
            <a:pPr lvl="0"/>
            <a:endParaRPr lang="en-GB" sz="2400">
              <a:latin typeface="Arial" panose="020B0604020202020204" pitchFamily="34" charset="0"/>
              <a:cs typeface="Arial" panose="020B0604020202020204" pitchFamily="34" charset="0"/>
            </a:endParaRPr>
          </a:p>
        </p:txBody>
      </p:sp>
      <p:sp>
        <p:nvSpPr>
          <p:cNvPr id="36868" name="Content Placeholder 3">
            <a:extLst>
              <a:ext uri="{FF2B5EF4-FFF2-40B4-BE49-F238E27FC236}">
                <a16:creationId xmlns:a16="http://schemas.microsoft.com/office/drawing/2014/main" id="{34DC3D16-E387-4E6F-E9E7-26954C8F898A}"/>
              </a:ext>
            </a:extLst>
          </p:cNvPr>
          <p:cNvSpPr>
            <a:spLocks noGrp="1"/>
          </p:cNvSpPr>
          <p:nvPr>
            <p:ph sz="half" idx="4294967295"/>
          </p:nvPr>
        </p:nvSpPr>
        <p:spPr>
          <a:xfrm>
            <a:off x="6567487" y="1468439"/>
            <a:ext cx="5286375" cy="4560887"/>
          </a:xfrm>
        </p:spPr>
        <p:txBody>
          <a:bodyPr vert="horz" lIns="91440" tIns="45720" rIns="91440" bIns="45720" rtlCol="0" anchor="t">
            <a:normAutofit fontScale="85000" lnSpcReduction="20000"/>
          </a:bodyPr>
          <a:lstStyle/>
          <a:p>
            <a:pPr marL="0" indent="0">
              <a:buNone/>
            </a:pPr>
            <a:r>
              <a:rPr lang="en-GB" sz="2400" b="1">
                <a:solidFill>
                  <a:schemeClr val="accent1">
                    <a:lumMod val="75000"/>
                  </a:schemeClr>
                </a:solidFill>
                <a:latin typeface="Arial"/>
                <a:cs typeface="Arial"/>
              </a:rPr>
              <a:t>Individual roles/professionals who are likely to form part of an initial child protection conference:</a:t>
            </a:r>
          </a:p>
          <a:p>
            <a:r>
              <a:rPr lang="en-GB" sz="2400">
                <a:solidFill>
                  <a:schemeClr val="accent1">
                    <a:lumMod val="75000"/>
                  </a:schemeClr>
                </a:solidFill>
                <a:latin typeface="Arial"/>
                <a:cs typeface="Arial"/>
              </a:rPr>
              <a:t>Social Worker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Manager/Leader/Headteacher                     of an early years setting or a school </a:t>
            </a:r>
            <a:endParaRPr lang="en-GB" sz="2400">
              <a:solidFill>
                <a:schemeClr val="accent1">
                  <a:lumMod val="75000"/>
                </a:schemeClr>
              </a:solidFill>
              <a:latin typeface="Arial" panose="020B0604020202020204" pitchFamily="34" charset="0"/>
              <a:cs typeface="Arial" panose="020B0604020202020204" pitchFamily="34" charset="0"/>
            </a:endParaRPr>
          </a:p>
          <a:p>
            <a:r>
              <a:rPr lang="en-GB" sz="2400">
                <a:solidFill>
                  <a:schemeClr val="accent1">
                    <a:lumMod val="75000"/>
                  </a:schemeClr>
                </a:solidFill>
                <a:latin typeface="Arial"/>
                <a:cs typeface="Arial"/>
              </a:rPr>
              <a:t>Teacher/Practitioner</a:t>
            </a:r>
          </a:p>
          <a:p>
            <a:r>
              <a:rPr lang="en-GB" sz="2400">
                <a:solidFill>
                  <a:schemeClr val="accent1">
                    <a:lumMod val="75000"/>
                  </a:schemeClr>
                </a:solidFill>
                <a:latin typeface="Arial"/>
                <a:cs typeface="Arial"/>
              </a:rPr>
              <a:t>Child’s Key worker</a:t>
            </a:r>
          </a:p>
          <a:p>
            <a:r>
              <a:rPr lang="en-GB" sz="2400">
                <a:solidFill>
                  <a:schemeClr val="accent1">
                    <a:lumMod val="75000"/>
                  </a:schemeClr>
                </a:solidFill>
                <a:latin typeface="Arial"/>
                <a:cs typeface="Arial"/>
              </a:rPr>
              <a:t>Midwife</a:t>
            </a:r>
          </a:p>
          <a:p>
            <a:r>
              <a:rPr lang="en-GB" sz="2400">
                <a:solidFill>
                  <a:schemeClr val="accent1">
                    <a:lumMod val="75000"/>
                  </a:schemeClr>
                </a:solidFill>
                <a:latin typeface="Arial"/>
                <a:cs typeface="Arial"/>
              </a:rPr>
              <a:t>Health Visitor</a:t>
            </a:r>
          </a:p>
          <a:p>
            <a:r>
              <a:rPr lang="en-GB" sz="2400">
                <a:solidFill>
                  <a:schemeClr val="accent1">
                    <a:lumMod val="75000"/>
                  </a:schemeClr>
                </a:solidFill>
                <a:latin typeface="Arial"/>
                <a:cs typeface="Arial"/>
              </a:rPr>
              <a:t>Family GP</a:t>
            </a:r>
          </a:p>
          <a:p>
            <a:r>
              <a:rPr lang="en-GB" sz="2400">
                <a:solidFill>
                  <a:schemeClr val="accent1">
                    <a:lumMod val="75000"/>
                  </a:schemeClr>
                </a:solidFill>
                <a:latin typeface="Arial"/>
                <a:cs typeface="Arial"/>
              </a:rPr>
              <a:t>Police: Child Protection Officer/Police Officer</a:t>
            </a:r>
          </a:p>
          <a:p>
            <a:r>
              <a:rPr lang="en-GB" sz="2400">
                <a:solidFill>
                  <a:schemeClr val="accent1">
                    <a:lumMod val="75000"/>
                  </a:schemeClr>
                </a:solidFill>
                <a:latin typeface="Arial"/>
                <a:cs typeface="Arial"/>
              </a:rPr>
              <a:t>Others (remember to consider the Ann and Terry clip during lecture)</a:t>
            </a:r>
          </a:p>
          <a:p>
            <a:pPr marL="0" indent="0">
              <a:buNone/>
            </a:pPr>
            <a:endParaRPr lang="en-GB" sz="2400">
              <a:solidFill>
                <a:srgbClr val="182BF5"/>
              </a:solidFill>
              <a:latin typeface="Arial"/>
              <a:cs typeface="Arial"/>
            </a:endParaRPr>
          </a:p>
        </p:txBody>
      </p:sp>
    </p:spTree>
    <p:extLst>
      <p:ext uri="{BB962C8B-B14F-4D97-AF65-F5344CB8AC3E}">
        <p14:creationId xmlns:p14="http://schemas.microsoft.com/office/powerpoint/2010/main" val="1409309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rmAutofit/>
          </a:bodyPr>
          <a:lstStyle/>
          <a:p>
            <a:pPr algn="ctr"/>
            <a:r>
              <a:rPr lang="en-GB" altLang="en-US" sz="4800" b="1" err="1">
                <a:latin typeface="Arial" panose="020B0604020202020204" pitchFamily="34" charset="0"/>
                <a:cs typeface="Arial" panose="020B0604020202020204" pitchFamily="34" charset="0"/>
              </a:rPr>
              <a:t>Tiwtorialau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Tutorials</a:t>
            </a: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idx="1"/>
          </p:nvPr>
        </p:nvSpPr>
        <p:spPr>
          <a:xfrm>
            <a:off x="738982" y="2125663"/>
            <a:ext cx="5326856" cy="3640897"/>
          </a:xfrm>
        </p:spPr>
        <p:txBody>
          <a:bodyPr>
            <a:noAutofit/>
          </a:bodyPr>
          <a:lstStyle/>
          <a:p>
            <a:pPr>
              <a:defRPr/>
            </a:pPr>
            <a:r>
              <a:rPr lang="en-GB" altLang="en-US" err="1">
                <a:latin typeface="Arial" panose="020B0604020202020204" pitchFamily="34" charset="0"/>
                <a:cs typeface="Arial" panose="020B0604020202020204" pitchFamily="34" charset="0"/>
              </a:rPr>
              <a:t>Tiwtorialau</a:t>
            </a:r>
            <a:r>
              <a:rPr lang="en-GB" altLang="en-US">
                <a:latin typeface="Arial" panose="020B0604020202020204" pitchFamily="34" charset="0"/>
                <a:cs typeface="Arial" panose="020B0604020202020204" pitchFamily="34" charset="0"/>
              </a:rPr>
              <a:t> o </a:t>
            </a:r>
            <a:r>
              <a:rPr lang="en-GB" altLang="en-US" b="1" err="1">
                <a:latin typeface="Arial" panose="020B0604020202020204" pitchFamily="34" charset="0"/>
                <a:cs typeface="Arial" panose="020B0604020202020204" pitchFamily="34" charset="0"/>
              </a:rPr>
              <a:t>Wythnos</a:t>
            </a:r>
            <a:r>
              <a:rPr lang="en-GB" altLang="en-US" b="1">
                <a:latin typeface="Arial" panose="020B0604020202020204" pitchFamily="34" charset="0"/>
                <a:cs typeface="Arial" panose="020B0604020202020204" pitchFamily="34" charset="0"/>
              </a:rPr>
              <a:t> 3 </a:t>
            </a:r>
            <a:r>
              <a:rPr lang="en-GB" altLang="en-US" b="1" err="1">
                <a:latin typeface="Arial" panose="020B0604020202020204" pitchFamily="34" charset="0"/>
                <a:cs typeface="Arial" panose="020B0604020202020204" pitchFamily="34" charset="0"/>
              </a:rPr>
              <a:t>ymlaen</a:t>
            </a:r>
            <a:endParaRPr lang="en-GB" altLang="en-US" b="1">
              <a:latin typeface="Arial" panose="020B0604020202020204" pitchFamily="34" charset="0"/>
              <a:cs typeface="Arial" panose="020B0604020202020204" pitchFamily="34" charset="0"/>
            </a:endParaRPr>
          </a:p>
          <a:p>
            <a:pPr>
              <a:defRPr/>
            </a:pPr>
            <a:endParaRPr lang="en-GB" altLang="en-US">
              <a:latin typeface="Arial" panose="020B0604020202020204" pitchFamily="34" charset="0"/>
              <a:cs typeface="Arial" panose="020B0604020202020204" pitchFamily="34" charset="0"/>
            </a:endParaRPr>
          </a:p>
          <a:p>
            <a:pPr>
              <a:defRPr/>
            </a:pPr>
            <a:r>
              <a:rPr lang="en-GB" altLang="en-US">
                <a:latin typeface="Arial" panose="020B0604020202020204" pitchFamily="34" charset="0"/>
                <a:cs typeface="Arial" panose="020B0604020202020204" pitchFamily="34" charset="0"/>
              </a:rPr>
              <a:t>1 x </a:t>
            </a:r>
            <a:r>
              <a:rPr lang="en-GB" altLang="en-US" err="1">
                <a:latin typeface="Arial" panose="020B0604020202020204" pitchFamily="34" charset="0"/>
                <a:cs typeface="Arial" panose="020B0604020202020204" pitchFamily="34" charset="0"/>
              </a:rPr>
              <a:t>Tiwtorial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Unigol</a:t>
            </a:r>
            <a:endParaRPr lang="en-GB" altLang="en-US">
              <a:latin typeface="Arial" panose="020B0604020202020204" pitchFamily="34" charset="0"/>
              <a:cs typeface="Arial" panose="020B0604020202020204" pitchFamily="34" charset="0"/>
            </a:endParaRPr>
          </a:p>
          <a:p>
            <a:pPr>
              <a:defRPr/>
            </a:pPr>
            <a:r>
              <a:rPr lang="en-GB" altLang="en-US">
                <a:latin typeface="Arial" panose="020B0604020202020204" pitchFamily="34" charset="0"/>
                <a:cs typeface="Arial" panose="020B0604020202020204" pitchFamily="34" charset="0"/>
              </a:rPr>
              <a:t>1 x </a:t>
            </a:r>
            <a:r>
              <a:rPr lang="en-GB" altLang="en-US" err="1">
                <a:latin typeface="Arial" panose="020B0604020202020204" pitchFamily="34" charset="0"/>
                <a:cs typeface="Arial" panose="020B0604020202020204" pitchFamily="34" charset="0"/>
              </a:rPr>
              <a:t>Tiwtorial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Grŵp</a:t>
            </a:r>
            <a:r>
              <a:rPr lang="en-GB" altLang="en-US">
                <a:latin typeface="Arial" panose="020B0604020202020204" pitchFamily="34" charset="0"/>
                <a:cs typeface="Arial" panose="020B0604020202020204" pitchFamily="34" charset="0"/>
              </a:rPr>
              <a:t>  </a:t>
            </a: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4294967295"/>
          </p:nvPr>
        </p:nvSpPr>
        <p:spPr>
          <a:xfrm>
            <a:off x="7454900" y="2100262"/>
            <a:ext cx="3898900" cy="2657475"/>
          </a:xfrm>
        </p:spPr>
        <p:txBody>
          <a:bodyPr>
            <a:noAutofit/>
          </a:bodyPr>
          <a:lstStyle/>
          <a:p>
            <a:pPr>
              <a:defRPr/>
            </a:pPr>
            <a:r>
              <a:rPr lang="en-GB" altLang="en-US">
                <a:solidFill>
                  <a:schemeClr val="accent1">
                    <a:lumMod val="75000"/>
                  </a:schemeClr>
                </a:solidFill>
                <a:latin typeface="Arial" panose="020B0604020202020204" pitchFamily="34" charset="0"/>
                <a:cs typeface="Arial" panose="020B0604020202020204" pitchFamily="34" charset="0"/>
              </a:rPr>
              <a:t>Tutorials from </a:t>
            </a:r>
            <a:r>
              <a:rPr lang="en-GB" altLang="en-US" b="1">
                <a:solidFill>
                  <a:schemeClr val="accent1">
                    <a:lumMod val="75000"/>
                  </a:schemeClr>
                </a:solidFill>
                <a:latin typeface="Arial" panose="020B0604020202020204" pitchFamily="34" charset="0"/>
                <a:cs typeface="Arial" panose="020B0604020202020204" pitchFamily="34" charset="0"/>
              </a:rPr>
              <a:t>Week 3 </a:t>
            </a:r>
            <a:r>
              <a:rPr lang="en-GB" altLang="en-US">
                <a:solidFill>
                  <a:schemeClr val="accent1">
                    <a:lumMod val="75000"/>
                  </a:schemeClr>
                </a:solidFill>
                <a:latin typeface="Arial" panose="020B0604020202020204" pitchFamily="34" charset="0"/>
                <a:cs typeface="Arial" panose="020B0604020202020204" pitchFamily="34" charset="0"/>
              </a:rPr>
              <a:t>onwards</a:t>
            </a:r>
          </a:p>
          <a:p>
            <a:pPr>
              <a:defRPr/>
            </a:pPr>
            <a:endParaRPr lang="en-GB" altLang="en-US">
              <a:solidFill>
                <a:schemeClr val="accent1">
                  <a:lumMod val="75000"/>
                </a:schemeClr>
              </a:solidFill>
              <a:latin typeface="Arial" panose="020B0604020202020204" pitchFamily="34" charset="0"/>
              <a:cs typeface="Arial" panose="020B0604020202020204" pitchFamily="34" charset="0"/>
            </a:endParaRPr>
          </a:p>
          <a:p>
            <a:pPr>
              <a:defRPr/>
            </a:pPr>
            <a:r>
              <a:rPr lang="en-GB" altLang="en-US">
                <a:solidFill>
                  <a:schemeClr val="accent1">
                    <a:lumMod val="75000"/>
                  </a:schemeClr>
                </a:solidFill>
                <a:latin typeface="Arial" panose="020B0604020202020204" pitchFamily="34" charset="0"/>
                <a:cs typeface="Arial" panose="020B0604020202020204" pitchFamily="34" charset="0"/>
              </a:rPr>
              <a:t>1 x Individual Tutorial</a:t>
            </a:r>
          </a:p>
          <a:p>
            <a:pPr>
              <a:defRPr/>
            </a:pPr>
            <a:r>
              <a:rPr lang="en-GB" altLang="en-US">
                <a:solidFill>
                  <a:schemeClr val="accent1">
                    <a:lumMod val="75000"/>
                  </a:schemeClr>
                </a:solidFill>
                <a:latin typeface="Arial" panose="020B0604020202020204" pitchFamily="34" charset="0"/>
                <a:cs typeface="Arial" panose="020B0604020202020204" pitchFamily="34" charset="0"/>
              </a:rPr>
              <a:t>1 x Group Tutorial</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nvGraphicFramePr>
        <p:xfrm>
          <a:off x="3311525" y="4061969"/>
          <a:ext cx="5562324" cy="1464564"/>
        </p:xfrm>
        <a:graphic>
          <a:graphicData uri="http://schemas.openxmlformats.org/drawingml/2006/table">
            <a:tbl>
              <a:tblPr firstRow="1" firstCol="1" bandRow="1">
                <a:tableStyleId>{5C22544A-7EE6-4342-B048-85BDC9FD1C3A}</a:tableStyleId>
              </a:tblPr>
              <a:tblGrid>
                <a:gridCol w="1429934">
                  <a:extLst>
                    <a:ext uri="{9D8B030D-6E8A-4147-A177-3AD203B41FA5}">
                      <a16:colId xmlns:a16="http://schemas.microsoft.com/office/drawing/2014/main" val="1877481959"/>
                    </a:ext>
                  </a:extLst>
                </a:gridCol>
                <a:gridCol w="3285806">
                  <a:extLst>
                    <a:ext uri="{9D8B030D-6E8A-4147-A177-3AD203B41FA5}">
                      <a16:colId xmlns:a16="http://schemas.microsoft.com/office/drawing/2014/main" val="1083711597"/>
                    </a:ext>
                  </a:extLst>
                </a:gridCol>
                <a:gridCol w="846584">
                  <a:extLst>
                    <a:ext uri="{9D8B030D-6E8A-4147-A177-3AD203B41FA5}">
                      <a16:colId xmlns:a16="http://schemas.microsoft.com/office/drawing/2014/main" val="2888460429"/>
                    </a:ext>
                  </a:extLst>
                </a:gridCol>
              </a:tblGrid>
              <a:tr h="190500">
                <a:tc>
                  <a:txBody>
                    <a:bodyPr/>
                    <a:lstStyle/>
                    <a:p>
                      <a:pPr>
                        <a:lnSpc>
                          <a:spcPct val="107000"/>
                        </a:lnSpc>
                        <a:spcAft>
                          <a:spcPts val="800"/>
                        </a:spcAft>
                      </a:pPr>
                      <a:r>
                        <a:rPr lang="en-GB" sz="1100" b="1" kern="100">
                          <a:solidFill>
                            <a:schemeClr val="tx1"/>
                          </a:solidFill>
                          <a:effectLst/>
                        </a:rPr>
                        <a:t>RESEARCH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support you in research, including searching For bibliography, using tools to summarise, compare and interrogate materials.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0500">
                <a:tc>
                  <a:txBody>
                    <a:bodyPr/>
                    <a:lstStyle/>
                    <a:p>
                      <a:pPr>
                        <a:lnSpc>
                          <a:spcPct val="107000"/>
                        </a:lnSpc>
                        <a:spcAft>
                          <a:spcPts val="800"/>
                        </a:spcAft>
                      </a:pPr>
                      <a:r>
                        <a:rPr lang="en-GB" sz="1100" b="1" kern="100">
                          <a:solidFill>
                            <a:schemeClr val="tx1"/>
                          </a:solidFill>
                          <a:effectLst/>
                        </a:rPr>
                        <a:t>PROOFREADING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a:solidFill>
                            <a:schemeClr val="tx1"/>
                          </a:solidFill>
                          <a:effectLst/>
                        </a:rPr>
                        <a:t>Yes ​☒​ </a:t>
                      </a:r>
                    </a:p>
                    <a:p>
                      <a:pPr>
                        <a:lnSpc>
                          <a:spcPct val="107000"/>
                        </a:lnSpc>
                        <a:spcAft>
                          <a:spcPts val="800"/>
                        </a:spcAft>
                      </a:pPr>
                      <a:r>
                        <a:rPr lang="en-GB" sz="1100" b="0" kern="100">
                          <a:solidFill>
                            <a:schemeClr val="tx1"/>
                          </a:solidFill>
                          <a:effectLst/>
                        </a:rPr>
                        <a:t> </a:t>
                      </a:r>
                    </a:p>
                    <a:p>
                      <a:pPr>
                        <a:lnSpc>
                          <a:spcPct val="107000"/>
                        </a:lnSpc>
                        <a:spcAft>
                          <a:spcPts val="800"/>
                        </a:spcAft>
                      </a:pPr>
                      <a:r>
                        <a:rPr lang="en-GB" sz="1100" b="0" kern="100">
                          <a:solidFill>
                            <a:schemeClr val="tx1"/>
                          </a:solidFill>
                          <a:effectLst/>
                        </a:rPr>
                        <a:t>No  ​☐​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graphicFrame>
        <p:nvGraphicFramePr>
          <p:cNvPr id="6" name="Table 5">
            <a:extLst>
              <a:ext uri="{FF2B5EF4-FFF2-40B4-BE49-F238E27FC236}">
                <a16:creationId xmlns:a16="http://schemas.microsoft.com/office/drawing/2014/main" id="{575314AA-9F55-6202-6E0B-A3001B45577E}"/>
              </a:ext>
            </a:extLst>
          </p:cNvPr>
          <p:cNvGraphicFramePr>
            <a:graphicFrameLocks noGrp="1"/>
          </p:cNvGraphicFramePr>
          <p:nvPr/>
        </p:nvGraphicFramePr>
        <p:xfrm>
          <a:off x="3304899" y="2149825"/>
          <a:ext cx="5568950" cy="1621282"/>
        </p:xfrm>
        <a:graphic>
          <a:graphicData uri="http://schemas.openxmlformats.org/drawingml/2006/table">
            <a:tbl>
              <a:tblPr firstRow="1" firstCol="1" bandRow="1">
                <a:tableStyleId>{5C22544A-7EE6-4342-B048-85BDC9FD1C3A}</a:tableStyleId>
              </a:tblPr>
              <a:tblGrid>
                <a:gridCol w="1296035">
                  <a:extLst>
                    <a:ext uri="{9D8B030D-6E8A-4147-A177-3AD203B41FA5}">
                      <a16:colId xmlns:a16="http://schemas.microsoft.com/office/drawing/2014/main" val="1362310405"/>
                    </a:ext>
                  </a:extLst>
                </a:gridCol>
                <a:gridCol w="3388995">
                  <a:extLst>
                    <a:ext uri="{9D8B030D-6E8A-4147-A177-3AD203B41FA5}">
                      <a16:colId xmlns:a16="http://schemas.microsoft.com/office/drawing/2014/main" val="2056192958"/>
                    </a:ext>
                  </a:extLst>
                </a:gridCol>
                <a:gridCol w="883920">
                  <a:extLst>
                    <a:ext uri="{9D8B030D-6E8A-4147-A177-3AD203B41FA5}">
                      <a16:colId xmlns:a16="http://schemas.microsoft.com/office/drawing/2014/main" val="1265514282"/>
                    </a:ext>
                  </a:extLst>
                </a:gridCol>
              </a:tblGrid>
              <a:tr h="190500">
                <a:tc>
                  <a:txBody>
                    <a:bodyPr/>
                    <a:lstStyle/>
                    <a:p>
                      <a:pPr>
                        <a:lnSpc>
                          <a:spcPct val="107000"/>
                        </a:lnSpc>
                        <a:spcAft>
                          <a:spcPts val="800"/>
                        </a:spcAft>
                      </a:pPr>
                      <a:r>
                        <a:rPr lang="cy-GB" sz="1100" b="1" kern="100">
                          <a:solidFill>
                            <a:schemeClr val="tx1"/>
                          </a:solidFill>
                          <a:effectLst/>
                        </a:rPr>
                        <a:t>YMCHWIL</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9959950"/>
                  </a:ext>
                </a:extLst>
              </a:tr>
              <a:tr h="190500">
                <a:tc>
                  <a:txBody>
                    <a:bodyPr/>
                    <a:lstStyle/>
                    <a:p>
                      <a:pPr>
                        <a:lnSpc>
                          <a:spcPct val="107000"/>
                        </a:lnSpc>
                        <a:spcAft>
                          <a:spcPts val="800"/>
                        </a:spcAft>
                      </a:pPr>
                      <a:r>
                        <a:rPr lang="cy-GB" sz="1100" b="1" kern="100">
                          <a:solidFill>
                            <a:schemeClr val="tx1"/>
                          </a:solidFill>
                          <a:effectLst/>
                        </a:rPr>
                        <a:t>PRAWF DDARLLEN</a:t>
                      </a:r>
                      <a:r>
                        <a:rPr lang="en-GB" sz="1100" b="1" kern="100">
                          <a:solidFill>
                            <a:schemeClr val="tx1"/>
                          </a:solidFill>
                          <a:effectLst/>
                        </a:rPr>
                        <a:t> </a:t>
                      </a:r>
                      <a:endParaRPr lang="en-GB" sz="1100" b="1"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 wirio eich testun/creadigaeth eich hun am wallau gramadegol a chystrawennol, yn cynnwys aralleirio eich gwaith eich hun o fewn safonau penodol.</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1010843472"/>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100542"/>
            <a:ext cx="78867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p>
        </p:txBody>
      </p:sp>
      <p:sp>
        <p:nvSpPr>
          <p:cNvPr id="4" name="TextBox 3">
            <a:extLst>
              <a:ext uri="{FF2B5EF4-FFF2-40B4-BE49-F238E27FC236}">
                <a16:creationId xmlns:a16="http://schemas.microsoft.com/office/drawing/2014/main" id="{165AB50A-7E2C-5839-58F1-B4145CBE3075}"/>
              </a:ext>
            </a:extLst>
          </p:cNvPr>
          <p:cNvSpPr txBox="1"/>
          <p:nvPr/>
        </p:nvSpPr>
        <p:spPr>
          <a:xfrm>
            <a:off x="6250173" y="1229775"/>
            <a:ext cx="5939392" cy="4524315"/>
          </a:xfrm>
          <a:prstGeom prst="rect">
            <a:avLst/>
          </a:prstGeom>
          <a:noFill/>
        </p:spPr>
        <p:txBody>
          <a:bodyPr wrap="square">
            <a:spAutoFit/>
          </a:bodyPr>
          <a:lstStyle/>
          <a:p>
            <a:pPr marL="342900" indent="-342900" algn="l" rtl="0" fontAlgn="base">
              <a:buFont typeface="Arial" panose="020B0604020202020204" pitchFamily="34" charset="0"/>
              <a:buChar char="•"/>
            </a:pPr>
            <a:r>
              <a:rPr lang="en-GB" sz="2400" b="0" i="0">
                <a:solidFill>
                  <a:srgbClr val="2F5496"/>
                </a:solidFill>
                <a:effectLst/>
                <a:latin typeface="Arial" panose="020B0604020202020204" pitchFamily="34" charset="0"/>
              </a:rPr>
              <a:t>Students are expected to include an acknowledgement on a separate page at the beginning of their submission. </a:t>
            </a:r>
            <a:endParaRPr lang="en-GB" sz="2400" b="0" i="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sz="2400" b="0" i="0">
                <a:solidFill>
                  <a:srgbClr val="2F5496"/>
                </a:solidFill>
                <a:effectLst/>
                <a:latin typeface="Arial" panose="020B0604020202020204" pitchFamily="34" charset="0"/>
              </a:rPr>
              <a:t>You are expected to use the appropriate acknowledgement format for all allowable uses of AI. </a:t>
            </a:r>
            <a:endParaRPr lang="en-GB" sz="2400" b="0" i="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sz="2400" b="1" i="0">
                <a:solidFill>
                  <a:srgbClr val="2F5496"/>
                </a:solidFill>
                <a:effectLst/>
                <a:latin typeface="Arial" panose="020B0604020202020204" pitchFamily="34" charset="0"/>
              </a:rPr>
              <a:t>Important:</a:t>
            </a:r>
            <a:r>
              <a:rPr lang="en-GB" sz="2400" b="0" i="0">
                <a:solidFill>
                  <a:srgbClr val="2F5496"/>
                </a:solidFill>
                <a:effectLst/>
                <a:latin typeface="Arial" panose="020B0604020202020204" pitchFamily="34" charset="0"/>
              </a:rPr>
              <a:t> Students are expected to keep drafts of their work, including notes, etc., before and after the use of any AI tool. Students will be expected to produce these drafts and materials as necessary. </a:t>
            </a:r>
            <a:endParaRPr lang="en-GB" sz="2400" b="0" i="0">
              <a:solidFill>
                <a:srgbClr val="000000"/>
              </a:solidFill>
              <a:effectLst/>
              <a:latin typeface="Segoe UI" panose="020B0502040204020203" pitchFamily="34" charset="0"/>
            </a:endParaRPr>
          </a:p>
        </p:txBody>
      </p:sp>
      <p:sp>
        <p:nvSpPr>
          <p:cNvPr id="7" name="TextBox 6">
            <a:extLst>
              <a:ext uri="{FF2B5EF4-FFF2-40B4-BE49-F238E27FC236}">
                <a16:creationId xmlns:a16="http://schemas.microsoft.com/office/drawing/2014/main" id="{7243852A-4ADB-CF0E-83C2-8F410B80FB79}"/>
              </a:ext>
            </a:extLst>
          </p:cNvPr>
          <p:cNvSpPr txBox="1"/>
          <p:nvPr/>
        </p:nvSpPr>
        <p:spPr>
          <a:xfrm>
            <a:off x="0" y="1161521"/>
            <a:ext cx="6340963" cy="5511509"/>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gynnwys</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gydnabyddiaeth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dudalen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wahân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ddechrau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eich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cyflwyniad</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Calibri" panose="020F0502020204030204" pitchFamily="34" charset="0"/>
              <a:ea typeface="DengXian" panose="02010600030101010101" pitchFamily="2" charset="-122"/>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ddefnyddio</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fformat</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cydnabyddiaeth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gyfer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pob</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defnydd</a:t>
            </a:r>
            <a:r>
              <a:rPr lang="en-GB" sz="2400">
                <a:effectLst/>
                <a:latin typeface="Arial" panose="020B0604020202020204" pitchFamily="34" charset="0"/>
                <a:ea typeface="Times New Roman" panose="02020603050405020304" pitchFamily="18" charset="0"/>
                <a:cs typeface="Arial" panose="020B0604020202020204" pitchFamily="34" charset="0"/>
              </a:rPr>
              <a:t> o </a:t>
            </a:r>
            <a:r>
              <a:rPr lang="en-GB" sz="2400" err="1">
                <a:effectLst/>
                <a:latin typeface="Arial" panose="020B0604020202020204" pitchFamily="34" charset="0"/>
                <a:ea typeface="Times New Roman" panose="02020603050405020304" pitchFamily="18" charset="0"/>
                <a:cs typeface="Arial" panose="020B0604020202020204" pitchFamily="34" charset="0"/>
              </a:rPr>
              <a:t>ddeallusrwydd</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artiffisial</a:t>
            </a:r>
            <a:r>
              <a:rPr lang="en-GB" sz="2400">
                <a:effectLst/>
                <a:latin typeface="Arial" panose="020B0604020202020204" pitchFamily="34" charset="0"/>
                <a:ea typeface="Times New Roman" panose="02020603050405020304" pitchFamily="18" charset="0"/>
                <a:cs typeface="Arial" panose="020B0604020202020204" pitchFamily="34" charset="0"/>
              </a:rPr>
              <a:t> a </a:t>
            </a:r>
            <a:r>
              <a:rPr lang="en-GB" sz="2400" err="1">
                <a:effectLst/>
                <a:latin typeface="Arial" panose="020B0604020202020204" pitchFamily="34" charset="0"/>
                <a:ea typeface="Times New Roman" panose="02020603050405020304" pitchFamily="18" charset="0"/>
                <a:cs typeface="Arial" panose="020B0604020202020204" pitchFamily="34" charset="0"/>
              </a:rPr>
              <a:t>ganiateir</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latin typeface="Calibri" panose="020F0502020204030204" pitchFamily="34" charset="0"/>
              <a:ea typeface="DengXian" panose="02010600030101010101" pitchFamily="2" charset="-122"/>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b="1" err="1">
                <a:effectLst/>
                <a:latin typeface="Arial" panose="020B0604020202020204" pitchFamily="34" charset="0"/>
                <a:ea typeface="Times New Roman" panose="02020603050405020304" pitchFamily="18" charset="0"/>
                <a:cs typeface="Arial" panose="020B0604020202020204" pitchFamily="34" charset="0"/>
              </a:rPr>
              <a:t>Pwysig</a:t>
            </a:r>
            <a:r>
              <a:rPr lang="en-GB" sz="2400" b="1">
                <a:effectLst/>
                <a:latin typeface="Arial" panose="020B0604020202020204" pitchFamily="34" charset="0"/>
                <a:ea typeface="Times New Roman" panose="02020603050405020304" pitchFamily="18" charset="0"/>
                <a:cs typeface="Arial" panose="020B0604020202020204" pitchFamily="34" charset="0"/>
              </a:rPr>
              <a:t>:</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gadw</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drafftiau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o’u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gwaith</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gan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gynnwys</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nodiadau</a:t>
            </a:r>
            <a:r>
              <a:rPr lang="en-GB" sz="2400">
                <a:effectLst/>
                <a:latin typeface="Arial" panose="020B0604020202020204" pitchFamily="34" charset="0"/>
                <a:ea typeface="Times New Roman" panose="02020603050405020304" pitchFamily="18" charset="0"/>
                <a:cs typeface="Arial" panose="020B0604020202020204" pitchFamily="34" charset="0"/>
              </a:rPr>
              <a:t> ac </a:t>
            </a:r>
            <a:r>
              <a:rPr lang="en-GB" sz="2400" err="1">
                <a:effectLst/>
                <a:latin typeface="Arial" panose="020B0604020202020204" pitchFamily="34" charset="0"/>
                <a:ea typeface="Times New Roman" panose="02020603050405020304" pitchFamily="18" charset="0"/>
                <a:cs typeface="Arial" panose="020B0604020202020204" pitchFamily="34" charset="0"/>
              </a:rPr>
              <a:t>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cyn</a:t>
            </a:r>
            <a:r>
              <a:rPr lang="en-GB" sz="2400">
                <a:effectLst/>
                <a:latin typeface="Arial" panose="020B0604020202020204" pitchFamily="34" charset="0"/>
                <a:ea typeface="Times New Roman" panose="02020603050405020304" pitchFamily="18" charset="0"/>
                <a:cs typeface="Arial" panose="020B0604020202020204" pitchFamily="34" charset="0"/>
              </a:rPr>
              <a:t>, ac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ôl</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defnyddio</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unrhyw</a:t>
            </a:r>
            <a:r>
              <a:rPr lang="en-GB" sz="2400">
                <a:effectLst/>
                <a:latin typeface="Arial" panose="020B0604020202020204" pitchFamily="34" charset="0"/>
                <a:ea typeface="Times New Roman" panose="02020603050405020304" pitchFamily="18" charset="0"/>
                <a:cs typeface="Arial" panose="020B0604020202020204" pitchFamily="34" charset="0"/>
              </a:rPr>
              <a:t> offer </a:t>
            </a:r>
            <a:r>
              <a:rPr lang="en-GB" sz="2400" err="1">
                <a:effectLst/>
                <a:latin typeface="Arial" panose="020B0604020202020204" pitchFamily="34" charset="0"/>
                <a:ea typeface="Times New Roman" panose="02020603050405020304" pitchFamily="18" charset="0"/>
                <a:cs typeface="Arial" panose="020B0604020202020204" pitchFamily="34" charset="0"/>
              </a:rPr>
              <a:t>deallusrwydd</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artiffisial</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Disgwylir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i</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fyfyrwyr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ddangos</a:t>
            </a:r>
            <a:r>
              <a:rPr lang="en-GB" sz="2400">
                <a:effectLst/>
                <a:latin typeface="Arial" panose="020B0604020202020204" pitchFamily="34" charset="0"/>
                <a:ea typeface="Times New Roman" panose="02020603050405020304" pitchFamily="18" charset="0"/>
                <a:cs typeface="Arial" panose="020B0604020202020204" pitchFamily="34" charset="0"/>
              </a:rPr>
              <a:t> y </a:t>
            </a:r>
            <a:r>
              <a:rPr lang="en-GB" sz="2400" err="1">
                <a:effectLst/>
                <a:latin typeface="Arial" panose="020B0604020202020204" pitchFamily="34" charset="0"/>
                <a:ea typeface="Times New Roman" panose="02020603050405020304" pitchFamily="18" charset="0"/>
                <a:cs typeface="Arial" panose="020B0604020202020204" pitchFamily="34" charset="0"/>
              </a:rPr>
              <a:t>drafftiau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a’r</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deunyddiau</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hyn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yn</a:t>
            </a:r>
            <a:r>
              <a:rPr lang="en-GB" sz="2400">
                <a:effectLst/>
                <a:latin typeface="Arial" panose="020B0604020202020204" pitchFamily="34" charset="0"/>
                <a:ea typeface="Times New Roman" panose="02020603050405020304" pitchFamily="18" charset="0"/>
                <a:cs typeface="Arial" panose="020B0604020202020204" pitchFamily="34" charset="0"/>
              </a:rPr>
              <a:t> </a:t>
            </a:r>
            <a:r>
              <a:rPr lang="en-GB" sz="2400" err="1">
                <a:effectLst/>
                <a:latin typeface="Arial" panose="020B0604020202020204" pitchFamily="34" charset="0"/>
                <a:ea typeface="Times New Roman" panose="02020603050405020304" pitchFamily="18" charset="0"/>
                <a:cs typeface="Arial" panose="020B0604020202020204" pitchFamily="34" charset="0"/>
              </a:rPr>
              <a:t>ôl</a:t>
            </a:r>
            <a:r>
              <a:rPr lang="en-GB" sz="2400">
                <a:effectLst/>
                <a:latin typeface="Arial" panose="020B0604020202020204" pitchFamily="34" charset="0"/>
                <a:ea typeface="Times New Roman" panose="02020603050405020304" pitchFamily="18" charset="0"/>
                <a:cs typeface="Arial" panose="020B0604020202020204" pitchFamily="34" charset="0"/>
              </a:rPr>
              <a:t> yr </a:t>
            </a:r>
            <a:r>
              <a:rPr lang="en-GB" sz="2400" err="1">
                <a:effectLst/>
                <a:latin typeface="Arial" panose="020B0604020202020204" pitchFamily="34" charset="0"/>
                <a:ea typeface="Times New Roman" panose="02020603050405020304" pitchFamily="18" charset="0"/>
                <a:cs typeface="Arial" panose="020B0604020202020204" pitchFamily="34" charset="0"/>
              </a:rPr>
              <a:t>angen</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Calibri" panose="020F0502020204030204" pitchFamily="34" charset="0"/>
              <a:ea typeface="DengXian" panose="02010600030101010101" pitchFamily="2" charset="-122"/>
              <a:cs typeface="Arial" panose="020B0604020202020204" pitchFamily="34" charset="0"/>
            </a:endParaRPr>
          </a:p>
          <a:p>
            <a:pPr algn="l" rtl="0" fontAlgn="base"/>
            <a:r>
              <a:rPr lang="en-GB" sz="2400" b="0" i="0">
                <a:solidFill>
                  <a:srgbClr val="2F5496"/>
                </a:solidFill>
                <a:effectLst/>
                <a:latin typeface="Arial" panose="020B0604020202020204" pitchFamily="34" charset="0"/>
              </a:rPr>
              <a:t>. </a:t>
            </a:r>
            <a:endParaRPr lang="en-GB" sz="2400"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405439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7AAF-D03B-91D8-F249-9AAAC9FA9841}"/>
              </a:ext>
            </a:extLst>
          </p:cNvPr>
          <p:cNvSpPr>
            <a:spLocks noGrp="1"/>
          </p:cNvSpPr>
          <p:nvPr>
            <p:ph type="title"/>
          </p:nvPr>
        </p:nvSpPr>
        <p:spPr>
          <a:xfrm>
            <a:off x="838200" y="-103050"/>
            <a:ext cx="10515600" cy="1325563"/>
          </a:xfrm>
        </p:spPr>
        <p:txBody>
          <a:bodyPr/>
          <a:lstStyle/>
          <a:p>
            <a:pPr algn="ctr"/>
            <a:r>
              <a:rPr lang="en-GB" b="1">
                <a:latin typeface="Arial" panose="020B0604020202020204" pitchFamily="34" charset="0"/>
                <a:cs typeface="Arial" panose="020B0604020202020204" pitchFamily="34" charset="0"/>
              </a:rPr>
              <a:t>Deallusrwydd </a:t>
            </a:r>
            <a:r>
              <a:rPr lang="en-GB" b="1" err="1">
                <a:latin typeface="Arial" panose="020B0604020202020204" pitchFamily="34" charset="0"/>
                <a:cs typeface="Arial" panose="020B0604020202020204" pitchFamily="34" charset="0"/>
              </a:rPr>
              <a:t>Artiffisial</a:t>
            </a:r>
            <a:r>
              <a:rPr lang="en-GB" b="1">
                <a:latin typeface="Arial" panose="020B0604020202020204" pitchFamily="34" charset="0"/>
                <a:cs typeface="Arial" panose="020B0604020202020204" pitchFamily="34" charset="0"/>
              </a:rPr>
              <a:t> </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Artificial Intelligence</a:t>
            </a:r>
            <a:endParaRPr lang="en-US"/>
          </a:p>
        </p:txBody>
      </p:sp>
      <p:sp>
        <p:nvSpPr>
          <p:cNvPr id="3" name="Content Placeholder 2">
            <a:extLst>
              <a:ext uri="{FF2B5EF4-FFF2-40B4-BE49-F238E27FC236}">
                <a16:creationId xmlns:a16="http://schemas.microsoft.com/office/drawing/2014/main" id="{992DF577-B0B8-BE6C-C6D8-E3771AE378F3}"/>
              </a:ext>
            </a:extLst>
          </p:cNvPr>
          <p:cNvSpPr>
            <a:spLocks noGrp="1"/>
          </p:cNvSpPr>
          <p:nvPr>
            <p:ph sz="half" idx="1"/>
          </p:nvPr>
        </p:nvSpPr>
        <p:spPr>
          <a:xfrm>
            <a:off x="50489" y="1404889"/>
            <a:ext cx="5893423" cy="3809862"/>
          </a:xfrm>
        </p:spPr>
        <p:txBody>
          <a:bodyPr vert="horz" lIns="91440" tIns="45720" rIns="91440" bIns="45720" rtlCol="0" anchor="t">
            <a:noAutofit/>
          </a:bodyPr>
          <a:lstStyle/>
          <a:p>
            <a:pPr>
              <a:buNone/>
            </a:pPr>
            <a:r>
              <a:rPr lang="en-US" sz="1400" err="1">
                <a:latin typeface="Arial"/>
                <a:ea typeface="+mn-lt"/>
                <a:cs typeface="+mn-lt"/>
              </a:rPr>
              <a:t>Disgwylir</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chi </a:t>
            </a:r>
            <a:r>
              <a:rPr lang="en-US" sz="1400" err="1">
                <a:latin typeface="Arial"/>
                <a:ea typeface="+mn-lt"/>
                <a:cs typeface="+mn-lt"/>
              </a:rPr>
              <a:t>ddefnyddio’r</a:t>
            </a:r>
            <a:r>
              <a:rPr lang="en-US" sz="1400">
                <a:latin typeface="Arial"/>
                <a:ea typeface="+mn-lt"/>
                <a:cs typeface="+mn-lt"/>
              </a:rPr>
              <a:t> </a:t>
            </a:r>
            <a:r>
              <a:rPr lang="en-US" sz="1400" err="1">
                <a:latin typeface="Arial"/>
                <a:ea typeface="+mn-lt"/>
                <a:cs typeface="+mn-lt"/>
              </a:rPr>
              <a:t>fformat</a:t>
            </a:r>
            <a:r>
              <a:rPr lang="en-US" sz="1400">
                <a:latin typeface="Arial"/>
                <a:ea typeface="+mn-lt"/>
                <a:cs typeface="+mn-lt"/>
              </a:rPr>
              <a:t> </a:t>
            </a:r>
            <a:r>
              <a:rPr lang="en-US" sz="1400" err="1">
                <a:latin typeface="Arial"/>
                <a:ea typeface="+mn-lt"/>
                <a:cs typeface="+mn-lt"/>
              </a:rPr>
              <a:t>cydnabyddiaeth</a:t>
            </a:r>
            <a:r>
              <a:rPr lang="en-US" sz="1400">
                <a:latin typeface="Arial"/>
                <a:ea typeface="+mn-lt"/>
                <a:cs typeface="+mn-lt"/>
              </a:rPr>
              <a:t> </a:t>
            </a:r>
            <a:r>
              <a:rPr lang="en-US" sz="1400" err="1">
                <a:latin typeface="Arial"/>
                <a:ea typeface="+mn-lt"/>
                <a:cs typeface="+mn-lt"/>
              </a:rPr>
              <a:t>hwn</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gyfer</a:t>
            </a:r>
            <a:r>
              <a:rPr lang="en-US" sz="1400">
                <a:latin typeface="Arial"/>
                <a:ea typeface="+mn-lt"/>
                <a:cs typeface="+mn-lt"/>
              </a:rPr>
              <a:t> </a:t>
            </a:r>
            <a:r>
              <a:rPr lang="en-US" sz="1400" err="1">
                <a:latin typeface="Arial"/>
                <a:ea typeface="+mn-lt"/>
                <a:cs typeface="+mn-lt"/>
              </a:rPr>
              <a:t>pob</a:t>
            </a:r>
            <a:r>
              <a:rPr lang="en-US" sz="1400">
                <a:latin typeface="Arial"/>
                <a:ea typeface="+mn-lt"/>
                <a:cs typeface="+mn-lt"/>
              </a:rPr>
              <a:t> </a:t>
            </a:r>
            <a:r>
              <a:rPr lang="en-US" sz="1400" err="1">
                <a:latin typeface="Arial"/>
                <a:ea typeface="+mn-lt"/>
                <a:cs typeface="+mn-lt"/>
              </a:rPr>
              <a:t>defnydd</a:t>
            </a:r>
            <a:r>
              <a:rPr lang="en-US" sz="1400">
                <a:latin typeface="Arial"/>
                <a:ea typeface="+mn-lt"/>
                <a:cs typeface="+mn-lt"/>
              </a:rPr>
              <a:t> o </a:t>
            </a:r>
            <a:r>
              <a:rPr lang="en-US" sz="1400" err="1">
                <a:latin typeface="Arial"/>
                <a:ea typeface="+mn-lt"/>
                <a:cs typeface="+mn-lt"/>
              </a:rPr>
              <a:t>ddeallusrwydd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 </a:t>
            </a:r>
            <a:r>
              <a:rPr lang="en-US" sz="1400" err="1">
                <a:latin typeface="Arial"/>
                <a:ea typeface="+mn-lt"/>
                <a:cs typeface="+mn-lt"/>
              </a:rPr>
              <a:t>ganiateir</a:t>
            </a:r>
            <a:r>
              <a:rPr lang="en-US" sz="1400">
                <a:latin typeface="Arial"/>
                <a:ea typeface="+mn-lt"/>
                <a:cs typeface="+mn-lt"/>
              </a:rPr>
              <a:t>. </a:t>
            </a:r>
            <a:br>
              <a:rPr lang="en-US" sz="1400">
                <a:latin typeface="Arial"/>
              </a:rPr>
            </a:br>
            <a:r>
              <a:rPr lang="en-US" sz="1400" err="1">
                <a:latin typeface="Arial"/>
                <a:ea typeface="+mn-lt"/>
                <a:cs typeface="+mn-lt"/>
              </a:rPr>
              <a:t>Disgwylir</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chi </a:t>
            </a:r>
            <a:r>
              <a:rPr lang="en-US" sz="1400" err="1">
                <a:latin typeface="Arial"/>
                <a:ea typeface="+mn-lt"/>
                <a:cs typeface="+mn-lt"/>
              </a:rPr>
              <a:t>gynnwys</a:t>
            </a:r>
            <a:r>
              <a:rPr lang="en-US" sz="1400">
                <a:latin typeface="Arial"/>
                <a:ea typeface="+mn-lt"/>
                <a:cs typeface="+mn-lt"/>
              </a:rPr>
              <a:t> y </a:t>
            </a:r>
            <a:r>
              <a:rPr lang="en-US" sz="1400" err="1">
                <a:latin typeface="Arial"/>
                <a:ea typeface="+mn-lt"/>
                <a:cs typeface="+mn-lt"/>
              </a:rPr>
              <a:t>gydnabyddiaeth</a:t>
            </a:r>
            <a:r>
              <a:rPr lang="en-US" sz="1400">
                <a:latin typeface="Arial"/>
                <a:ea typeface="+mn-lt"/>
                <a:cs typeface="+mn-lt"/>
              </a:rPr>
              <a:t> hon </a:t>
            </a:r>
            <a:r>
              <a:rPr lang="en-US" sz="1400" b="1" err="1">
                <a:latin typeface="Arial"/>
                <a:ea typeface="+mn-lt"/>
                <a:cs typeface="+mn-lt"/>
              </a:rPr>
              <a:t>ar</a:t>
            </a:r>
            <a:r>
              <a:rPr lang="en-US" sz="1400" b="1">
                <a:latin typeface="Arial"/>
                <a:ea typeface="+mn-lt"/>
                <a:cs typeface="+mn-lt"/>
              </a:rPr>
              <a:t> </a:t>
            </a:r>
            <a:r>
              <a:rPr lang="en-US" sz="1400" b="1" err="1">
                <a:latin typeface="Arial"/>
                <a:ea typeface="+mn-lt"/>
                <a:cs typeface="+mn-lt"/>
              </a:rPr>
              <a:t>dudalen</a:t>
            </a:r>
            <a:r>
              <a:rPr lang="en-US" sz="1400" b="1">
                <a:latin typeface="Arial"/>
                <a:ea typeface="+mn-lt"/>
                <a:cs typeface="+mn-lt"/>
              </a:rPr>
              <a:t> </a:t>
            </a:r>
            <a:r>
              <a:rPr lang="en-US" sz="1400" b="1" err="1">
                <a:latin typeface="Arial"/>
                <a:ea typeface="+mn-lt"/>
                <a:cs typeface="+mn-lt"/>
              </a:rPr>
              <a:t>ar</a:t>
            </a:r>
            <a:r>
              <a:rPr lang="en-US" sz="1400" b="1">
                <a:latin typeface="Arial"/>
                <a:ea typeface="+mn-lt"/>
                <a:cs typeface="+mn-lt"/>
              </a:rPr>
              <a:t> </a:t>
            </a:r>
            <a:r>
              <a:rPr lang="en-US" sz="1400" b="1" err="1">
                <a:latin typeface="Arial"/>
                <a:ea typeface="+mn-lt"/>
                <a:cs typeface="+mn-lt"/>
              </a:rPr>
              <a:t>wahân</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ddechrau</a:t>
            </a:r>
            <a:r>
              <a:rPr lang="en-US" sz="1400">
                <a:latin typeface="Arial"/>
                <a:ea typeface="+mn-lt"/>
                <a:cs typeface="+mn-lt"/>
              </a:rPr>
              <a:t> </a:t>
            </a:r>
            <a:r>
              <a:rPr lang="en-US" sz="1400" err="1">
                <a:latin typeface="Arial"/>
                <a:ea typeface="+mn-lt"/>
                <a:cs typeface="+mn-lt"/>
              </a:rPr>
              <a:t>eich</a:t>
            </a:r>
            <a:r>
              <a:rPr lang="en-US" sz="1400">
                <a:latin typeface="Arial"/>
                <a:ea typeface="+mn-lt"/>
                <a:cs typeface="+mn-lt"/>
              </a:rPr>
              <a:t> </a:t>
            </a:r>
            <a:r>
              <a:rPr lang="en-US" sz="1400" err="1">
                <a:latin typeface="Arial"/>
                <a:ea typeface="+mn-lt"/>
                <a:cs typeface="+mn-lt"/>
              </a:rPr>
              <a:t>cyflwyniad</a:t>
            </a:r>
            <a:r>
              <a:rPr lang="en-US" sz="1400">
                <a:latin typeface="Arial"/>
                <a:ea typeface="+mn-lt"/>
                <a:cs typeface="+mn-lt"/>
              </a:rPr>
              <a:t>. Ni </a:t>
            </a:r>
            <a:r>
              <a:rPr lang="en-US" sz="1400" err="1">
                <a:latin typeface="Arial"/>
                <a:ea typeface="+mn-lt"/>
                <a:cs typeface="+mn-lt"/>
              </a:rPr>
              <a:t>fydd</a:t>
            </a:r>
            <a:r>
              <a:rPr lang="en-US" sz="1400">
                <a:latin typeface="Arial"/>
                <a:ea typeface="+mn-lt"/>
                <a:cs typeface="+mn-lt"/>
              </a:rPr>
              <a:t> </a:t>
            </a:r>
            <a:r>
              <a:rPr lang="en-US" sz="1400" err="1">
                <a:latin typeface="Arial"/>
                <a:ea typeface="+mn-lt"/>
                <a:cs typeface="+mn-lt"/>
              </a:rPr>
              <a:t>hyn</a:t>
            </a:r>
            <a:r>
              <a:rPr lang="en-US" sz="1400">
                <a:latin typeface="Arial"/>
                <a:ea typeface="+mn-lt"/>
                <a:cs typeface="+mn-lt"/>
              </a:rPr>
              <a:t> </a:t>
            </a:r>
            <a:r>
              <a:rPr lang="en-US" sz="1400" err="1">
                <a:latin typeface="Arial"/>
                <a:ea typeface="+mn-lt"/>
                <a:cs typeface="+mn-lt"/>
              </a:rPr>
              <a:t>yn</a:t>
            </a:r>
            <a:r>
              <a:rPr lang="en-US" sz="1400">
                <a:latin typeface="Arial"/>
                <a:ea typeface="+mn-lt"/>
                <a:cs typeface="+mn-lt"/>
              </a:rPr>
              <a:t> </a:t>
            </a:r>
            <a:r>
              <a:rPr lang="en-US" sz="1400" err="1">
                <a:latin typeface="Arial"/>
                <a:ea typeface="+mn-lt"/>
                <a:cs typeface="+mn-lt"/>
              </a:rPr>
              <a:t>effeithio</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eich</a:t>
            </a:r>
            <a:r>
              <a:rPr lang="en-US" sz="1400">
                <a:latin typeface="Arial"/>
                <a:ea typeface="+mn-lt"/>
                <a:cs typeface="+mn-lt"/>
              </a:rPr>
              <a:t> </a:t>
            </a:r>
            <a:r>
              <a:rPr lang="en-US" sz="1400" err="1">
                <a:latin typeface="Arial"/>
                <a:ea typeface="+mn-lt"/>
                <a:cs typeface="+mn-lt"/>
              </a:rPr>
              <a:t>cyfrif</a:t>
            </a:r>
            <a:r>
              <a:rPr lang="en-US" sz="1400">
                <a:latin typeface="Arial"/>
                <a:ea typeface="+mn-lt"/>
                <a:cs typeface="+mn-lt"/>
              </a:rPr>
              <a:t> </a:t>
            </a:r>
            <a:r>
              <a:rPr lang="en-US" sz="1400" err="1">
                <a:latin typeface="Arial"/>
                <a:ea typeface="+mn-lt"/>
                <a:cs typeface="+mn-lt"/>
              </a:rPr>
              <a:t>geiriau</a:t>
            </a:r>
            <a:r>
              <a:rPr lang="en-US" sz="1400">
                <a:latin typeface="Arial"/>
                <a:ea typeface="+mn-lt"/>
                <a:cs typeface="+mn-lt"/>
              </a:rPr>
              <a:t>                                                              </a:t>
            </a:r>
            <a:r>
              <a:rPr lang="en-US" sz="1400" b="1">
                <a:latin typeface="Arial"/>
                <a:ea typeface="+mn-lt"/>
                <a:cs typeface="+mn-lt"/>
              </a:rPr>
              <a:t>Format </a:t>
            </a:r>
            <a:r>
              <a:rPr lang="en-US" sz="1400" b="1" err="1">
                <a:latin typeface="Arial"/>
                <a:ea typeface="+mn-lt"/>
                <a:cs typeface="+mn-lt"/>
              </a:rPr>
              <a:t>Cydnabyddiaeth</a:t>
            </a:r>
            <a:r>
              <a:rPr lang="en-US" sz="1400" b="1">
                <a:latin typeface="Arial"/>
                <a:ea typeface="+mn-lt"/>
                <a:cs typeface="+mn-lt"/>
              </a:rPr>
              <a:t> </a:t>
            </a:r>
            <a:r>
              <a:rPr lang="en-US" sz="1400" b="1" err="1">
                <a:latin typeface="Arial"/>
                <a:ea typeface="+mn-lt"/>
                <a:cs typeface="+mn-lt"/>
              </a:rPr>
              <a:t>Sylfaenol</a:t>
            </a:r>
            <a:r>
              <a:rPr lang="en-US" sz="1400" b="1">
                <a:latin typeface="Arial"/>
                <a:ea typeface="+mn-lt"/>
                <a:cs typeface="+mn-lt"/>
              </a:rPr>
              <a:t> o </a:t>
            </a:r>
            <a:r>
              <a:rPr lang="en-US" sz="1400" b="1" err="1">
                <a:latin typeface="Arial"/>
                <a:ea typeface="+mn-lt"/>
                <a:cs typeface="+mn-lt"/>
              </a:rPr>
              <a:t>ddefnydd</a:t>
            </a:r>
            <a:r>
              <a:rPr lang="en-US" sz="1400" b="1">
                <a:latin typeface="Arial"/>
                <a:ea typeface="+mn-lt"/>
                <a:cs typeface="+mn-lt"/>
              </a:rPr>
              <a:t> </a:t>
            </a:r>
            <a:r>
              <a:rPr lang="en-US" sz="1400" b="1" err="1">
                <a:latin typeface="Arial"/>
                <a:ea typeface="+mn-lt"/>
                <a:cs typeface="+mn-lt"/>
              </a:rPr>
              <a:t>offeryn</a:t>
            </a:r>
            <a:r>
              <a:rPr lang="en-US" sz="1400" b="1">
                <a:latin typeface="Arial"/>
                <a:ea typeface="+mn-lt"/>
                <a:cs typeface="+mn-lt"/>
              </a:rPr>
              <a:t> </a:t>
            </a:r>
            <a:r>
              <a:rPr lang="en-US" sz="1400" b="1" err="1">
                <a:latin typeface="Arial"/>
                <a:ea typeface="+mn-lt"/>
                <a:cs typeface="+mn-lt"/>
              </a:rPr>
              <a:t>deallusrwydd</a:t>
            </a:r>
            <a:r>
              <a:rPr lang="en-US" sz="1400" b="1">
                <a:latin typeface="Arial"/>
                <a:ea typeface="+mn-lt"/>
                <a:cs typeface="+mn-lt"/>
              </a:rPr>
              <a:t> </a:t>
            </a:r>
            <a:r>
              <a:rPr lang="en-US" sz="1400" b="1" err="1">
                <a:latin typeface="Arial"/>
                <a:ea typeface="+mn-lt"/>
                <a:cs typeface="+mn-lt"/>
              </a:rPr>
              <a:t>artiffisial</a:t>
            </a:r>
            <a:r>
              <a:rPr lang="en-US" sz="1400" b="1">
                <a:latin typeface="Arial"/>
                <a:ea typeface="+mn-lt"/>
                <a:cs typeface="+mn-lt"/>
              </a:rPr>
              <a:t>: </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cydnabod</a:t>
            </a:r>
            <a:r>
              <a:rPr lang="en-US" sz="1400">
                <a:latin typeface="Arial"/>
                <a:ea typeface="+mn-lt"/>
                <a:cs typeface="+mn-lt"/>
              </a:rPr>
              <a:t> y </a:t>
            </a:r>
            <a:r>
              <a:rPr lang="en-US" sz="1400" err="1">
                <a:latin typeface="Arial"/>
                <a:ea typeface="+mn-lt"/>
                <a:cs typeface="+mn-lt"/>
              </a:rPr>
              <a:t>defnydd</a:t>
            </a:r>
            <a:r>
              <a:rPr lang="en-US" sz="1400">
                <a:latin typeface="Arial"/>
                <a:ea typeface="+mn-lt"/>
                <a:cs typeface="+mn-lt"/>
              </a:rPr>
              <a:t> o [</a:t>
            </a:r>
            <a:r>
              <a:rPr lang="en-US" sz="1400" err="1">
                <a:latin typeface="Arial"/>
                <a:ea typeface="+mn-lt"/>
                <a:cs typeface="+mn-lt"/>
              </a:rPr>
              <a:t>Offeryn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url</a:t>
            </a:r>
            <a:r>
              <a:rPr lang="en-US" sz="1400">
                <a:latin typeface="Arial"/>
                <a:ea typeface="+mn-lt"/>
                <a:cs typeface="+mn-lt"/>
              </a:rPr>
              <a:t> yr </a:t>
            </a:r>
            <a:r>
              <a:rPr lang="en-US" sz="1400" err="1">
                <a:latin typeface="Arial"/>
                <a:ea typeface="+mn-lt"/>
                <a:cs typeface="+mn-lt"/>
              </a:rPr>
              <a:t>offeryn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Dyddiad</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a:t>
            </a:r>
            <a:r>
              <a:rPr lang="en-US" sz="1400" err="1">
                <a:latin typeface="Arial"/>
                <a:ea typeface="+mn-lt"/>
                <a:cs typeface="+mn-lt"/>
              </a:rPr>
              <a:t>Diben</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ngwaith</a:t>
            </a:r>
            <a:r>
              <a:rPr lang="en-US" sz="1400">
                <a:latin typeface="Arial"/>
                <a:ea typeface="+mn-lt"/>
                <a:cs typeface="+mn-lt"/>
              </a:rPr>
              <a:t>]. </a:t>
            </a:r>
            <a:endParaRPr lang="en-US" sz="1400">
              <a:latin typeface="Arial"/>
              <a:cs typeface="Arial"/>
            </a:endParaRPr>
          </a:p>
          <a:p>
            <a:pPr>
              <a:buNone/>
            </a:pPr>
            <a:r>
              <a:rPr lang="en-US" sz="1400" err="1">
                <a:latin typeface="Arial"/>
                <a:ea typeface="+mn-lt"/>
                <a:cs typeface="+mn-lt"/>
              </a:rPr>
              <a:t>Defnyddiais</a:t>
            </a:r>
            <a:r>
              <a:rPr lang="en-US" sz="1400">
                <a:latin typeface="Arial"/>
                <a:ea typeface="+mn-lt"/>
                <a:cs typeface="+mn-lt"/>
              </a:rPr>
              <a:t> yr </a:t>
            </a:r>
            <a:r>
              <a:rPr lang="en-US" sz="1400" err="1">
                <a:latin typeface="Arial"/>
                <a:ea typeface="+mn-lt"/>
                <a:cs typeface="+mn-lt"/>
              </a:rPr>
              <a:t>anogwr</a:t>
            </a:r>
            <a:r>
              <a:rPr lang="en-US" sz="1400">
                <a:latin typeface="Arial"/>
                <a:ea typeface="+mn-lt"/>
                <a:cs typeface="+mn-lt"/>
              </a:rPr>
              <a:t>(</a:t>
            </a:r>
            <a:r>
              <a:rPr lang="en-US" sz="1400" err="1">
                <a:latin typeface="Arial"/>
                <a:ea typeface="+mn-lt"/>
                <a:cs typeface="+mn-lt"/>
              </a:rPr>
              <a:t>wyr</a:t>
            </a:r>
            <a:r>
              <a:rPr lang="en-US" sz="1400">
                <a:latin typeface="Arial"/>
                <a:ea typeface="+mn-lt"/>
                <a:cs typeface="+mn-lt"/>
              </a:rPr>
              <a:t>): </a:t>
            </a:r>
            <a:endParaRPr lang="en-US" sz="1400">
              <a:latin typeface="Arial"/>
              <a:cs typeface="Arial"/>
            </a:endParaRPr>
          </a:p>
          <a:p>
            <a:pPr>
              <a:buNone/>
            </a:pPr>
            <a:r>
              <a:rPr lang="en-US" sz="1400">
                <a:latin typeface="Arial"/>
                <a:ea typeface="+mn-lt"/>
                <a:cs typeface="+mn-lt"/>
              </a:rPr>
              <a:t> 1.[</a:t>
            </a:r>
            <a:r>
              <a:rPr lang="en-US" sz="1400" err="1">
                <a:latin typeface="Arial"/>
                <a:ea typeface="+mn-lt"/>
                <a:cs typeface="+mn-lt"/>
              </a:rPr>
              <a:t>Anogwr</a:t>
            </a:r>
            <a:r>
              <a:rPr lang="en-US" sz="1400">
                <a:latin typeface="Arial"/>
                <a:ea typeface="+mn-lt"/>
                <a:cs typeface="+mn-lt"/>
              </a:rPr>
              <a:t>]                                                                                       2.[</a:t>
            </a:r>
            <a:r>
              <a:rPr lang="en-US" sz="1400" err="1">
                <a:latin typeface="Arial"/>
                <a:ea typeface="+mn-lt"/>
                <a:cs typeface="+mn-lt"/>
              </a:rPr>
              <a:t>Anogwr</a:t>
            </a:r>
            <a:r>
              <a:rPr lang="en-US" sz="1400">
                <a:latin typeface="Arial"/>
                <a:ea typeface="+mn-lt"/>
                <a:cs typeface="+mn-lt"/>
              </a:rPr>
              <a:t>] </a:t>
            </a:r>
            <a:r>
              <a:rPr lang="en-US" sz="1400">
                <a:latin typeface="Arial"/>
                <a:cs typeface="Arial"/>
              </a:rPr>
              <a:t>                                                                               </a:t>
            </a:r>
            <a:r>
              <a:rPr lang="en-US" sz="1400">
                <a:latin typeface="Arial"/>
                <a:ea typeface="+mn-lt"/>
                <a:cs typeface="+mn-lt"/>
              </a:rPr>
              <a:t>3.[</a:t>
            </a:r>
            <a:r>
              <a:rPr lang="en-US" sz="1400" err="1">
                <a:latin typeface="Arial"/>
                <a:ea typeface="+mn-lt"/>
                <a:cs typeface="+mn-lt"/>
              </a:rPr>
              <a:t>Anogwr</a:t>
            </a:r>
            <a:r>
              <a:rPr lang="en-US" sz="1400">
                <a:latin typeface="Arial"/>
                <a:ea typeface="+mn-lt"/>
                <a:cs typeface="+mn-lt"/>
              </a:rPr>
              <a:t>]                                                                              </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cadarnhau</a:t>
            </a:r>
            <a:r>
              <a:rPr lang="en-US" sz="1400">
                <a:latin typeface="Arial"/>
                <a:ea typeface="+mn-lt"/>
                <a:cs typeface="+mn-lt"/>
              </a:rPr>
              <a:t> </a:t>
            </a:r>
            <a:r>
              <a:rPr lang="en-US" sz="1400" err="1">
                <a:latin typeface="Arial"/>
                <a:ea typeface="+mn-lt"/>
                <a:cs typeface="+mn-lt"/>
              </a:rPr>
              <a:t>nad</a:t>
            </a:r>
            <a:r>
              <a:rPr lang="en-US" sz="1400">
                <a:latin typeface="Arial"/>
                <a:ea typeface="+mn-lt"/>
                <a:cs typeface="+mn-lt"/>
              </a:rPr>
              <a:t> </a:t>
            </a:r>
            <a:r>
              <a:rPr lang="en-US" sz="1400" err="1">
                <a:latin typeface="Arial"/>
                <a:ea typeface="+mn-lt"/>
                <a:cs typeface="+mn-lt"/>
              </a:rPr>
              <a:t>ydw</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a:t>
            </a:r>
            <a:r>
              <a:rPr lang="en-US" sz="1400" err="1">
                <a:latin typeface="Arial"/>
                <a:ea typeface="+mn-lt"/>
                <a:cs typeface="+mn-lt"/>
              </a:rPr>
              <a:t>wedi</a:t>
            </a:r>
            <a:r>
              <a:rPr lang="en-US" sz="1400">
                <a:latin typeface="Arial"/>
                <a:ea typeface="+mn-lt"/>
                <a:cs typeface="+mn-lt"/>
              </a:rPr>
              <a:t> </a:t>
            </a:r>
            <a:r>
              <a:rPr lang="en-US" sz="1400" err="1">
                <a:latin typeface="Arial"/>
                <a:ea typeface="+mn-lt"/>
                <a:cs typeface="+mn-lt"/>
              </a:rPr>
              <a:t>cyflwyno</a:t>
            </a:r>
            <a:r>
              <a:rPr lang="en-US" sz="1400">
                <a:latin typeface="Arial"/>
                <a:ea typeface="+mn-lt"/>
                <a:cs typeface="+mn-lt"/>
              </a:rPr>
              <a:t> </a:t>
            </a:r>
            <a:r>
              <a:rPr lang="en-US" sz="1400" err="1">
                <a:latin typeface="Arial"/>
                <a:ea typeface="+mn-lt"/>
                <a:cs typeface="+mn-lt"/>
              </a:rPr>
              <a:t>unrhyw</a:t>
            </a:r>
            <a:r>
              <a:rPr lang="en-US" sz="1400">
                <a:latin typeface="Arial"/>
                <a:ea typeface="+mn-lt"/>
                <a:cs typeface="+mn-lt"/>
              </a:rPr>
              <a:t> </a:t>
            </a:r>
            <a:r>
              <a:rPr lang="en-US" sz="1400" err="1">
                <a:latin typeface="Arial"/>
                <a:ea typeface="+mn-lt"/>
                <a:cs typeface="+mn-lt"/>
              </a:rPr>
              <a:t>destun</a:t>
            </a:r>
            <a:r>
              <a:rPr lang="en-US" sz="1400">
                <a:latin typeface="Arial"/>
                <a:ea typeface="+mn-lt"/>
                <a:cs typeface="+mn-lt"/>
              </a:rPr>
              <a:t>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a:t>
            </a:r>
            <a:r>
              <a:rPr lang="en-US" sz="1400" err="1">
                <a:latin typeface="Arial"/>
                <a:ea typeface="+mn-lt"/>
                <a:cs typeface="+mn-lt"/>
              </a:rPr>
              <a:t>cynhyrchiol</a:t>
            </a:r>
            <a:r>
              <a:rPr lang="en-US" sz="1400">
                <a:latin typeface="Arial"/>
                <a:ea typeface="+mn-lt"/>
                <a:cs typeface="+mn-lt"/>
              </a:rPr>
              <a:t> </a:t>
            </a:r>
            <a:r>
              <a:rPr lang="en-US" sz="1400" err="1">
                <a:latin typeface="Arial"/>
                <a:ea typeface="+mn-lt"/>
                <a:cs typeface="+mn-lt"/>
              </a:rPr>
              <a:t>fel</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ngwaith</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hun</a:t>
            </a:r>
            <a:r>
              <a:rPr lang="en-US" sz="1400">
                <a:latin typeface="Arial"/>
                <a:ea typeface="+mn-lt"/>
                <a:cs typeface="+mn-lt"/>
              </a:rPr>
              <a:t>.</a:t>
            </a:r>
            <a:endParaRPr lang="en-US" sz="1400">
              <a:latin typeface="Arial"/>
              <a:cs typeface="Arial"/>
            </a:endParaRPr>
          </a:p>
          <a:p>
            <a:pPr>
              <a:buNone/>
            </a:pPr>
            <a:r>
              <a:rPr lang="en-US" sz="1400" err="1">
                <a:latin typeface="Arial"/>
                <a:ea typeface="+mn-lt"/>
                <a:cs typeface="+mn-lt"/>
              </a:rPr>
              <a:t>Rwy’n</a:t>
            </a:r>
            <a:r>
              <a:rPr lang="en-US" sz="1400">
                <a:latin typeface="Arial"/>
                <a:ea typeface="+mn-lt"/>
                <a:cs typeface="+mn-lt"/>
              </a:rPr>
              <a:t> </a:t>
            </a:r>
            <a:r>
              <a:rPr lang="en-US" sz="1400" err="1">
                <a:latin typeface="Arial"/>
                <a:ea typeface="+mn-lt"/>
                <a:cs typeface="+mn-lt"/>
              </a:rPr>
              <a:t>cadarnhau</a:t>
            </a:r>
            <a:r>
              <a:rPr lang="en-US" sz="1400">
                <a:latin typeface="Arial"/>
                <a:ea typeface="+mn-lt"/>
                <a:cs typeface="+mn-lt"/>
              </a:rPr>
              <a:t> bod </a:t>
            </a:r>
            <a:r>
              <a:rPr lang="en-US" sz="1400" err="1">
                <a:latin typeface="Arial"/>
                <a:ea typeface="+mn-lt"/>
                <a:cs typeface="+mn-lt"/>
              </a:rPr>
              <a:t>gennyf</a:t>
            </a:r>
            <a:r>
              <a:rPr lang="en-US" sz="1400">
                <a:latin typeface="Arial"/>
                <a:ea typeface="+mn-lt"/>
                <a:cs typeface="+mn-lt"/>
              </a:rPr>
              <a:t> </a:t>
            </a:r>
            <a:r>
              <a:rPr lang="en-US" sz="1400" err="1">
                <a:latin typeface="Arial"/>
                <a:ea typeface="+mn-lt"/>
                <a:cs typeface="+mn-lt"/>
              </a:rPr>
              <a:t>gopïau</a:t>
            </a:r>
            <a:r>
              <a:rPr lang="en-US" sz="1400">
                <a:latin typeface="Arial"/>
                <a:ea typeface="+mn-lt"/>
                <a:cs typeface="+mn-lt"/>
              </a:rPr>
              <a:t> </a:t>
            </a:r>
            <a:r>
              <a:rPr lang="en-US" sz="1400" err="1">
                <a:latin typeface="Arial"/>
                <a:ea typeface="+mn-lt"/>
                <a:cs typeface="+mn-lt"/>
              </a:rPr>
              <a:t>o’m</a:t>
            </a:r>
            <a:r>
              <a:rPr lang="en-US" sz="1400">
                <a:latin typeface="Arial"/>
                <a:ea typeface="+mn-lt"/>
                <a:cs typeface="+mn-lt"/>
              </a:rPr>
              <a:t> </a:t>
            </a:r>
            <a:r>
              <a:rPr lang="en-US" sz="1400" err="1">
                <a:latin typeface="Arial"/>
                <a:ea typeface="+mn-lt"/>
                <a:cs typeface="+mn-lt"/>
              </a:rPr>
              <a:t>drafftiau</a:t>
            </a:r>
            <a:r>
              <a:rPr lang="en-US" sz="1400">
                <a:latin typeface="Arial"/>
                <a:ea typeface="+mn-lt"/>
                <a:cs typeface="+mn-lt"/>
              </a:rPr>
              <a:t>, </a:t>
            </a:r>
            <a:r>
              <a:rPr lang="en-US" sz="1400" err="1">
                <a:latin typeface="Arial"/>
                <a:ea typeface="+mn-lt"/>
                <a:cs typeface="+mn-lt"/>
              </a:rPr>
              <a:t>fy</a:t>
            </a:r>
            <a:r>
              <a:rPr lang="en-US" sz="1400">
                <a:latin typeface="Arial"/>
                <a:ea typeface="+mn-lt"/>
                <a:cs typeface="+mn-lt"/>
              </a:rPr>
              <a:t> </a:t>
            </a:r>
            <a:r>
              <a:rPr lang="en-US" sz="1400" err="1">
                <a:latin typeface="Arial"/>
                <a:ea typeface="+mn-lt"/>
                <a:cs typeface="+mn-lt"/>
              </a:rPr>
              <a:t>nodiadau</a:t>
            </a:r>
            <a:r>
              <a:rPr lang="en-US" sz="1400">
                <a:latin typeface="Arial"/>
                <a:ea typeface="+mn-lt"/>
                <a:cs typeface="+mn-lt"/>
              </a:rPr>
              <a:t>, ac </a:t>
            </a:r>
            <a:r>
              <a:rPr lang="en-US" sz="1400" err="1">
                <a:latin typeface="Arial"/>
                <a:ea typeface="+mn-lt"/>
                <a:cs typeface="+mn-lt"/>
              </a:rPr>
              <a:t>unrhyw</a:t>
            </a:r>
            <a:r>
              <a:rPr lang="en-US" sz="1400">
                <a:latin typeface="Arial"/>
                <a:ea typeface="+mn-lt"/>
                <a:cs typeface="+mn-lt"/>
              </a:rPr>
              <a:t> </a:t>
            </a:r>
            <a:r>
              <a:rPr lang="en-US" sz="1400" err="1">
                <a:latin typeface="Arial"/>
                <a:ea typeface="+mn-lt"/>
                <a:cs typeface="+mn-lt"/>
              </a:rPr>
              <a:t>adnoddau</a:t>
            </a:r>
            <a:r>
              <a:rPr lang="en-US" sz="1400">
                <a:latin typeface="Arial"/>
                <a:ea typeface="+mn-lt"/>
                <a:cs typeface="+mn-lt"/>
              </a:rPr>
              <a:t> </a:t>
            </a:r>
            <a:r>
              <a:rPr lang="en-US" sz="1400" err="1">
                <a:latin typeface="Arial"/>
                <a:ea typeface="+mn-lt"/>
                <a:cs typeface="+mn-lt"/>
              </a:rPr>
              <a:t>eraill</a:t>
            </a:r>
            <a:r>
              <a:rPr lang="en-US" sz="1400">
                <a:latin typeface="Arial"/>
                <a:ea typeface="+mn-lt"/>
                <a:cs typeface="+mn-lt"/>
              </a:rPr>
              <a:t> y </a:t>
            </a:r>
            <a:r>
              <a:rPr lang="en-US" sz="1400" err="1">
                <a:latin typeface="Arial"/>
                <a:ea typeface="+mn-lt"/>
                <a:cs typeface="+mn-lt"/>
              </a:rPr>
              <a:t>defnyddiais</a:t>
            </a:r>
            <a:r>
              <a:rPr lang="en-US" sz="1400">
                <a:latin typeface="Arial"/>
                <a:ea typeface="+mn-lt"/>
                <a:cs typeface="+mn-lt"/>
              </a:rPr>
              <a:t> </a:t>
            </a:r>
            <a:r>
              <a:rPr lang="en-US" sz="1400" err="1">
                <a:latin typeface="Arial"/>
                <a:ea typeface="+mn-lt"/>
                <a:cs typeface="+mn-lt"/>
              </a:rPr>
              <a:t>cyn</a:t>
            </a:r>
            <a:r>
              <a:rPr lang="en-US" sz="1400">
                <a:latin typeface="Arial"/>
                <a:ea typeface="+mn-lt"/>
                <a:cs typeface="+mn-lt"/>
              </a:rPr>
              <a:t> ac </a:t>
            </a:r>
            <a:r>
              <a:rPr lang="en-US" sz="1400" err="1">
                <a:latin typeface="Arial"/>
                <a:ea typeface="+mn-lt"/>
                <a:cs typeface="+mn-lt"/>
              </a:rPr>
              <a:t>ar</a:t>
            </a:r>
            <a:r>
              <a:rPr lang="en-US" sz="1400">
                <a:latin typeface="Arial"/>
                <a:ea typeface="+mn-lt"/>
                <a:cs typeface="+mn-lt"/>
              </a:rPr>
              <a:t> </a:t>
            </a:r>
            <a:r>
              <a:rPr lang="en-US" sz="1400" err="1">
                <a:latin typeface="Arial"/>
                <a:ea typeface="+mn-lt"/>
                <a:cs typeface="+mn-lt"/>
              </a:rPr>
              <a:t>ôl</a:t>
            </a:r>
            <a:r>
              <a:rPr lang="en-US" sz="1400">
                <a:latin typeface="Arial"/>
                <a:ea typeface="+mn-lt"/>
                <a:cs typeface="+mn-lt"/>
              </a:rPr>
              <a:t> </a:t>
            </a:r>
            <a:r>
              <a:rPr lang="en-US" sz="1400" err="1">
                <a:latin typeface="Arial"/>
                <a:ea typeface="+mn-lt"/>
                <a:cs typeface="+mn-lt"/>
              </a:rPr>
              <a:t>defnyddio</a:t>
            </a:r>
            <a:r>
              <a:rPr lang="en-US" sz="1400">
                <a:latin typeface="Arial"/>
                <a:ea typeface="+mn-lt"/>
                <a:cs typeface="+mn-lt"/>
              </a:rPr>
              <a:t> offer </a:t>
            </a:r>
            <a:r>
              <a:rPr lang="en-US" sz="1400" err="1">
                <a:latin typeface="Arial"/>
                <a:ea typeface="+mn-lt"/>
                <a:cs typeface="+mn-lt"/>
              </a:rPr>
              <a:t>deallusrwydd</a:t>
            </a:r>
            <a:r>
              <a:rPr lang="en-US" sz="1400">
                <a:latin typeface="Arial"/>
                <a:ea typeface="+mn-lt"/>
                <a:cs typeface="+mn-lt"/>
              </a:rPr>
              <a:t> </a:t>
            </a:r>
            <a:r>
              <a:rPr lang="en-US" sz="1400" err="1">
                <a:latin typeface="Arial"/>
                <a:ea typeface="+mn-lt"/>
                <a:cs typeface="+mn-lt"/>
              </a:rPr>
              <a:t>artiffisial</a:t>
            </a:r>
            <a:r>
              <a:rPr lang="en-US" sz="1400">
                <a:latin typeface="Arial"/>
                <a:ea typeface="+mn-lt"/>
                <a:cs typeface="+mn-lt"/>
              </a:rPr>
              <a:t> y </a:t>
            </a:r>
            <a:r>
              <a:rPr lang="en-US" sz="1400" err="1">
                <a:latin typeface="Arial"/>
                <a:ea typeface="+mn-lt"/>
                <a:cs typeface="+mn-lt"/>
              </a:rPr>
              <a:t>gellir</a:t>
            </a:r>
            <a:r>
              <a:rPr lang="en-US" sz="1400">
                <a:latin typeface="Arial"/>
                <a:ea typeface="+mn-lt"/>
                <a:cs typeface="+mn-lt"/>
              </a:rPr>
              <a:t> </a:t>
            </a:r>
            <a:r>
              <a:rPr lang="en-US" sz="1400" err="1">
                <a:latin typeface="Arial"/>
                <a:ea typeface="+mn-lt"/>
                <a:cs typeface="+mn-lt"/>
              </a:rPr>
              <a:t>gofyn</a:t>
            </a:r>
            <a:r>
              <a:rPr lang="en-US" sz="1400">
                <a:latin typeface="Arial"/>
                <a:ea typeface="+mn-lt"/>
                <a:cs typeface="+mn-lt"/>
              </a:rPr>
              <a:t> </a:t>
            </a:r>
            <a:r>
              <a:rPr lang="en-US" sz="1400" err="1">
                <a:latin typeface="Arial"/>
                <a:ea typeface="+mn-lt"/>
                <a:cs typeface="+mn-lt"/>
              </a:rPr>
              <a:t>i</a:t>
            </a:r>
            <a:r>
              <a:rPr lang="en-US" sz="1400">
                <a:latin typeface="Arial"/>
                <a:ea typeface="+mn-lt"/>
                <a:cs typeface="+mn-lt"/>
              </a:rPr>
              <a:t> mi </a:t>
            </a:r>
            <a:r>
              <a:rPr lang="en-US" sz="1400" err="1">
                <a:latin typeface="Arial"/>
                <a:ea typeface="+mn-lt"/>
                <a:cs typeface="+mn-lt"/>
              </a:rPr>
              <a:t>eu</a:t>
            </a:r>
            <a:r>
              <a:rPr lang="en-US" sz="1400">
                <a:latin typeface="Arial"/>
                <a:ea typeface="+mn-lt"/>
                <a:cs typeface="+mn-lt"/>
              </a:rPr>
              <a:t> </a:t>
            </a:r>
            <a:r>
              <a:rPr lang="en-US" sz="1400" err="1">
                <a:latin typeface="Arial"/>
                <a:ea typeface="+mn-lt"/>
                <a:cs typeface="+mn-lt"/>
              </a:rPr>
              <a:t>darparu</a:t>
            </a:r>
            <a:r>
              <a:rPr lang="en-US" sz="1400">
                <a:latin typeface="Arial"/>
                <a:ea typeface="+mn-lt"/>
                <a:cs typeface="+mn-lt"/>
              </a:rPr>
              <a:t> </a:t>
            </a:r>
            <a:r>
              <a:rPr lang="en-US" sz="1400" err="1">
                <a:latin typeface="Arial"/>
                <a:ea typeface="+mn-lt"/>
                <a:cs typeface="+mn-lt"/>
              </a:rPr>
              <a:t>fel</a:t>
            </a:r>
            <a:r>
              <a:rPr lang="en-US" sz="1400">
                <a:latin typeface="Arial"/>
                <a:ea typeface="+mn-lt"/>
                <a:cs typeface="+mn-lt"/>
              </a:rPr>
              <a:t> </a:t>
            </a:r>
            <a:r>
              <a:rPr lang="en-US" sz="1400" err="1">
                <a:latin typeface="Arial"/>
                <a:ea typeface="+mn-lt"/>
                <a:cs typeface="+mn-lt"/>
              </a:rPr>
              <a:t>tystiolaeth</a:t>
            </a:r>
            <a:r>
              <a:rPr lang="en-US" sz="1600">
                <a:latin typeface="Arial"/>
                <a:ea typeface="+mn-lt"/>
                <a:cs typeface="+mn-lt"/>
              </a:rPr>
              <a:t>.</a:t>
            </a:r>
            <a:endParaRPr lang="en-US" sz="1600">
              <a:latin typeface="Arial"/>
              <a:ea typeface="Calibri" panose="020F0502020204030204"/>
              <a:cs typeface="Calibri" panose="020F0502020204030204"/>
            </a:endParaRPr>
          </a:p>
          <a:p>
            <a:pPr marL="0" indent="0">
              <a:buNone/>
            </a:pPr>
            <a:endParaRPr lang="en-US">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FC282141-CF38-C709-8624-B6D35257A405}"/>
              </a:ext>
            </a:extLst>
          </p:cNvPr>
          <p:cNvSpPr>
            <a:spLocks noGrp="1"/>
          </p:cNvSpPr>
          <p:nvPr>
            <p:ph sz="half" idx="2"/>
          </p:nvPr>
        </p:nvSpPr>
        <p:spPr>
          <a:xfrm>
            <a:off x="6096000" y="1404889"/>
            <a:ext cx="5738283" cy="3809862"/>
          </a:xfrm>
        </p:spPr>
        <p:txBody>
          <a:bodyPr vert="horz" lIns="91440" tIns="45720" rIns="91440" bIns="45720" rtlCol="0" anchor="t">
            <a:noAutofit/>
          </a:bodyPr>
          <a:lstStyle/>
          <a:p>
            <a:pPr>
              <a:buNone/>
            </a:pPr>
            <a:r>
              <a:rPr lang="en-US" sz="1600">
                <a:solidFill>
                  <a:schemeClr val="accent1">
                    <a:lumMod val="75000"/>
                  </a:schemeClr>
                </a:solidFill>
                <a:latin typeface="Arial"/>
                <a:ea typeface="+mn-lt"/>
                <a:cs typeface="+mn-lt"/>
              </a:rPr>
              <a:t>You are expected to include this acknowledgement in a</a:t>
            </a:r>
            <a:r>
              <a:rPr lang="en-US" sz="1600" b="1">
                <a:solidFill>
                  <a:schemeClr val="accent1">
                    <a:lumMod val="75000"/>
                  </a:schemeClr>
                </a:solidFill>
                <a:latin typeface="Arial"/>
                <a:ea typeface="+mn-lt"/>
                <a:cs typeface="+mn-lt"/>
              </a:rPr>
              <a:t> separate page at the beginning of your submission.</a:t>
            </a:r>
            <a:r>
              <a:rPr lang="en-US" sz="1600">
                <a:solidFill>
                  <a:schemeClr val="accent1">
                    <a:lumMod val="75000"/>
                  </a:schemeClr>
                </a:solidFill>
                <a:latin typeface="Arial"/>
                <a:ea typeface="+mn-lt"/>
                <a:cs typeface="+mn-lt"/>
              </a:rPr>
              <a:t> This will not count towards your word count</a:t>
            </a:r>
            <a:br>
              <a:rPr lang="en-US" sz="1600">
                <a:solidFill>
                  <a:schemeClr val="accent1">
                    <a:lumMod val="75000"/>
                  </a:schemeClr>
                </a:solidFill>
                <a:latin typeface="Arial"/>
              </a:rPr>
            </a:br>
            <a:r>
              <a:rPr lang="en-US" sz="1600" b="1">
                <a:solidFill>
                  <a:schemeClr val="accent1">
                    <a:lumMod val="75000"/>
                  </a:schemeClr>
                </a:solidFill>
                <a:latin typeface="Arial"/>
                <a:ea typeface="+mn-lt"/>
                <a:cs typeface="+mn-lt"/>
              </a:rPr>
              <a:t>Basic Acknowledgement format of AI tool use:</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acknowledge the use of [AI Tool] [(AI Tool </a:t>
            </a:r>
            <a:r>
              <a:rPr lang="en-US" sz="1600" err="1">
                <a:solidFill>
                  <a:schemeClr val="accent1">
                    <a:lumMod val="75000"/>
                  </a:schemeClr>
                </a:solidFill>
                <a:latin typeface="Arial"/>
                <a:ea typeface="+mn-lt"/>
                <a:cs typeface="+mn-lt"/>
              </a:rPr>
              <a:t>url</a:t>
            </a:r>
            <a:r>
              <a:rPr lang="en-US" sz="1600">
                <a:solidFill>
                  <a:schemeClr val="accent1">
                    <a:lumMod val="75000"/>
                  </a:schemeClr>
                </a:solidFill>
                <a:latin typeface="Arial"/>
                <a:ea typeface="+mn-lt"/>
                <a:cs typeface="+mn-lt"/>
              </a:rPr>
              <a:t>)] on [Date] to [Purpose my work]. </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used the prompt(s): </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 1. [Prompt] </a:t>
            </a:r>
            <a:br>
              <a:rPr lang="en-US" sz="1600">
                <a:solidFill>
                  <a:schemeClr val="accent1">
                    <a:lumMod val="75000"/>
                  </a:schemeClr>
                </a:solidFill>
                <a:latin typeface="Arial"/>
                <a:ea typeface="+mn-lt"/>
                <a:cs typeface="+mn-lt"/>
              </a:rPr>
            </a:br>
            <a:r>
              <a:rPr lang="en-US" sz="1600">
                <a:solidFill>
                  <a:schemeClr val="accent1">
                    <a:lumMod val="75000"/>
                  </a:schemeClr>
                </a:solidFill>
                <a:latin typeface="Arial"/>
                <a:ea typeface="+mn-lt"/>
                <a:cs typeface="+mn-lt"/>
              </a:rPr>
              <a:t>2. [Prompt] </a:t>
            </a:r>
            <a:br>
              <a:rPr lang="en-US" sz="1600">
                <a:solidFill>
                  <a:schemeClr val="accent1">
                    <a:lumMod val="75000"/>
                  </a:schemeClr>
                </a:solidFill>
                <a:latin typeface="Arial"/>
                <a:ea typeface="+mn-lt"/>
                <a:cs typeface="+mn-lt"/>
              </a:rPr>
            </a:br>
            <a:r>
              <a:rPr lang="en-US" sz="1600">
                <a:solidFill>
                  <a:schemeClr val="accent1">
                    <a:lumMod val="75000"/>
                  </a:schemeClr>
                </a:solidFill>
                <a:latin typeface="Arial"/>
                <a:ea typeface="+mn-lt"/>
                <a:cs typeface="+mn-lt"/>
              </a:rPr>
              <a:t>3. [Prompt]</a:t>
            </a:r>
            <a:endParaRPr lang="en-US" sz="1600">
              <a:solidFill>
                <a:schemeClr val="accent1">
                  <a:lumMod val="75000"/>
                </a:schemeClr>
              </a:solidFill>
              <a:latin typeface="Arial"/>
              <a:cs typeface="Arial"/>
            </a:endParaRPr>
          </a:p>
          <a:p>
            <a:pPr>
              <a:buNone/>
            </a:pPr>
            <a:r>
              <a:rPr lang="en-US" sz="1600">
                <a:solidFill>
                  <a:schemeClr val="accent1">
                    <a:lumMod val="75000"/>
                  </a:schemeClr>
                </a:solidFill>
                <a:latin typeface="Arial"/>
                <a:ea typeface="+mn-lt"/>
                <a:cs typeface="+mn-lt"/>
              </a:rPr>
              <a:t>I confirm that I have not presented any AI generated text as my own work   </a:t>
            </a:r>
            <a:endParaRPr lang="en-US" sz="1600">
              <a:solidFill>
                <a:schemeClr val="accent1">
                  <a:lumMod val="75000"/>
                </a:schemeClr>
              </a:solidFill>
              <a:latin typeface="Arial"/>
              <a:ea typeface="+mn-lt"/>
              <a:cs typeface="Arial"/>
            </a:endParaRPr>
          </a:p>
          <a:p>
            <a:pPr>
              <a:buNone/>
            </a:pPr>
            <a:r>
              <a:rPr lang="en-US" sz="1600">
                <a:solidFill>
                  <a:schemeClr val="accent1">
                    <a:lumMod val="75000"/>
                  </a:schemeClr>
                </a:solidFill>
                <a:latin typeface="Arial"/>
                <a:ea typeface="+mn-lt"/>
                <a:cs typeface="+mn-lt"/>
              </a:rPr>
              <a:t>I confirm I have copies of my drafts, notes, and other resources I used before, and after the use of AI tools which I may be asked to provide in evidence</a:t>
            </a:r>
            <a:endParaRPr lang="en-US" sz="1600">
              <a:solidFill>
                <a:schemeClr val="accent1">
                  <a:lumMod val="75000"/>
                </a:schemeClr>
              </a:solidFill>
              <a:latin typeface="Arial"/>
              <a:cs typeface="Arial"/>
            </a:endParaRPr>
          </a:p>
          <a:p>
            <a:pPr marL="0" indent="0">
              <a:buNone/>
            </a:pPr>
            <a:endParaRPr lang="en-US">
              <a:ea typeface="Calibri" panose="020F0502020204030204"/>
              <a:cs typeface="Calibri" panose="020F0502020204030204"/>
            </a:endParaRPr>
          </a:p>
        </p:txBody>
      </p:sp>
    </p:spTree>
    <p:extLst>
      <p:ext uri="{BB962C8B-B14F-4D97-AF65-F5344CB8AC3E}">
        <p14:creationId xmlns:p14="http://schemas.microsoft.com/office/powerpoint/2010/main" val="119876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err="1">
                <a:latin typeface="Arial"/>
                <a:cs typeface="Arial"/>
              </a:rPr>
              <a:t>Marciau</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Marks</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939800" y="2347119"/>
            <a:ext cx="5156200" cy="3809862"/>
          </a:xfrm>
        </p:spPr>
        <p:txBody>
          <a:bodyPr>
            <a:noAutofit/>
          </a:bodyPr>
          <a:lstStyle/>
          <a:p>
            <a:pPr marL="0" indent="0">
              <a:buNone/>
              <a:defRPr/>
            </a:pPr>
            <a:r>
              <a:rPr lang="en-GB" altLang="en-US" b="1">
                <a:solidFill>
                  <a:schemeClr val="accent6">
                    <a:lumMod val="75000"/>
                  </a:schemeClr>
                </a:solidFill>
                <a:latin typeface="Arial" panose="020B0604020202020204" pitchFamily="34" charset="0"/>
                <a:cs typeface="Arial" panose="020B0604020202020204" pitchFamily="34" charset="0"/>
              </a:rPr>
              <a:t>50% Marc </a:t>
            </a:r>
            <a:r>
              <a:rPr lang="en-GB" altLang="en-US" b="1" err="1">
                <a:solidFill>
                  <a:schemeClr val="accent6">
                    <a:lumMod val="75000"/>
                  </a:schemeClr>
                </a:solidFill>
                <a:latin typeface="Arial" panose="020B0604020202020204" pitchFamily="34" charset="0"/>
                <a:cs typeface="Arial" panose="020B0604020202020204" pitchFamily="34" charset="0"/>
              </a:rPr>
              <a:t>grŵp</a:t>
            </a:r>
            <a:endParaRPr lang="en-GB" altLang="en-US" b="1">
              <a:solidFill>
                <a:schemeClr val="accent6">
                  <a:lumMod val="75000"/>
                </a:schemeClr>
              </a:solidFill>
              <a:latin typeface="Arial" panose="020B0604020202020204" pitchFamily="34" charset="0"/>
              <a:cs typeface="Arial" panose="020B0604020202020204" pitchFamily="34" charset="0"/>
            </a:endParaRPr>
          </a:p>
          <a:p>
            <a:pPr marL="0" indent="0">
              <a:buNone/>
              <a:defRPr/>
            </a:pPr>
            <a:r>
              <a:rPr lang="en-GB" altLang="en-US" b="1">
                <a:solidFill>
                  <a:srgbClr val="7030A0"/>
                </a:solidFill>
                <a:latin typeface="Arial" panose="020B0604020202020204" pitchFamily="34" charset="0"/>
                <a:cs typeface="Arial" panose="020B0604020202020204" pitchFamily="34" charset="0"/>
              </a:rPr>
              <a:t>50% Marc </a:t>
            </a:r>
            <a:r>
              <a:rPr lang="en-GB" altLang="en-US" b="1" err="1">
                <a:solidFill>
                  <a:srgbClr val="7030A0"/>
                </a:solidFill>
                <a:latin typeface="Arial" panose="020B0604020202020204" pitchFamily="34" charset="0"/>
                <a:cs typeface="Arial" panose="020B0604020202020204" pitchFamily="34" charset="0"/>
              </a:rPr>
              <a:t>unigol</a:t>
            </a:r>
            <a:endParaRPr lang="en-GB" altLang="en-US" b="1">
              <a:solidFill>
                <a:srgbClr val="7030A0"/>
              </a:solidFill>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7254875" y="2347119"/>
            <a:ext cx="5156200" cy="3809862"/>
          </a:xfrm>
          <a:prstGeom prst="rect">
            <a:avLst/>
          </a:prstGeom>
        </p:spPr>
        <p:txBody>
          <a:bodyPr vert="horz" lIns="91440" tIns="45720" rIns="91440" bIns="45720" rtlCol="0" anchor="t">
            <a:noAutofit/>
          </a:bodyPr>
          <a:lstStyle/>
          <a:p>
            <a:pPr marL="0" indent="0">
              <a:buNone/>
              <a:defRPr/>
            </a:pPr>
            <a:r>
              <a:rPr lang="en-GB" altLang="en-US" b="1">
                <a:solidFill>
                  <a:schemeClr val="accent6">
                    <a:lumMod val="75000"/>
                  </a:schemeClr>
                </a:solidFill>
                <a:latin typeface="Arial"/>
                <a:cs typeface="Arial"/>
              </a:rPr>
              <a:t>50% Group Mark</a:t>
            </a:r>
          </a:p>
          <a:p>
            <a:pPr marL="0" indent="0">
              <a:buNone/>
              <a:defRPr/>
            </a:pPr>
            <a:r>
              <a:rPr lang="en-GB" altLang="en-US" b="1">
                <a:solidFill>
                  <a:srgbClr val="7030A0"/>
                </a:solidFill>
                <a:latin typeface="Arial"/>
                <a:cs typeface="Arial"/>
              </a:rPr>
              <a:t>50% Individual Mark</a:t>
            </a:r>
          </a:p>
        </p:txBody>
      </p:sp>
    </p:spTree>
    <p:extLst>
      <p:ext uri="{BB962C8B-B14F-4D97-AF65-F5344CB8AC3E}">
        <p14:creationId xmlns:p14="http://schemas.microsoft.com/office/powerpoint/2010/main" val="38276398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1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1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564355" y="1455377"/>
            <a:ext cx="5430044" cy="3809862"/>
          </a:xfrm>
        </p:spPr>
        <p:txBody>
          <a:bodyPr>
            <a:noAutofit/>
          </a:bodyPr>
          <a:lstStyle/>
          <a:p>
            <a:pPr marL="0" indent="0">
              <a:buNone/>
            </a:pPr>
            <a:r>
              <a:rPr lang="cy-GB" b="1">
                <a:latin typeface="Arial" panose="020B0604020202020204" pitchFamily="34" charset="0"/>
                <a:cs typeface="Arial" panose="020B0604020202020204" pitchFamily="34" charset="0"/>
              </a:rPr>
              <a:t>Cyfeirnodi </a:t>
            </a:r>
          </a:p>
          <a:p>
            <a:pPr marL="0" indent="0">
              <a:buNone/>
            </a:pP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ac addas:</a:t>
            </a:r>
          </a:p>
          <a:p>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darn </a:t>
            </a:r>
            <a:r>
              <a:rPr lang="en-GB" err="1">
                <a:latin typeface="Arial" panose="020B0604020202020204" pitchFamily="34" charset="0"/>
                <a:cs typeface="Arial" panose="020B0604020202020204" pitchFamily="34" charset="0"/>
              </a:rPr>
              <a:t>personol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adfyriol</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 </a:t>
            </a:r>
            <a:r>
              <a:rPr lang="en-GB" b="1">
                <a:solidFill>
                  <a:srgbClr val="7030A0"/>
                </a:solidFill>
                <a:latin typeface="Arial" panose="020B0604020202020204" pitchFamily="34" charset="0"/>
                <a:cs typeface="Arial" panose="020B0604020202020204" pitchFamily="34" charset="0"/>
              </a:rPr>
              <a:t>5 marc </a:t>
            </a:r>
            <a:r>
              <a:rPr lang="en-GB">
                <a:solidFill>
                  <a:srgbClr val="7030A0"/>
                </a:solidFill>
                <a:latin typeface="Arial" panose="020B0604020202020204" pitchFamily="34" charset="0"/>
                <a:cs typeface="Arial" panose="020B0604020202020204" pitchFamily="34" charset="0"/>
              </a:rPr>
              <a:t>(</a:t>
            </a:r>
            <a:r>
              <a:rPr lang="en-GB" b="1" err="1">
                <a:solidFill>
                  <a:srgbClr val="7030A0"/>
                </a:solidFill>
                <a:latin typeface="Arial" panose="020B0604020202020204" pitchFamily="34" charset="0"/>
                <a:cs typeface="Arial" panose="020B0604020202020204" pitchFamily="34" charset="0"/>
              </a:rPr>
              <a:t>Unigol</a:t>
            </a:r>
            <a:r>
              <a:rPr lang="en-GB">
                <a:solidFill>
                  <a:srgbClr val="7030A0"/>
                </a:solidFill>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Grŵhp</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grŵp</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cywir</a:t>
            </a:r>
            <a:r>
              <a:rPr lang="en-GB">
                <a:latin typeface="Arial" panose="020B0604020202020204" pitchFamily="34" charset="0"/>
                <a:cs typeface="Arial" panose="020B0604020202020204" pitchFamily="34" charset="0"/>
              </a:rPr>
              <a:t> - </a:t>
            </a:r>
            <a:r>
              <a:rPr lang="en-GB" b="1">
                <a:solidFill>
                  <a:schemeClr val="accent6">
                    <a:lumMod val="75000"/>
                  </a:schemeClr>
                </a:solidFill>
                <a:latin typeface="Arial" panose="020B0604020202020204" pitchFamily="34" charset="0"/>
                <a:cs typeface="Arial" panose="020B0604020202020204" pitchFamily="34" charset="0"/>
              </a:rPr>
              <a:t>5 marc (</a:t>
            </a:r>
            <a:r>
              <a:rPr lang="en-GB" b="1" err="1">
                <a:solidFill>
                  <a:schemeClr val="accent6">
                    <a:lumMod val="75000"/>
                  </a:schemeClr>
                </a:solidFill>
                <a:latin typeface="Arial" panose="020B0604020202020204" pitchFamily="34" charset="0"/>
                <a:cs typeface="Arial" panose="020B0604020202020204" pitchFamily="34" charset="0"/>
              </a:rPr>
              <a:t>Grŵp</a:t>
            </a:r>
            <a:r>
              <a:rPr lang="en-GB" b="1">
                <a:solidFill>
                  <a:schemeClr val="accent6">
                    <a:lumMod val="75000"/>
                  </a:schemeClr>
                </a:solidFill>
                <a:latin typeface="Arial" panose="020B0604020202020204" pitchFamily="34" charset="0"/>
                <a:cs typeface="Arial" panose="020B0604020202020204" pitchFamily="34" charset="0"/>
              </a:rPr>
              <a:t>)</a:t>
            </a:r>
            <a:endParaRPr lang="cy-GB" b="1">
              <a:solidFill>
                <a:schemeClr val="accent6">
                  <a:lumMod val="75000"/>
                </a:schemeClr>
              </a:solidFill>
              <a:latin typeface="Arial" panose="020B0604020202020204" pitchFamily="34" charset="0"/>
              <a:cs typeface="Arial" panose="020B0604020202020204" pitchFamily="34" charset="0"/>
            </a:endParaRPr>
          </a:p>
          <a:p>
            <a:pPr marL="0" indent="0">
              <a:buNone/>
            </a:pPr>
            <a:r>
              <a:rPr lang="cy-GB" b="1">
                <a:latin typeface="Arial" panose="020B0604020202020204" pitchFamily="34" charset="0"/>
                <a:cs typeface="Arial" panose="020B0604020202020204" pitchFamily="34" charset="0"/>
              </a:rPr>
              <a:t>10 marc</a:t>
            </a:r>
          </a:p>
          <a:p>
            <a:pPr>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197602" y="1455377"/>
            <a:ext cx="5789613" cy="3809862"/>
          </a:xfrm>
          <a:prstGeom prst="rect">
            <a:avLst/>
          </a:prstGeom>
        </p:spPr>
        <p:txBody>
          <a:bodyPr>
            <a:noAutofit/>
          </a:bodyPr>
          <a:lstStyle/>
          <a:p>
            <a:pPr marL="0" indent="0">
              <a:buNone/>
            </a:pPr>
            <a:r>
              <a:rPr lang="en-GB" b="1">
                <a:solidFill>
                  <a:schemeClr val="accent1">
                    <a:lumMod val="75000"/>
                  </a:schemeClr>
                </a:solidFill>
                <a:latin typeface="Arial"/>
                <a:cs typeface="Arial"/>
              </a:rPr>
              <a:t>Referencing</a:t>
            </a:r>
            <a:r>
              <a:rPr lang="en-GB">
                <a:solidFill>
                  <a:schemeClr val="accent1">
                    <a:lumMod val="75000"/>
                  </a:schemeClr>
                </a:solidFill>
                <a:latin typeface="Arial"/>
                <a:cs typeface="Arial"/>
              </a:rPr>
              <a:t> </a:t>
            </a: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a:cs typeface="Arial"/>
              </a:rPr>
              <a:t>Correct and appropriate referencing</a:t>
            </a:r>
          </a:p>
          <a:p>
            <a:r>
              <a:rPr lang="en-GB">
                <a:solidFill>
                  <a:schemeClr val="accent1">
                    <a:lumMod val="75000"/>
                  </a:schemeClr>
                </a:solidFill>
                <a:latin typeface="Arial"/>
                <a:cs typeface="Arial"/>
              </a:rPr>
              <a:t>Referencing in your personal reflective piece and correct reference list - </a:t>
            </a:r>
            <a:r>
              <a:rPr lang="en-GB" b="1">
                <a:solidFill>
                  <a:srgbClr val="7030A0"/>
                </a:solidFill>
                <a:latin typeface="Arial"/>
                <a:cs typeface="Arial"/>
              </a:rPr>
              <a:t>5 marks </a:t>
            </a:r>
            <a:r>
              <a:rPr lang="en-GB">
                <a:solidFill>
                  <a:srgbClr val="7030A0"/>
                </a:solidFill>
                <a:latin typeface="Arial"/>
                <a:cs typeface="Arial"/>
              </a:rPr>
              <a:t>(</a:t>
            </a:r>
            <a:r>
              <a:rPr lang="en-GB" b="1">
                <a:solidFill>
                  <a:srgbClr val="7030A0"/>
                </a:solidFill>
                <a:latin typeface="Arial"/>
                <a:cs typeface="Arial"/>
              </a:rPr>
              <a:t>Individua</a:t>
            </a:r>
            <a:r>
              <a:rPr lang="en-GB">
                <a:solidFill>
                  <a:srgbClr val="7030A0"/>
                </a:solidFill>
                <a:latin typeface="Arial"/>
                <a:cs typeface="Arial"/>
              </a:rPr>
              <a:t>l)</a:t>
            </a:r>
          </a:p>
          <a:p>
            <a:r>
              <a:rPr lang="en-GB">
                <a:solidFill>
                  <a:schemeClr val="accent1">
                    <a:lumMod val="75000"/>
                  </a:schemeClr>
                </a:solidFill>
                <a:latin typeface="Arial"/>
                <a:cs typeface="Arial"/>
              </a:rPr>
              <a:t>Group referencing and correct </a:t>
            </a:r>
            <a:r>
              <a:rPr lang="en-GB" err="1">
                <a:solidFill>
                  <a:schemeClr val="accent1">
                    <a:lumMod val="75000"/>
                  </a:schemeClr>
                </a:solidFill>
                <a:latin typeface="Arial"/>
                <a:cs typeface="Arial"/>
              </a:rPr>
              <a:t>referenece</a:t>
            </a:r>
            <a:r>
              <a:rPr lang="en-GB">
                <a:solidFill>
                  <a:schemeClr val="accent1">
                    <a:lumMod val="75000"/>
                  </a:schemeClr>
                </a:solidFill>
                <a:latin typeface="Arial"/>
                <a:cs typeface="Arial"/>
              </a:rPr>
              <a:t> list - </a:t>
            </a:r>
            <a:r>
              <a:rPr lang="en-GB" b="1">
                <a:solidFill>
                  <a:schemeClr val="accent6">
                    <a:lumMod val="75000"/>
                  </a:schemeClr>
                </a:solidFill>
                <a:latin typeface="Arial"/>
                <a:cs typeface="Arial"/>
              </a:rPr>
              <a:t>5 marks (Group)</a:t>
            </a:r>
          </a:p>
          <a:p>
            <a:pPr marL="0" indent="0">
              <a:buNone/>
            </a:pPr>
            <a:r>
              <a:rPr lang="en-GB" b="1">
                <a:solidFill>
                  <a:schemeClr val="accent1">
                    <a:lumMod val="75000"/>
                  </a:schemeClr>
                </a:solidFill>
                <a:latin typeface="Arial"/>
                <a:cs typeface="Arial"/>
              </a:rPr>
              <a:t>10 marks</a:t>
            </a:r>
          </a:p>
          <a:p>
            <a:pPr marL="0" indent="0">
              <a:buNone/>
              <a:defRPr/>
            </a:pPr>
            <a:endParaRPr lang="en-GB" altLang="en-US">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4488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2269"/>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2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2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260048" y="1327832"/>
            <a:ext cx="5730724" cy="3809862"/>
          </a:xfrm>
        </p:spPr>
        <p:txBody>
          <a:bodyPr vert="horz" lIns="91440" tIns="45720" rIns="91440" bIns="45720" rtlCol="0" anchor="t">
            <a:noAutofit/>
          </a:bodyPr>
          <a:lstStyle/>
          <a:p>
            <a:pPr marL="0" indent="0">
              <a:buNone/>
            </a:pPr>
            <a:r>
              <a:rPr lang="cy-GB" sz="2800" b="1">
                <a:latin typeface="Arial" panose="020B0604020202020204" pitchFamily="34" charset="0"/>
                <a:cs typeface="Arial" panose="020B0604020202020204" pitchFamily="34" charset="0"/>
              </a:rPr>
              <a:t>Gwybodaeth a dealltwriaeth</a:t>
            </a:r>
          </a:p>
          <a:p>
            <a:pPr marL="0" indent="0">
              <a:buNone/>
            </a:pPr>
            <a:r>
              <a:rPr lang="cy-GB">
                <a:latin typeface="Arial" panose="020B0604020202020204" pitchFamily="34" charset="0"/>
                <a:cs typeface="Arial" panose="020B0604020202020204" pitchFamily="34" charset="0"/>
              </a:rPr>
              <a:t>Cyfraniad Grŵp</a:t>
            </a:r>
          </a:p>
          <a:p>
            <a:pPr marL="0" indent="0">
              <a:buNone/>
            </a:pPr>
            <a:r>
              <a:rPr lang="en-GB" b="0" err="1">
                <a:solidFill>
                  <a:srgbClr val="000000"/>
                </a:solidFill>
                <a:effectLst/>
                <a:latin typeface="Arial" panose="020B0604020202020204" pitchFamily="34" charset="0"/>
              </a:rPr>
              <a:t>Dealltwriaeth</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fanwl</a:t>
            </a:r>
            <a:r>
              <a:rPr lang="en-GB" b="0">
                <a:solidFill>
                  <a:srgbClr val="000000"/>
                </a:solidFill>
                <a:effectLst/>
                <a:latin typeface="Arial" panose="020B0604020202020204" pitchFamily="34" charset="0"/>
              </a:rPr>
              <a:t> o </a:t>
            </a:r>
            <a:r>
              <a:rPr lang="en-GB" b="0" err="1">
                <a:solidFill>
                  <a:srgbClr val="000000"/>
                </a:solidFill>
                <a:effectLst/>
                <a:latin typeface="Arial" panose="020B0604020202020204" pitchFamily="34" charset="0"/>
              </a:rPr>
              <a:t>Gynhadledd</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Amddiffyn</a:t>
            </a:r>
            <a:r>
              <a:rPr lang="en-GB" b="0">
                <a:solidFill>
                  <a:srgbClr val="000000"/>
                </a:solidFill>
                <a:effectLst/>
                <a:latin typeface="Arial" panose="020B0604020202020204" pitchFamily="34" charset="0"/>
              </a:rPr>
              <a:t> Plant </a:t>
            </a:r>
            <a:r>
              <a:rPr lang="en-GB" b="0" err="1">
                <a:solidFill>
                  <a:srgbClr val="000000"/>
                </a:solidFill>
                <a:effectLst/>
                <a:latin typeface="Arial" panose="020B0604020202020204" pitchFamily="34" charset="0"/>
              </a:rPr>
              <a:t>Gychwynnol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gan</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wneud</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cysylltiadau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priodol</a:t>
            </a:r>
            <a:r>
              <a:rPr lang="en-GB" b="0">
                <a:solidFill>
                  <a:srgbClr val="000000"/>
                </a:solidFill>
                <a:effectLst/>
                <a:latin typeface="Arial" panose="020B0604020202020204" pitchFamily="34" charset="0"/>
              </a:rPr>
              <a:t> â </a:t>
            </a:r>
            <a:r>
              <a:rPr lang="en-GB" b="0" err="1">
                <a:solidFill>
                  <a:srgbClr val="000000"/>
                </a:solidFill>
                <a:effectLst/>
                <a:latin typeface="Arial" panose="020B0604020202020204" pitchFamily="34" charset="0"/>
              </a:rPr>
              <a:t>deddfwriaeth</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gofynion</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statudol</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pholisïiau</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gweithdrefnau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Tystiolaeth</a:t>
            </a:r>
            <a:r>
              <a:rPr lang="en-GB" b="0">
                <a:solidFill>
                  <a:srgbClr val="000000"/>
                </a:solidFill>
                <a:effectLst/>
                <a:latin typeface="Arial" panose="020B0604020202020204" pitchFamily="34" charset="0"/>
              </a:rPr>
              <a:t> o </a:t>
            </a:r>
            <a:r>
              <a:rPr lang="en-GB" b="0" err="1">
                <a:solidFill>
                  <a:srgbClr val="000000"/>
                </a:solidFill>
                <a:effectLst/>
                <a:latin typeface="Arial" panose="020B0604020202020204" pitchFamily="34" charset="0"/>
              </a:rPr>
              <a:t>ymchwil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priodol</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cysylltiadau</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clir</a:t>
            </a:r>
            <a:r>
              <a:rPr lang="en-GB" b="0">
                <a:solidFill>
                  <a:srgbClr val="000000"/>
                </a:solidFill>
                <a:effectLst/>
                <a:latin typeface="Arial" panose="020B0604020202020204" pitchFamily="34" charset="0"/>
              </a:rPr>
              <a:t> </a:t>
            </a:r>
            <a:r>
              <a:rPr lang="en-GB" b="0" err="1">
                <a:solidFill>
                  <a:srgbClr val="000000"/>
                </a:solidFill>
                <a:effectLst/>
                <a:latin typeface="Arial" panose="020B0604020202020204" pitchFamily="34" charset="0"/>
              </a:rPr>
              <a:t>rhwng</a:t>
            </a:r>
            <a:r>
              <a:rPr lang="en-GB" b="0">
                <a:solidFill>
                  <a:srgbClr val="000000"/>
                </a:solidFill>
                <a:effectLst/>
                <a:latin typeface="Arial" panose="020B0604020202020204" pitchFamily="34" charset="0"/>
              </a:rPr>
              <a:t> y </a:t>
            </a:r>
            <a:r>
              <a:rPr lang="en-GB" b="0" err="1">
                <a:solidFill>
                  <a:srgbClr val="000000"/>
                </a:solidFill>
                <a:effectLst/>
                <a:latin typeface="Arial" panose="020B0604020202020204" pitchFamily="34" charset="0"/>
              </a:rPr>
              <a:t>senario</a:t>
            </a:r>
            <a:r>
              <a:rPr lang="en-GB" b="0">
                <a:solidFill>
                  <a:srgbClr val="000000"/>
                </a:solidFill>
                <a:effectLst/>
                <a:latin typeface="Arial" panose="020B0604020202020204" pitchFamily="34" charset="0"/>
              </a:rPr>
              <a:t> a </a:t>
            </a:r>
            <a:r>
              <a:rPr lang="en-GB" b="0" err="1">
                <a:solidFill>
                  <a:srgbClr val="000000"/>
                </a:solidFill>
                <a:effectLst/>
                <a:latin typeface="Arial" panose="020B0604020202020204" pitchFamily="34" charset="0"/>
              </a:rPr>
              <a:t>chynnwys</a:t>
            </a:r>
            <a:r>
              <a:rPr lang="en-GB" b="0">
                <a:solidFill>
                  <a:srgbClr val="000000"/>
                </a:solidFill>
                <a:effectLst/>
                <a:latin typeface="Arial" panose="020B0604020202020204" pitchFamily="34" charset="0"/>
              </a:rPr>
              <a:t> y </a:t>
            </a:r>
            <a:r>
              <a:rPr lang="en-GB" b="0" err="1">
                <a:solidFill>
                  <a:srgbClr val="000000"/>
                </a:solidFill>
                <a:effectLst/>
                <a:latin typeface="Arial" panose="020B0604020202020204" pitchFamily="34" charset="0"/>
              </a:rPr>
              <a:t>drafodaeth</a:t>
            </a:r>
            <a:r>
              <a:rPr lang="en-GB" b="0">
                <a:solidFill>
                  <a:srgbClr val="000000"/>
                </a:solidFill>
                <a:effectLst/>
                <a:latin typeface="Arial" panose="020B0604020202020204" pitchFamily="34" charset="0"/>
              </a:rPr>
              <a:t> </a:t>
            </a:r>
          </a:p>
          <a:p>
            <a:pPr marL="0" indent="0">
              <a:buNone/>
            </a:pPr>
            <a:r>
              <a:rPr lang="en-GB" sz="2800" b="1">
                <a:solidFill>
                  <a:schemeClr val="accent6">
                    <a:lumMod val="75000"/>
                  </a:schemeClr>
                </a:solidFill>
                <a:latin typeface="Arial" panose="020B0604020202020204" pitchFamily="34" charset="0"/>
                <a:cs typeface="Arial" panose="020B0604020202020204" pitchFamily="34" charset="0"/>
              </a:rPr>
              <a:t>40 </a:t>
            </a:r>
            <a:r>
              <a:rPr lang="en-GB" b="1">
                <a:solidFill>
                  <a:schemeClr val="accent6">
                    <a:lumMod val="75000"/>
                  </a:schemeClr>
                </a:solidFill>
                <a:latin typeface="Arial" panose="020B0604020202020204" pitchFamily="34" charset="0"/>
                <a:cs typeface="Arial" panose="020B0604020202020204" pitchFamily="34" charset="0"/>
              </a:rPr>
              <a:t>Marc (Marc </a:t>
            </a:r>
            <a:r>
              <a:rPr lang="en-GB" b="1" err="1">
                <a:solidFill>
                  <a:schemeClr val="accent6">
                    <a:lumMod val="75000"/>
                  </a:schemeClr>
                </a:solidFill>
                <a:latin typeface="Arial" panose="020B0604020202020204" pitchFamily="34" charset="0"/>
                <a:cs typeface="Arial" panose="020B0604020202020204" pitchFamily="34" charset="0"/>
              </a:rPr>
              <a:t>Grŵp</a:t>
            </a:r>
            <a:r>
              <a:rPr lang="en-GB" b="1">
                <a:solidFill>
                  <a:schemeClr val="accent6">
                    <a:lumMod val="75000"/>
                  </a:schemeClr>
                </a:solidFill>
                <a:latin typeface="Arial" panose="020B0604020202020204" pitchFamily="34" charset="0"/>
                <a:cs typeface="Arial" panose="020B0604020202020204" pitchFamily="34" charset="0"/>
              </a:rPr>
              <a:t>) </a:t>
            </a:r>
            <a:endParaRPr lang="cy-GB" sz="2800" b="1">
              <a:solidFill>
                <a:schemeClr val="accent6">
                  <a:lumMod val="75000"/>
                </a:schemeClr>
              </a:solidFill>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201229" y="1327832"/>
            <a:ext cx="5990771" cy="3809862"/>
          </a:xfrm>
          <a:prstGeom prst="rect">
            <a:avLst/>
          </a:prstGeom>
        </p:spPr>
        <p:txBody>
          <a:bodyPr vert="horz" lIns="91440" tIns="45720" rIns="91440" bIns="45720" rtlCol="0" anchor="t">
            <a:noAutofit/>
          </a:bodyPr>
          <a:lstStyle/>
          <a:p>
            <a:pPr marL="0" indent="0">
              <a:buNone/>
            </a:pPr>
            <a:r>
              <a:rPr lang="en-US" sz="2800" b="1">
                <a:solidFill>
                  <a:schemeClr val="accent1">
                    <a:lumMod val="75000"/>
                  </a:schemeClr>
                </a:solidFill>
                <a:latin typeface="Arial"/>
                <a:cs typeface="Arial"/>
              </a:rPr>
              <a:t>Knowledge and understanding</a:t>
            </a:r>
          </a:p>
          <a:p>
            <a:pPr marL="0" indent="0">
              <a:buNone/>
            </a:pPr>
            <a:r>
              <a:rPr lang="en-GB">
                <a:solidFill>
                  <a:srgbClr val="2F5496"/>
                </a:solidFill>
                <a:latin typeface="Arial" panose="020B0604020202020204" pitchFamily="34" charset="0"/>
              </a:rPr>
              <a:t>Group content</a:t>
            </a:r>
          </a:p>
          <a:p>
            <a:pPr marL="0" indent="0">
              <a:buNone/>
            </a:pPr>
            <a:r>
              <a:rPr lang="en-GB" b="0" i="0">
                <a:solidFill>
                  <a:srgbClr val="2F5496"/>
                </a:solidFill>
                <a:effectLst/>
                <a:latin typeface="Arial" panose="020B0604020202020204" pitchFamily="34" charset="0"/>
              </a:rPr>
              <a:t>In depth understanding of an Initial Child Protection Conference, making appropriate links to legislation, statutory requirements and policies and procedures. Evidence of appropriate research, clear links between the scenario and the content of the discussion. </a:t>
            </a:r>
            <a:endParaRPr lang="en-GB">
              <a:solidFill>
                <a:schemeClr val="accent1">
                  <a:lumMod val="75000"/>
                </a:schemeClr>
              </a:solidFill>
              <a:latin typeface="Arial"/>
              <a:cs typeface="Arial"/>
            </a:endParaRPr>
          </a:p>
          <a:p>
            <a:pPr marL="0" indent="0">
              <a:buNone/>
            </a:pPr>
            <a:r>
              <a:rPr lang="en-GB" b="1">
                <a:solidFill>
                  <a:schemeClr val="accent6">
                    <a:lumMod val="75000"/>
                  </a:schemeClr>
                </a:solidFill>
                <a:latin typeface="Arial"/>
                <a:cs typeface="Arial"/>
              </a:rPr>
              <a:t>40 Marks (</a:t>
            </a:r>
            <a:r>
              <a:rPr lang="en-GB" sz="2800" b="1">
                <a:solidFill>
                  <a:schemeClr val="accent6">
                    <a:lumMod val="75000"/>
                  </a:schemeClr>
                </a:solidFill>
                <a:latin typeface="Arial"/>
                <a:cs typeface="Arial"/>
              </a:rPr>
              <a:t>Group mark)</a:t>
            </a:r>
            <a:endParaRPr lang="en-GB" altLang="en-US">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9031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3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3</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01600" y="1524068"/>
            <a:ext cx="5569924" cy="4394287"/>
          </a:xfrm>
        </p:spPr>
        <p:txBody>
          <a:bodyPr vert="horz" lIns="91440" tIns="45720" rIns="91440" bIns="45720" rtlCol="0" anchor="t">
            <a:noAutofit/>
          </a:bodyPr>
          <a:lstStyle/>
          <a:p>
            <a:pPr marL="0" indent="0" algn="l" rtl="0" fontAlgn="base">
              <a:buNone/>
            </a:pPr>
            <a:r>
              <a:rPr lang="cy-GB" b="1">
                <a:solidFill>
                  <a:srgbClr val="000000"/>
                </a:solidFill>
                <a:latin typeface="Arial"/>
                <a:cs typeface="Arial"/>
              </a:rPr>
              <a:t>Sgiliau Gwybyddol a Deallusol</a:t>
            </a:r>
            <a:endParaRPr lang="cy-GB" b="1">
              <a:solidFill>
                <a:srgbClr val="000000"/>
              </a:solidFill>
              <a:effectLst/>
              <a:latin typeface="Arial"/>
              <a:cs typeface="Arial"/>
            </a:endParaRPr>
          </a:p>
          <a:p>
            <a:pPr fontAlgn="base"/>
            <a:r>
              <a:rPr lang="en-US" b="0" i="0" err="1">
                <a:solidFill>
                  <a:srgbClr val="1F1F1F"/>
                </a:solidFill>
                <a:effectLst/>
                <a:latin typeface="Arial" panose="020B0604020202020204" pitchFamily="34" charset="0"/>
              </a:rPr>
              <a:t>Cyfraniad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Unigol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i</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gyflwyniad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grŵp</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Dangos</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dealltwriaeth</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glir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o'r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rôl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a'r</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cyfrifoldeb</a:t>
            </a:r>
            <a:r>
              <a:rPr lang="en-US" b="0" i="0">
                <a:solidFill>
                  <a:srgbClr val="1F1F1F"/>
                </a:solidFill>
                <a:effectLst/>
                <a:latin typeface="Arial" panose="020B0604020202020204" pitchFamily="34" charset="0"/>
              </a:rPr>
              <a:t> a </a:t>
            </a:r>
            <a:r>
              <a:rPr lang="en-US" b="0" i="0" err="1">
                <a:solidFill>
                  <a:srgbClr val="1F1F1F"/>
                </a:solidFill>
                <a:effectLst/>
                <a:latin typeface="Arial" panose="020B0604020202020204" pitchFamily="34" charset="0"/>
              </a:rPr>
              <a:t>ddewiswyd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gan</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wneud</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cysylltiadau</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penodol</a:t>
            </a:r>
            <a:r>
              <a:rPr lang="en-US" b="0" i="0">
                <a:solidFill>
                  <a:srgbClr val="1F1F1F"/>
                </a:solidFill>
                <a:effectLst/>
                <a:latin typeface="Arial" panose="020B0604020202020204" pitchFamily="34" charset="0"/>
              </a:rPr>
              <a:t> â </a:t>
            </a:r>
            <a:r>
              <a:rPr lang="en-US" b="0" i="0" err="1">
                <a:solidFill>
                  <a:srgbClr val="1F1F1F"/>
                </a:solidFill>
                <a:effectLst/>
                <a:latin typeface="Arial" panose="020B0604020202020204" pitchFamily="34" charset="0"/>
              </a:rPr>
              <a:t>deddfwriaeth</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gofynion</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statudol</a:t>
            </a:r>
            <a:r>
              <a:rPr lang="en-US" b="0" i="0">
                <a:solidFill>
                  <a:srgbClr val="1F1F1F"/>
                </a:solidFill>
                <a:effectLst/>
                <a:latin typeface="Arial" panose="020B0604020202020204" pitchFamily="34" charset="0"/>
              </a:rPr>
              <a:t> a </a:t>
            </a:r>
            <a:r>
              <a:rPr lang="en-US" b="0" i="0" err="1">
                <a:solidFill>
                  <a:srgbClr val="1F1F1F"/>
                </a:solidFill>
                <a:effectLst/>
                <a:latin typeface="Arial" panose="020B0604020202020204" pitchFamily="34" charset="0"/>
              </a:rPr>
              <a:t>ffynonellau</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perthnasol</a:t>
            </a:r>
            <a:r>
              <a:rPr lang="en-US" b="0" i="0">
                <a:solidFill>
                  <a:srgbClr val="1F1F1F"/>
                </a:solidFill>
                <a:effectLst/>
                <a:latin typeface="Arial" panose="020B0604020202020204" pitchFamily="34" charset="0"/>
              </a:rPr>
              <a:t> </a:t>
            </a:r>
            <a:r>
              <a:rPr lang="en-US" b="0" i="0" err="1">
                <a:solidFill>
                  <a:srgbClr val="1F1F1F"/>
                </a:solidFill>
                <a:effectLst/>
                <a:latin typeface="Arial" panose="020B0604020202020204" pitchFamily="34" charset="0"/>
              </a:rPr>
              <a:t>eraill</a:t>
            </a:r>
            <a:r>
              <a:rPr lang="en-US" b="0" i="0">
                <a:solidFill>
                  <a:srgbClr val="1F1F1F"/>
                </a:solidFill>
                <a:effectLst/>
                <a:latin typeface="Arial" panose="020B0604020202020204" pitchFamily="34" charset="0"/>
              </a:rPr>
              <a:t> </a:t>
            </a:r>
          </a:p>
          <a:p>
            <a:pPr marL="0" indent="0" fontAlgn="base">
              <a:buNone/>
            </a:pPr>
            <a:r>
              <a:rPr lang="cy-GB" b="1">
                <a:solidFill>
                  <a:srgbClr val="7030A0"/>
                </a:solidFill>
                <a:latin typeface="Arial"/>
                <a:cs typeface="Arial"/>
              </a:rPr>
              <a:t>20 Marc (Marc</a:t>
            </a:r>
            <a:r>
              <a:rPr lang="cy-GB" b="1">
                <a:solidFill>
                  <a:srgbClr val="7030A0"/>
                </a:solidFill>
                <a:effectLst/>
                <a:latin typeface="Arial"/>
                <a:cs typeface="Arial"/>
              </a:rPr>
              <a:t> Unigol – </a:t>
            </a:r>
            <a:r>
              <a:rPr lang="cy-GB" b="1">
                <a:solidFill>
                  <a:srgbClr val="7030A0"/>
                </a:solidFill>
                <a:latin typeface="Arial"/>
                <a:cs typeface="Arial"/>
              </a:rPr>
              <a:t>Hunan </a:t>
            </a:r>
            <a:r>
              <a:rPr lang="cy-GB" b="1" err="1">
                <a:solidFill>
                  <a:srgbClr val="7030A0"/>
                </a:solidFill>
                <a:latin typeface="Arial"/>
                <a:cs typeface="Arial"/>
              </a:rPr>
              <a:t>adfyfyriad</a:t>
            </a:r>
            <a:r>
              <a:rPr lang="cy-GB" b="1">
                <a:solidFill>
                  <a:srgbClr val="7030A0"/>
                </a:solidFill>
                <a:effectLst/>
                <a:latin typeface="Arial"/>
                <a:cs typeface="Arial"/>
              </a:rPr>
              <a:t>)</a:t>
            </a:r>
            <a:endParaRPr lang="cy-GB" b="0">
              <a:solidFill>
                <a:srgbClr val="000000"/>
              </a:solidFill>
              <a:effectLst/>
              <a:latin typeface="Arial"/>
              <a:cs typeface="Arial"/>
            </a:endParaRPr>
          </a:p>
          <a:p>
            <a:pPr marL="0" indent="0">
              <a:buNone/>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079000" y="1524069"/>
            <a:ext cx="6011400" cy="3809862"/>
          </a:xfrm>
          <a:prstGeom prst="rect">
            <a:avLst/>
          </a:prstGeom>
        </p:spPr>
        <p:txBody>
          <a:bodyPr vert="horz" lIns="91440" tIns="45720" rIns="91440" bIns="45720" rtlCol="0" anchor="t">
            <a:noAutofit/>
          </a:bodyPr>
          <a:lstStyle/>
          <a:p>
            <a:pPr marL="0" indent="0" algn="l" rtl="0" fontAlgn="base">
              <a:buNone/>
            </a:pPr>
            <a:r>
              <a:rPr lang="en-GB" b="1">
                <a:solidFill>
                  <a:srgbClr val="2F5496"/>
                </a:solidFill>
                <a:latin typeface="Arial"/>
                <a:cs typeface="Arial"/>
              </a:rPr>
              <a:t>Cognitive and Intellectual Skills</a:t>
            </a:r>
          </a:p>
          <a:p>
            <a:pPr fontAlgn="base"/>
            <a:r>
              <a:rPr lang="en-GB" b="0" i="0">
                <a:solidFill>
                  <a:srgbClr val="2F5496"/>
                </a:solidFill>
                <a:effectLst/>
                <a:latin typeface="Arial" panose="020B0604020202020204" pitchFamily="34" charset="0"/>
              </a:rPr>
              <a:t>Individual Contribution to group presentation. Demonstrate a clear understanding of chosen role and responsibility, making specific links to legislation, statutory requirements and other relevant sources. </a:t>
            </a:r>
            <a:r>
              <a:rPr lang="en-GB" b="0">
                <a:solidFill>
                  <a:srgbClr val="2F5496"/>
                </a:solidFill>
                <a:effectLst/>
                <a:latin typeface="Arial"/>
                <a:cs typeface="Arial"/>
              </a:rPr>
              <a:t> </a:t>
            </a:r>
            <a:endParaRPr lang="en-GB" b="0">
              <a:solidFill>
                <a:srgbClr val="000000"/>
              </a:solidFill>
              <a:effectLst/>
              <a:latin typeface="Arial"/>
              <a:cs typeface="Arial"/>
            </a:endParaRPr>
          </a:p>
          <a:p>
            <a:pPr marL="0" indent="0" fontAlgn="base">
              <a:buNone/>
            </a:pPr>
            <a:r>
              <a:rPr lang="en-GB" b="1">
                <a:solidFill>
                  <a:srgbClr val="7030A0"/>
                </a:solidFill>
                <a:latin typeface="Arial"/>
                <a:cs typeface="Arial"/>
              </a:rPr>
              <a:t>20 Marks </a:t>
            </a:r>
            <a:r>
              <a:rPr lang="en-GB" b="1">
                <a:solidFill>
                  <a:srgbClr val="7030A0"/>
                </a:solidFill>
                <a:effectLst/>
                <a:latin typeface="Arial"/>
                <a:cs typeface="Arial"/>
              </a:rPr>
              <a:t>(Individual mark – Self Reflection)</a:t>
            </a:r>
            <a:endParaRPr lang="en-GB">
              <a:solidFill>
                <a:srgbClr val="7030A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860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4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4</a:t>
            </a:r>
            <a:r>
              <a:rPr lang="en-GB" sz="4800" b="1">
                <a:solidFill>
                  <a:schemeClr val="accent1">
                    <a:lumMod val="75000"/>
                  </a:schemeClr>
                </a:solidFill>
              </a:rPr>
              <a:t>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91105" y="1825625"/>
            <a:ext cx="5803295" cy="3809862"/>
          </a:xfrm>
        </p:spPr>
        <p:txBody>
          <a:bodyPr vert="horz" lIns="91440" tIns="45720" rIns="91440" bIns="45720" rtlCol="0" anchor="t">
            <a:noAutofit/>
          </a:bodyPr>
          <a:lstStyle/>
          <a:p>
            <a:pPr marL="0" indent="0">
              <a:buNone/>
            </a:pPr>
            <a:r>
              <a:rPr lang="cy-GB" b="1" err="1">
                <a:latin typeface="Arial" panose="020B0604020202020204" pitchFamily="34" charset="0"/>
                <a:cs typeface="Arial" panose="020B0604020202020204" pitchFamily="34" charset="0"/>
              </a:rPr>
              <a:t>Adfyfyriad</a:t>
            </a:r>
            <a:r>
              <a:rPr lang="cy-GB" b="1">
                <a:latin typeface="Arial" panose="020B0604020202020204" pitchFamily="34" charset="0"/>
                <a:cs typeface="Arial" panose="020B0604020202020204" pitchFamily="34" charset="0"/>
              </a:rPr>
              <a:t> unigol</a:t>
            </a:r>
          </a:p>
          <a:p>
            <a:r>
              <a:rPr lang="cy-GB" sz="1800" err="1">
                <a:latin typeface="Arial" panose="020B0604020202020204" pitchFamily="34" charset="0"/>
                <a:cs typeface="Arial" panose="020B0604020202020204" pitchFamily="34" charset="0"/>
              </a:rPr>
              <a:t>Ystyriewch</a:t>
            </a:r>
            <a:r>
              <a:rPr lang="cy-GB" sz="1800">
                <a:latin typeface="Arial" panose="020B0604020202020204" pitchFamily="34" charset="0"/>
                <a:cs typeface="Arial" panose="020B0604020202020204" pitchFamily="34" charset="0"/>
              </a:rPr>
              <a:t> ei brofiadau hun mewn perthynas a chydnabod, cofnodi, adrodd, </a:t>
            </a:r>
            <a:r>
              <a:rPr lang="cy-GB" sz="1800" err="1">
                <a:latin typeface="Arial" panose="020B0604020202020204" pitchFamily="34" charset="0"/>
                <a:cs typeface="Arial" panose="020B0604020202020204" pitchFamily="34" charset="0"/>
              </a:rPr>
              <a:t>atgyfeirio</a:t>
            </a:r>
            <a:r>
              <a:rPr lang="cy-GB" sz="1800">
                <a:latin typeface="Arial" panose="020B0604020202020204" pitchFamily="34" charset="0"/>
                <a:cs typeface="Arial" panose="020B0604020202020204" pitchFamily="34" charset="0"/>
              </a:rPr>
              <a:t> a chyfrifoldebau. Gwnewch cysylltiadau glir a gwybodaeth a dealltwriaeth flaenorol a chyfredol o’r pwnc a’r effaith ar ymarfer yn y dyfodol. </a:t>
            </a:r>
          </a:p>
          <a:p>
            <a:r>
              <a:rPr lang="cy-GB" sz="1800">
                <a:latin typeface="Arial" panose="020B0604020202020204" pitchFamily="34" charset="0"/>
                <a:cs typeface="Arial" panose="020B0604020202020204" pitchFamily="34" charset="0"/>
              </a:rPr>
              <a:t>Tystiolaeth o ymchwil priodol a chyfredol. Gwerthusiad beirniadol gyda chysylltiadau a deddfwriaeth, polisi a fframweithiau ac ystyriaeth o </a:t>
            </a:r>
            <a:r>
              <a:rPr lang="cy-GB" sz="1800" err="1">
                <a:latin typeface="Arial" panose="020B0604020202020204" pitchFamily="34" charset="0"/>
                <a:cs typeface="Arial" panose="020B0604020202020204" pitchFamily="34" charset="0"/>
              </a:rPr>
              <a:t>hawlaiau</a:t>
            </a:r>
            <a:r>
              <a:rPr lang="cy-GB" sz="1800">
                <a:latin typeface="Arial" panose="020B0604020202020204" pitchFamily="34" charset="0"/>
                <a:cs typeface="Arial" panose="020B0604020202020204" pitchFamily="34" charset="0"/>
              </a:rPr>
              <a:t> plant</a:t>
            </a:r>
          </a:p>
          <a:p>
            <a:pPr marL="0" indent="0">
              <a:buNone/>
            </a:pPr>
            <a:endParaRPr lang="cy-GB" sz="1800">
              <a:latin typeface="Arial" panose="020B0604020202020204" pitchFamily="34" charset="0"/>
              <a:cs typeface="Arial" panose="020B0604020202020204" pitchFamily="34" charset="0"/>
            </a:endParaRPr>
          </a:p>
          <a:p>
            <a:pPr marL="0" indent="0">
              <a:buNone/>
            </a:pPr>
            <a:r>
              <a:rPr lang="cy-GB" b="1">
                <a:solidFill>
                  <a:srgbClr val="7030A0"/>
                </a:solidFill>
                <a:latin typeface="Arial"/>
                <a:cs typeface="Arial"/>
              </a:rPr>
              <a:t>10 marc (</a:t>
            </a:r>
            <a:r>
              <a:rPr lang="cy-GB" b="1" err="1">
                <a:solidFill>
                  <a:srgbClr val="7030A0"/>
                </a:solidFill>
                <a:latin typeface="Arial"/>
                <a:cs typeface="Arial"/>
              </a:rPr>
              <a:t>Adfyfyriad</a:t>
            </a:r>
            <a:r>
              <a:rPr lang="cy-GB" b="1">
                <a:solidFill>
                  <a:srgbClr val="7030A0"/>
                </a:solidFill>
                <a:latin typeface="Arial"/>
                <a:cs typeface="Arial"/>
              </a:rPr>
              <a:t> unigol)</a:t>
            </a:r>
            <a:endParaRPr lang="en-GB" b="1">
              <a:solidFill>
                <a:srgbClr val="7030A0"/>
              </a:solidFill>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197599" y="1825625"/>
            <a:ext cx="5542983" cy="3809862"/>
          </a:xfrm>
          <a:prstGeom prst="rect">
            <a:avLst/>
          </a:prstGeom>
        </p:spPr>
        <p:txBody>
          <a:bodyPr vert="horz" lIns="91440" tIns="45720" rIns="91440" bIns="45720" rtlCol="0" anchor="t">
            <a:noAutofit/>
          </a:bodyPr>
          <a:lstStyle/>
          <a:p>
            <a:pPr marL="0" indent="0">
              <a:buNone/>
            </a:pPr>
            <a:r>
              <a:rPr lang="en-US" b="1">
                <a:solidFill>
                  <a:schemeClr val="accent1">
                    <a:lumMod val="75000"/>
                  </a:schemeClr>
                </a:solidFill>
                <a:latin typeface="Arial"/>
                <a:cs typeface="Arial"/>
              </a:rPr>
              <a:t>Individual Reflection</a:t>
            </a:r>
          </a:p>
          <a:p>
            <a:pPr fontAlgn="base"/>
            <a:r>
              <a:rPr lang="en-GB" sz="1800" b="0" i="0">
                <a:solidFill>
                  <a:srgbClr val="2F5496"/>
                </a:solidFill>
                <a:effectLst/>
                <a:latin typeface="Arial" panose="020B0604020202020204" pitchFamily="34" charset="0"/>
              </a:rPr>
              <a:t>Consideration of own experiences relating to recognising, recording, reporting, referring and responsibilities. Make clear links to previous and current knowledge and understanding of the topic and impact for future practice.       </a:t>
            </a:r>
            <a:endParaRPr lang="en-GB" b="0" i="0">
              <a:solidFill>
                <a:srgbClr val="000000"/>
              </a:solidFill>
              <a:effectLst/>
              <a:latin typeface="Segoe UI" panose="020B0502040204020203" pitchFamily="34" charset="0"/>
            </a:endParaRPr>
          </a:p>
          <a:p>
            <a:pPr algn="l" rtl="0" fontAlgn="base"/>
            <a:r>
              <a:rPr lang="en-GB" sz="1800" b="0" i="0">
                <a:solidFill>
                  <a:srgbClr val="2F5496"/>
                </a:solidFill>
                <a:effectLst/>
                <a:latin typeface="Arial" panose="020B0604020202020204" pitchFamily="34" charset="0"/>
              </a:rPr>
              <a:t>Evidence of appropriate and current research. Critical evaluation with links to legislation, policy and frameworks and consideration of children’s rights. </a:t>
            </a:r>
          </a:p>
          <a:p>
            <a:pPr marL="0" indent="0" algn="l" rtl="0" fontAlgn="base">
              <a:buNone/>
            </a:pPr>
            <a:r>
              <a:rPr lang="en-GB" sz="1800" b="0" i="0">
                <a:solidFill>
                  <a:srgbClr val="2F5496"/>
                </a:solidFill>
                <a:effectLst/>
                <a:latin typeface="Arial" panose="020B0604020202020204" pitchFamily="34" charset="0"/>
              </a:rPr>
              <a:t>                           </a:t>
            </a:r>
            <a:endParaRPr lang="en-GB" b="0" i="0">
              <a:solidFill>
                <a:srgbClr val="000000"/>
              </a:solidFill>
              <a:effectLst/>
              <a:latin typeface="Segoe UI" panose="020B0502040204020203" pitchFamily="34" charset="0"/>
            </a:endParaRPr>
          </a:p>
          <a:p>
            <a:pPr marL="0" indent="0">
              <a:buNone/>
            </a:pPr>
            <a:r>
              <a:rPr lang="en-US" b="1">
                <a:solidFill>
                  <a:srgbClr val="7030A0"/>
                </a:solidFill>
                <a:latin typeface="Arial"/>
                <a:cs typeface="Arial"/>
              </a:rPr>
              <a:t>20 marks (Individual reflection)</a:t>
            </a:r>
            <a:endParaRPr lang="en-GB" b="1">
              <a:solidFill>
                <a:srgbClr val="7030A0"/>
              </a:solidFill>
              <a:latin typeface="Arial"/>
              <a:cs typeface="Arial"/>
            </a:endParaRPr>
          </a:p>
          <a:p>
            <a:pPr marL="0" indent="0">
              <a:buNone/>
              <a:defRPr/>
            </a:pPr>
            <a:endParaRPr lang="en-GB" altLang="en-US">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484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44248" y="-467"/>
            <a:ext cx="10515600" cy="1325563"/>
          </a:xfrm>
        </p:spPr>
        <p:txBody>
          <a:bodyPr>
            <a:noAutofit/>
          </a:bodyPr>
          <a:lstStyle/>
          <a:p>
            <a:pPr algn="ctr"/>
            <a:r>
              <a:rPr lang="en-GB" sz="4800" b="1">
                <a:latin typeface="Arial"/>
                <a:cs typeface="Arial"/>
              </a:rPr>
              <a:t>Meini </a:t>
            </a:r>
            <a:r>
              <a:rPr lang="en-GB" sz="4800" b="1" err="1">
                <a:latin typeface="Arial"/>
                <a:cs typeface="Arial"/>
              </a:rPr>
              <a:t>Prawf</a:t>
            </a:r>
            <a:r>
              <a:rPr lang="en-GB" sz="4800" b="1">
                <a:latin typeface="Arial"/>
                <a:cs typeface="Arial"/>
              </a:rPr>
              <a:t> 5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a:cs typeface="Arial"/>
              </a:rPr>
              <a:t>Marking Criteria 5 </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94469" y="1372280"/>
            <a:ext cx="5901531" cy="3809862"/>
          </a:xfrm>
        </p:spPr>
        <p:txBody>
          <a:bodyPr vert="horz" lIns="91440" tIns="45720" rIns="91440" bIns="45720" rtlCol="0" anchor="t">
            <a:noAutofit/>
          </a:bodyPr>
          <a:lstStyle/>
          <a:p>
            <a:pPr algn="l" rtl="0" fontAlgn="base"/>
            <a:r>
              <a:rPr lang="en-GB" sz="2400" b="1" err="1">
                <a:solidFill>
                  <a:srgbClr val="1F1F1F"/>
                </a:solidFill>
                <a:effectLst/>
                <a:latin typeface="Arial" panose="020B0604020202020204" pitchFamily="34" charset="0"/>
              </a:rPr>
              <a:t>Sgiliau</a:t>
            </a:r>
            <a:r>
              <a:rPr lang="en-GB" sz="2400" b="1">
                <a:solidFill>
                  <a:srgbClr val="1F1F1F"/>
                </a:solidFill>
                <a:effectLst/>
                <a:latin typeface="Arial" panose="020B0604020202020204" pitchFamily="34" charset="0"/>
              </a:rPr>
              <a:t> </a:t>
            </a:r>
            <a:r>
              <a:rPr lang="en-GB" sz="2400" b="1" err="1">
                <a:solidFill>
                  <a:srgbClr val="1F1F1F"/>
                </a:solidFill>
                <a:effectLst/>
                <a:latin typeface="Arial" panose="020B0604020202020204" pitchFamily="34" charset="0"/>
              </a:rPr>
              <a:t>cyflwyno</a:t>
            </a:r>
            <a:r>
              <a:rPr lang="en-GB" sz="2400" b="1">
                <a:solidFill>
                  <a:srgbClr val="1F1F1F"/>
                </a:solidFill>
                <a:effectLst/>
                <a:latin typeface="Arial" panose="020B0604020202020204" pitchFamily="34" charset="0"/>
              </a:rPr>
              <a:t> </a:t>
            </a:r>
            <a:r>
              <a:rPr lang="en-GB" sz="2400" b="1" err="1">
                <a:solidFill>
                  <a:srgbClr val="1F1F1F"/>
                </a:solidFill>
                <a:effectLst/>
                <a:latin typeface="Arial" panose="020B0604020202020204" pitchFamily="34" charset="0"/>
              </a:rPr>
              <a:t>grŵp</a:t>
            </a:r>
            <a:r>
              <a:rPr lang="en-US" sz="2400" b="1">
                <a:solidFill>
                  <a:srgbClr val="1F1F1F"/>
                </a:solidFill>
                <a:effectLst/>
                <a:latin typeface="WordVisiCarriageReturn_MSFontService"/>
              </a:rPr>
              <a:t> </a:t>
            </a:r>
            <a:br>
              <a:rPr lang="en-US" sz="2400" b="0">
                <a:solidFill>
                  <a:srgbClr val="1F1F1F"/>
                </a:solidFill>
                <a:effectLst/>
                <a:latin typeface="WordVisiCarriageReturn_MSFontService"/>
              </a:rPr>
            </a:br>
            <a:r>
              <a:rPr lang="en-GB" sz="2400" b="0" err="1">
                <a:solidFill>
                  <a:srgbClr val="1F1F1F"/>
                </a:solidFill>
                <a:effectLst/>
                <a:latin typeface="Arial" panose="020B0604020202020204" pitchFamily="34" charset="0"/>
              </a:rPr>
              <a:t>Sgiliau</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cyflwyno</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unigol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goslef</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cyflymdra</a:t>
            </a:r>
            <a:r>
              <a:rPr lang="en-GB" sz="2400" b="0">
                <a:solidFill>
                  <a:srgbClr val="1F1F1F"/>
                </a:solidFill>
                <a:effectLst/>
                <a:latin typeface="Arial" panose="020B0604020202020204" pitchFamily="34" charset="0"/>
              </a:rPr>
              <a:t>, sain, </a:t>
            </a:r>
            <a:r>
              <a:rPr lang="en-GB" sz="2400" b="0" err="1">
                <a:solidFill>
                  <a:srgbClr val="1F1F1F"/>
                </a:solidFill>
                <a:effectLst/>
                <a:latin typeface="Arial" panose="020B0604020202020204" pitchFamily="34" charset="0"/>
              </a:rPr>
              <a:t>iaith</a:t>
            </a:r>
            <a:r>
              <a:rPr lang="en-GB" sz="2400" b="0">
                <a:solidFill>
                  <a:srgbClr val="1F1F1F"/>
                </a:solidFill>
                <a:effectLst/>
                <a:latin typeface="Arial" panose="020B0604020202020204" pitchFamily="34" charset="0"/>
              </a:rPr>
              <a:t> y </a:t>
            </a:r>
            <a:r>
              <a:rPr lang="en-GB" sz="2400" b="0" err="1">
                <a:solidFill>
                  <a:srgbClr val="1F1F1F"/>
                </a:solidFill>
                <a:effectLst/>
                <a:latin typeface="Arial" panose="020B0604020202020204" pitchFamily="34" charset="0"/>
              </a:rPr>
              <a:t>corff</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lleoliad</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cadarnhaol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cyflwyniad</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proffesiynol</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cywirdeb</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iaith</a:t>
            </a:r>
            <a:r>
              <a:rPr lang="en-GB" sz="2400" b="0">
                <a:solidFill>
                  <a:srgbClr val="1F1F1F"/>
                </a:solidFill>
                <a:effectLst/>
                <a:latin typeface="Arial" panose="020B0604020202020204" pitchFamily="34" charset="0"/>
              </a:rPr>
              <a:t> </a:t>
            </a:r>
            <a:r>
              <a:rPr lang="en-GB" sz="2400" b="0" err="1">
                <a:solidFill>
                  <a:srgbClr val="1F1F1F"/>
                </a:solidFill>
                <a:effectLst/>
                <a:latin typeface="Arial" panose="020B0604020202020204" pitchFamily="34" charset="0"/>
              </a:rPr>
              <a:t>lafar</a:t>
            </a:r>
            <a:r>
              <a:rPr lang="en-GB" sz="2400" b="0">
                <a:solidFill>
                  <a:srgbClr val="1F1F1F"/>
                </a:solidFill>
                <a:effectLst/>
                <a:latin typeface="Arial" panose="020B0604020202020204" pitchFamily="34" charset="0"/>
              </a:rPr>
              <a:t> </a:t>
            </a:r>
            <a:r>
              <a:rPr lang="en-US" sz="2400" b="0">
                <a:solidFill>
                  <a:srgbClr val="1F1F1F"/>
                </a:solidFill>
                <a:effectLst/>
                <a:latin typeface="Arial" panose="020B0604020202020204" pitchFamily="34" charset="0"/>
              </a:rPr>
              <a:t> </a:t>
            </a:r>
            <a:endParaRPr lang="en-US" sz="2400">
              <a:solidFill>
                <a:srgbClr val="000000"/>
              </a:solidFill>
              <a:latin typeface="Segoe UI" panose="020B0502040204020203" pitchFamily="34" charset="0"/>
            </a:endParaRPr>
          </a:p>
          <a:p>
            <a:pPr marL="0" indent="0" algn="l" rtl="0" fontAlgn="base">
              <a:buNone/>
            </a:pPr>
            <a:r>
              <a:rPr lang="en-US" sz="1600" b="1" i="1">
                <a:solidFill>
                  <a:srgbClr val="000000"/>
                </a:solidFill>
                <a:effectLst/>
                <a:latin typeface="Segoe UI" panose="020B0502040204020203" pitchFamily="34" charset="0"/>
              </a:rPr>
              <a:t>    </a:t>
            </a:r>
            <a:r>
              <a:rPr lang="en-GB" sz="2400" b="1">
                <a:solidFill>
                  <a:schemeClr val="accent6">
                    <a:lumMod val="75000"/>
                  </a:schemeClr>
                </a:solidFill>
                <a:effectLst/>
                <a:latin typeface="Arial" panose="020B0604020202020204" pitchFamily="34" charset="0"/>
              </a:rPr>
              <a:t>Marc </a:t>
            </a:r>
            <a:r>
              <a:rPr lang="en-GB" sz="2400" b="1" err="1">
                <a:solidFill>
                  <a:schemeClr val="accent6">
                    <a:lumMod val="75000"/>
                  </a:schemeClr>
                </a:solidFill>
                <a:effectLst/>
                <a:latin typeface="Arial" panose="020B0604020202020204" pitchFamily="34" charset="0"/>
              </a:rPr>
              <a:t>Grŵp</a:t>
            </a:r>
            <a:r>
              <a:rPr lang="en-GB" sz="2400" b="1">
                <a:solidFill>
                  <a:schemeClr val="accent6">
                    <a:lumMod val="75000"/>
                  </a:schemeClr>
                </a:solidFill>
                <a:effectLst/>
                <a:latin typeface="Arial" panose="020B0604020202020204" pitchFamily="34" charset="0"/>
              </a:rPr>
              <a:t> - 5 marc</a:t>
            </a:r>
            <a:r>
              <a:rPr lang="en-US" sz="2400" b="1">
                <a:solidFill>
                  <a:schemeClr val="accent6">
                    <a:lumMod val="75000"/>
                  </a:schemeClr>
                </a:solidFill>
                <a:effectLst/>
                <a:latin typeface="Arial" panose="020B0604020202020204" pitchFamily="34" charset="0"/>
              </a:rPr>
              <a:t> </a:t>
            </a:r>
            <a:endParaRPr lang="cy-GB" sz="2200" b="1">
              <a:latin typeface="Arial"/>
              <a:cs typeface="Arial"/>
            </a:endParaRPr>
          </a:p>
          <a:p>
            <a:r>
              <a:rPr lang="cy-GB" sz="2200" b="1">
                <a:latin typeface="Arial"/>
                <a:cs typeface="Arial"/>
              </a:rPr>
              <a:t>Sgiliau Cyflwyno unigol</a:t>
            </a:r>
            <a:r>
              <a:rPr lang="en-GB" sz="2200" b="1">
                <a:latin typeface="Arial"/>
                <a:cs typeface="Arial"/>
              </a:rPr>
              <a:t>                  </a:t>
            </a:r>
            <a:r>
              <a:rPr lang="cy-GB" sz="2400">
                <a:latin typeface="Arial"/>
                <a:cs typeface="Arial"/>
              </a:rPr>
              <a:t>Goslef, cyflymdra, uchder llais, ymrwymiad ag aelodau’r grŵp, iaith y corff, lleoliad cadarnhaol, cyflwyniad proffesiynol, cywirdeb iaith ar lafar   </a:t>
            </a:r>
            <a:r>
              <a:rPr lang="cy-GB" sz="2400" b="1">
                <a:solidFill>
                  <a:srgbClr val="7030A0"/>
                </a:solidFill>
                <a:latin typeface="Arial"/>
                <a:cs typeface="Arial"/>
              </a:rPr>
              <a:t>Marc Unigol – 5 marc                          </a:t>
            </a:r>
            <a:r>
              <a:rPr lang="cy-GB" sz="2200" b="1">
                <a:latin typeface="Arial"/>
                <a:cs typeface="Arial"/>
              </a:rPr>
              <a:t>10 marc yn cyfanswm</a:t>
            </a:r>
            <a:endParaRPr lang="en-GB" sz="2200">
              <a:latin typeface="Arial"/>
              <a:cs typeface="Arial"/>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6028269" y="1372280"/>
            <a:ext cx="6391275" cy="3809862"/>
          </a:xfrm>
          <a:prstGeom prst="rect">
            <a:avLst/>
          </a:prstGeom>
        </p:spPr>
        <p:txBody>
          <a:bodyPr vert="horz" lIns="91440" tIns="45720" rIns="91440" bIns="45720" rtlCol="0" anchor="t">
            <a:noAutofit/>
          </a:bodyPr>
          <a:lstStyle/>
          <a:p>
            <a:pPr algn="l" rtl="0" fontAlgn="base"/>
            <a:r>
              <a:rPr lang="en-GB" sz="2400" b="1" i="0">
                <a:solidFill>
                  <a:srgbClr val="2F5496"/>
                </a:solidFill>
                <a:effectLst/>
                <a:latin typeface="Arial" panose="020B0604020202020204" pitchFamily="34" charset="0"/>
              </a:rPr>
              <a:t>Group presentation skills</a:t>
            </a:r>
            <a:r>
              <a:rPr lang="en-GB" sz="2400">
                <a:solidFill>
                  <a:srgbClr val="2F5496"/>
                </a:solidFill>
                <a:latin typeface="Arial" panose="020B0604020202020204" pitchFamily="34" charset="0"/>
              </a:rPr>
              <a:t>                                            E</a:t>
            </a:r>
            <a:r>
              <a:rPr lang="en-GB" sz="2400" b="0" i="0">
                <a:solidFill>
                  <a:srgbClr val="2F5496"/>
                </a:solidFill>
                <a:effectLst/>
                <a:latin typeface="Arial" panose="020B0604020202020204" pitchFamily="34" charset="0"/>
              </a:rPr>
              <a:t>ngagement with group members</a:t>
            </a:r>
            <a:r>
              <a:rPr lang="en-GB" sz="2400" b="1" i="0">
                <a:solidFill>
                  <a:srgbClr val="2F5496"/>
                </a:solidFill>
                <a:effectLst/>
                <a:latin typeface="Arial" panose="020B0604020202020204" pitchFamily="34" charset="0"/>
              </a:rPr>
              <a:t>,</a:t>
            </a:r>
            <a:r>
              <a:rPr lang="en-GB" sz="2400" b="0" i="0">
                <a:solidFill>
                  <a:srgbClr val="2F5496"/>
                </a:solidFill>
                <a:effectLst/>
                <a:latin typeface="Arial" panose="020B0604020202020204" pitchFamily="34" charset="0"/>
              </a:rPr>
              <a:t> Intonation, pace, volume, body language, positive positioning, professional presentation, accuracy of spoken language  </a:t>
            </a:r>
          </a:p>
          <a:p>
            <a:pPr marL="0" indent="0" algn="l" rtl="0" fontAlgn="base">
              <a:buNone/>
            </a:pPr>
            <a:r>
              <a:rPr lang="en-GB" sz="2400">
                <a:solidFill>
                  <a:srgbClr val="2F5496"/>
                </a:solidFill>
                <a:latin typeface="Arial" panose="020B0604020202020204" pitchFamily="34" charset="0"/>
              </a:rPr>
              <a:t>    </a:t>
            </a:r>
            <a:r>
              <a:rPr lang="en-GB" sz="2400" b="1" i="0">
                <a:solidFill>
                  <a:schemeClr val="accent6">
                    <a:lumMod val="75000"/>
                  </a:schemeClr>
                </a:solidFill>
                <a:effectLst/>
                <a:latin typeface="Arial" panose="020B0604020202020204" pitchFamily="34" charset="0"/>
              </a:rPr>
              <a:t>Group Mark - 5 marks </a:t>
            </a:r>
            <a:endParaRPr lang="en-GB" sz="2400" b="1" i="0">
              <a:solidFill>
                <a:schemeClr val="accent6">
                  <a:lumMod val="75000"/>
                </a:schemeClr>
              </a:solidFill>
              <a:effectLst/>
              <a:latin typeface="Segoe UI" panose="020B0502040204020203" pitchFamily="34" charset="0"/>
            </a:endParaRPr>
          </a:p>
          <a:p>
            <a:pPr algn="l" rtl="0" fontAlgn="base"/>
            <a:r>
              <a:rPr lang="en-GB" sz="2400" b="1" i="0">
                <a:solidFill>
                  <a:srgbClr val="2F5496"/>
                </a:solidFill>
                <a:effectLst/>
                <a:latin typeface="Arial" panose="020B0604020202020204" pitchFamily="34" charset="0"/>
              </a:rPr>
              <a:t>Individual presentation skills</a:t>
            </a:r>
            <a:r>
              <a:rPr lang="en-GB" sz="2400">
                <a:solidFill>
                  <a:srgbClr val="2F5496"/>
                </a:solidFill>
                <a:latin typeface="Arial" panose="020B0604020202020204" pitchFamily="34" charset="0"/>
              </a:rPr>
              <a:t>                                       I</a:t>
            </a:r>
            <a:r>
              <a:rPr lang="en-GB" sz="2400" b="0" i="0">
                <a:solidFill>
                  <a:srgbClr val="2F5496"/>
                </a:solidFill>
                <a:effectLst/>
                <a:latin typeface="Arial" panose="020B0604020202020204" pitchFamily="34" charset="0"/>
              </a:rPr>
              <a:t>ntonation, pace, volume, body language, positive positioning, professional presentation, accuracy of spoken language  </a:t>
            </a:r>
            <a:r>
              <a:rPr lang="en-GB" sz="2400" b="0" i="0">
                <a:solidFill>
                  <a:srgbClr val="2F5496"/>
                </a:solidFill>
                <a:effectLst/>
                <a:latin typeface="Times New Roman" panose="02020603050405020304" pitchFamily="18" charset="0"/>
              </a:rPr>
              <a:t>  </a:t>
            </a:r>
          </a:p>
          <a:p>
            <a:pPr marL="0" indent="0" fontAlgn="base">
              <a:buNone/>
            </a:pPr>
            <a:r>
              <a:rPr lang="en-GB" sz="2400">
                <a:solidFill>
                  <a:srgbClr val="2F5496"/>
                </a:solidFill>
                <a:latin typeface="Times New Roman" panose="02020603050405020304" pitchFamily="18" charset="0"/>
              </a:rPr>
              <a:t>   </a:t>
            </a:r>
            <a:r>
              <a:rPr lang="en-GB" sz="2400" b="1" i="0">
                <a:solidFill>
                  <a:srgbClr val="7030A0"/>
                </a:solidFill>
                <a:effectLst/>
                <a:latin typeface="Arial" panose="020B0604020202020204" pitchFamily="34" charset="0"/>
              </a:rPr>
              <a:t>Individual Mark - 5 marks                                        </a:t>
            </a:r>
            <a:r>
              <a:rPr lang="en-GB" sz="2400" b="1">
                <a:solidFill>
                  <a:schemeClr val="accent1">
                    <a:lumMod val="75000"/>
                  </a:schemeClr>
                </a:solidFill>
                <a:latin typeface="Arial"/>
                <a:cs typeface="Arial"/>
              </a:rPr>
              <a:t>10 marks in total</a:t>
            </a:r>
            <a:endParaRPr lang="en-GB" sz="2400" b="1">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473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01F5-7389-AB03-6C3D-F4A5EF5B2ADA}"/>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Deillianau </a:t>
            </a:r>
            <a:r>
              <a:rPr lang="en-GB" b="1" err="1">
                <a:latin typeface="Arial" panose="020B0604020202020204" pitchFamily="34" charset="0"/>
                <a:cs typeface="Arial" panose="020B0604020202020204" pitchFamily="34" charset="0"/>
              </a:rPr>
              <a:t>Dysgu</a:t>
            </a:r>
            <a:endParaRPr lang="en-GB" b="1">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F8F31FE1-A93F-0A57-3FFF-5F8EE4C4CBDE}"/>
              </a:ext>
            </a:extLst>
          </p:cNvPr>
          <p:cNvPicPr>
            <a:picLocks noChangeAspect="1"/>
          </p:cNvPicPr>
          <p:nvPr/>
        </p:nvPicPr>
        <p:blipFill>
          <a:blip r:embed="rId2"/>
          <a:stretch>
            <a:fillRect/>
          </a:stretch>
        </p:blipFill>
        <p:spPr>
          <a:xfrm>
            <a:off x="1985875" y="1503431"/>
            <a:ext cx="7624554" cy="4485393"/>
          </a:xfrm>
          <a:prstGeom prst="rect">
            <a:avLst/>
          </a:prstGeom>
        </p:spPr>
      </p:pic>
    </p:spTree>
    <p:extLst>
      <p:ext uri="{BB962C8B-B14F-4D97-AF65-F5344CB8AC3E}">
        <p14:creationId xmlns:p14="http://schemas.microsoft.com/office/powerpoint/2010/main" val="3360460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01F5-7389-AB03-6C3D-F4A5EF5B2ADA}"/>
              </a:ext>
            </a:extLst>
          </p:cNvPr>
          <p:cNvSpPr>
            <a:spLocks noGrp="1"/>
          </p:cNvSpPr>
          <p:nvPr>
            <p:ph type="title"/>
          </p:nvPr>
        </p:nvSpPr>
        <p:spPr>
          <a:xfrm>
            <a:off x="838200" y="-235124"/>
            <a:ext cx="10515600" cy="1325563"/>
          </a:xfrm>
        </p:spPr>
        <p:txBody>
          <a:bodyPr/>
          <a:lstStyle/>
          <a:p>
            <a:pPr algn="ctr"/>
            <a:r>
              <a:rPr lang="en-GB" b="1">
                <a:solidFill>
                  <a:schemeClr val="accent1">
                    <a:lumMod val="75000"/>
                  </a:schemeClr>
                </a:solidFill>
                <a:latin typeface="Arial" panose="020B0604020202020204" pitchFamily="34" charset="0"/>
                <a:cs typeface="Arial" panose="020B0604020202020204" pitchFamily="34" charset="0"/>
              </a:rPr>
              <a:t>Learning Outcomes</a:t>
            </a:r>
          </a:p>
        </p:txBody>
      </p:sp>
      <p:pic>
        <p:nvPicPr>
          <p:cNvPr id="6" name="Picture 5">
            <a:extLst>
              <a:ext uri="{FF2B5EF4-FFF2-40B4-BE49-F238E27FC236}">
                <a16:creationId xmlns:a16="http://schemas.microsoft.com/office/drawing/2014/main" id="{17EFBD6A-B3BC-617A-9736-643D827D7AC8}"/>
              </a:ext>
            </a:extLst>
          </p:cNvPr>
          <p:cNvPicPr>
            <a:picLocks noChangeAspect="1"/>
          </p:cNvPicPr>
          <p:nvPr/>
        </p:nvPicPr>
        <p:blipFill>
          <a:blip r:embed="rId2"/>
          <a:stretch>
            <a:fillRect/>
          </a:stretch>
        </p:blipFill>
        <p:spPr>
          <a:xfrm>
            <a:off x="2193438" y="783575"/>
            <a:ext cx="7327776" cy="5290850"/>
          </a:xfrm>
          <a:prstGeom prst="rect">
            <a:avLst/>
          </a:prstGeom>
        </p:spPr>
      </p:pic>
    </p:spTree>
    <p:extLst>
      <p:ext uri="{BB962C8B-B14F-4D97-AF65-F5344CB8AC3E}">
        <p14:creationId xmlns:p14="http://schemas.microsoft.com/office/powerpoint/2010/main" val="7055260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506C2E4-A072-CC3D-0753-2F85FC1D66E1}"/>
              </a:ext>
            </a:extLst>
          </p:cNvPr>
          <p:cNvSpPr>
            <a:spLocks noGrp="1" noChangeArrowheads="1"/>
          </p:cNvSpPr>
          <p:nvPr>
            <p:ph type="title"/>
          </p:nvPr>
        </p:nvSpPr>
        <p:spPr>
          <a:xfrm>
            <a:off x="838200" y="0"/>
            <a:ext cx="10515600" cy="1325563"/>
          </a:xfrm>
        </p:spPr>
        <p:txBody>
          <a:bodyPr>
            <a:noAutofit/>
          </a:bodyPr>
          <a:lstStyle/>
          <a:p>
            <a:pPr algn="ctr"/>
            <a:r>
              <a:rPr lang="en-GB" altLang="en-US" sz="4800" b="1" err="1">
                <a:latin typeface="Arial" panose="020B0604020202020204" pitchFamily="34" charset="0"/>
                <a:cs typeface="Arial" panose="020B0604020202020204" pitchFamily="34" charset="0"/>
              </a:rPr>
              <a:t>Pwyntiau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i’w</a:t>
            </a:r>
            <a:r>
              <a:rPr lang="en-GB" altLang="en-US" sz="4800" b="1">
                <a:latin typeface="Arial" panose="020B0604020202020204" pitchFamily="34" charset="0"/>
                <a:cs typeface="Arial" panose="020B0604020202020204" pitchFamily="34" charset="0"/>
              </a:rPr>
              <a:t> gofio</a:t>
            </a:r>
            <a:br>
              <a:rPr lang="en-GB" altLang="en-US" sz="4800" b="1">
                <a:solidFill>
                  <a:srgbClr val="0000FF"/>
                </a:solidFill>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Points to remember</a:t>
            </a:r>
          </a:p>
        </p:txBody>
      </p:sp>
      <p:sp>
        <p:nvSpPr>
          <p:cNvPr id="38915" name="Content Placeholder 2">
            <a:extLst>
              <a:ext uri="{FF2B5EF4-FFF2-40B4-BE49-F238E27FC236}">
                <a16:creationId xmlns:a16="http://schemas.microsoft.com/office/drawing/2014/main" id="{71ACD742-3E1C-692E-9BC2-5E3C8E81C0AF}"/>
              </a:ext>
            </a:extLst>
          </p:cNvPr>
          <p:cNvSpPr>
            <a:spLocks noGrp="1"/>
          </p:cNvSpPr>
          <p:nvPr>
            <p:ph sz="half" idx="1"/>
          </p:nvPr>
        </p:nvSpPr>
        <p:spPr>
          <a:xfrm>
            <a:off x="104452" y="1524069"/>
            <a:ext cx="5740975" cy="3809862"/>
          </a:xfrm>
        </p:spPr>
        <p:txBody>
          <a:bodyPr vert="horz" lIns="91440" tIns="45720" rIns="91440" bIns="45720" rtlCol="0" anchor="t">
            <a:noAutofit/>
          </a:bodyPr>
          <a:lstStyle/>
          <a:p>
            <a:r>
              <a:rPr lang="en-GB" sz="2200" err="1">
                <a:latin typeface="Arial"/>
                <a:cs typeface="Arial"/>
              </a:rPr>
              <a:t>Cyflwyniad</a:t>
            </a:r>
            <a:r>
              <a:rPr lang="en-GB" sz="2200">
                <a:latin typeface="Arial"/>
                <a:cs typeface="Arial"/>
              </a:rPr>
              <a:t> 40 </a:t>
            </a:r>
            <a:r>
              <a:rPr lang="en-GB" sz="2200" err="1">
                <a:latin typeface="Arial"/>
                <a:cs typeface="Arial"/>
              </a:rPr>
              <a:t>munud</a:t>
            </a:r>
            <a:r>
              <a:rPr lang="en-GB" sz="2200">
                <a:latin typeface="Arial"/>
                <a:cs typeface="Arial"/>
              </a:rPr>
              <a:t> </a:t>
            </a:r>
            <a:endParaRPr lang="en-GB" sz="2200">
              <a:latin typeface="Arial" panose="020B0604020202020204" pitchFamily="34" charset="0"/>
              <a:cs typeface="Arial" panose="020B0604020202020204" pitchFamily="34" charset="0"/>
            </a:endParaRPr>
          </a:p>
          <a:p>
            <a:r>
              <a:rPr lang="en-GB" sz="2200">
                <a:latin typeface="Arial"/>
                <a:cs typeface="Arial"/>
              </a:rPr>
              <a:t>20 </a:t>
            </a:r>
            <a:r>
              <a:rPr lang="en-GB" sz="2200" err="1">
                <a:latin typeface="Arial"/>
                <a:cs typeface="Arial"/>
              </a:rPr>
              <a:t>munud</a:t>
            </a:r>
            <a:r>
              <a:rPr lang="en-GB" sz="2200">
                <a:latin typeface="Arial"/>
                <a:cs typeface="Arial"/>
              </a:rPr>
              <a:t> o </a:t>
            </a:r>
            <a:r>
              <a:rPr lang="en-GB" sz="2200" err="1">
                <a:latin typeface="Arial"/>
                <a:cs typeface="Arial"/>
              </a:rPr>
              <a:t>gyflwyno</a:t>
            </a:r>
            <a:endParaRPr lang="en-GB" sz="2200">
              <a:latin typeface="Arial"/>
              <a:cs typeface="Arial"/>
            </a:endParaRPr>
          </a:p>
          <a:p>
            <a:r>
              <a:rPr lang="en-GB" sz="2200">
                <a:latin typeface="Arial"/>
                <a:cs typeface="Arial"/>
              </a:rPr>
              <a:t>20 </a:t>
            </a:r>
            <a:r>
              <a:rPr lang="en-GB" sz="2200" err="1">
                <a:latin typeface="Arial"/>
                <a:cs typeface="Arial"/>
              </a:rPr>
              <a:t>munud</a:t>
            </a:r>
            <a:r>
              <a:rPr lang="en-GB" sz="2200">
                <a:latin typeface="Arial"/>
                <a:cs typeface="Arial"/>
              </a:rPr>
              <a:t> o </a:t>
            </a:r>
            <a:r>
              <a:rPr lang="en-GB" sz="2200" err="1">
                <a:latin typeface="Arial"/>
                <a:cs typeface="Arial"/>
              </a:rPr>
              <a:t>adfyfriad</a:t>
            </a:r>
            <a:r>
              <a:rPr lang="en-GB" sz="2200">
                <a:latin typeface="Arial"/>
                <a:cs typeface="Arial"/>
              </a:rPr>
              <a:t> </a:t>
            </a:r>
            <a:r>
              <a:rPr lang="en-GB" sz="2200" err="1">
                <a:latin typeface="Arial"/>
                <a:cs typeface="Arial"/>
              </a:rPr>
              <a:t>grwp</a:t>
            </a:r>
            <a:r>
              <a:rPr lang="en-GB" sz="2200">
                <a:latin typeface="Arial"/>
                <a:cs typeface="Arial"/>
              </a:rPr>
              <a:t> (</a:t>
            </a:r>
            <a:r>
              <a:rPr lang="en-GB" sz="2200" err="1">
                <a:latin typeface="Arial"/>
                <a:cs typeface="Arial"/>
              </a:rPr>
              <a:t>tua</a:t>
            </a:r>
            <a:r>
              <a:rPr lang="en-GB" sz="2200">
                <a:latin typeface="Arial"/>
                <a:cs typeface="Arial"/>
              </a:rPr>
              <a:t> 5 </a:t>
            </a:r>
            <a:r>
              <a:rPr lang="en-GB" sz="2200" err="1">
                <a:latin typeface="Arial"/>
                <a:cs typeface="Arial"/>
              </a:rPr>
              <a:t>funud</a:t>
            </a:r>
            <a:r>
              <a:rPr lang="en-GB" sz="2200">
                <a:latin typeface="Arial"/>
                <a:cs typeface="Arial"/>
              </a:rPr>
              <a:t> yr un). </a:t>
            </a:r>
            <a:r>
              <a:rPr lang="en-GB" sz="2200" b="1">
                <a:latin typeface="Arial"/>
                <a:cs typeface="Arial"/>
              </a:rPr>
              <a:t>PEIDIWCH</a:t>
            </a:r>
            <a:r>
              <a:rPr lang="en-GB" sz="2200">
                <a:latin typeface="Arial"/>
                <a:cs typeface="Arial"/>
              </a:rPr>
              <a:t> ag </a:t>
            </a:r>
            <a:r>
              <a:rPr lang="en-GB" sz="2200" err="1">
                <a:latin typeface="Arial"/>
                <a:cs typeface="Arial"/>
              </a:rPr>
              <a:t>adfyfyrio</a:t>
            </a:r>
            <a:r>
              <a:rPr lang="en-GB" sz="2200">
                <a:latin typeface="Arial"/>
                <a:cs typeface="Arial"/>
              </a:rPr>
              <a:t> </a:t>
            </a:r>
            <a:r>
              <a:rPr lang="en-GB" sz="2200" err="1">
                <a:latin typeface="Arial"/>
                <a:cs typeface="Arial"/>
              </a:rPr>
              <a:t>ar</a:t>
            </a:r>
            <a:r>
              <a:rPr lang="en-GB" sz="2200">
                <a:latin typeface="Arial"/>
                <a:cs typeface="Arial"/>
              </a:rPr>
              <a:t> proses yr </a:t>
            </a:r>
            <a:r>
              <a:rPr lang="en-GB" sz="2200" err="1">
                <a:latin typeface="Arial"/>
                <a:cs typeface="Arial"/>
              </a:rPr>
              <a:t>aseiniad</a:t>
            </a:r>
            <a:r>
              <a:rPr lang="en-GB" sz="2200">
                <a:latin typeface="Arial"/>
                <a:cs typeface="Arial"/>
              </a:rPr>
              <a:t>, </a:t>
            </a:r>
            <a:r>
              <a:rPr lang="en-GB" sz="2200" err="1">
                <a:latin typeface="Arial"/>
                <a:cs typeface="Arial"/>
              </a:rPr>
              <a:t>gwaith</a:t>
            </a:r>
            <a:r>
              <a:rPr lang="en-GB" sz="2200">
                <a:latin typeface="Arial"/>
                <a:cs typeface="Arial"/>
              </a:rPr>
              <a:t> </a:t>
            </a:r>
            <a:r>
              <a:rPr lang="en-GB" sz="2200" err="1">
                <a:latin typeface="Arial"/>
                <a:cs typeface="Arial"/>
              </a:rPr>
              <a:t>grwp</a:t>
            </a:r>
            <a:r>
              <a:rPr lang="en-GB" sz="2200">
                <a:latin typeface="Arial"/>
                <a:cs typeface="Arial"/>
              </a:rPr>
              <a:t> </a:t>
            </a:r>
            <a:r>
              <a:rPr lang="en-GB" sz="2200" err="1">
                <a:latin typeface="Arial"/>
                <a:cs typeface="Arial"/>
              </a:rPr>
              <a:t>ayyb</a:t>
            </a:r>
            <a:r>
              <a:rPr lang="en-GB" sz="2200">
                <a:latin typeface="Arial"/>
                <a:cs typeface="Arial"/>
              </a:rPr>
              <a:t>, </a:t>
            </a:r>
            <a:r>
              <a:rPr lang="en-GB" sz="2200" err="1">
                <a:latin typeface="Arial"/>
                <a:cs typeface="Arial"/>
              </a:rPr>
              <a:t>dylai</a:t>
            </a:r>
            <a:r>
              <a:rPr lang="en-GB" sz="2200">
                <a:latin typeface="Arial"/>
                <a:cs typeface="Arial"/>
              </a:rPr>
              <a:t> </a:t>
            </a:r>
            <a:r>
              <a:rPr lang="en-GB" sz="2200" err="1">
                <a:latin typeface="Arial"/>
                <a:cs typeface="Arial"/>
              </a:rPr>
              <a:t>hwn</a:t>
            </a:r>
            <a:r>
              <a:rPr lang="en-GB" sz="2200">
                <a:latin typeface="Arial"/>
                <a:cs typeface="Arial"/>
              </a:rPr>
              <a:t> bod </a:t>
            </a:r>
            <a:r>
              <a:rPr lang="en-GB" sz="2200" err="1">
                <a:latin typeface="Arial"/>
                <a:cs typeface="Arial"/>
              </a:rPr>
              <a:t>amdano</a:t>
            </a:r>
            <a:r>
              <a:rPr lang="en-GB" sz="2200">
                <a:latin typeface="Arial"/>
                <a:cs typeface="Arial"/>
              </a:rPr>
              <a:t> chi, </a:t>
            </a:r>
            <a:r>
              <a:rPr lang="en-GB" sz="2200" err="1">
                <a:latin typeface="Arial"/>
                <a:cs typeface="Arial"/>
              </a:rPr>
              <a:t>beth</a:t>
            </a:r>
            <a:r>
              <a:rPr lang="en-GB" sz="2200">
                <a:latin typeface="Arial"/>
                <a:cs typeface="Arial"/>
              </a:rPr>
              <a:t> </a:t>
            </a:r>
            <a:r>
              <a:rPr lang="en-GB" sz="2200" err="1">
                <a:latin typeface="Arial"/>
                <a:cs typeface="Arial"/>
              </a:rPr>
              <a:t>oedd</a:t>
            </a:r>
            <a:r>
              <a:rPr lang="en-GB" sz="2200">
                <a:latin typeface="Arial"/>
                <a:cs typeface="Arial"/>
              </a:rPr>
              <a:t> </a:t>
            </a:r>
            <a:r>
              <a:rPr lang="en-GB" sz="2200" err="1">
                <a:latin typeface="Arial"/>
                <a:cs typeface="Arial"/>
              </a:rPr>
              <a:t>eich</a:t>
            </a:r>
            <a:r>
              <a:rPr lang="en-GB" sz="2200">
                <a:latin typeface="Arial"/>
                <a:cs typeface="Arial"/>
              </a:rPr>
              <a:t> </a:t>
            </a:r>
            <a:r>
              <a:rPr lang="en-GB" sz="2200" err="1">
                <a:latin typeface="Arial"/>
                <a:cs typeface="Arial"/>
              </a:rPr>
              <a:t>gwybodaeth</a:t>
            </a:r>
            <a:r>
              <a:rPr lang="en-GB" sz="2200">
                <a:latin typeface="Arial"/>
                <a:cs typeface="Arial"/>
              </a:rPr>
              <a:t> </a:t>
            </a:r>
            <a:r>
              <a:rPr lang="en-GB" sz="2200" err="1">
                <a:latin typeface="Arial"/>
                <a:cs typeface="Arial"/>
              </a:rPr>
              <a:t>ynglyn</a:t>
            </a:r>
            <a:r>
              <a:rPr lang="en-GB" sz="2200">
                <a:latin typeface="Arial"/>
                <a:cs typeface="Arial"/>
              </a:rPr>
              <a:t> a </a:t>
            </a:r>
            <a:r>
              <a:rPr lang="en-GB" sz="2200" err="1">
                <a:latin typeface="Arial"/>
                <a:cs typeface="Arial"/>
              </a:rPr>
              <a:t>diogelu</a:t>
            </a:r>
            <a:r>
              <a:rPr lang="en-GB" sz="2200">
                <a:latin typeface="Arial"/>
                <a:cs typeface="Arial"/>
              </a:rPr>
              <a:t> </a:t>
            </a:r>
            <a:r>
              <a:rPr lang="en-GB" sz="2200" err="1">
                <a:latin typeface="Arial"/>
                <a:cs typeface="Arial"/>
              </a:rPr>
              <a:t>cyn</a:t>
            </a:r>
            <a:r>
              <a:rPr lang="en-GB" sz="2200">
                <a:latin typeface="Arial"/>
                <a:cs typeface="Arial"/>
              </a:rPr>
              <a:t> y </a:t>
            </a:r>
            <a:r>
              <a:rPr lang="en-GB" sz="2200" err="1">
                <a:latin typeface="Arial"/>
                <a:cs typeface="Arial"/>
              </a:rPr>
              <a:t>fodiwl</a:t>
            </a:r>
            <a:r>
              <a:rPr lang="en-GB" sz="2200">
                <a:latin typeface="Arial"/>
                <a:cs typeface="Arial"/>
              </a:rPr>
              <a:t>, </a:t>
            </a:r>
            <a:r>
              <a:rPr lang="en-GB" sz="2200" err="1">
                <a:latin typeface="Arial"/>
                <a:cs typeface="Arial"/>
              </a:rPr>
              <a:t>pwyntiau</a:t>
            </a:r>
            <a:r>
              <a:rPr lang="en-GB" sz="2200">
                <a:latin typeface="Arial"/>
                <a:cs typeface="Arial"/>
              </a:rPr>
              <a:t> </a:t>
            </a:r>
            <a:r>
              <a:rPr lang="en-GB" sz="2200" err="1">
                <a:latin typeface="Arial"/>
                <a:cs typeface="Arial"/>
              </a:rPr>
              <a:t>dysgu</a:t>
            </a:r>
            <a:r>
              <a:rPr lang="en-GB" sz="2200">
                <a:latin typeface="Arial"/>
                <a:cs typeface="Arial"/>
              </a:rPr>
              <a:t> </a:t>
            </a:r>
            <a:r>
              <a:rPr lang="en-GB" sz="2200" err="1">
                <a:latin typeface="Arial"/>
                <a:cs typeface="Arial"/>
              </a:rPr>
              <a:t>penodol</a:t>
            </a:r>
            <a:r>
              <a:rPr lang="en-GB" sz="2200">
                <a:latin typeface="Arial"/>
                <a:cs typeface="Arial"/>
              </a:rPr>
              <a:t> </a:t>
            </a:r>
            <a:r>
              <a:rPr lang="en-GB" sz="2200" err="1">
                <a:latin typeface="Arial"/>
                <a:cs typeface="Arial"/>
              </a:rPr>
              <a:t>o'r</a:t>
            </a:r>
            <a:r>
              <a:rPr lang="en-GB" sz="2200">
                <a:latin typeface="Arial"/>
                <a:cs typeface="Arial"/>
              </a:rPr>
              <a:t> </a:t>
            </a:r>
            <a:r>
              <a:rPr lang="en-GB" sz="2200" err="1">
                <a:latin typeface="Arial"/>
                <a:cs typeface="Arial"/>
              </a:rPr>
              <a:t>modiwl</a:t>
            </a:r>
            <a:r>
              <a:rPr lang="en-GB" sz="2200">
                <a:latin typeface="Arial"/>
                <a:cs typeface="Arial"/>
              </a:rPr>
              <a:t> a </a:t>
            </a:r>
            <a:r>
              <a:rPr lang="en-GB" sz="2200" err="1">
                <a:latin typeface="Arial"/>
                <a:cs typeface="Arial"/>
              </a:rPr>
              <a:t>sut</a:t>
            </a:r>
            <a:r>
              <a:rPr lang="en-GB" sz="2200">
                <a:latin typeface="Arial"/>
                <a:cs typeface="Arial"/>
              </a:rPr>
              <a:t> </a:t>
            </a:r>
            <a:r>
              <a:rPr lang="en-GB" sz="2200" err="1">
                <a:latin typeface="Arial"/>
                <a:cs typeface="Arial"/>
              </a:rPr>
              <a:t>bydde</a:t>
            </a:r>
            <a:r>
              <a:rPr lang="en-GB" sz="2200">
                <a:latin typeface="Arial"/>
                <a:cs typeface="Arial"/>
              </a:rPr>
              <a:t> </a:t>
            </a:r>
            <a:r>
              <a:rPr lang="en-GB" sz="2200" err="1">
                <a:latin typeface="Arial"/>
                <a:cs typeface="Arial"/>
              </a:rPr>
              <a:t>hwn</a:t>
            </a:r>
            <a:r>
              <a:rPr lang="en-GB" sz="2200">
                <a:latin typeface="Arial"/>
                <a:cs typeface="Arial"/>
              </a:rPr>
              <a:t> </a:t>
            </a:r>
            <a:r>
              <a:rPr lang="en-GB" sz="2200" err="1">
                <a:latin typeface="Arial"/>
                <a:cs typeface="Arial"/>
              </a:rPr>
              <a:t>yn</a:t>
            </a:r>
            <a:r>
              <a:rPr lang="en-GB" sz="2200">
                <a:latin typeface="Arial"/>
                <a:cs typeface="Arial"/>
              </a:rPr>
              <a:t> </a:t>
            </a:r>
            <a:r>
              <a:rPr lang="en-GB" sz="2200" err="1">
                <a:latin typeface="Arial"/>
                <a:cs typeface="Arial"/>
              </a:rPr>
              <a:t>dy</a:t>
            </a:r>
            <a:r>
              <a:rPr lang="en-GB" sz="2200">
                <a:latin typeface="Arial"/>
                <a:cs typeface="Arial"/>
              </a:rPr>
              <a:t> </a:t>
            </a:r>
            <a:r>
              <a:rPr lang="en-GB" sz="2200" err="1">
                <a:latin typeface="Arial"/>
                <a:cs typeface="Arial"/>
              </a:rPr>
              <a:t>helpu</a:t>
            </a:r>
            <a:r>
              <a:rPr lang="en-GB" sz="2200">
                <a:latin typeface="Arial"/>
                <a:cs typeface="Arial"/>
              </a:rPr>
              <a:t> bod </a:t>
            </a:r>
            <a:r>
              <a:rPr lang="en-GB" sz="2200" err="1">
                <a:latin typeface="Arial"/>
                <a:cs typeface="Arial"/>
              </a:rPr>
              <a:t>yn</a:t>
            </a:r>
            <a:r>
              <a:rPr lang="en-GB" sz="2200">
                <a:latin typeface="Arial"/>
                <a:cs typeface="Arial"/>
              </a:rPr>
              <a:t> </a:t>
            </a:r>
            <a:r>
              <a:rPr lang="en-GB" sz="2200" err="1">
                <a:latin typeface="Arial"/>
                <a:cs typeface="Arial"/>
              </a:rPr>
              <a:t>ymarferwr</a:t>
            </a:r>
            <a:r>
              <a:rPr lang="en-GB" sz="2200">
                <a:latin typeface="Arial"/>
                <a:cs typeface="Arial"/>
              </a:rPr>
              <a:t> well. </a:t>
            </a:r>
            <a:r>
              <a:rPr lang="en-GB" sz="2200" err="1">
                <a:latin typeface="Arial"/>
                <a:cs typeface="Arial"/>
              </a:rPr>
              <a:t>A'r</a:t>
            </a:r>
            <a:r>
              <a:rPr lang="en-GB" sz="2200">
                <a:latin typeface="Arial"/>
                <a:cs typeface="Arial"/>
              </a:rPr>
              <a:t> 5 'r'.</a:t>
            </a:r>
            <a:endParaRPr lang="en-GB" sz="2200">
              <a:latin typeface="Arial" panose="020B0604020202020204" pitchFamily="34" charset="0"/>
              <a:cs typeface="Arial" panose="020B0604020202020204" pitchFamily="34" charset="0"/>
            </a:endParaRPr>
          </a:p>
          <a:p>
            <a:r>
              <a:rPr lang="en-GB" sz="2200" err="1">
                <a:latin typeface="Arial"/>
                <a:cs typeface="Arial"/>
              </a:rPr>
              <a:t>Pob</a:t>
            </a:r>
            <a:r>
              <a:rPr lang="en-GB" sz="2200">
                <a:latin typeface="Arial"/>
                <a:cs typeface="Arial"/>
              </a:rPr>
              <a:t> </a:t>
            </a:r>
            <a:r>
              <a:rPr lang="en-GB" sz="2200" err="1">
                <a:latin typeface="Arial"/>
                <a:cs typeface="Arial"/>
              </a:rPr>
              <a:t>myfyrwyr</a:t>
            </a:r>
            <a:r>
              <a:rPr lang="en-GB" sz="2200">
                <a:latin typeface="Arial"/>
                <a:cs typeface="Arial"/>
              </a:rPr>
              <a:t> </a:t>
            </a:r>
            <a:r>
              <a:rPr lang="en-GB" sz="2200" err="1">
                <a:latin typeface="Arial"/>
                <a:cs typeface="Arial"/>
              </a:rPr>
              <a:t>i</a:t>
            </a:r>
            <a:r>
              <a:rPr lang="en-GB" sz="2200">
                <a:latin typeface="Arial"/>
                <a:cs typeface="Arial"/>
              </a:rPr>
              <a:t> </a:t>
            </a:r>
            <a:r>
              <a:rPr lang="en-GB" sz="2200" err="1">
                <a:latin typeface="Arial"/>
                <a:cs typeface="Arial"/>
              </a:rPr>
              <a:t>lanlwytho</a:t>
            </a:r>
            <a:r>
              <a:rPr lang="en-GB" sz="2200">
                <a:latin typeface="Arial"/>
                <a:cs typeface="Arial"/>
              </a:rPr>
              <a:t> </a:t>
            </a:r>
            <a:r>
              <a:rPr lang="en-GB" sz="2200" err="1">
                <a:latin typeface="Arial"/>
                <a:cs typeface="Arial"/>
              </a:rPr>
              <a:t>sgript</a:t>
            </a:r>
            <a:r>
              <a:rPr lang="en-GB" sz="2200">
                <a:latin typeface="Arial"/>
                <a:cs typeface="Arial"/>
              </a:rPr>
              <a:t> a </a:t>
            </a:r>
            <a:r>
              <a:rPr lang="en-GB" sz="2200" err="1">
                <a:latin typeface="Arial"/>
                <a:cs typeface="Arial"/>
              </a:rPr>
              <a:t>rhestr</a:t>
            </a:r>
            <a:r>
              <a:rPr lang="en-GB" sz="2200">
                <a:latin typeface="Arial"/>
                <a:cs typeface="Arial"/>
              </a:rPr>
              <a:t> </a:t>
            </a:r>
            <a:r>
              <a:rPr lang="en-GB" sz="2200" err="1">
                <a:latin typeface="Arial"/>
                <a:cs typeface="Arial"/>
              </a:rPr>
              <a:t>cyfeiriadau</a:t>
            </a:r>
            <a:r>
              <a:rPr lang="en-GB" sz="2200">
                <a:latin typeface="Arial"/>
                <a:cs typeface="Arial"/>
              </a:rPr>
              <a:t> </a:t>
            </a:r>
            <a:r>
              <a:rPr lang="en-GB" sz="2200" err="1">
                <a:latin typeface="Arial"/>
                <a:cs typeface="Arial"/>
              </a:rPr>
              <a:t>grŵp</a:t>
            </a:r>
            <a:r>
              <a:rPr lang="en-GB" sz="2200">
                <a:latin typeface="Arial"/>
                <a:cs typeface="Arial"/>
              </a:rPr>
              <a:t> a </a:t>
            </a:r>
            <a:r>
              <a:rPr lang="en-GB" sz="2200" err="1">
                <a:latin typeface="Arial"/>
                <a:cs typeface="Arial"/>
              </a:rPr>
              <a:t>rhestr</a:t>
            </a:r>
            <a:r>
              <a:rPr lang="en-GB" sz="2200">
                <a:latin typeface="Arial"/>
                <a:cs typeface="Arial"/>
              </a:rPr>
              <a:t> </a:t>
            </a:r>
            <a:r>
              <a:rPr lang="en-GB" sz="2200" err="1">
                <a:latin typeface="Arial"/>
                <a:cs typeface="Arial"/>
              </a:rPr>
              <a:t>cyfeirnodi</a:t>
            </a:r>
            <a:r>
              <a:rPr lang="en-GB" sz="2200">
                <a:latin typeface="Arial"/>
                <a:cs typeface="Arial"/>
              </a:rPr>
              <a:t> </a:t>
            </a:r>
            <a:r>
              <a:rPr lang="en-GB" sz="2200" err="1">
                <a:latin typeface="Arial"/>
                <a:cs typeface="Arial"/>
              </a:rPr>
              <a:t>unigol</a:t>
            </a:r>
            <a:r>
              <a:rPr lang="en-GB" sz="2200">
                <a:latin typeface="Arial"/>
                <a:cs typeface="Arial"/>
              </a:rPr>
              <a:t> </a:t>
            </a:r>
            <a:r>
              <a:rPr lang="en-GB" sz="2200" err="1">
                <a:latin typeface="Arial"/>
                <a:cs typeface="Arial"/>
              </a:rPr>
              <a:t>i</a:t>
            </a:r>
            <a:r>
              <a:rPr lang="en-GB" sz="2200">
                <a:latin typeface="Arial"/>
                <a:cs typeface="Arial"/>
              </a:rPr>
              <a:t> Turnitin </a:t>
            </a:r>
            <a:r>
              <a:rPr lang="en-GB" sz="2200" err="1">
                <a:latin typeface="Arial"/>
                <a:cs typeface="Arial"/>
              </a:rPr>
              <a:t>erbyn</a:t>
            </a:r>
            <a:r>
              <a:rPr lang="en-GB" sz="2200">
                <a:latin typeface="Arial"/>
                <a:cs typeface="Arial"/>
              </a:rPr>
              <a:t> y </a:t>
            </a:r>
            <a:r>
              <a:rPr lang="en-GB" sz="2200" err="1">
                <a:latin typeface="Arial"/>
                <a:cs typeface="Arial"/>
              </a:rPr>
              <a:t>terfyn</a:t>
            </a:r>
            <a:r>
              <a:rPr lang="en-GB" sz="2200">
                <a:latin typeface="Arial"/>
                <a:cs typeface="Arial"/>
              </a:rPr>
              <a:t> </a:t>
            </a:r>
            <a:r>
              <a:rPr lang="en-GB" sz="2200" err="1">
                <a:latin typeface="Arial"/>
                <a:cs typeface="Arial"/>
              </a:rPr>
              <a:t>amser</a:t>
            </a:r>
            <a:r>
              <a:rPr lang="en-GB" sz="2200">
                <a:latin typeface="Arial"/>
                <a:cs typeface="Arial"/>
              </a:rPr>
              <a:t> </a:t>
            </a:r>
            <a:endParaRPr lang="en-GB" sz="2200" b="1">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910C70F8-CD77-398C-1F34-993EE0448F55}"/>
              </a:ext>
            </a:extLst>
          </p:cNvPr>
          <p:cNvSpPr>
            <a:spLocks noGrp="1"/>
          </p:cNvSpPr>
          <p:nvPr>
            <p:ph sz="half" idx="2"/>
          </p:nvPr>
        </p:nvSpPr>
        <p:spPr>
          <a:xfrm>
            <a:off x="5963234" y="1524069"/>
            <a:ext cx="6228766" cy="3809862"/>
          </a:xfrm>
          <a:prstGeom prst="rect">
            <a:avLst/>
          </a:prstGeom>
        </p:spPr>
        <p:txBody>
          <a:bodyPr vert="horz" lIns="91440" tIns="45720" rIns="91440" bIns="45720" rtlCol="0" anchor="t">
            <a:noAutofit/>
          </a:bodyPr>
          <a:lstStyle/>
          <a:p>
            <a:pPr marL="0" indent="0">
              <a:buNone/>
            </a:pPr>
            <a:r>
              <a:rPr lang="en-GB" sz="2200">
                <a:solidFill>
                  <a:schemeClr val="accent1">
                    <a:lumMod val="75000"/>
                  </a:schemeClr>
                </a:solidFill>
                <a:latin typeface="Arial"/>
                <a:cs typeface="Arial"/>
              </a:rPr>
              <a:t>40 minute presentation to include:</a:t>
            </a:r>
          </a:p>
          <a:p>
            <a:r>
              <a:rPr lang="en-GB" sz="2200">
                <a:solidFill>
                  <a:schemeClr val="accent1">
                    <a:lumMod val="75000"/>
                  </a:schemeClr>
                </a:solidFill>
                <a:latin typeface="Arial"/>
                <a:cs typeface="Arial"/>
              </a:rPr>
              <a:t>20 minutes of presentation</a:t>
            </a:r>
          </a:p>
          <a:p>
            <a:r>
              <a:rPr lang="en-GB" sz="2200">
                <a:solidFill>
                  <a:schemeClr val="accent1">
                    <a:lumMod val="75000"/>
                  </a:schemeClr>
                </a:solidFill>
                <a:latin typeface="Arial"/>
                <a:cs typeface="Arial"/>
              </a:rPr>
              <a:t>20 minutes of reflection (approx. 5 minutes each). Do NOT reflect on the assignment process, group work etc, this is more about you, what your knowledge of safeguarding was before, specific learning points from the module, how will this help you be a better practitioner. Also the 5'R's</a:t>
            </a:r>
          </a:p>
          <a:p>
            <a:r>
              <a:rPr lang="en-GB" sz="2200">
                <a:solidFill>
                  <a:schemeClr val="accent1">
                    <a:lumMod val="75000"/>
                  </a:schemeClr>
                </a:solidFill>
                <a:latin typeface="Arial"/>
                <a:cs typeface="Arial"/>
              </a:rPr>
              <a:t>All students to upload script and group reference list and individual reference list to Turnitin by the submission date</a:t>
            </a:r>
          </a:p>
        </p:txBody>
      </p:sp>
    </p:spTree>
    <p:extLst>
      <p:ext uri="{BB962C8B-B14F-4D97-AF65-F5344CB8AC3E}">
        <p14:creationId xmlns:p14="http://schemas.microsoft.com/office/powerpoint/2010/main" val="20539872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473B9-58B7-686C-8B49-69CD1F6C4B32}"/>
              </a:ext>
            </a:extLst>
          </p:cNvPr>
          <p:cNvSpPr>
            <a:spLocks noGrp="1"/>
          </p:cNvSpPr>
          <p:nvPr>
            <p:ph type="title"/>
          </p:nvPr>
        </p:nvSpPr>
        <p:spPr/>
        <p:txBody>
          <a:bodyPr>
            <a:normAutofit/>
          </a:bodyPr>
          <a:lstStyle/>
          <a:p>
            <a:pPr algn="ctr"/>
            <a:r>
              <a:rPr lang="en-GB" b="1">
                <a:latin typeface="Arial"/>
                <a:cs typeface="Arial"/>
              </a:rPr>
              <a:t>    Heriau    </a:t>
            </a:r>
            <a:br>
              <a:rPr lang="en-GB" b="1">
                <a:solidFill>
                  <a:srgbClr val="000000"/>
                </a:solidFill>
                <a:latin typeface="Arial"/>
                <a:cs typeface="Arial"/>
              </a:rPr>
            </a:br>
            <a:r>
              <a:rPr lang="en-GB" b="1">
                <a:solidFill>
                  <a:schemeClr val="accent1">
                    <a:lumMod val="75000"/>
                  </a:schemeClr>
                </a:solidFill>
                <a:latin typeface="Arial"/>
                <a:cs typeface="Arial"/>
              </a:rPr>
              <a:t>Challenges</a:t>
            </a:r>
          </a:p>
        </p:txBody>
      </p:sp>
      <p:sp>
        <p:nvSpPr>
          <p:cNvPr id="3" name="Content Placeholder 2">
            <a:extLst>
              <a:ext uri="{FF2B5EF4-FFF2-40B4-BE49-F238E27FC236}">
                <a16:creationId xmlns:a16="http://schemas.microsoft.com/office/drawing/2014/main" id="{57B423CF-6EF7-CADB-397B-FA0742291244}"/>
              </a:ext>
            </a:extLst>
          </p:cNvPr>
          <p:cNvSpPr>
            <a:spLocks noGrp="1"/>
          </p:cNvSpPr>
          <p:nvPr>
            <p:ph idx="1"/>
          </p:nvPr>
        </p:nvSpPr>
        <p:spPr>
          <a:xfrm>
            <a:off x="838200" y="1825626"/>
            <a:ext cx="4261123" cy="3640897"/>
          </a:xfrm>
        </p:spPr>
        <p:txBody>
          <a:bodyPr/>
          <a:lstStyle/>
          <a:p>
            <a:r>
              <a:rPr lang="en-GB">
                <a:latin typeface="Arial" panose="020B0604020202020204" pitchFamily="34" charset="0"/>
                <a:cs typeface="Arial" panose="020B0604020202020204" pitchFamily="34" charset="0"/>
              </a:rPr>
              <a:t>Gwaith Group</a:t>
            </a:r>
          </a:p>
          <a:p>
            <a:r>
              <a:rPr lang="en-GB" err="1">
                <a:latin typeface="Arial" panose="020B0604020202020204" pitchFamily="34" charset="0"/>
                <a:cs typeface="Arial" panose="020B0604020202020204" pitchFamily="34" charset="0"/>
              </a:rPr>
              <a:t>Ceisio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goresgyn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heriau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Siaradwch</a:t>
            </a:r>
            <a:r>
              <a:rPr lang="en-GB">
                <a:latin typeface="Arial" panose="020B0604020202020204" pitchFamily="34" charset="0"/>
                <a:cs typeface="Arial" panose="020B0604020202020204" pitchFamily="34" charset="0"/>
              </a:rPr>
              <a:t> â’ch </a:t>
            </a:r>
            <a:r>
              <a:rPr lang="en-GB" err="1">
                <a:latin typeface="Arial" panose="020B0604020202020204" pitchFamily="34" charset="0"/>
                <a:cs typeface="Arial" panose="020B0604020202020204" pitchFamily="34" charset="0"/>
              </a:rPr>
              <a:t>darlithydd</a:t>
            </a:r>
            <a:endParaRPr lang="en-GB">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DACE08B-D52B-4BE7-1154-C5719D9F7B58}"/>
              </a:ext>
            </a:extLst>
          </p:cNvPr>
          <p:cNvSpPr txBox="1">
            <a:spLocks/>
          </p:cNvSpPr>
          <p:nvPr/>
        </p:nvSpPr>
        <p:spPr>
          <a:xfrm>
            <a:off x="6875297" y="1776073"/>
            <a:ext cx="4261123" cy="36408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Group work</a:t>
            </a:r>
          </a:p>
          <a:p>
            <a:r>
              <a:rPr lang="en-GB">
                <a:solidFill>
                  <a:schemeClr val="accent1">
                    <a:lumMod val="75000"/>
                  </a:schemeClr>
                </a:solidFill>
                <a:latin typeface="Arial" panose="020B0604020202020204" pitchFamily="34" charset="0"/>
                <a:cs typeface="Arial" panose="020B0604020202020204" pitchFamily="34" charset="0"/>
              </a:rPr>
              <a:t>Try to resolve challenges</a:t>
            </a:r>
          </a:p>
          <a:p>
            <a:r>
              <a:rPr lang="en-GB">
                <a:solidFill>
                  <a:schemeClr val="accent1">
                    <a:lumMod val="75000"/>
                  </a:schemeClr>
                </a:solidFill>
                <a:latin typeface="Arial" panose="020B0604020202020204" pitchFamily="34" charset="0"/>
                <a:cs typeface="Arial" panose="020B0604020202020204" pitchFamily="34" charset="0"/>
              </a:rPr>
              <a:t>Speak with your lecturer</a:t>
            </a:r>
          </a:p>
        </p:txBody>
      </p:sp>
    </p:spTree>
    <p:extLst>
      <p:ext uri="{BB962C8B-B14F-4D97-AF65-F5344CB8AC3E}">
        <p14:creationId xmlns:p14="http://schemas.microsoft.com/office/powerpoint/2010/main" val="34963107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err="1">
                <a:latin typeface="Arial" panose="020B0604020202020204" pitchFamily="34" charset="0"/>
                <a:cs typeface="Arial" panose="020B0604020202020204" pitchFamily="34" charset="0"/>
              </a:rPr>
              <a:t>Cefnogaeth</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err="1">
                <a:latin typeface="Arial" panose="020B0604020202020204" pitchFamily="34" charset="0"/>
                <a:cs typeface="Arial" panose="020B0604020202020204" pitchFamily="34" charset="0"/>
              </a:rPr>
              <a:t>Darlithoedd</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Lectures</a:t>
            </a:r>
          </a:p>
          <a:p>
            <a:r>
              <a:rPr lang="en-US" err="1">
                <a:latin typeface="Arial" panose="020B0604020202020204" pitchFamily="34" charset="0"/>
                <a:cs typeface="Arial" panose="020B0604020202020204" pitchFamily="34" charset="0"/>
              </a:rPr>
              <a:t>Darlithwyr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Lecturer</a:t>
            </a:r>
          </a:p>
          <a:p>
            <a:r>
              <a:rPr lang="en-US" err="1">
                <a:latin typeface="Arial" panose="020B0604020202020204" pitchFamily="34" charset="0"/>
                <a:cs typeface="Arial" panose="020B0604020202020204" pitchFamily="34" charset="0"/>
              </a:rPr>
              <a:t>Llawlyfr</a:t>
            </a:r>
            <a:r>
              <a:rPr lang="en-US">
                <a:latin typeface="Arial" panose="020B0604020202020204" pitchFamily="34" charset="0"/>
                <a:cs typeface="Arial" panose="020B0604020202020204" pitchFamily="34" charset="0"/>
              </a:rPr>
              <a:t>/ </a:t>
            </a:r>
            <a:r>
              <a:rPr lang="en-US">
                <a:solidFill>
                  <a:schemeClr val="accent1">
                    <a:lumMod val="75000"/>
                  </a:schemeClr>
                </a:solidFill>
                <a:latin typeface="Arial" panose="020B0604020202020204" pitchFamily="34" charset="0"/>
                <a:cs typeface="Arial" panose="020B0604020202020204" pitchFamily="34" charset="0"/>
              </a:rPr>
              <a:t>Handbook</a:t>
            </a:r>
          </a:p>
          <a:p>
            <a:r>
              <a:rPr lang="en-US">
                <a:latin typeface="Arial" panose="020B0604020202020204" pitchFamily="34" charset="0"/>
                <a:cs typeface="Arial" panose="020B0604020202020204" pitchFamily="34" charset="0"/>
              </a:rPr>
              <a:t>Panopto/ </a:t>
            </a:r>
            <a:r>
              <a:rPr lang="en-US">
                <a:solidFill>
                  <a:schemeClr val="accent1">
                    <a:lumMod val="75000"/>
                  </a:schemeClr>
                </a:solidFill>
                <a:latin typeface="Arial" panose="020B0604020202020204" pitchFamily="34" charset="0"/>
                <a:cs typeface="Arial" panose="020B0604020202020204" pitchFamily="34" charset="0"/>
              </a:rPr>
              <a:t>Panopto</a:t>
            </a:r>
          </a:p>
          <a:p>
            <a:r>
              <a:rPr lang="en-US" err="1">
                <a:latin typeface="Arial" panose="020B0604020202020204" pitchFamily="34" charset="0"/>
                <a:cs typeface="Arial" panose="020B0604020202020204" pitchFamily="34" charset="0"/>
              </a:rPr>
              <a:t>Nodiadau</a:t>
            </a:r>
            <a:r>
              <a:rPr lang="en-US">
                <a:solidFill>
                  <a:schemeClr val="accent1">
                    <a:lumMod val="75000"/>
                  </a:schemeClr>
                </a:solidFill>
                <a:latin typeface="Arial" panose="020B0604020202020204" pitchFamily="34" charset="0"/>
                <a:cs typeface="Arial" panose="020B0604020202020204" pitchFamily="34" charset="0"/>
              </a:rPr>
              <a:t>/ Notes</a:t>
            </a:r>
          </a:p>
        </p:txBody>
      </p:sp>
    </p:spTree>
    <p:extLst>
      <p:ext uri="{BB962C8B-B14F-4D97-AF65-F5344CB8AC3E}">
        <p14:creationId xmlns:p14="http://schemas.microsoft.com/office/powerpoint/2010/main" val="1833869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3495ECB7-704B-13FD-E8BA-DAD611440856}"/>
              </a:ext>
            </a:extLst>
          </p:cNvPr>
          <p:cNvSpPr>
            <a:spLocks noGrp="1" noChangeArrowheads="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Asesiad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Cychwynnol</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Plant</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Initial Child Protection Conference</a:t>
            </a:r>
          </a:p>
        </p:txBody>
      </p:sp>
      <p:sp>
        <p:nvSpPr>
          <p:cNvPr id="63491" name="Content Placeholder 4">
            <a:extLst>
              <a:ext uri="{FF2B5EF4-FFF2-40B4-BE49-F238E27FC236}">
                <a16:creationId xmlns:a16="http://schemas.microsoft.com/office/drawing/2014/main" id="{D0755D83-C43E-DEEE-ED62-0B78C8E41A98}"/>
              </a:ext>
            </a:extLst>
          </p:cNvPr>
          <p:cNvSpPr>
            <a:spLocks noGrp="1"/>
          </p:cNvSpPr>
          <p:nvPr>
            <p:ph idx="1"/>
          </p:nvPr>
        </p:nvSpPr>
        <p:spPr/>
        <p:txBody>
          <a:bodyPr>
            <a:normAutofit/>
          </a:bodyPr>
          <a:lstStyle/>
          <a:p>
            <a:pPr marL="0" indent="0">
              <a:buNone/>
              <a:defRPr/>
            </a:pPr>
            <a:r>
              <a:rPr lang="en-GB" altLang="en-US" b="1">
                <a:latin typeface="Arial" panose="020B0604020202020204" pitchFamily="34" charset="0"/>
                <a:cs typeface="Arial" panose="020B0604020202020204" pitchFamily="34" charset="0"/>
                <a:hlinkClick r:id="rId3"/>
              </a:rPr>
              <a:t>Background:</a:t>
            </a:r>
          </a:p>
          <a:p>
            <a:pPr marL="0" indent="0">
              <a:buNone/>
              <a:defRPr/>
            </a:pPr>
            <a:r>
              <a:rPr lang="en-GB" altLang="en-US">
                <a:solidFill>
                  <a:srgbClr val="0563C1"/>
                </a:solidFill>
                <a:latin typeface="Arial" panose="020B0604020202020204" pitchFamily="34" charset="0"/>
                <a:cs typeface="Arial" panose="020B0604020202020204" pitchFamily="34" charset="0"/>
                <a:hlinkClick r:id="rId3"/>
              </a:rPr>
              <a:t>Anne and Terry's story (Part 1) - child protection conference – YouTube</a:t>
            </a:r>
            <a:endParaRPr lang="en-GB" altLang="en-US">
              <a:latin typeface="Arial" panose="020B0604020202020204" pitchFamily="34" charset="0"/>
              <a:cs typeface="Arial" panose="020B0604020202020204" pitchFamily="34" charset="0"/>
            </a:endParaRPr>
          </a:p>
          <a:p>
            <a:pPr marL="0" indent="0">
              <a:buNone/>
              <a:defRPr/>
            </a:pPr>
            <a:endParaRPr lang="en-GB" altLang="en-US">
              <a:latin typeface="Arial" panose="020B0604020202020204" pitchFamily="34" charset="0"/>
              <a:cs typeface="Arial" panose="020B0604020202020204" pitchFamily="34" charset="0"/>
            </a:endParaRPr>
          </a:p>
          <a:p>
            <a:pPr marL="0" indent="0">
              <a:buNone/>
              <a:defRPr/>
            </a:pPr>
            <a:r>
              <a:rPr lang="en-GB" altLang="en-US" b="1" u="sng">
                <a:solidFill>
                  <a:srgbClr val="0070C0"/>
                </a:solidFill>
                <a:latin typeface="Arial" panose="020B0604020202020204" pitchFamily="34" charset="0"/>
                <a:cs typeface="Arial" panose="020B0604020202020204" pitchFamily="34" charset="0"/>
              </a:rPr>
              <a:t>Initial Child Protection Conference:</a:t>
            </a:r>
          </a:p>
          <a:p>
            <a:pPr marL="0" indent="0">
              <a:buNone/>
              <a:defRPr/>
            </a:pPr>
            <a:r>
              <a:rPr lang="en-GB" altLang="en-US">
                <a:latin typeface="Arial" panose="020B0604020202020204" pitchFamily="34" charset="0"/>
                <a:cs typeface="Arial" panose="020B0604020202020204" pitchFamily="34" charset="0"/>
                <a:hlinkClick r:id="rId4"/>
              </a:rPr>
              <a:t>https://www.youtube.com/watch?v=3Q11zm-L-hQ</a:t>
            </a:r>
            <a:endParaRPr lang="en-GB" altLang="en-US">
              <a:latin typeface="Arial" panose="020B0604020202020204" pitchFamily="34" charset="0"/>
              <a:cs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76B123-C30D-1CBA-8B53-C3F426C13650}"/>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Adfyfyrio</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Reflection</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5603" name="Content Placeholder 2">
            <a:extLst>
              <a:ext uri="{FF2B5EF4-FFF2-40B4-BE49-F238E27FC236}">
                <a16:creationId xmlns:a16="http://schemas.microsoft.com/office/drawing/2014/main" id="{029F39D7-4C84-98AD-A68C-83DAAD4B4CD1}"/>
              </a:ext>
            </a:extLst>
          </p:cNvPr>
          <p:cNvSpPr>
            <a:spLocks noGrp="1"/>
          </p:cNvSpPr>
          <p:nvPr>
            <p:ph idx="1"/>
          </p:nvPr>
        </p:nvSpPr>
        <p:spPr>
          <a:xfrm>
            <a:off x="838200" y="1825626"/>
            <a:ext cx="5257800" cy="3640897"/>
          </a:xfrm>
        </p:spPr>
        <p:txBody>
          <a:bodyPr/>
          <a:lstStyle/>
          <a:p>
            <a:pPr marL="0" indent="0">
              <a:buNone/>
              <a:defRPr/>
            </a:pPr>
            <a:endParaRPr lang="en-US" altLang="en-US" sz="3200" b="1">
              <a:latin typeface="Arial" panose="020B0604020202020204" pitchFamily="34" charset="0"/>
              <a:cs typeface="Arial" panose="020B0604020202020204" pitchFamily="34" charset="0"/>
            </a:endParaRPr>
          </a:p>
          <a:p>
            <a:pPr marL="0" indent="0">
              <a:buNone/>
              <a:defRPr/>
            </a:pPr>
            <a:r>
              <a:rPr lang="en-US" altLang="en-US" sz="3200" b="1" err="1">
                <a:latin typeface="Arial" panose="020B0604020202020204" pitchFamily="34" charset="0"/>
                <a:cs typeface="Arial" panose="020B0604020202020204" pitchFamily="34" charset="0"/>
              </a:rPr>
              <a:t>Yr</a:t>
            </a:r>
            <a:r>
              <a:rPr lang="en-US" altLang="en-US" sz="3200" b="1">
                <a:latin typeface="Arial" panose="020B0604020202020204" pitchFamily="34" charset="0"/>
                <a:cs typeface="Arial" panose="020B0604020202020204" pitchFamily="34" charset="0"/>
              </a:rPr>
              <a:t> </a:t>
            </a:r>
            <a:r>
              <a:rPr lang="en-US" altLang="en-US" sz="3200" b="1" err="1">
                <a:latin typeface="Arial" panose="020B0604020202020204" pitchFamily="34" charset="0"/>
                <a:cs typeface="Arial" panose="020B0604020202020204" pitchFamily="34" charset="0"/>
              </a:rPr>
              <a:t>Ymarferydd</a:t>
            </a:r>
            <a:r>
              <a:rPr lang="en-US" altLang="en-US" sz="3200" b="1">
                <a:latin typeface="Arial" panose="020B0604020202020204" pitchFamily="34" charset="0"/>
                <a:cs typeface="Arial" panose="020B0604020202020204" pitchFamily="34" charset="0"/>
              </a:rPr>
              <a:t> </a:t>
            </a:r>
            <a:r>
              <a:rPr lang="en-US" altLang="en-US" sz="3200" b="1" err="1">
                <a:latin typeface="Arial" panose="020B0604020202020204" pitchFamily="34" charset="0"/>
                <a:cs typeface="Arial" panose="020B0604020202020204" pitchFamily="34" charset="0"/>
              </a:rPr>
              <a:t>Proffesiynol</a:t>
            </a:r>
            <a:r>
              <a:rPr lang="en-US" altLang="en-US" sz="3200" b="1">
                <a:latin typeface="Arial" panose="020B0604020202020204" pitchFamily="34" charset="0"/>
                <a:cs typeface="Arial" panose="020B0604020202020204" pitchFamily="34" charset="0"/>
              </a:rPr>
              <a:t> </a:t>
            </a:r>
            <a:endParaRPr lang="en-GB" altLang="en-US">
              <a:latin typeface="Arial" panose="020B0604020202020204" pitchFamily="34" charset="0"/>
              <a:cs typeface="Arial" panose="020B0604020202020204" pitchFamily="34" charset="0"/>
            </a:endParaRPr>
          </a:p>
        </p:txBody>
      </p:sp>
      <p:sp>
        <p:nvSpPr>
          <p:cNvPr id="25604" name="Content Placeholder 3">
            <a:extLst>
              <a:ext uri="{FF2B5EF4-FFF2-40B4-BE49-F238E27FC236}">
                <a16:creationId xmlns:a16="http://schemas.microsoft.com/office/drawing/2014/main" id="{4B539530-D75C-DD38-3B41-BB0CB58E163E}"/>
              </a:ext>
            </a:extLst>
          </p:cNvPr>
          <p:cNvSpPr>
            <a:spLocks noGrp="1"/>
          </p:cNvSpPr>
          <p:nvPr>
            <p:ph sz="half" idx="4294967295"/>
          </p:nvPr>
        </p:nvSpPr>
        <p:spPr>
          <a:xfrm>
            <a:off x="6715125" y="1774825"/>
            <a:ext cx="5476875" cy="4205288"/>
          </a:xfrm>
        </p:spPr>
        <p:txBody>
          <a:bodyPr vert="horz" lIns="91440" tIns="45720" rIns="91440" bIns="45720" rtlCol="0" anchor="t">
            <a:normAutofit/>
          </a:bodyPr>
          <a:lstStyle/>
          <a:p>
            <a:pPr marL="0" indent="0">
              <a:buNone/>
              <a:defRPr/>
            </a:pPr>
            <a:endParaRPr lang="en-US" altLang="en-US" sz="3200" b="1">
              <a:solidFill>
                <a:srgbClr val="0000FF"/>
              </a:solidFill>
              <a:latin typeface="Arial" panose="020B0604020202020204" pitchFamily="34" charset="0"/>
              <a:cs typeface="Arial" panose="020B0604020202020204" pitchFamily="34" charset="0"/>
            </a:endParaRPr>
          </a:p>
          <a:p>
            <a:pPr marL="0" indent="0">
              <a:buNone/>
              <a:defRPr/>
            </a:pPr>
            <a:r>
              <a:rPr lang="en-US" altLang="en-US" sz="3200" b="1">
                <a:solidFill>
                  <a:schemeClr val="accent1">
                    <a:lumMod val="75000"/>
                  </a:schemeClr>
                </a:solidFill>
                <a:latin typeface="Arial"/>
                <a:cs typeface="Arial"/>
              </a:rPr>
              <a:t>The Professional Practitioner </a:t>
            </a:r>
            <a:endParaRPr lang="en-GB" altLang="en-US" sz="3200" b="1" i="1">
              <a:solidFill>
                <a:schemeClr val="accent1">
                  <a:lumMod val="75000"/>
                </a:schemeClr>
              </a:solidFill>
              <a:latin typeface="Arial" panose="020B0604020202020204" pitchFamily="34" charset="0"/>
              <a:cs typeface="Arial" panose="020B0604020202020204" pitchFamily="34" charset="0"/>
            </a:endParaRPr>
          </a:p>
          <a:p>
            <a:pPr>
              <a:defRPr/>
            </a:pPr>
            <a:endParaRPr lang="en-GB" altLang="en-US"/>
          </a:p>
          <a:p>
            <a:pPr>
              <a:defRPr/>
            </a:pPr>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15ECBE2-EBAA-9586-F720-EFE906A18450}"/>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Gwerthoedd</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Values</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4579" name="Content Placeholder 2">
            <a:extLst>
              <a:ext uri="{FF2B5EF4-FFF2-40B4-BE49-F238E27FC236}">
                <a16:creationId xmlns:a16="http://schemas.microsoft.com/office/drawing/2014/main" id="{CE6D7328-7224-0603-9066-077B1D0A8646}"/>
              </a:ext>
            </a:extLst>
          </p:cNvPr>
          <p:cNvSpPr>
            <a:spLocks noGrp="1"/>
          </p:cNvSpPr>
          <p:nvPr>
            <p:ph sz="half" idx="1"/>
          </p:nvPr>
        </p:nvSpPr>
        <p:spPr/>
        <p:txBody>
          <a:bodyPr/>
          <a:lstStyle/>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Gwerthoedd</a:t>
            </a:r>
            <a:r>
              <a:rPr lang="en-US" altLang="en-US">
                <a:latin typeface="Arial" panose="020B0604020202020204" pitchFamily="34" charset="0"/>
                <a:cs typeface="Arial" panose="020B0604020202020204" pitchFamily="34" charset="0"/>
              </a:rPr>
              <a:t> –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gwerthoedd</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Moeseg</a:t>
            </a:r>
            <a:r>
              <a:rPr lang="en-US" altLang="en-US">
                <a:latin typeface="Arial" panose="020B0604020202020204" pitchFamily="34" charset="0"/>
                <a:cs typeface="Arial" panose="020B0604020202020204" pitchFamily="34" charset="0"/>
              </a:rPr>
              <a:t> –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moeseg</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Pwy</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ydych</a:t>
            </a:r>
            <a:r>
              <a:rPr lang="en-US" altLang="en-US">
                <a:latin typeface="Arial" panose="020B0604020202020204" pitchFamily="34" charset="0"/>
                <a:cs typeface="Arial" panose="020B0604020202020204" pitchFamily="34" charset="0"/>
              </a:rPr>
              <a:t> chi?</a:t>
            </a:r>
          </a:p>
          <a:p>
            <a:pPr>
              <a:defRPr/>
            </a:pPr>
            <a:endParaRPr lang="en-GB" altLang="en-US"/>
          </a:p>
        </p:txBody>
      </p:sp>
      <p:sp>
        <p:nvSpPr>
          <p:cNvPr id="24580" name="Content Placeholder 3">
            <a:extLst>
              <a:ext uri="{FF2B5EF4-FFF2-40B4-BE49-F238E27FC236}">
                <a16:creationId xmlns:a16="http://schemas.microsoft.com/office/drawing/2014/main" id="{86D4CC60-D46C-1CB5-9B45-C6E68E47FB6B}"/>
              </a:ext>
            </a:extLst>
          </p:cNvPr>
          <p:cNvSpPr>
            <a:spLocks noGrp="1"/>
          </p:cNvSpPr>
          <p:nvPr>
            <p:ph sz="half" idx="2"/>
          </p:nvPr>
        </p:nvSpPr>
        <p:spPr/>
        <p:txBody>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Values – what does values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Ethics – what does ethics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Who are you?</a:t>
            </a:r>
          </a:p>
          <a:p>
            <a:pPr>
              <a:defRPr/>
            </a:pPr>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5F23-B3F9-A201-BAB5-C0948E4057DB}"/>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Adeiledd</a:t>
            </a:r>
            <a:r>
              <a:rPr lang="en-GB" b="1">
                <a:latin typeface="Arial" panose="020B0604020202020204" pitchFamily="34" charset="0"/>
                <a:cs typeface="Arial" panose="020B0604020202020204" pitchFamily="34" charset="0"/>
              </a:rPr>
              <a:t> y </a:t>
            </a:r>
            <a:r>
              <a:rPr lang="en-GB" b="1" err="1">
                <a:latin typeface="Arial" panose="020B0604020202020204" pitchFamily="34" charset="0"/>
                <a:cs typeface="Arial" panose="020B0604020202020204" pitchFamily="34" charset="0"/>
              </a:rPr>
              <a:t>plentyn</a:t>
            </a:r>
            <a:br>
              <a:rPr lang="en-GB" b="1">
                <a:solidFill>
                  <a:schemeClr val="accent1">
                    <a:lumMod val="75000"/>
                  </a:schemeClr>
                </a:solidFill>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Construction of the child</a:t>
            </a:r>
          </a:p>
        </p:txBody>
      </p:sp>
      <p:sp>
        <p:nvSpPr>
          <p:cNvPr id="3" name="Content Placeholder 2">
            <a:extLst>
              <a:ext uri="{FF2B5EF4-FFF2-40B4-BE49-F238E27FC236}">
                <a16:creationId xmlns:a16="http://schemas.microsoft.com/office/drawing/2014/main" id="{CEB6A2D1-82CB-D2D0-452F-6E0238A8331B}"/>
              </a:ext>
            </a:extLst>
          </p:cNvPr>
          <p:cNvSpPr>
            <a:spLocks noGrp="1"/>
          </p:cNvSpPr>
          <p:nvPr>
            <p:ph idx="1"/>
          </p:nvPr>
        </p:nvSpPr>
        <p:spPr/>
        <p:txBody>
          <a:bodyPr>
            <a:normAutofit fontScale="92500" lnSpcReduction="10000"/>
          </a:bodyPr>
          <a:lstStyle/>
          <a:p>
            <a:pPr marL="0" indent="0">
              <a:buNone/>
            </a:pPr>
            <a:r>
              <a:rPr lang="en-GB" b="0" i="0">
                <a:solidFill>
                  <a:schemeClr val="accent1">
                    <a:lumMod val="75000"/>
                  </a:schemeClr>
                </a:solidFill>
                <a:effectLst/>
                <a:latin typeface="Arial" panose="020B0604020202020204" pitchFamily="34" charset="0"/>
              </a:rPr>
              <a:t>A child is defined by the United Nations on the Convention on the Rights of the Child (UNCRC) as ‘an individual under the age of 18’ 										(</a:t>
            </a:r>
            <a:r>
              <a:rPr lang="en-GB" b="0" i="0" err="1">
                <a:solidFill>
                  <a:schemeClr val="accent1">
                    <a:lumMod val="75000"/>
                  </a:schemeClr>
                </a:solidFill>
                <a:effectLst/>
                <a:latin typeface="Arial" panose="020B0604020202020204" pitchFamily="34" charset="0"/>
              </a:rPr>
              <a:t>Unicef</a:t>
            </a:r>
            <a:r>
              <a:rPr lang="en-GB" b="0" i="0">
                <a:solidFill>
                  <a:schemeClr val="accent1">
                    <a:lumMod val="75000"/>
                  </a:schemeClr>
                </a:solidFill>
                <a:effectLst/>
                <a:latin typeface="Arial" panose="020B0604020202020204" pitchFamily="34" charset="0"/>
              </a:rPr>
              <a:t>, 2019)</a:t>
            </a:r>
          </a:p>
          <a:p>
            <a:pPr marL="0" indent="0">
              <a:buNone/>
            </a:pPr>
            <a:r>
              <a:rPr lang="en-GB" b="0" i="0">
                <a:solidFill>
                  <a:schemeClr val="accent1">
                    <a:lumMod val="75000"/>
                  </a:schemeClr>
                </a:solidFill>
                <a:effectLst/>
                <a:latin typeface="Arial" panose="020B0604020202020204" pitchFamily="34" charset="0"/>
              </a:rPr>
              <a:t>‘a child is an individual who has yet to reach puberty</a:t>
            </a:r>
          </a:p>
          <a:p>
            <a:pPr marL="0" indent="0">
              <a:buNone/>
            </a:pPr>
            <a:r>
              <a:rPr lang="en-GB" b="0" i="0">
                <a:solidFill>
                  <a:schemeClr val="accent1">
                    <a:lumMod val="75000"/>
                  </a:schemeClr>
                </a:solidFill>
                <a:effectLst/>
                <a:latin typeface="Arial" panose="020B0604020202020204" pitchFamily="34" charset="0"/>
              </a:rPr>
              <a:t>						      (World Encyclopaedia, 2024)</a:t>
            </a:r>
          </a:p>
          <a:p>
            <a:pPr marL="0" indent="0">
              <a:buNone/>
            </a:pPr>
            <a:r>
              <a:rPr lang="en-GB" b="0" i="0">
                <a:solidFill>
                  <a:schemeClr val="accent1">
                    <a:lumMod val="75000"/>
                  </a:schemeClr>
                </a:solidFill>
                <a:effectLst/>
                <a:latin typeface="Arial" panose="020B0604020202020204" pitchFamily="34" charset="0"/>
              </a:rPr>
              <a:t>‘the UNCRC’s definition of a child being an individual under the age of 18 does not correspond to the social understanding of childhood globally’ </a:t>
            </a:r>
          </a:p>
          <a:p>
            <a:pPr marL="0" indent="0">
              <a:buNone/>
            </a:pPr>
            <a:r>
              <a:rPr lang="en-GB" b="0" i="0">
                <a:solidFill>
                  <a:schemeClr val="accent1">
                    <a:lumMod val="75000"/>
                  </a:schemeClr>
                </a:solidFill>
                <a:effectLst/>
                <a:latin typeface="Arial" panose="020B0604020202020204" pitchFamily="34" charset="0"/>
              </a:rPr>
              <a:t>	  (International Planned Parenthood Federation (IPPF), no date) </a:t>
            </a:r>
            <a:endParaRPr lang="en-GB">
              <a:solidFill>
                <a:schemeClr val="accent1">
                  <a:lumMod val="75000"/>
                </a:schemeClr>
              </a:solidFill>
            </a:endParaRPr>
          </a:p>
        </p:txBody>
      </p:sp>
    </p:spTree>
    <p:extLst>
      <p:ext uri="{BB962C8B-B14F-4D97-AF65-F5344CB8AC3E}">
        <p14:creationId xmlns:p14="http://schemas.microsoft.com/office/powerpoint/2010/main" val="26287484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1F57B-2019-2917-A813-16BA8981DFBC}"/>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Trafod</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D9B0B2B5-2759-F1EF-2B57-7CF9FD1DF115}"/>
              </a:ext>
            </a:extLst>
          </p:cNvPr>
          <p:cNvSpPr>
            <a:spLocks noGrp="1"/>
          </p:cNvSpPr>
          <p:nvPr>
            <p:ph idx="1"/>
          </p:nvPr>
        </p:nvSpPr>
        <p:spPr/>
        <p:txBody>
          <a:bodyPr/>
          <a:lstStyle/>
          <a:p>
            <a:pPr marL="0" indent="0">
              <a:buNone/>
            </a:pPr>
            <a:endParaRPr lang="en-GB" b="0" i="0">
              <a:solidFill>
                <a:srgbClr val="000000"/>
              </a:solidFill>
              <a:effectLst/>
              <a:latin typeface="Arial" panose="020B0604020202020204" pitchFamily="34" charset="0"/>
            </a:endParaRPr>
          </a:p>
          <a:p>
            <a:pPr marL="0" indent="0">
              <a:buNone/>
            </a:pPr>
            <a:endParaRPr lang="en-GB">
              <a:solidFill>
                <a:srgbClr val="000000"/>
              </a:solidFill>
              <a:latin typeface="Arial" panose="020B0604020202020204" pitchFamily="34" charset="0"/>
            </a:endParaRPr>
          </a:p>
          <a:p>
            <a:pPr marL="0" indent="0">
              <a:buNone/>
            </a:pPr>
            <a:r>
              <a:rPr lang="en-GB" b="0" i="0">
                <a:solidFill>
                  <a:schemeClr val="accent1">
                    <a:lumMod val="75000"/>
                  </a:schemeClr>
                </a:solidFill>
                <a:effectLst/>
                <a:latin typeface="Arial" panose="020B0604020202020204" pitchFamily="34" charset="0"/>
              </a:rPr>
              <a:t>‘the state of childhood is not a biological one but more of a social construct, which differ significantly globally</a:t>
            </a:r>
          </a:p>
          <a:p>
            <a:pPr marL="0" indent="0">
              <a:buNone/>
            </a:pPr>
            <a:r>
              <a:rPr lang="en-GB">
                <a:solidFill>
                  <a:schemeClr val="accent1">
                    <a:lumMod val="75000"/>
                  </a:schemeClr>
                </a:solidFill>
                <a:latin typeface="Arial" panose="020B0604020202020204" pitchFamily="34" charset="0"/>
              </a:rPr>
              <a:t>                                                                        (Montgomery, 2022)</a:t>
            </a:r>
            <a:endParaRPr lang="en-GB">
              <a:solidFill>
                <a:schemeClr val="accent1">
                  <a:lumMod val="75000"/>
                </a:schemeClr>
              </a:solidFill>
            </a:endParaRPr>
          </a:p>
        </p:txBody>
      </p:sp>
    </p:spTree>
    <p:extLst>
      <p:ext uri="{BB962C8B-B14F-4D97-AF65-F5344CB8AC3E}">
        <p14:creationId xmlns:p14="http://schemas.microsoft.com/office/powerpoint/2010/main" val="3428057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0A49-1A04-6DE3-0DAF-A8EEEFD1F11C}"/>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Tasg</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436365AE-98DD-33D4-C1FA-B4B2BE2B4A28}"/>
              </a:ext>
            </a:extLst>
          </p:cNvPr>
          <p:cNvSpPr>
            <a:spLocks noGrp="1"/>
          </p:cNvSpPr>
          <p:nvPr>
            <p:ph idx="1"/>
          </p:nvPr>
        </p:nvSpPr>
        <p:spPr/>
        <p:txBody>
          <a:bodyPr/>
          <a:lstStyle/>
          <a:p>
            <a:pPr marL="0" indent="0">
              <a:buNone/>
            </a:pPr>
            <a:r>
              <a:rPr lang="en-GB" b="0" i="0" err="1">
                <a:solidFill>
                  <a:srgbClr val="111111"/>
                </a:solidFill>
                <a:effectLst/>
                <a:latin typeface="Arial" panose="020B0604020202020204" pitchFamily="34" charset="0"/>
                <a:cs typeface="Arial" panose="020B0604020202020204" pitchFamily="34" charset="0"/>
              </a:rPr>
              <a:t>Astudiwch</a:t>
            </a:r>
            <a:r>
              <a:rPr lang="en-GB" b="0" i="0">
                <a:solidFill>
                  <a:srgbClr val="111111"/>
                </a:solidFill>
                <a:effectLst/>
                <a:latin typeface="Arial" panose="020B0604020202020204" pitchFamily="34" charset="0"/>
                <a:cs typeface="Arial" panose="020B0604020202020204" pitchFamily="34" charset="0"/>
              </a:rPr>
              <a:t> y </a:t>
            </a:r>
            <a:r>
              <a:rPr lang="en-GB" b="0" i="0" err="1">
                <a:solidFill>
                  <a:srgbClr val="111111"/>
                </a:solidFill>
                <a:effectLst/>
                <a:latin typeface="Arial" panose="020B0604020202020204" pitchFamily="34" charset="0"/>
                <a:cs typeface="Arial" panose="020B0604020202020204" pitchFamily="34" charset="0"/>
              </a:rPr>
              <a:t>delweddau</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sydd</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gennych</a:t>
            </a:r>
            <a:r>
              <a:rPr lang="en-GB" b="0" i="0">
                <a:solidFill>
                  <a:srgbClr val="111111"/>
                </a:solidFill>
                <a:effectLst/>
                <a:latin typeface="Arial" panose="020B0604020202020204" pitchFamily="34" charset="0"/>
                <a:cs typeface="Arial" panose="020B0604020202020204" pitchFamily="34" charset="0"/>
              </a:rPr>
              <a:t> o </a:t>
            </a:r>
            <a:r>
              <a:rPr lang="en-GB" b="0" i="0" err="1">
                <a:solidFill>
                  <a:srgbClr val="111111"/>
                </a:solidFill>
                <a:effectLst/>
                <a:latin typeface="Arial" panose="020B0604020202020204" pitchFamily="34" charset="0"/>
                <a:cs typeface="Arial" panose="020B0604020202020204" pitchFamily="34" charset="0"/>
              </a:rPr>
              <a:t>amgylch</a:t>
            </a:r>
            <a:r>
              <a:rPr lang="en-GB" b="0" i="0">
                <a:solidFill>
                  <a:srgbClr val="111111"/>
                </a:solidFill>
                <a:effectLst/>
                <a:latin typeface="Arial" panose="020B0604020202020204" pitchFamily="34" charset="0"/>
                <a:cs typeface="Arial" panose="020B0604020202020204" pitchFamily="34" charset="0"/>
              </a:rPr>
              <a:t> </a:t>
            </a:r>
            <a:r>
              <a:rPr lang="en-GB" b="0" i="0" err="1">
                <a:solidFill>
                  <a:srgbClr val="111111"/>
                </a:solidFill>
                <a:effectLst/>
                <a:latin typeface="Arial" panose="020B0604020202020204" pitchFamily="34" charset="0"/>
                <a:cs typeface="Arial" panose="020B0604020202020204" pitchFamily="34" charset="0"/>
              </a:rPr>
              <a:t>ystafell</a:t>
            </a:r>
            <a:r>
              <a:rPr lang="en-GB" b="0" i="0">
                <a:solidFill>
                  <a:srgbClr val="111111"/>
                </a:solidFill>
                <a:effectLst/>
                <a:latin typeface="Arial" panose="020B0604020202020204" pitchFamily="34" charset="0"/>
                <a:cs typeface="Arial" panose="020B0604020202020204" pitchFamily="34" charset="0"/>
              </a:rPr>
              <a:t> a </a:t>
            </a:r>
            <a:r>
              <a:rPr lang="en-GB" b="0" i="0" err="1">
                <a:solidFill>
                  <a:srgbClr val="111111"/>
                </a:solidFill>
                <a:effectLst/>
                <a:latin typeface="Arial" panose="020B0604020202020204" pitchFamily="34" charset="0"/>
                <a:cs typeface="Arial" panose="020B0604020202020204" pitchFamily="34" charset="0"/>
              </a:rPr>
              <a:t>thrafod</a:t>
            </a:r>
            <a:r>
              <a:rPr lang="en-GB" b="0" i="0">
                <a:solidFill>
                  <a:srgbClr val="111111"/>
                </a:solidFill>
                <a:effectLst/>
                <a:latin typeface="Arial" panose="020B0604020202020204" pitchFamily="34" charset="0"/>
                <a:cs typeface="Arial" panose="020B0604020202020204" pitchFamily="34" charset="0"/>
              </a:rPr>
              <a:t>……………….</a:t>
            </a:r>
          </a:p>
          <a:p>
            <a:pPr marL="0" indent="0">
              <a:buNone/>
            </a:pPr>
            <a:endParaRPr lang="en-GB">
              <a:solidFill>
                <a:srgbClr val="111111"/>
              </a:solidFill>
              <a:latin typeface="Arial" panose="020B0604020202020204" pitchFamily="34" charset="0"/>
              <a:cs typeface="Arial" panose="020B0604020202020204" pitchFamily="34" charset="0"/>
            </a:endParaRP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Study the images you have around the room and discuss……………….</a:t>
            </a:r>
          </a:p>
        </p:txBody>
      </p:sp>
    </p:spTree>
    <p:extLst>
      <p:ext uri="{BB962C8B-B14F-4D97-AF65-F5344CB8AC3E}">
        <p14:creationId xmlns:p14="http://schemas.microsoft.com/office/powerpoint/2010/main" val="33289206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5EF8-0A9D-CD0F-A12E-DD86D1C28E28}"/>
              </a:ext>
            </a:extLst>
          </p:cNvPr>
          <p:cNvSpPr>
            <a:spLocks noGrp="1"/>
          </p:cNvSpPr>
          <p:nvPr>
            <p:ph type="title"/>
          </p:nvPr>
        </p:nvSpPr>
        <p:spPr>
          <a:xfrm>
            <a:off x="-529376" y="271939"/>
            <a:ext cx="13250751" cy="1325563"/>
          </a:xfrm>
        </p:spPr>
        <p:txBody>
          <a:bodyPr>
            <a:normAutofit fontScale="90000"/>
          </a:bodyPr>
          <a:lstStyle/>
          <a:p>
            <a:pPr algn="ctr"/>
            <a:r>
              <a:rPr lang="en-GB" sz="4800" b="1">
                <a:latin typeface="Arial" panose="020B0604020202020204" pitchFamily="34" charset="0"/>
                <a:cs typeface="Arial" panose="020B0604020202020204" pitchFamily="34" charset="0"/>
              </a:rPr>
              <a:t>Am y </a:t>
            </a:r>
            <a:r>
              <a:rPr lang="en-GB" sz="4800" b="1" err="1">
                <a:latin typeface="Arial" panose="020B0604020202020204" pitchFamily="34" charset="0"/>
                <a:cs typeface="Arial" panose="020B0604020202020204" pitchFamily="34" charset="0"/>
              </a:rPr>
              <a:t>pwrpas</a:t>
            </a:r>
            <a:r>
              <a:rPr lang="en-GB" sz="4800" b="1">
                <a:latin typeface="Arial" panose="020B0604020202020204" pitchFamily="34" charset="0"/>
                <a:cs typeface="Arial" panose="020B0604020202020204" pitchFamily="34" charset="0"/>
              </a:rPr>
              <a:t> o </a:t>
            </a:r>
            <a:r>
              <a:rPr lang="en-GB" sz="4800" b="1" err="1">
                <a:latin typeface="Arial" panose="020B0604020202020204" pitchFamily="34" charset="0"/>
                <a:cs typeface="Arial" panose="020B0604020202020204" pitchFamily="34" charset="0"/>
              </a:rPr>
              <a:t>Diogelu</a:t>
            </a:r>
            <a:r>
              <a:rPr lang="en-GB" sz="4800" b="1">
                <a:latin typeface="Arial" panose="020B0604020202020204" pitchFamily="34" charset="0"/>
                <a:cs typeface="Arial" panose="020B0604020202020204" pitchFamily="34" charset="0"/>
              </a:rPr>
              <a:t> - </a:t>
            </a:r>
            <a:r>
              <a:rPr lang="en-GB" sz="4800" b="1" err="1">
                <a:latin typeface="Arial" panose="020B0604020202020204" pitchFamily="34" charset="0"/>
                <a:cs typeface="Arial" panose="020B0604020202020204" pitchFamily="34" charset="0"/>
              </a:rPr>
              <a:t>Diffiniad</a:t>
            </a: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For the purpose of safeguarding - Definition</a:t>
            </a:r>
          </a:p>
        </p:txBody>
      </p:sp>
      <p:sp>
        <p:nvSpPr>
          <p:cNvPr id="3" name="Content Placeholder 2">
            <a:extLst>
              <a:ext uri="{FF2B5EF4-FFF2-40B4-BE49-F238E27FC236}">
                <a16:creationId xmlns:a16="http://schemas.microsoft.com/office/drawing/2014/main" id="{FB4940D9-B3A9-C14B-7D6D-C7B8D033C304}"/>
              </a:ext>
            </a:extLst>
          </p:cNvPr>
          <p:cNvSpPr>
            <a:spLocks noGrp="1"/>
          </p:cNvSpPr>
          <p:nvPr>
            <p:ph sz="half" idx="1"/>
          </p:nvPr>
        </p:nvSpPr>
        <p:spPr/>
        <p:txBody>
          <a:bodyPr/>
          <a:lstStyle/>
          <a:p>
            <a:pPr marL="0" indent="0">
              <a:buNone/>
            </a:pPr>
            <a:r>
              <a:rPr lang="en-GB" b="1" err="1">
                <a:latin typeface="Arial" panose="020B0604020202020204" pitchFamily="34" charset="0"/>
                <a:cs typeface="Arial" panose="020B0604020202020204" pitchFamily="34" charset="0"/>
              </a:rPr>
              <a:t>Plentyn</a:t>
            </a:r>
            <a:r>
              <a:rPr lang="en-GB">
                <a:latin typeface="Arial" panose="020B0604020202020204" pitchFamily="34" charset="0"/>
                <a:cs typeface="Arial" panose="020B0604020202020204" pitchFamily="34" charset="0"/>
              </a:rPr>
              <a:t> – Person </a:t>
            </a:r>
            <a:r>
              <a:rPr lang="en-GB" err="1">
                <a:latin typeface="Arial" panose="020B0604020202020204" pitchFamily="34" charset="0"/>
                <a:cs typeface="Arial" panose="020B0604020202020204" pitchFamily="34" charset="0"/>
              </a:rPr>
              <a:t>sydd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heb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cyrraedd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phenblwydd</a:t>
            </a:r>
            <a:r>
              <a:rPr lang="en-GB">
                <a:latin typeface="Arial" panose="020B0604020202020204" pitchFamily="34" charset="0"/>
                <a:cs typeface="Arial" panose="020B0604020202020204" pitchFamily="34" charset="0"/>
              </a:rPr>
              <a:t> 18 </a:t>
            </a:r>
            <a:r>
              <a:rPr lang="en-GB" err="1">
                <a:latin typeface="Arial" panose="020B0604020202020204" pitchFamily="34" charset="0"/>
                <a:cs typeface="Arial" panose="020B0604020202020204" pitchFamily="34" charset="0"/>
              </a:rPr>
              <a:t>eto</a:t>
            </a:r>
            <a:r>
              <a:rPr lang="en-GB">
                <a:latin typeface="Arial" panose="020B0604020202020204" pitchFamily="34" charset="0"/>
                <a:cs typeface="Arial" panose="020B0604020202020204" pitchFamily="34" charset="0"/>
              </a:rPr>
              <a:t> (DU – y 4 </a:t>
            </a:r>
            <a:r>
              <a:rPr lang="en-GB" err="1">
                <a:latin typeface="Arial" panose="020B0604020202020204" pitchFamily="34" charset="0"/>
                <a:cs typeface="Arial" panose="020B0604020202020204" pitchFamily="34" charset="0"/>
              </a:rPr>
              <a:t>cenedl</a:t>
            </a:r>
            <a:r>
              <a:rPr lang="en-GB">
                <a:latin typeface="Arial" panose="020B0604020202020204" pitchFamily="34" charset="0"/>
                <a:cs typeface="Arial" panose="020B0604020202020204" pitchFamily="34" charset="0"/>
              </a:rPr>
              <a:t>)</a:t>
            </a:r>
          </a:p>
          <a:p>
            <a:pPr marL="0" indent="0">
              <a:buNone/>
            </a:pPr>
            <a:endParaRPr lang="en-GB">
              <a:latin typeface="Arial" panose="020B0604020202020204" pitchFamily="34" charset="0"/>
              <a:cs typeface="Arial" panose="020B0604020202020204" pitchFamily="34" charset="0"/>
            </a:endParaRPr>
          </a:p>
          <a:p>
            <a:pPr marL="0" indent="0">
              <a:buNone/>
            </a:pPr>
            <a:r>
              <a:rPr lang="en-GB" b="1" err="1">
                <a:latin typeface="Arial" panose="020B0604020202020204" pitchFamily="34" charset="0"/>
                <a:cs typeface="Arial" panose="020B0604020202020204" pitchFamily="34" charset="0"/>
              </a:rPr>
              <a:t>Oedolyn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archollodwy</a:t>
            </a:r>
            <a:r>
              <a:rPr lang="en-GB" b="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 Person 18 </a:t>
            </a:r>
            <a:r>
              <a:rPr lang="en-GB" err="1">
                <a:latin typeface="Arial" panose="020B0604020202020204" pitchFamily="34" charset="0"/>
                <a:cs typeface="Arial" panose="020B0604020202020204" pitchFamily="34" charset="0"/>
              </a:rPr>
              <a:t>oed</a:t>
            </a:r>
            <a:r>
              <a:rPr lang="en-GB">
                <a:latin typeface="Arial" panose="020B0604020202020204" pitchFamily="34" charset="0"/>
                <a:cs typeface="Arial" panose="020B0604020202020204" pitchFamily="34" charset="0"/>
              </a:rPr>
              <a:t> neu h</a:t>
            </a:r>
            <a:r>
              <a:rPr lang="cy-GB">
                <a:latin typeface="Arial" panose="020B0604020202020204" pitchFamily="34" charset="0"/>
                <a:cs typeface="Arial" panose="020B0604020202020204" pitchFamily="34" charset="0"/>
              </a:rPr>
              <a:t>ŷ</a:t>
            </a:r>
            <a:r>
              <a:rPr lang="en-GB">
                <a:latin typeface="Arial" panose="020B0604020202020204" pitchFamily="34" charset="0"/>
                <a:cs typeface="Arial" panose="020B0604020202020204" pitchFamily="34" charset="0"/>
              </a:rPr>
              <a:t>n,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camdriniaeth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niwed</a:t>
            </a:r>
            <a:r>
              <a:rPr lang="en-GB">
                <a:latin typeface="Arial" panose="020B0604020202020204" pitchFamily="34" charset="0"/>
                <a:cs typeface="Arial" panose="020B0604020202020204" pitchFamily="34" charset="0"/>
              </a:rPr>
              <a:t> a/neu </a:t>
            </a:r>
            <a:r>
              <a:rPr lang="en-GB" err="1">
                <a:latin typeface="Arial" panose="020B0604020202020204" pitchFamily="34" charset="0"/>
                <a:cs typeface="Arial" panose="020B0604020202020204" pitchFamily="34" charset="0"/>
              </a:rPr>
              <a:t>esgeulustod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oherwydd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anghenion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gofal</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chefnogaeth</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EC32EF1-5EB8-EBF9-14FA-C913F531C84E}"/>
              </a:ext>
            </a:extLst>
          </p:cNvPr>
          <p:cNvSpPr>
            <a:spLocks noGrp="1"/>
          </p:cNvSpPr>
          <p:nvPr>
            <p:ph sz="half" idx="2"/>
          </p:nvPr>
        </p:nvSpPr>
        <p:spPr/>
        <p:txBody>
          <a:bodyPr/>
          <a:lstStyle/>
          <a:p>
            <a:pPr marL="0" indent="0">
              <a:buNone/>
            </a:pPr>
            <a:r>
              <a:rPr lang="en-GB" b="1">
                <a:solidFill>
                  <a:schemeClr val="accent1">
                    <a:lumMod val="75000"/>
                  </a:schemeClr>
                </a:solidFill>
                <a:latin typeface="Arial" panose="020B0604020202020204" pitchFamily="34" charset="0"/>
                <a:cs typeface="Arial" panose="020B0604020202020204" pitchFamily="34" charset="0"/>
              </a:rPr>
              <a:t>Child</a:t>
            </a:r>
            <a:r>
              <a:rPr lang="en-GB">
                <a:solidFill>
                  <a:schemeClr val="accent1">
                    <a:lumMod val="75000"/>
                  </a:schemeClr>
                </a:solidFill>
                <a:latin typeface="Arial" panose="020B0604020202020204" pitchFamily="34" charset="0"/>
                <a:cs typeface="Arial" panose="020B0604020202020204" pitchFamily="34" charset="0"/>
              </a:rPr>
              <a:t> – A person who has not yet reached their 18</a:t>
            </a:r>
            <a:r>
              <a:rPr lang="en-GB" baseline="30000">
                <a:solidFill>
                  <a:schemeClr val="accent1">
                    <a:lumMod val="75000"/>
                  </a:schemeClr>
                </a:solidFill>
                <a:latin typeface="Arial" panose="020B0604020202020204" pitchFamily="34" charset="0"/>
                <a:cs typeface="Arial" panose="020B0604020202020204" pitchFamily="34" charset="0"/>
              </a:rPr>
              <a:t>th</a:t>
            </a:r>
            <a:r>
              <a:rPr lang="en-GB">
                <a:solidFill>
                  <a:schemeClr val="accent1">
                    <a:lumMod val="75000"/>
                  </a:schemeClr>
                </a:solidFill>
                <a:latin typeface="Arial" panose="020B0604020202020204" pitchFamily="34" charset="0"/>
                <a:cs typeface="Arial" panose="020B0604020202020204" pitchFamily="34" charset="0"/>
              </a:rPr>
              <a:t> Birthday (UK – all 4 nations)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a:solidFill>
                  <a:schemeClr val="accent1">
                    <a:lumMod val="75000"/>
                  </a:schemeClr>
                </a:solidFill>
                <a:latin typeface="Arial" panose="020B0604020202020204" pitchFamily="34" charset="0"/>
                <a:cs typeface="Arial" panose="020B0604020202020204" pitchFamily="34" charset="0"/>
              </a:rPr>
              <a:t>Vulnerable adult </a:t>
            </a:r>
            <a:r>
              <a:rPr lang="en-GB">
                <a:solidFill>
                  <a:schemeClr val="accent1">
                    <a:lumMod val="75000"/>
                  </a:schemeClr>
                </a:solidFill>
                <a:latin typeface="Arial" panose="020B0604020202020204" pitchFamily="34" charset="0"/>
                <a:cs typeface="Arial" panose="020B0604020202020204" pitchFamily="34" charset="0"/>
              </a:rPr>
              <a:t>– A person aged 18 or over, at risk of abuse, harm and/or neglect because of their needs for care and support</a:t>
            </a:r>
          </a:p>
        </p:txBody>
      </p:sp>
    </p:spTree>
    <p:extLst>
      <p:ext uri="{BB962C8B-B14F-4D97-AF65-F5344CB8AC3E}">
        <p14:creationId xmlns:p14="http://schemas.microsoft.com/office/powerpoint/2010/main" val="32281143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F296-1BE5-1D92-D6E2-E4D2F64E6649}"/>
              </a:ext>
            </a:extLst>
          </p:cNvPr>
          <p:cNvSpPr>
            <a:spLocks noGrp="1"/>
          </p:cNvSpPr>
          <p:nvPr>
            <p:ph type="title"/>
          </p:nvPr>
        </p:nvSpPr>
        <p:spPr/>
        <p:txBody>
          <a:bodyPr rtlCol="0">
            <a:noAutofit/>
          </a:bodyPr>
          <a:lstStyle/>
          <a:p>
            <a:pPr algn="ctr">
              <a:defRPr/>
            </a:pPr>
            <a:r>
              <a:rPr lang="en-GB" sz="4800" b="1" err="1">
                <a:latin typeface="Arial" panose="020B0604020202020204" pitchFamily="34" charset="0"/>
                <a:cs typeface="Arial" panose="020B0604020202020204" pitchFamily="34" charset="0"/>
              </a:rPr>
              <a:t>Termau</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Terms</a:t>
            </a:r>
          </a:p>
        </p:txBody>
      </p:sp>
      <p:sp>
        <p:nvSpPr>
          <p:cNvPr id="36867" name="Content Placeholder 4">
            <a:extLst>
              <a:ext uri="{FF2B5EF4-FFF2-40B4-BE49-F238E27FC236}">
                <a16:creationId xmlns:a16="http://schemas.microsoft.com/office/drawing/2014/main" id="{FC8F7E99-F67D-BF5E-5190-D41EEF685773}"/>
              </a:ext>
            </a:extLst>
          </p:cNvPr>
          <p:cNvSpPr>
            <a:spLocks noGrp="1" noChangeArrowheads="1"/>
          </p:cNvSpPr>
          <p:nvPr>
            <p:ph sz="half" idx="1"/>
          </p:nvPr>
        </p:nvSpPr>
        <p:spPr bwMode="auto"/>
        <p:txBody>
          <a:bodyPr wrap="square" numCol="1" anchor="t" anchorCtr="0" compatLnSpc="1">
            <a:prstTxWarp prst="textNoShape">
              <a:avLst/>
            </a:prstTxWarp>
          </a:bodyPr>
          <a:lstStyle/>
          <a:p>
            <a:endParaRPr lang="en-US" altLang="en-US" b="1"/>
          </a:p>
          <a:p>
            <a:r>
              <a:rPr lang="en-US" altLang="en-US">
                <a:latin typeface="Arial"/>
                <a:cs typeface="Arial"/>
              </a:rPr>
              <a:t>Beth </a:t>
            </a:r>
            <a:r>
              <a:rPr lang="en-US" altLang="en-US" err="1">
                <a:latin typeface="Arial"/>
                <a:cs typeface="Arial"/>
              </a:rPr>
              <a:t>yw</a:t>
            </a:r>
            <a:r>
              <a:rPr lang="en-US" altLang="en-US">
                <a:latin typeface="Arial"/>
                <a:cs typeface="Arial"/>
              </a:rPr>
              <a:t> </a:t>
            </a:r>
            <a:r>
              <a:rPr lang="en-US" altLang="en-US" err="1">
                <a:latin typeface="Arial"/>
                <a:cs typeface="Arial"/>
              </a:rPr>
              <a:t>ystyr</a:t>
            </a:r>
            <a:r>
              <a:rPr lang="en-US" altLang="en-US">
                <a:latin typeface="Arial"/>
                <a:cs typeface="Arial"/>
              </a:rPr>
              <a:t> </a:t>
            </a:r>
            <a:r>
              <a:rPr lang="en-US" altLang="en-US" b="1" err="1">
                <a:latin typeface="Arial"/>
                <a:cs typeface="Arial"/>
              </a:rPr>
              <a:t>diogelu</a:t>
            </a:r>
            <a:r>
              <a:rPr lang="en-US" altLang="en-US">
                <a:latin typeface="Arial"/>
                <a:cs typeface="Arial"/>
              </a:rPr>
              <a:t>?</a:t>
            </a:r>
          </a:p>
          <a:p>
            <a:endParaRPr lang="en-US" altLang="en-US">
              <a:latin typeface="Arial" panose="020B0604020202020204" pitchFamily="34" charset="0"/>
              <a:cs typeface="Arial" panose="020B0604020202020204" pitchFamily="34" charset="0"/>
            </a:endParaRPr>
          </a:p>
          <a:p>
            <a:r>
              <a:rPr lang="en-US" altLang="en-US">
                <a:latin typeface="Arial"/>
                <a:cs typeface="Arial"/>
              </a:rPr>
              <a:t>Beth </a:t>
            </a:r>
            <a:r>
              <a:rPr lang="en-US" altLang="en-US" err="1">
                <a:latin typeface="Arial"/>
                <a:cs typeface="Arial"/>
              </a:rPr>
              <a:t>yw</a:t>
            </a:r>
            <a:r>
              <a:rPr lang="en-US" altLang="en-US">
                <a:latin typeface="Arial"/>
                <a:cs typeface="Arial"/>
              </a:rPr>
              <a:t> </a:t>
            </a:r>
            <a:r>
              <a:rPr lang="en-US" altLang="en-US" err="1">
                <a:latin typeface="Arial"/>
                <a:cs typeface="Arial"/>
              </a:rPr>
              <a:t>ystyr</a:t>
            </a:r>
            <a:r>
              <a:rPr lang="en-US" altLang="en-US">
                <a:latin typeface="Arial"/>
                <a:cs typeface="Arial"/>
              </a:rPr>
              <a:t> </a:t>
            </a:r>
            <a:r>
              <a:rPr lang="en-US" altLang="en-US" b="1" err="1">
                <a:latin typeface="Arial"/>
                <a:cs typeface="Arial"/>
              </a:rPr>
              <a:t>amddiffyn</a:t>
            </a:r>
            <a:r>
              <a:rPr lang="en-US" altLang="en-US" b="1">
                <a:latin typeface="Arial"/>
                <a:cs typeface="Arial"/>
              </a:rPr>
              <a:t> plant</a:t>
            </a:r>
            <a:r>
              <a:rPr lang="en-US" altLang="en-US">
                <a:latin typeface="Arial"/>
                <a:cs typeface="Arial"/>
              </a:rPr>
              <a:t>?</a:t>
            </a:r>
          </a:p>
          <a:p>
            <a:endParaRPr lang="en-GB" altLang="en-US"/>
          </a:p>
        </p:txBody>
      </p:sp>
      <p:sp>
        <p:nvSpPr>
          <p:cNvPr id="36868" name="Content Placeholder 2">
            <a:extLst>
              <a:ext uri="{FF2B5EF4-FFF2-40B4-BE49-F238E27FC236}">
                <a16:creationId xmlns:a16="http://schemas.microsoft.com/office/drawing/2014/main" id="{9F2DDDC8-0492-2F94-CB61-78D80A37CDB4}"/>
              </a:ext>
            </a:extLst>
          </p:cNvPr>
          <p:cNvSpPr>
            <a:spLocks noGrp="1" noChangeArrowheads="1"/>
          </p:cNvSpPr>
          <p:nvPr>
            <p:ph sz="half" idx="2"/>
          </p:nvPr>
        </p:nvSpPr>
        <p:spPr bwMode="auto">
          <a:xfrm>
            <a:off x="6197602" y="1716089"/>
            <a:ext cx="5156200" cy="3809862"/>
          </a:xfrm>
        </p:spPr>
        <p:txBody>
          <a:bodyPr wrap="square" numCol="1" anchor="t" anchorCtr="0" compatLnSpc="1">
            <a:prstTxWarp prst="textNoShape">
              <a:avLst/>
            </a:prstTxWarp>
          </a:bodyPr>
          <a:lstStyle/>
          <a:p>
            <a:endParaRPr lang="en-US" altLang="en-US" b="1">
              <a:solidFill>
                <a:schemeClr val="accent6">
                  <a:lumMod val="75000"/>
                </a:schemeClr>
              </a:solidFill>
            </a:endParaRPr>
          </a:p>
          <a:p>
            <a:r>
              <a:rPr lang="en-US" altLang="en-US">
                <a:solidFill>
                  <a:schemeClr val="accent1">
                    <a:lumMod val="75000"/>
                  </a:schemeClr>
                </a:solidFill>
                <a:latin typeface="Arial"/>
                <a:cs typeface="Arial"/>
              </a:rPr>
              <a:t>What does </a:t>
            </a:r>
            <a:r>
              <a:rPr lang="en-US" altLang="en-US" b="1">
                <a:solidFill>
                  <a:schemeClr val="accent1">
                    <a:lumMod val="75000"/>
                  </a:schemeClr>
                </a:solidFill>
                <a:latin typeface="Arial"/>
                <a:cs typeface="Arial"/>
              </a:rPr>
              <a:t>safeguarding</a:t>
            </a:r>
            <a:r>
              <a:rPr lang="en-US" altLang="en-US">
                <a:solidFill>
                  <a:schemeClr val="accent1">
                    <a:lumMod val="75000"/>
                  </a:schemeClr>
                </a:solidFill>
                <a:latin typeface="Arial"/>
                <a:cs typeface="Arial"/>
              </a:rPr>
              <a:t> mean?</a:t>
            </a:r>
            <a:endParaRPr lang="en-GB" altLang="en-US">
              <a:solidFill>
                <a:schemeClr val="accent1">
                  <a:lumMod val="75000"/>
                </a:schemeClr>
              </a:solidFill>
              <a:latin typeface="Arial"/>
              <a:cs typeface="Arial"/>
            </a:endParaRPr>
          </a:p>
          <a:p>
            <a:endParaRPr lang="en-GB" altLang="en-US">
              <a:solidFill>
                <a:schemeClr val="accent1">
                  <a:lumMod val="75000"/>
                </a:schemeClr>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a:cs typeface="Arial"/>
              </a:rPr>
              <a:t>What does the term </a:t>
            </a:r>
            <a:r>
              <a:rPr lang="en-GB" altLang="en-US" b="1">
                <a:solidFill>
                  <a:schemeClr val="accent1">
                    <a:lumMod val="75000"/>
                  </a:schemeClr>
                </a:solidFill>
                <a:latin typeface="Arial"/>
                <a:cs typeface="Arial"/>
              </a:rPr>
              <a:t>Child protection</a:t>
            </a:r>
            <a:r>
              <a:rPr lang="en-GB" altLang="en-US">
                <a:solidFill>
                  <a:schemeClr val="accent1">
                    <a:lumMod val="75000"/>
                  </a:schemeClr>
                </a:solidFill>
                <a:latin typeface="Arial"/>
                <a:cs typeface="Arial"/>
              </a:rPr>
              <a:t> mean?</a:t>
            </a:r>
          </a:p>
          <a:p>
            <a:endParaRPr lang="en-GB"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p:txBody>
          <a:bodyPr>
            <a:normAutofit/>
          </a:bodyPr>
          <a:lstStyle/>
          <a:p>
            <a:pPr algn="ct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Safeguarding</a:t>
            </a:r>
          </a:p>
        </p:txBody>
      </p:sp>
      <p:sp>
        <p:nvSpPr>
          <p:cNvPr id="38915" name="Content Placeholder 2">
            <a:extLst>
              <a:ext uri="{FF2B5EF4-FFF2-40B4-BE49-F238E27FC236}">
                <a16:creationId xmlns:a16="http://schemas.microsoft.com/office/drawing/2014/main" id="{C5B7777D-F77D-8219-8147-64FCC456F06C}"/>
              </a:ext>
            </a:extLst>
          </p:cNvPr>
          <p:cNvSpPr>
            <a:spLocks noGrp="1" noChangeArrowheads="1"/>
          </p:cNvSpPr>
          <p:nvPr>
            <p:ph sz="half" idx="1"/>
          </p:nvPr>
        </p:nvSpPr>
        <p:spPr bwMode="auto">
          <a:xfrm>
            <a:off x="885708" y="1439863"/>
            <a:ext cx="5156200" cy="3809862"/>
          </a:xfrm>
        </p:spPr>
        <p:txBody>
          <a:bodyPr wrap="square" numCol="1" anchor="t" anchorCtr="0" compatLnSpc="1">
            <a:prstTxWarp prst="textNoShape">
              <a:avLst/>
            </a:prstTxWarp>
            <a:normAutofit/>
          </a:bodyPr>
          <a:lstStyle/>
          <a:p>
            <a:r>
              <a:rPr lang="en-GB" altLang="en-US" sz="2400" err="1">
                <a:latin typeface="Arial" panose="020B0604020202020204" pitchFamily="34" charset="0"/>
                <a:cs typeface="Arial" panose="020B0604020202020204" pitchFamily="34" charset="0"/>
              </a:rPr>
              <a:t>Diolgelu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camau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rhagweithiol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rydym</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cymryd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cadw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pob</a:t>
            </a:r>
            <a:r>
              <a:rPr lang="en-GB" altLang="en-US" sz="2400">
                <a:latin typeface="Arial" panose="020B0604020202020204" pitchFamily="34" charset="0"/>
                <a:cs typeface="Arial" panose="020B0604020202020204" pitchFamily="34" charset="0"/>
              </a:rPr>
              <a:t> un </a:t>
            </a:r>
            <a:r>
              <a:rPr lang="en-GB" altLang="en-US" sz="2400" err="1">
                <a:latin typeface="Arial" panose="020B0604020202020204" pitchFamily="34" charset="0"/>
                <a:cs typeface="Arial" panose="020B0604020202020204" pitchFamily="34" charset="0"/>
              </a:rPr>
              <a:t>o’n</a:t>
            </a:r>
            <a:r>
              <a:rPr lang="en-GB" altLang="en-US" sz="2400">
                <a:latin typeface="Arial" panose="020B0604020202020204" pitchFamily="34" charset="0"/>
                <a:cs typeface="Arial" panose="020B0604020202020204" pitchFamily="34" charset="0"/>
              </a:rPr>
              <a:t> plant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diogel</a:t>
            </a:r>
            <a:r>
              <a:rPr lang="en-GB" altLang="en-US" sz="2400">
                <a:latin typeface="Arial" panose="020B0604020202020204" pitchFamily="34" charset="0"/>
                <a:cs typeface="Arial" panose="020B0604020202020204" pitchFamily="34" charset="0"/>
              </a:rPr>
              <a:t>. Y proses o </a:t>
            </a:r>
            <a:r>
              <a:rPr lang="en-GB" altLang="en-US" sz="2400" err="1">
                <a:latin typeface="Arial" panose="020B0604020202020204" pitchFamily="34" charset="0"/>
                <a:cs typeface="Arial" panose="020B0604020202020204" pitchFamily="34" charset="0"/>
              </a:rPr>
              <a:t>amddiffyn</a:t>
            </a:r>
            <a:r>
              <a:rPr lang="en-GB" altLang="en-US" sz="2400">
                <a:latin typeface="Arial" panose="020B0604020202020204" pitchFamily="34" charset="0"/>
                <a:cs typeface="Arial" panose="020B0604020202020204" pitchFamily="34" charset="0"/>
              </a:rPr>
              <a:t> plant neu </a:t>
            </a:r>
            <a:r>
              <a:rPr lang="en-GB" altLang="en-US" sz="2400" err="1">
                <a:latin typeface="Arial" panose="020B0604020202020204" pitchFamily="34" charset="0"/>
                <a:cs typeface="Arial" panose="020B0604020202020204" pitchFamily="34" charset="0"/>
              </a:rPr>
              <a:t>oedolion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archollodwy</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camdriniaeth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niwed</a:t>
            </a:r>
            <a:r>
              <a:rPr lang="en-GB" altLang="en-US" sz="2400">
                <a:latin typeface="Arial" panose="020B0604020202020204" pitchFamily="34" charset="0"/>
                <a:cs typeface="Arial" panose="020B0604020202020204" pitchFamily="34" charset="0"/>
              </a:rPr>
              <a:t> a/neu </a:t>
            </a:r>
            <a:r>
              <a:rPr lang="en-GB" altLang="en-US" sz="2400" err="1">
                <a:latin typeface="Arial" panose="020B0604020202020204" pitchFamily="34" charset="0"/>
                <a:cs typeface="Arial" panose="020B0604020202020204" pitchFamily="34" charset="0"/>
              </a:rPr>
              <a:t>esgeulustod</a:t>
            </a:r>
            <a:endParaRPr lang="en-GB" altLang="en-US" sz="2400">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6150094" y="1439863"/>
            <a:ext cx="5156200" cy="3809862"/>
          </a:xfrm>
        </p:spPr>
        <p:txBody>
          <a:bodyPr wrap="square" numCol="1" anchor="t" anchorCtr="0" compatLnSpc="1">
            <a:prstTxWarp prst="textNoShape">
              <a:avLst/>
            </a:prstTxWarp>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The process of protecting children or vulnerable adults from abuse, harm and/or neglect</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987542" y="3182937"/>
            <a:ext cx="9924816"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800" b="1" err="1">
                <a:latin typeface="Arial" panose="020B0604020202020204" pitchFamily="34" charset="0"/>
                <a:cs typeface="Arial" panose="020B0604020202020204" pitchFamily="34" charset="0"/>
              </a:rPr>
              <a:t>Amddiffyn</a:t>
            </a:r>
            <a:r>
              <a:rPr lang="en-GB" altLang="en-US" sz="4800" b="1">
                <a:latin typeface="Arial" panose="020B0604020202020204" pitchFamily="34" charset="0"/>
                <a:cs typeface="Arial" panose="020B0604020202020204" pitchFamily="34" charset="0"/>
              </a:rPr>
              <a:t> Plant/ </a:t>
            </a:r>
            <a:r>
              <a:rPr lang="en-GB" altLang="en-US" sz="4800" b="1">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8" name="Content Placeholder 2">
            <a:extLst>
              <a:ext uri="{FF2B5EF4-FFF2-40B4-BE49-F238E27FC236}">
                <a16:creationId xmlns:a16="http://schemas.microsoft.com/office/drawing/2014/main" id="{BDF9F19F-6D39-F7BE-6F82-005D374B555B}"/>
              </a:ext>
            </a:extLst>
          </p:cNvPr>
          <p:cNvSpPr txBox="1">
            <a:spLocks noChangeArrowheads="1"/>
          </p:cNvSpPr>
          <p:nvPr/>
        </p:nvSpPr>
        <p:spPr bwMode="auto">
          <a:xfrm>
            <a:off x="1142206" y="4240867"/>
            <a:ext cx="3886200"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err="1">
                <a:latin typeface="Arial" panose="020B0604020202020204" pitchFamily="34" charset="0"/>
                <a:cs typeface="Arial" panose="020B0604020202020204" pitchFamily="34" charset="0"/>
              </a:rPr>
              <a:t>Amddiffyn</a:t>
            </a:r>
            <a:r>
              <a:rPr lang="en-GB" altLang="en-US" sz="2400">
                <a:latin typeface="Arial" panose="020B0604020202020204" pitchFamily="34" charset="0"/>
                <a:cs typeface="Arial" panose="020B0604020202020204" pitchFamily="34" charset="0"/>
              </a:rPr>
              <a:t> plant </a:t>
            </a:r>
            <a:r>
              <a:rPr lang="en-GB" altLang="en-US" sz="2400" err="1">
                <a:latin typeface="Arial" panose="020B0604020202020204" pitchFamily="34" charset="0"/>
                <a:cs typeface="Arial" panose="020B0604020202020204" pitchFamily="34" charset="0"/>
              </a:rPr>
              <a:t>yw’r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gweithredoedd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adweithiol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digwydd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canlyniad</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consyrn</a:t>
            </a:r>
            <a:endParaRPr lang="en-GB" altLang="en-US" sz="2400">
              <a:latin typeface="Arial" panose="020B0604020202020204" pitchFamily="34" charset="0"/>
              <a:cs typeface="Arial" panose="020B0604020202020204" pitchFamily="34" charset="0"/>
            </a:endParaRP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6298406" y="4240867"/>
            <a:ext cx="388620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8795AE3-5BE1-7AD0-F1A8-4E47B5909432}"/>
              </a:ext>
            </a:extLst>
          </p:cNvPr>
          <p:cNvSpPr>
            <a:spLocks noGrp="1" noChangeArrowheads="1"/>
          </p:cNvSpPr>
          <p:nvPr>
            <p:ph type="title"/>
          </p:nvPr>
        </p:nvSpPr>
        <p:spPr>
          <a:xfrm>
            <a:off x="838199" y="61912"/>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Diolgelu</a:t>
            </a:r>
            <a:r>
              <a:rPr lang="en-GB" altLang="en-US" sz="4800" b="1">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Safeguarding</a:t>
            </a:r>
          </a:p>
        </p:txBody>
      </p:sp>
      <p:pic>
        <p:nvPicPr>
          <p:cNvPr id="40963" name="Picture 2">
            <a:extLst>
              <a:ext uri="{FF2B5EF4-FFF2-40B4-BE49-F238E27FC236}">
                <a16:creationId xmlns:a16="http://schemas.microsoft.com/office/drawing/2014/main" id="{6CDF7621-1F28-17E4-30C3-AE3E0B1CC7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348"/>
          <a:stretch>
            <a:fillRect/>
          </a:stretch>
        </p:blipFill>
        <p:spPr bwMode="auto">
          <a:xfrm>
            <a:off x="2900362" y="1387475"/>
            <a:ext cx="6391275"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8A86-0B3A-A8ED-83D5-CC4893947719}"/>
              </a:ext>
            </a:extLst>
          </p:cNvPr>
          <p:cNvSpPr>
            <a:spLocks noGrp="1"/>
          </p:cNvSpPr>
          <p:nvPr>
            <p:ph type="title"/>
          </p:nvPr>
        </p:nvSpPr>
        <p:spPr>
          <a:xfrm>
            <a:off x="1415480" y="620689"/>
            <a:ext cx="9145016" cy="1325563"/>
          </a:xfrm>
        </p:spPr>
        <p:txBody>
          <a:bodyPr>
            <a:noAutofit/>
          </a:bodyPr>
          <a:lstStyle/>
          <a:p>
            <a:pPr algn="ctr"/>
            <a:r>
              <a:rPr lang="en-GB" sz="4400" b="1" err="1">
                <a:latin typeface="Arial"/>
                <a:ea typeface="+mj-lt"/>
                <a:cs typeface="+mj-lt"/>
              </a:rPr>
              <a:t>Symud</a:t>
            </a:r>
            <a:r>
              <a:rPr lang="en-GB" sz="4400" b="1" dirty="0">
                <a:latin typeface="Arial"/>
                <a:ea typeface="+mj-lt"/>
                <a:cs typeface="+mj-lt"/>
              </a:rPr>
              <a:t> o </a:t>
            </a:r>
            <a:r>
              <a:rPr lang="en-GB" sz="4400" b="1" err="1">
                <a:latin typeface="Arial"/>
                <a:ea typeface="+mj-lt"/>
                <a:cs typeface="+mj-lt"/>
              </a:rPr>
              <a:t>fodel</a:t>
            </a:r>
            <a:r>
              <a:rPr lang="en-GB" sz="4400" b="1" dirty="0">
                <a:latin typeface="Arial"/>
                <a:ea typeface="+mj-lt"/>
                <a:cs typeface="+mj-lt"/>
              </a:rPr>
              <a:t> </a:t>
            </a:r>
            <a:r>
              <a:rPr lang="en-GB" sz="4400" b="1" err="1">
                <a:latin typeface="Arial"/>
                <a:ea typeface="+mj-lt"/>
                <a:cs typeface="+mj-lt"/>
              </a:rPr>
              <a:t>cydymffurfiaeth</a:t>
            </a:r>
            <a:r>
              <a:rPr lang="en-GB" sz="4400" b="1" dirty="0">
                <a:latin typeface="Arial"/>
                <a:ea typeface="+mj-lt"/>
                <a:cs typeface="+mj-lt"/>
              </a:rPr>
              <a:t> </a:t>
            </a:r>
            <a:r>
              <a:rPr lang="en-GB" sz="4400" b="1" err="1">
                <a:latin typeface="Arial"/>
                <a:ea typeface="+mj-lt"/>
                <a:cs typeface="+mj-lt"/>
              </a:rPr>
              <a:t>i</a:t>
            </a:r>
            <a:r>
              <a:rPr lang="en-GB" sz="4400" b="1" dirty="0">
                <a:latin typeface="Arial"/>
                <a:ea typeface="+mj-lt"/>
                <a:cs typeface="+mj-lt"/>
              </a:rPr>
              <a:t> </a:t>
            </a:r>
            <a:r>
              <a:rPr lang="en-GB" sz="4400" b="1" err="1">
                <a:latin typeface="Arial"/>
                <a:ea typeface="+mj-lt"/>
                <a:cs typeface="+mj-lt"/>
              </a:rPr>
              <a:t>ddull</a:t>
            </a:r>
            <a:r>
              <a:rPr lang="en-GB" sz="4400" b="1" dirty="0">
                <a:latin typeface="Arial"/>
                <a:ea typeface="+mj-lt"/>
                <a:cs typeface="+mj-lt"/>
              </a:rPr>
              <a:t> </a:t>
            </a:r>
            <a:r>
              <a:rPr lang="en-GB" sz="4400" b="1" err="1">
                <a:latin typeface="Arial"/>
                <a:ea typeface="+mj-lt"/>
                <a:cs typeface="+mj-lt"/>
              </a:rPr>
              <a:t>integredig</a:t>
            </a:r>
            <a:br>
              <a:rPr lang="en-GB" sz="4400" b="1" dirty="0">
                <a:latin typeface="Arial"/>
                <a:cs typeface="Calibri Light"/>
              </a:rPr>
            </a:br>
            <a:r>
              <a:rPr lang="en-GB" sz="4400" b="1" dirty="0">
                <a:solidFill>
                  <a:schemeClr val="accent1">
                    <a:lumMod val="76000"/>
                  </a:schemeClr>
                </a:solidFill>
                <a:latin typeface="Arial"/>
                <a:cs typeface="Calibri Light"/>
              </a:rPr>
              <a:t>Moving from a compliance model to an integrated approach</a:t>
            </a:r>
          </a:p>
        </p:txBody>
      </p:sp>
      <p:sp>
        <p:nvSpPr>
          <p:cNvPr id="3" name="Content Placeholder 2">
            <a:extLst>
              <a:ext uri="{FF2B5EF4-FFF2-40B4-BE49-F238E27FC236}">
                <a16:creationId xmlns:a16="http://schemas.microsoft.com/office/drawing/2014/main" id="{617B6C7A-B694-AB0A-EFA1-A149BF2E177C}"/>
              </a:ext>
            </a:extLst>
          </p:cNvPr>
          <p:cNvSpPr>
            <a:spLocks noGrp="1"/>
          </p:cNvSpPr>
          <p:nvPr>
            <p:ph sz="half" idx="1"/>
          </p:nvPr>
        </p:nvSpPr>
        <p:spPr/>
        <p:txBody>
          <a:bodyPr vert="horz" lIns="91440" tIns="45720" rIns="91440" bIns="45720" rtlCol="0" anchor="t">
            <a:normAutofit/>
          </a:bodyPr>
          <a:lstStyle/>
          <a:p>
            <a:endParaRPr lang="en-GB" dirty="0">
              <a:cs typeface="Calibri"/>
            </a:endParaRPr>
          </a:p>
          <a:p>
            <a:endParaRPr lang="en-GB" dirty="0">
              <a:cs typeface="Calibri"/>
            </a:endParaRPr>
          </a:p>
          <a:p>
            <a:endParaRPr lang="en-GB" dirty="0">
              <a:cs typeface="Calibri"/>
            </a:endParaRPr>
          </a:p>
        </p:txBody>
      </p:sp>
      <p:sp>
        <p:nvSpPr>
          <p:cNvPr id="4" name="Content Placeholder 3">
            <a:extLst>
              <a:ext uri="{FF2B5EF4-FFF2-40B4-BE49-F238E27FC236}">
                <a16:creationId xmlns:a16="http://schemas.microsoft.com/office/drawing/2014/main" id="{32427115-9DA0-214D-1397-B977EE953FBF}"/>
              </a:ext>
            </a:extLst>
          </p:cNvPr>
          <p:cNvSpPr>
            <a:spLocks noGrp="1"/>
          </p:cNvSpPr>
          <p:nvPr>
            <p:ph sz="half" idx="2"/>
          </p:nvPr>
        </p:nvSpPr>
        <p:spPr>
          <a:xfrm>
            <a:off x="6528048" y="2636912"/>
            <a:ext cx="3579942" cy="4351338"/>
          </a:xfrm>
        </p:spPr>
        <p:txBody>
          <a:bodyPr vert="horz" lIns="91440" tIns="45720" rIns="91440" bIns="45720" rtlCol="0" anchor="t">
            <a:normAutofit/>
          </a:bodyPr>
          <a:lstStyle/>
          <a:p>
            <a:r>
              <a:rPr lang="en-GB" sz="2400" dirty="0">
                <a:solidFill>
                  <a:schemeClr val="accent1">
                    <a:lumMod val="76000"/>
                  </a:schemeClr>
                </a:solidFill>
                <a:cs typeface="Calibri"/>
              </a:rPr>
              <a:t>Compliance model – delivery of statutory safeguarding duty</a:t>
            </a:r>
          </a:p>
          <a:p>
            <a:endParaRPr lang="en-GB" sz="2400" dirty="0">
              <a:solidFill>
                <a:schemeClr val="accent1">
                  <a:lumMod val="76000"/>
                </a:schemeClr>
              </a:solidFill>
              <a:ea typeface="Calibri"/>
              <a:cs typeface="Calibri"/>
            </a:endParaRPr>
          </a:p>
          <a:p>
            <a:r>
              <a:rPr lang="en-GB" sz="2400" dirty="0">
                <a:solidFill>
                  <a:schemeClr val="accent1">
                    <a:lumMod val="76000"/>
                  </a:schemeClr>
                </a:solidFill>
                <a:cs typeface="Calibri"/>
              </a:rPr>
              <a:t>Integrated approach – reflective and bespoke embedded into your own practice </a:t>
            </a:r>
            <a:endParaRPr lang="en-GB" sz="2400" dirty="0">
              <a:solidFill>
                <a:schemeClr val="accent1">
                  <a:lumMod val="76000"/>
                </a:schemeClr>
              </a:solidFill>
              <a:ea typeface="Calibri"/>
              <a:cs typeface="Calibri"/>
            </a:endParaRPr>
          </a:p>
        </p:txBody>
      </p:sp>
      <p:sp>
        <p:nvSpPr>
          <p:cNvPr id="5" name="TextBox 4">
            <a:extLst>
              <a:ext uri="{FF2B5EF4-FFF2-40B4-BE49-F238E27FC236}">
                <a16:creationId xmlns:a16="http://schemas.microsoft.com/office/drawing/2014/main" id="{F67429C6-3EA8-2DAC-EC03-78FD95854865}"/>
              </a:ext>
            </a:extLst>
          </p:cNvPr>
          <p:cNvSpPr txBox="1"/>
          <p:nvPr/>
        </p:nvSpPr>
        <p:spPr>
          <a:xfrm>
            <a:off x="1847528" y="2636913"/>
            <a:ext cx="3716664"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dirty="0">
                <a:latin typeface="Calibri"/>
                <a:ea typeface="ＭＳ Ｐゴシック"/>
                <a:cs typeface="Times"/>
              </a:rPr>
              <a:t>•</a:t>
            </a:r>
            <a:r>
              <a:rPr lang="en-GB" sz="2400" dirty="0">
                <a:ea typeface="ＭＳ Ｐゴシック"/>
                <a:cs typeface="Times"/>
              </a:rPr>
              <a:t>Model </a:t>
            </a:r>
            <a:r>
              <a:rPr lang="en-GB" sz="2400" dirty="0" err="1">
                <a:ea typeface="ＭＳ Ｐゴシック"/>
                <a:cs typeface="Times"/>
              </a:rPr>
              <a:t>cydymffurfiaeth</a:t>
            </a:r>
            <a:r>
              <a:rPr lang="en-GB" sz="2400" dirty="0">
                <a:ea typeface="ＭＳ Ｐゴシック"/>
                <a:cs typeface="Times"/>
              </a:rPr>
              <a:t> – </a:t>
            </a:r>
            <a:r>
              <a:rPr lang="en-GB" sz="2400" dirty="0" err="1">
                <a:ea typeface="ＭＳ Ｐゴシック"/>
                <a:cs typeface="Times"/>
              </a:rPr>
              <a:t>cyflawni’r</a:t>
            </a:r>
            <a:r>
              <a:rPr lang="en-GB" sz="2400" dirty="0">
                <a:ea typeface="ＭＳ Ｐゴシック"/>
                <a:cs typeface="Times"/>
              </a:rPr>
              <a:t> </a:t>
            </a:r>
            <a:r>
              <a:rPr lang="en-GB" sz="2400" dirty="0" err="1">
                <a:ea typeface="ＭＳ Ｐゴシック"/>
                <a:cs typeface="Times"/>
              </a:rPr>
              <a:t>ddyletswydd</a:t>
            </a:r>
            <a:r>
              <a:rPr lang="en-GB" sz="2400" dirty="0">
                <a:ea typeface="ＭＳ Ｐゴシック"/>
                <a:cs typeface="Times"/>
              </a:rPr>
              <a:t> </a:t>
            </a:r>
            <a:r>
              <a:rPr lang="en-GB" sz="2400" dirty="0" err="1">
                <a:ea typeface="ＭＳ Ｐゴシック"/>
                <a:cs typeface="Times"/>
              </a:rPr>
              <a:t>diogelu</a:t>
            </a:r>
            <a:r>
              <a:rPr lang="en-GB" sz="2400" dirty="0">
                <a:ea typeface="ＭＳ Ｐゴシック"/>
                <a:cs typeface="Times"/>
              </a:rPr>
              <a:t> </a:t>
            </a:r>
            <a:r>
              <a:rPr lang="en-GB" sz="2400" dirty="0" err="1">
                <a:ea typeface="ＭＳ Ｐゴシック"/>
                <a:cs typeface="Times"/>
              </a:rPr>
              <a:t>statudol</a:t>
            </a:r>
            <a:r>
              <a:rPr lang="en-GB" sz="2400" dirty="0">
                <a:ea typeface="ＭＳ Ｐゴシック"/>
                <a:cs typeface="Times"/>
              </a:rPr>
              <a:t> </a:t>
            </a:r>
            <a:endParaRPr lang="en-US" sz="2400" dirty="0">
              <a:cs typeface="Calibri"/>
            </a:endParaRPr>
          </a:p>
          <a:p>
            <a:endParaRPr lang="en-GB" sz="2400" dirty="0">
              <a:ea typeface="ＭＳ Ｐゴシック"/>
              <a:cs typeface="Times"/>
            </a:endParaRPr>
          </a:p>
          <a:p>
            <a:r>
              <a:rPr lang="en-GB" sz="2400" dirty="0">
                <a:ea typeface="ＭＳ Ｐゴシック"/>
                <a:cs typeface="Times"/>
              </a:rPr>
              <a:t>•Dull </a:t>
            </a:r>
            <a:r>
              <a:rPr lang="en-GB" sz="2400" dirty="0" err="1">
                <a:ea typeface="ＭＳ Ｐゴシック"/>
                <a:cs typeface="Times"/>
              </a:rPr>
              <a:t>integredig</a:t>
            </a:r>
            <a:r>
              <a:rPr lang="en-GB" sz="2400" dirty="0">
                <a:ea typeface="ＭＳ Ｐゴシック"/>
                <a:cs typeface="Times"/>
              </a:rPr>
              <a:t> – </a:t>
            </a:r>
            <a:r>
              <a:rPr lang="en-GB" sz="2400" dirty="0" err="1">
                <a:ea typeface="ＭＳ Ｐゴシック"/>
                <a:cs typeface="Times"/>
              </a:rPr>
              <a:t>adfyfyriol</a:t>
            </a:r>
            <a:r>
              <a:rPr lang="en-GB" sz="2400" dirty="0">
                <a:ea typeface="ＭＳ Ｐゴシック"/>
                <a:cs typeface="Times"/>
              </a:rPr>
              <a:t> a </a:t>
            </a:r>
            <a:r>
              <a:rPr lang="en-GB" sz="2400" dirty="0" err="1">
                <a:ea typeface="ＭＳ Ｐゴシック"/>
                <a:cs typeface="Times"/>
              </a:rPr>
              <a:t>phwrpasol</a:t>
            </a:r>
            <a:r>
              <a:rPr lang="en-GB" sz="2400" dirty="0">
                <a:ea typeface="ＭＳ Ｐゴシック"/>
                <a:cs typeface="Times"/>
              </a:rPr>
              <a:t>, </a:t>
            </a:r>
            <a:r>
              <a:rPr lang="en-GB" sz="2400" dirty="0" err="1">
                <a:ea typeface="ＭＳ Ｐゴシック"/>
                <a:cs typeface="Times"/>
              </a:rPr>
              <a:t>wedi</a:t>
            </a:r>
            <a:r>
              <a:rPr lang="en-GB" sz="2400" dirty="0">
                <a:ea typeface="ＭＳ Ｐゴシック"/>
                <a:cs typeface="Times"/>
              </a:rPr>
              <a:t> </a:t>
            </a:r>
            <a:r>
              <a:rPr lang="en-GB" sz="2400" dirty="0" err="1">
                <a:ea typeface="ＭＳ Ｐゴシック"/>
                <a:cs typeface="Times"/>
              </a:rPr>
              <a:t>ymgorffori</a:t>
            </a:r>
            <a:r>
              <a:rPr lang="en-GB" sz="2400" dirty="0">
                <a:ea typeface="ＭＳ Ｐゴシック"/>
                <a:cs typeface="Times"/>
              </a:rPr>
              <a:t> </a:t>
            </a:r>
            <a:r>
              <a:rPr lang="en-GB" sz="2400" dirty="0" err="1">
                <a:ea typeface="ＭＳ Ｐゴシック"/>
                <a:cs typeface="Times"/>
              </a:rPr>
              <a:t>yn</a:t>
            </a:r>
            <a:r>
              <a:rPr lang="en-GB" sz="2400" dirty="0">
                <a:ea typeface="ＭＳ Ｐゴシック"/>
                <a:cs typeface="Times"/>
              </a:rPr>
              <a:t> </a:t>
            </a:r>
            <a:r>
              <a:rPr lang="en-GB" sz="2400" dirty="0" err="1">
                <a:ea typeface="ＭＳ Ｐゴシック"/>
                <a:cs typeface="Times"/>
              </a:rPr>
              <a:t>eich</a:t>
            </a:r>
            <a:r>
              <a:rPr lang="en-GB" sz="2400" dirty="0">
                <a:ea typeface="ＭＳ Ｐゴシック"/>
                <a:cs typeface="Times"/>
              </a:rPr>
              <a:t> </a:t>
            </a:r>
            <a:r>
              <a:rPr lang="en-GB" sz="2400" dirty="0" err="1">
                <a:ea typeface="ＭＳ Ｐゴシック"/>
                <a:cs typeface="Times"/>
              </a:rPr>
              <a:t>arfer</a:t>
            </a:r>
            <a:r>
              <a:rPr lang="en-GB" sz="2400" dirty="0">
                <a:ea typeface="ＭＳ Ｐゴシック"/>
                <a:cs typeface="Times"/>
              </a:rPr>
              <a:t> </a:t>
            </a:r>
            <a:r>
              <a:rPr lang="en-GB" sz="2400" dirty="0" err="1">
                <a:ea typeface="ＭＳ Ｐゴシック"/>
                <a:cs typeface="Times"/>
              </a:rPr>
              <a:t>eich</a:t>
            </a:r>
            <a:r>
              <a:rPr lang="en-GB" sz="2400" dirty="0">
                <a:ea typeface="ＭＳ Ｐゴシック"/>
                <a:cs typeface="Times"/>
              </a:rPr>
              <a:t> </a:t>
            </a:r>
            <a:r>
              <a:rPr lang="en-GB" sz="2400" dirty="0" err="1">
                <a:ea typeface="ＭＳ Ｐゴシック"/>
                <a:cs typeface="Times"/>
              </a:rPr>
              <a:t>hun</a:t>
            </a:r>
            <a:endParaRPr lang="en-GB" sz="2400" dirty="0">
              <a:ea typeface="ＭＳ Ｐゴシック"/>
              <a:cs typeface="Calibri"/>
            </a:endParaRPr>
          </a:p>
          <a:p>
            <a:pPr algn="l"/>
            <a:endParaRPr lang="en-GB" sz="2100" dirty="0">
              <a:latin typeface="Calibri"/>
              <a:cs typeface="Times"/>
            </a:endParaRPr>
          </a:p>
        </p:txBody>
      </p:sp>
    </p:spTree>
    <p:extLst>
      <p:ext uri="{BB962C8B-B14F-4D97-AF65-F5344CB8AC3E}">
        <p14:creationId xmlns:p14="http://schemas.microsoft.com/office/powerpoint/2010/main" val="7933694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E7F85-302D-B4A0-E531-015B2D5779CA}"/>
              </a:ext>
            </a:extLst>
          </p:cNvPr>
          <p:cNvSpPr>
            <a:spLocks noGrp="1"/>
          </p:cNvSpPr>
          <p:nvPr>
            <p:ph type="title"/>
          </p:nvPr>
        </p:nvSpPr>
        <p:spPr/>
        <p:txBody>
          <a:bodyPr>
            <a:normAutofit/>
          </a:bodyPr>
          <a:lstStyle/>
          <a:p>
            <a:pPr algn="ctr"/>
            <a:r>
              <a:rPr lang="en-GB" sz="4400" b="1" dirty="0">
                <a:latin typeface="Arial"/>
                <a:cs typeface="Calibri Light"/>
              </a:rPr>
              <a:t>Model </a:t>
            </a:r>
            <a:r>
              <a:rPr lang="en-GB" sz="4400" b="1" err="1">
                <a:latin typeface="Arial"/>
                <a:cs typeface="Calibri Light"/>
              </a:rPr>
              <a:t>Cydymffurfiad</a:t>
            </a:r>
            <a:br>
              <a:rPr lang="en-GB" sz="4400" b="1" dirty="0">
                <a:latin typeface="Arial"/>
                <a:cs typeface="Calibri Light"/>
              </a:rPr>
            </a:br>
            <a:r>
              <a:rPr lang="en-GB" sz="4400" b="1" dirty="0">
                <a:solidFill>
                  <a:schemeClr val="accent1">
                    <a:lumMod val="76000"/>
                  </a:schemeClr>
                </a:solidFill>
                <a:latin typeface="Arial"/>
                <a:cs typeface="Calibri Light"/>
              </a:rPr>
              <a:t>Compliance model</a:t>
            </a:r>
          </a:p>
        </p:txBody>
      </p:sp>
      <p:pic>
        <p:nvPicPr>
          <p:cNvPr id="3" name="Picture 3" descr="Icon&#10;&#10;Description automatically generated">
            <a:extLst>
              <a:ext uri="{FF2B5EF4-FFF2-40B4-BE49-F238E27FC236}">
                <a16:creationId xmlns:a16="http://schemas.microsoft.com/office/drawing/2014/main" id="{B05B86F3-A02E-E522-4288-AD65A1A3F00C}"/>
              </a:ext>
            </a:extLst>
          </p:cNvPr>
          <p:cNvPicPr>
            <a:picLocks noChangeAspect="1"/>
          </p:cNvPicPr>
          <p:nvPr/>
        </p:nvPicPr>
        <p:blipFill rotWithShape="1">
          <a:blip r:embed="rId3"/>
          <a:srcRect l="30074" t="-2323" r="27491" b="2193"/>
          <a:stretch/>
        </p:blipFill>
        <p:spPr>
          <a:xfrm>
            <a:off x="3859748" y="1541783"/>
            <a:ext cx="4468425" cy="3768521"/>
          </a:xfrm>
          <a:prstGeom prst="rect">
            <a:avLst/>
          </a:prstGeom>
        </p:spPr>
      </p:pic>
    </p:spTree>
    <p:extLst>
      <p:ext uri="{BB962C8B-B14F-4D97-AF65-F5344CB8AC3E}">
        <p14:creationId xmlns:p14="http://schemas.microsoft.com/office/powerpoint/2010/main" val="28552950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5B21-82D3-480D-E373-9B5D9FFEF44D}"/>
              </a:ext>
            </a:extLst>
          </p:cNvPr>
          <p:cNvSpPr>
            <a:spLocks noGrp="1"/>
          </p:cNvSpPr>
          <p:nvPr>
            <p:ph type="title"/>
          </p:nvPr>
        </p:nvSpPr>
        <p:spPr/>
        <p:txBody>
          <a:bodyPr>
            <a:normAutofit/>
          </a:bodyPr>
          <a:lstStyle/>
          <a:p>
            <a:pPr algn="ctr"/>
            <a:r>
              <a:rPr lang="en-GB" b="1" dirty="0">
                <a:latin typeface="Arial"/>
                <a:cs typeface="Calibri Light"/>
              </a:rPr>
              <a:t>Dull </a:t>
            </a:r>
            <a:r>
              <a:rPr lang="en-GB" b="1" err="1">
                <a:latin typeface="Arial"/>
                <a:ea typeface="+mj-lt"/>
                <a:cs typeface="+mj-lt"/>
              </a:rPr>
              <a:t>gyd-destunol</a:t>
            </a:r>
            <a:br>
              <a:rPr lang="en-GB" sz="4400" b="1" dirty="0">
                <a:latin typeface="Arial"/>
                <a:cs typeface="Calibri Light"/>
              </a:rPr>
            </a:br>
            <a:r>
              <a:rPr lang="en-GB" b="1" dirty="0">
                <a:solidFill>
                  <a:schemeClr val="accent1">
                    <a:lumMod val="76000"/>
                  </a:schemeClr>
                </a:solidFill>
                <a:latin typeface="Arial"/>
                <a:cs typeface="Calibri Light"/>
              </a:rPr>
              <a:t>Contextual</a:t>
            </a:r>
            <a:r>
              <a:rPr lang="en-GB" sz="4400" b="1" dirty="0">
                <a:solidFill>
                  <a:schemeClr val="accent1">
                    <a:lumMod val="76000"/>
                  </a:schemeClr>
                </a:solidFill>
                <a:latin typeface="Arial"/>
                <a:cs typeface="Calibri Light"/>
              </a:rPr>
              <a:t> Approach</a:t>
            </a:r>
          </a:p>
        </p:txBody>
      </p:sp>
      <p:pic>
        <p:nvPicPr>
          <p:cNvPr id="4" name="Picture 3" descr="A light bulb with arrows pointing to the head&#10;&#10;AI-generated content may be incorrect.">
            <a:extLst>
              <a:ext uri="{FF2B5EF4-FFF2-40B4-BE49-F238E27FC236}">
                <a16:creationId xmlns:a16="http://schemas.microsoft.com/office/drawing/2014/main" id="{53F8BC4B-399F-BE58-3EDE-C4A7961A22B6}"/>
              </a:ext>
            </a:extLst>
          </p:cNvPr>
          <p:cNvPicPr>
            <a:picLocks noChangeAspect="1"/>
          </p:cNvPicPr>
          <p:nvPr/>
        </p:nvPicPr>
        <p:blipFill>
          <a:blip r:embed="rId3"/>
          <a:stretch>
            <a:fillRect/>
          </a:stretch>
        </p:blipFill>
        <p:spPr>
          <a:xfrm>
            <a:off x="3286124" y="1977988"/>
            <a:ext cx="5619751" cy="3929438"/>
          </a:xfrm>
          <a:prstGeom prst="rect">
            <a:avLst/>
          </a:prstGeom>
        </p:spPr>
      </p:pic>
      <p:sp>
        <p:nvSpPr>
          <p:cNvPr id="5" name="TextBox 4">
            <a:extLst>
              <a:ext uri="{FF2B5EF4-FFF2-40B4-BE49-F238E27FC236}">
                <a16:creationId xmlns:a16="http://schemas.microsoft.com/office/drawing/2014/main" id="{BF8CC106-B2BC-1ECA-9655-DD1DADF1CE58}"/>
              </a:ext>
            </a:extLst>
          </p:cNvPr>
          <p:cNvSpPr txBox="1"/>
          <p:nvPr/>
        </p:nvSpPr>
        <p:spPr>
          <a:xfrm>
            <a:off x="9082548" y="5444612"/>
            <a:ext cx="2986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t>
            </a:r>
            <a:r>
              <a:rPr lang="en-GB" dirty="0" err="1">
                <a:ea typeface="Calibri"/>
                <a:cs typeface="Calibri"/>
              </a:rPr>
              <a:t>Sourse</a:t>
            </a:r>
            <a:r>
              <a:rPr lang="en-GB" dirty="0">
                <a:ea typeface="Calibri"/>
                <a:cs typeface="Calibri"/>
              </a:rPr>
              <a:t>: </a:t>
            </a:r>
            <a:r>
              <a:rPr lang="en-GB" dirty="0" err="1">
                <a:ea typeface="Calibri"/>
                <a:cs typeface="Calibri"/>
              </a:rPr>
              <a:t>FourWeekMBA</a:t>
            </a:r>
            <a:r>
              <a:rPr lang="en-GB" dirty="0">
                <a:ea typeface="Calibri"/>
                <a:cs typeface="Calibri"/>
              </a:rPr>
              <a:t>, 2025)</a:t>
            </a:r>
            <a:endParaRPr lang="en-GB" dirty="0"/>
          </a:p>
        </p:txBody>
      </p:sp>
    </p:spTree>
    <p:extLst>
      <p:ext uri="{BB962C8B-B14F-4D97-AF65-F5344CB8AC3E}">
        <p14:creationId xmlns:p14="http://schemas.microsoft.com/office/powerpoint/2010/main" val="234382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5870D-4A46-3A61-57B6-4AB8F8CAB66A}"/>
              </a:ext>
            </a:extLst>
          </p:cNvPr>
          <p:cNvSpPr>
            <a:spLocks noGrp="1"/>
          </p:cNvSpPr>
          <p:nvPr>
            <p:ph type="title"/>
          </p:nvPr>
        </p:nvSpPr>
        <p:spPr/>
        <p:txBody>
          <a:bodyPr/>
          <a:lstStyle/>
          <a:p>
            <a:pPr algn="ctr"/>
            <a:r>
              <a:rPr lang="en-GB" b="1" dirty="0">
                <a:latin typeface="Arial"/>
                <a:cs typeface="Arial"/>
              </a:rPr>
              <a:t>Dull </a:t>
            </a:r>
            <a:r>
              <a:rPr lang="en-GB" b="1" err="1">
                <a:latin typeface="Arial"/>
                <a:cs typeface="Arial"/>
              </a:rPr>
              <a:t>gyd-destunol</a:t>
            </a:r>
            <a:br>
              <a:rPr lang="en-GB" b="1" dirty="0">
                <a:latin typeface="Arial"/>
                <a:cs typeface="Arial"/>
              </a:rPr>
            </a:br>
            <a:r>
              <a:rPr lang="en-GB" b="1" dirty="0">
                <a:solidFill>
                  <a:schemeClr val="accent1">
                    <a:lumMod val="76000"/>
                  </a:schemeClr>
                </a:solidFill>
                <a:latin typeface="Arial"/>
                <a:cs typeface="Arial"/>
              </a:rPr>
              <a:t>Contextual Approach</a:t>
            </a:r>
            <a:endParaRPr lang="en-US" dirty="0">
              <a:solidFill>
                <a:schemeClr val="accent1">
                  <a:lumMod val="76000"/>
                </a:schemeClr>
              </a:solidFill>
              <a:ea typeface="Calibri Light" panose="020F0302020204030204"/>
              <a:cs typeface="Calibri Light" panose="020F0302020204030204"/>
            </a:endParaRPr>
          </a:p>
        </p:txBody>
      </p:sp>
      <p:pic>
        <p:nvPicPr>
          <p:cNvPr id="3" name="Picture 2">
            <a:extLst>
              <a:ext uri="{FF2B5EF4-FFF2-40B4-BE49-F238E27FC236}">
                <a16:creationId xmlns:a16="http://schemas.microsoft.com/office/drawing/2014/main" id="{D1497A95-F712-ECBE-F27D-31B3B16C0AD9}"/>
              </a:ext>
            </a:extLst>
          </p:cNvPr>
          <p:cNvPicPr>
            <a:picLocks noChangeAspect="1"/>
          </p:cNvPicPr>
          <p:nvPr/>
        </p:nvPicPr>
        <p:blipFill>
          <a:blip r:embed="rId3"/>
          <a:stretch>
            <a:fillRect/>
          </a:stretch>
        </p:blipFill>
        <p:spPr>
          <a:xfrm>
            <a:off x="165217" y="1700056"/>
            <a:ext cx="4748705" cy="4196695"/>
          </a:xfrm>
          <a:prstGeom prst="rect">
            <a:avLst/>
          </a:prstGeom>
        </p:spPr>
      </p:pic>
      <p:sp>
        <p:nvSpPr>
          <p:cNvPr id="4" name="TextBox 3">
            <a:extLst>
              <a:ext uri="{FF2B5EF4-FFF2-40B4-BE49-F238E27FC236}">
                <a16:creationId xmlns:a16="http://schemas.microsoft.com/office/drawing/2014/main" id="{4BD96A82-F4FA-0C87-D674-730251FB2680}"/>
              </a:ext>
            </a:extLst>
          </p:cNvPr>
          <p:cNvSpPr txBox="1"/>
          <p:nvPr/>
        </p:nvSpPr>
        <p:spPr>
          <a:xfrm>
            <a:off x="5702156" y="2568538"/>
            <a:ext cx="62158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ea typeface="Calibri"/>
                <a:cs typeface="Calibri"/>
                <a:hlinkClick r:id="rId4"/>
              </a:rPr>
              <a:t>Further Reading on Contextual Safeguarding</a:t>
            </a:r>
            <a:endParaRPr lang="en-GB" sz="2800">
              <a:latin typeface="Arial"/>
            </a:endParaRPr>
          </a:p>
        </p:txBody>
      </p:sp>
      <p:sp>
        <p:nvSpPr>
          <p:cNvPr id="5" name="TextBox 4">
            <a:extLst>
              <a:ext uri="{FF2B5EF4-FFF2-40B4-BE49-F238E27FC236}">
                <a16:creationId xmlns:a16="http://schemas.microsoft.com/office/drawing/2014/main" id="{97A3BAAF-907A-A7FF-D828-AB8B71639D8B}"/>
              </a:ext>
            </a:extLst>
          </p:cNvPr>
          <p:cNvSpPr txBox="1"/>
          <p:nvPr/>
        </p:nvSpPr>
        <p:spPr>
          <a:xfrm>
            <a:off x="5633663" y="5342561"/>
            <a:ext cx="5068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(Source: </a:t>
            </a:r>
            <a:r>
              <a:rPr lang="en-GB" dirty="0" err="1">
                <a:ea typeface="Calibri"/>
                <a:cs typeface="Calibri"/>
              </a:rPr>
              <a:t>Safeguaridng</a:t>
            </a:r>
            <a:r>
              <a:rPr lang="en-GB" dirty="0">
                <a:ea typeface="Calibri"/>
                <a:cs typeface="Calibri"/>
              </a:rPr>
              <a:t> Network, 2025)</a:t>
            </a:r>
            <a:endParaRPr lang="en-GB" dirty="0"/>
          </a:p>
        </p:txBody>
      </p:sp>
    </p:spTree>
    <p:extLst>
      <p:ext uri="{BB962C8B-B14F-4D97-AF65-F5344CB8AC3E}">
        <p14:creationId xmlns:p14="http://schemas.microsoft.com/office/powerpoint/2010/main" val="26695168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AFEE4-B9E2-0773-B1E5-DDE89AF53BE8}"/>
              </a:ext>
            </a:extLst>
          </p:cNvPr>
          <p:cNvSpPr>
            <a:spLocks noGrp="1"/>
          </p:cNvSpPr>
          <p:nvPr>
            <p:ph type="title"/>
          </p:nvPr>
        </p:nvSpPr>
        <p:spPr/>
        <p:txBody>
          <a:bodyPr>
            <a:normAutofit/>
          </a:bodyPr>
          <a:lstStyle/>
          <a:p>
            <a:pPr algn="ctr"/>
            <a:r>
              <a:rPr lang="en-GB" sz="4400" b="1" err="1">
                <a:latin typeface="Arial"/>
                <a:ea typeface="Calibri Light"/>
                <a:cs typeface="Calibri Light"/>
              </a:rPr>
              <a:t>Cyfrifoldeb</a:t>
            </a:r>
            <a:r>
              <a:rPr lang="en-GB" sz="4400" b="1" dirty="0">
                <a:latin typeface="Arial"/>
                <a:ea typeface="Calibri Light"/>
                <a:cs typeface="Calibri Light"/>
              </a:rPr>
              <a:t> </a:t>
            </a:r>
            <a:r>
              <a:rPr lang="en-GB" sz="4400" b="1" err="1">
                <a:latin typeface="Arial"/>
                <a:ea typeface="Calibri Light"/>
                <a:cs typeface="Calibri Light"/>
              </a:rPr>
              <a:t>Pawb</a:t>
            </a:r>
            <a:br>
              <a:rPr lang="en-US" sz="4400" b="1" dirty="0">
                <a:latin typeface="Arial"/>
              </a:rPr>
            </a:br>
            <a:r>
              <a:rPr lang="en-GB" sz="4400" b="1" dirty="0">
                <a:solidFill>
                  <a:schemeClr val="accent1">
                    <a:lumMod val="76000"/>
                  </a:schemeClr>
                </a:solidFill>
                <a:latin typeface="Arial"/>
                <a:ea typeface="Calibri Light"/>
                <a:cs typeface="Calibri Light"/>
              </a:rPr>
              <a:t>Everyone's Responsibility</a:t>
            </a:r>
          </a:p>
        </p:txBody>
      </p:sp>
      <p:sp>
        <p:nvSpPr>
          <p:cNvPr id="3" name="Content Placeholder 2">
            <a:extLst>
              <a:ext uri="{FF2B5EF4-FFF2-40B4-BE49-F238E27FC236}">
                <a16:creationId xmlns:a16="http://schemas.microsoft.com/office/drawing/2014/main" id="{03398E5B-59B3-44B3-DB91-48D8AADB46B6}"/>
              </a:ext>
            </a:extLst>
          </p:cNvPr>
          <p:cNvSpPr>
            <a:spLocks noGrp="1"/>
          </p:cNvSpPr>
          <p:nvPr>
            <p:ph sz="half" idx="1"/>
          </p:nvPr>
        </p:nvSpPr>
        <p:spPr/>
        <p:txBody>
          <a:bodyPr vert="horz" lIns="91440" tIns="45720" rIns="91440" bIns="45720" rtlCol="0" anchor="t">
            <a:normAutofit/>
          </a:bodyPr>
          <a:lstStyle/>
          <a:p>
            <a:pPr marL="0" indent="0">
              <a:buNone/>
            </a:pPr>
            <a:r>
              <a:rPr lang="en-GB" sz="2400" dirty="0">
                <a:latin typeface="Arial"/>
                <a:ea typeface="Calibri"/>
                <a:cs typeface="Calibri"/>
              </a:rPr>
              <a:t>'Ni all </a:t>
            </a:r>
            <a:r>
              <a:rPr lang="en-GB" sz="2400" err="1">
                <a:latin typeface="Arial"/>
                <a:ea typeface="Calibri"/>
                <a:cs typeface="Calibri"/>
              </a:rPr>
              <a:t>unrhyw</a:t>
            </a:r>
            <a:r>
              <a:rPr lang="en-GB" sz="2400" dirty="0">
                <a:latin typeface="Arial"/>
                <a:ea typeface="Calibri"/>
                <a:cs typeface="Calibri"/>
              </a:rPr>
              <a:t> </a:t>
            </a:r>
            <a:r>
              <a:rPr lang="en-GB" sz="2400" err="1">
                <a:latin typeface="Arial"/>
                <a:ea typeface="Calibri"/>
                <a:cs typeface="Calibri"/>
              </a:rPr>
              <a:t>asiantaeth</a:t>
            </a:r>
            <a:r>
              <a:rPr lang="en-GB" sz="2400" dirty="0">
                <a:latin typeface="Arial"/>
                <a:ea typeface="Calibri"/>
                <a:cs typeface="Calibri"/>
              </a:rPr>
              <a:t> </a:t>
            </a:r>
            <a:r>
              <a:rPr lang="en-GB" sz="2400" err="1">
                <a:latin typeface="Arial"/>
                <a:ea typeface="Calibri"/>
                <a:cs typeface="Calibri"/>
              </a:rPr>
              <a:t>lwyddo</a:t>
            </a:r>
            <a:r>
              <a:rPr lang="en-GB" sz="2400" dirty="0">
                <a:latin typeface="Arial"/>
                <a:ea typeface="Calibri"/>
                <a:cs typeface="Calibri"/>
              </a:rPr>
              <a:t> </a:t>
            </a:r>
            <a:r>
              <a:rPr lang="en-GB" sz="2400" err="1">
                <a:latin typeface="Arial"/>
                <a:ea typeface="Calibri"/>
                <a:cs typeface="Calibri"/>
              </a:rPr>
              <a:t>i</a:t>
            </a:r>
            <a:r>
              <a:rPr lang="en-GB" sz="2400" dirty="0">
                <a:latin typeface="Arial"/>
                <a:ea typeface="Calibri"/>
                <a:cs typeface="Calibri"/>
              </a:rPr>
              <a:t> </a:t>
            </a:r>
            <a:r>
              <a:rPr lang="en-GB" sz="2400" err="1">
                <a:latin typeface="Arial"/>
                <a:ea typeface="Calibri"/>
                <a:cs typeface="Calibri"/>
              </a:rPr>
              <a:t>amddiffyn</a:t>
            </a:r>
            <a:r>
              <a:rPr lang="en-GB" sz="2400" dirty="0">
                <a:latin typeface="Arial"/>
                <a:ea typeface="Calibri"/>
                <a:cs typeface="Calibri"/>
              </a:rPr>
              <a:t> plant </a:t>
            </a:r>
            <a:r>
              <a:rPr lang="en-GB" sz="2400" err="1">
                <a:latin typeface="Arial"/>
                <a:ea typeface="Calibri"/>
                <a:cs typeface="Calibri"/>
              </a:rPr>
              <a:t>yn</a:t>
            </a:r>
            <a:r>
              <a:rPr lang="en-GB" sz="2400" dirty="0">
                <a:latin typeface="Arial"/>
                <a:ea typeface="Calibri"/>
                <a:cs typeface="Calibri"/>
              </a:rPr>
              <a:t> </a:t>
            </a:r>
            <a:r>
              <a:rPr lang="en-GB" sz="2400" err="1">
                <a:latin typeface="Arial"/>
                <a:ea typeface="Calibri"/>
                <a:cs typeface="Calibri"/>
              </a:rPr>
              <a:t>effeithiol</a:t>
            </a:r>
            <a:r>
              <a:rPr lang="en-GB" sz="2400" dirty="0">
                <a:latin typeface="Arial"/>
                <a:ea typeface="Calibri"/>
                <a:cs typeface="Calibri"/>
              </a:rPr>
              <a:t> </a:t>
            </a:r>
            <a:r>
              <a:rPr lang="en-GB" sz="2400" err="1">
                <a:latin typeface="Arial"/>
                <a:ea typeface="Calibri"/>
                <a:cs typeface="Calibri"/>
              </a:rPr>
              <a:t>trwy</a:t>
            </a:r>
            <a:r>
              <a:rPr lang="en-GB" sz="2400" dirty="0">
                <a:latin typeface="Arial"/>
                <a:ea typeface="Calibri"/>
                <a:cs typeface="Calibri"/>
              </a:rPr>
              <a:t> </a:t>
            </a:r>
            <a:r>
              <a:rPr lang="en-GB" sz="2400" err="1">
                <a:latin typeface="Arial"/>
                <a:ea typeface="Calibri"/>
                <a:cs typeface="Calibri"/>
              </a:rPr>
              <a:t>weithio</a:t>
            </a:r>
            <a:r>
              <a:rPr lang="en-GB" sz="2400" dirty="0">
                <a:latin typeface="Arial"/>
                <a:ea typeface="Calibri"/>
                <a:cs typeface="Calibri"/>
              </a:rPr>
              <a:t> </a:t>
            </a:r>
            <a:r>
              <a:rPr lang="en-GB" sz="2400" err="1">
                <a:latin typeface="Arial"/>
                <a:ea typeface="Calibri"/>
                <a:cs typeface="Calibri"/>
              </a:rPr>
              <a:t>ar</a:t>
            </a:r>
            <a:r>
              <a:rPr lang="en-GB" sz="2400" dirty="0">
                <a:latin typeface="Arial"/>
                <a:ea typeface="Calibri"/>
                <a:cs typeface="Calibri"/>
              </a:rPr>
              <a:t> </a:t>
            </a:r>
            <a:r>
              <a:rPr lang="en-GB" sz="2400" err="1">
                <a:latin typeface="Arial"/>
                <a:ea typeface="Calibri"/>
                <a:cs typeface="Calibri"/>
              </a:rPr>
              <a:t>ei</a:t>
            </a:r>
            <a:r>
              <a:rPr lang="en-GB" sz="2400" dirty="0">
                <a:latin typeface="Arial"/>
                <a:ea typeface="Calibri"/>
                <a:cs typeface="Calibri"/>
              </a:rPr>
              <a:t> </a:t>
            </a:r>
            <a:r>
              <a:rPr lang="en-GB" sz="2400" err="1">
                <a:latin typeface="Arial"/>
                <a:ea typeface="Calibri"/>
                <a:cs typeface="Calibri"/>
              </a:rPr>
              <a:t>phen</a:t>
            </a:r>
            <a:r>
              <a:rPr lang="en-GB" sz="2400" dirty="0">
                <a:latin typeface="Arial"/>
                <a:ea typeface="Calibri"/>
                <a:cs typeface="Calibri"/>
              </a:rPr>
              <a:t> </a:t>
            </a:r>
            <a:r>
              <a:rPr lang="en-GB" sz="2400" err="1">
                <a:latin typeface="Arial"/>
                <a:ea typeface="Calibri"/>
                <a:cs typeface="Calibri"/>
              </a:rPr>
              <a:t>ei</a:t>
            </a:r>
            <a:r>
              <a:rPr lang="en-GB" sz="2400" dirty="0">
                <a:latin typeface="Arial"/>
                <a:ea typeface="Calibri"/>
                <a:cs typeface="Calibri"/>
              </a:rPr>
              <a:t> </a:t>
            </a:r>
            <a:r>
              <a:rPr lang="en-GB" sz="2400" err="1">
                <a:latin typeface="Arial"/>
                <a:ea typeface="Calibri"/>
                <a:cs typeface="Calibri"/>
              </a:rPr>
              <a:t>hun</a:t>
            </a:r>
            <a:r>
              <a:rPr lang="en-GB" sz="2400" dirty="0">
                <a:latin typeface="Arial"/>
                <a:ea typeface="Calibri"/>
                <a:cs typeface="Calibri"/>
              </a:rPr>
              <a:t>'</a:t>
            </a:r>
            <a:endParaRPr lang="en-US" sz="2400">
              <a:latin typeface="Arial"/>
              <a:cs typeface="Arial"/>
            </a:endParaRPr>
          </a:p>
          <a:p>
            <a:endParaRPr lang="en-GB" sz="2400" dirty="0">
              <a:latin typeface="Arial"/>
              <a:ea typeface="Calibri"/>
              <a:cs typeface="Calibri"/>
            </a:endParaRPr>
          </a:p>
          <a:p>
            <a:pPr marL="0" indent="0">
              <a:buNone/>
            </a:pPr>
            <a:r>
              <a:rPr lang="en-GB" sz="2400" err="1">
                <a:latin typeface="Arial"/>
                <a:ea typeface="Calibri"/>
                <a:cs typeface="Calibri"/>
              </a:rPr>
              <a:t>Canllawiau</a:t>
            </a:r>
            <a:r>
              <a:rPr lang="en-GB" sz="2400" dirty="0">
                <a:latin typeface="Arial"/>
                <a:ea typeface="Calibri"/>
                <a:cs typeface="Calibri"/>
              </a:rPr>
              <a:t> </a:t>
            </a:r>
            <a:r>
              <a:rPr lang="en-GB" sz="2400" err="1">
                <a:latin typeface="Arial"/>
                <a:ea typeface="Calibri"/>
                <a:cs typeface="Calibri"/>
              </a:rPr>
              <a:t>Amddiffyn</a:t>
            </a:r>
            <a:r>
              <a:rPr lang="en-GB" sz="2400" dirty="0">
                <a:latin typeface="Arial"/>
                <a:ea typeface="Calibri"/>
                <a:cs typeface="Calibri"/>
              </a:rPr>
              <a:t> Plant Cymru </a:t>
            </a:r>
            <a:r>
              <a:rPr lang="en-GB" sz="2400" err="1">
                <a:latin typeface="Arial"/>
                <a:ea typeface="Calibri"/>
                <a:cs typeface="Calibri"/>
              </a:rPr>
              <a:t>Gyfan</a:t>
            </a:r>
            <a:r>
              <a:rPr lang="en-GB" sz="2400" dirty="0">
                <a:latin typeface="Arial"/>
                <a:ea typeface="Calibri"/>
                <a:cs typeface="Calibri"/>
              </a:rPr>
              <a:t>, 2008: 46</a:t>
            </a:r>
          </a:p>
        </p:txBody>
      </p:sp>
      <p:sp>
        <p:nvSpPr>
          <p:cNvPr id="4" name="Content Placeholder 3">
            <a:extLst>
              <a:ext uri="{FF2B5EF4-FFF2-40B4-BE49-F238E27FC236}">
                <a16:creationId xmlns:a16="http://schemas.microsoft.com/office/drawing/2014/main" id="{6F5A05D7-FCC0-70FC-9720-86B60251A838}"/>
              </a:ext>
            </a:extLst>
          </p:cNvPr>
          <p:cNvSpPr>
            <a:spLocks noGrp="1"/>
          </p:cNvSpPr>
          <p:nvPr>
            <p:ph sz="half" idx="2"/>
          </p:nvPr>
        </p:nvSpPr>
        <p:spPr>
          <a:xfrm>
            <a:off x="6128571" y="1825625"/>
            <a:ext cx="5544147" cy="4351338"/>
          </a:xfrm>
        </p:spPr>
        <p:txBody>
          <a:bodyPr vert="horz" lIns="91440" tIns="45720" rIns="91440" bIns="45720" rtlCol="0" anchor="t">
            <a:normAutofit/>
          </a:bodyPr>
          <a:lstStyle/>
          <a:p>
            <a:pPr marL="0" indent="0">
              <a:buNone/>
            </a:pPr>
            <a:r>
              <a:rPr lang="en-GB" sz="2400" dirty="0">
                <a:solidFill>
                  <a:schemeClr val="accent1">
                    <a:lumMod val="76000"/>
                  </a:schemeClr>
                </a:solidFill>
                <a:latin typeface="Arial"/>
                <a:ea typeface="Calibri"/>
                <a:cs typeface="Calibri"/>
              </a:rPr>
              <a:t>'The effective protection of Children cannot be achieved by a single agency acting on its own'</a:t>
            </a:r>
            <a:endParaRPr lang="en-US">
              <a:solidFill>
                <a:schemeClr val="accent1">
                  <a:lumMod val="76000"/>
                </a:schemeClr>
              </a:solidFill>
              <a:latin typeface="Arial"/>
              <a:ea typeface="Calibri"/>
              <a:cs typeface="Calibri"/>
            </a:endParaRPr>
          </a:p>
          <a:p>
            <a:pPr marL="0" indent="0">
              <a:buNone/>
            </a:pPr>
            <a:endParaRPr lang="en-GB" sz="2400" dirty="0">
              <a:solidFill>
                <a:schemeClr val="accent1">
                  <a:lumMod val="76000"/>
                </a:schemeClr>
              </a:solidFill>
              <a:latin typeface="Arial"/>
              <a:ea typeface="Calibri"/>
              <a:cs typeface="Calibri"/>
            </a:endParaRPr>
          </a:p>
          <a:p>
            <a:pPr marL="0" indent="0">
              <a:buNone/>
            </a:pPr>
            <a:r>
              <a:rPr lang="en-GB" sz="2400" dirty="0">
                <a:solidFill>
                  <a:schemeClr val="accent1">
                    <a:lumMod val="76000"/>
                  </a:schemeClr>
                </a:solidFill>
                <a:latin typeface="Arial"/>
                <a:ea typeface="Calibri"/>
                <a:cs typeface="Calibri"/>
              </a:rPr>
              <a:t>All Wales Child Protection Procedures, 2008: 46</a:t>
            </a:r>
            <a:endParaRPr lang="en-GB">
              <a:solidFill>
                <a:schemeClr val="accent1">
                  <a:lumMod val="76000"/>
                </a:schemeClr>
              </a:solidFill>
              <a:latin typeface="Arial"/>
              <a:ea typeface="Calibri"/>
              <a:cs typeface="Calibri"/>
            </a:endParaRPr>
          </a:p>
        </p:txBody>
      </p:sp>
    </p:spTree>
    <p:extLst>
      <p:ext uri="{BB962C8B-B14F-4D97-AF65-F5344CB8AC3E}">
        <p14:creationId xmlns:p14="http://schemas.microsoft.com/office/powerpoint/2010/main" val="39990450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7B5E11F-5C5E-9BF9-C21E-68E32608AC10}"/>
              </a:ext>
            </a:extLst>
          </p:cNvPr>
          <p:cNvSpPr>
            <a:spLocks noGrp="1" noChangeArrowheads="1"/>
          </p:cNvSpPr>
          <p:nvPr>
            <p:ph type="title"/>
          </p:nvPr>
        </p:nvSpPr>
        <p:spPr/>
        <p:txBody>
          <a:bodyPr>
            <a:noAutofit/>
          </a:bodyPr>
          <a:lstStyle/>
          <a:p>
            <a:pPr algn="ctr"/>
            <a:r>
              <a:rPr lang="en-US" altLang="en-US" sz="4800" b="1" err="1">
                <a:latin typeface="Arial" panose="020B0604020202020204" pitchFamily="34" charset="0"/>
                <a:cs typeface="Arial" panose="020B0604020202020204" pitchFamily="34" charset="0"/>
              </a:rPr>
              <a:t>Ymchwlio</a:t>
            </a:r>
            <a:r>
              <a:rPr lang="en-US" altLang="en-US" sz="4800" b="1">
                <a:latin typeface="Arial" panose="020B0604020202020204" pitchFamily="34" charset="0"/>
                <a:cs typeface="Arial" panose="020B0604020202020204" pitchFamily="34" charset="0"/>
              </a:rPr>
              <a:t> </a:t>
            </a:r>
            <a:r>
              <a:rPr lang="en-US" altLang="en-US" sz="4800" b="1" err="1">
                <a:latin typeface="Arial" panose="020B0604020202020204" pitchFamily="34" charset="0"/>
                <a:cs typeface="Arial" panose="020B0604020202020204" pitchFamily="34" charset="0"/>
              </a:rPr>
              <a:t>ymhellach</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Further </a:t>
            </a:r>
            <a:r>
              <a:rPr lang="en-US" altLang="en-US" sz="4800" b="1" err="1">
                <a:solidFill>
                  <a:schemeClr val="accent1">
                    <a:lumMod val="75000"/>
                  </a:schemeClr>
                </a:solidFill>
                <a:latin typeface="Arial" panose="020B0604020202020204" pitchFamily="34" charset="0"/>
                <a:cs typeface="Arial" panose="020B0604020202020204" pitchFamily="34" charset="0"/>
              </a:rPr>
              <a:t>reasearch</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C46034-C827-E679-CDC8-268D67A20797}"/>
              </a:ext>
            </a:extLst>
          </p:cNvPr>
          <p:cNvSpPr>
            <a:spLocks noGrp="1"/>
          </p:cNvSpPr>
          <p:nvPr>
            <p:ph idx="1"/>
          </p:nvPr>
        </p:nvSpPr>
        <p:spPr>
          <a:xfrm>
            <a:off x="1162050" y="2422527"/>
            <a:ext cx="4933950" cy="3640897"/>
          </a:xfrm>
        </p:spPr>
        <p:txBody>
          <a:bodyPr vert="horz" lIns="91440" tIns="45720" rIns="91440" bIns="45720" rtlCol="0" anchor="t">
            <a:normAutofit/>
          </a:bodyPr>
          <a:lstStyle/>
          <a:p>
            <a:pPr marL="0" indent="0">
              <a:buFont typeface="Times New Roman" pitchFamily="18" charset="0"/>
              <a:buChar char="•"/>
              <a:defRPr/>
            </a:pPr>
            <a:r>
              <a:rPr lang="en-US" altLang="en-US">
                <a:latin typeface="Arial" panose="020B0604020202020204" pitchFamily="34" charset="0"/>
                <a:cs typeface="Arial" panose="020B0604020202020204" pitchFamily="34" charset="0"/>
              </a:rPr>
              <a:t>NSPCC –                                                                   </a:t>
            </a:r>
            <a:r>
              <a:rPr lang="en-US" altLang="en-US" err="1">
                <a:latin typeface="Arial" panose="020B0604020202020204" pitchFamily="34" charset="0"/>
                <a:cs typeface="Arial" panose="020B0604020202020204" pitchFamily="34" charset="0"/>
              </a:rPr>
              <a:t>edrychwch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ar</a:t>
            </a:r>
            <a:r>
              <a:rPr lang="en-US" altLang="en-US">
                <a:latin typeface="Arial" panose="020B0604020202020204" pitchFamily="34" charset="0"/>
                <a:cs typeface="Arial" panose="020B0604020202020204" pitchFamily="34" charset="0"/>
              </a:rPr>
              <a:t> y we </a:t>
            </a:r>
          </a:p>
          <a:p>
            <a:pPr marL="0" indent="0">
              <a:buNone/>
              <a:defRPr/>
            </a:pPr>
            <a:r>
              <a:rPr lang="en-GB">
                <a:latin typeface="Arial" panose="020B0604020202020204" pitchFamily="34" charset="0"/>
                <a:cs typeface="Arial" panose="020B0604020202020204" pitchFamily="34" charset="0"/>
                <a:hlinkClick r:id="rId3"/>
              </a:rPr>
              <a:t>https://www.nspcc.org.uk/what-is-child-abuse/</a:t>
            </a:r>
            <a:endParaRPr lang="en-GB">
              <a:latin typeface="Arial" panose="020B0604020202020204" pitchFamily="34" charset="0"/>
              <a:cs typeface="Arial" panose="020B0604020202020204" pitchFamily="34" charset="0"/>
            </a:endParaRPr>
          </a:p>
          <a:p>
            <a:pPr marL="0" indent="0">
              <a:buNone/>
              <a:defRPr/>
            </a:pPr>
            <a:endParaRPr lang="en-GB">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Llinell</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amser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camdriniaeth</a:t>
            </a:r>
            <a:r>
              <a:rPr lang="en-US" altLang="en-US">
                <a:latin typeface="Arial" panose="020B060402020202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3967591-EB42-9367-9C92-2FAE1D2F6E55}"/>
              </a:ext>
            </a:extLst>
          </p:cNvPr>
          <p:cNvSpPr>
            <a:spLocks noGrp="1"/>
          </p:cNvSpPr>
          <p:nvPr>
            <p:ph sz="half" idx="4294967295"/>
          </p:nvPr>
        </p:nvSpPr>
        <p:spPr>
          <a:xfrm>
            <a:off x="7198519" y="2422527"/>
            <a:ext cx="3886200" cy="4351338"/>
          </a:xfrm>
        </p:spPr>
        <p:txBody>
          <a:bodyPr vert="horz" lIns="91440" tIns="45720" rIns="91440" bIns="45720" rtlCol="0" anchor="t">
            <a:normAutofit/>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NSPCC – look at the website</a:t>
            </a:r>
          </a:p>
          <a:p>
            <a:pPr marL="0" indent="0">
              <a:buNone/>
              <a:defRPr/>
            </a:pPr>
            <a:r>
              <a:rPr lang="en-GB">
                <a:latin typeface="Arial" panose="020B0604020202020204" pitchFamily="34" charset="0"/>
                <a:cs typeface="Arial" panose="020B0604020202020204" pitchFamily="34" charset="0"/>
                <a:hlinkClick r:id="rId3"/>
              </a:rPr>
              <a:t>https://www.nspcc.org.uk/what-is-child-abuse/</a:t>
            </a:r>
            <a:endParaRPr lang="en-GB">
              <a:latin typeface="Arial" panose="020B0604020202020204" pitchFamily="34" charset="0"/>
              <a:cs typeface="Arial" panose="020B0604020202020204" pitchFamily="34" charset="0"/>
            </a:endParaRPr>
          </a:p>
          <a:p>
            <a:pPr marL="0" indent="0">
              <a:buNone/>
              <a:defRPr/>
            </a:pPr>
            <a:endParaRPr lang="en-GB">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Timeline of abuse </a:t>
            </a:r>
            <a:endParaRPr lang="en-US" altLang="en-US" b="1">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endParaRPr lang="en-US" altLang="en-US">
              <a:solidFill>
                <a:schemeClr val="tx2">
                  <a:lumMod val="75000"/>
                </a:schemeClr>
              </a:solidFill>
            </a:endParaRPr>
          </a:p>
          <a:p>
            <a:pPr>
              <a:defRPr/>
            </a:pPr>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F22AC2A-176E-A647-ED25-F538C814EE90}"/>
              </a:ext>
            </a:extLst>
          </p:cNvPr>
          <p:cNvSpPr>
            <a:spLocks noGrp="1"/>
          </p:cNvSpPr>
          <p:nvPr>
            <p:ph type="title"/>
          </p:nvPr>
        </p:nvSpPr>
        <p:spPr/>
        <p:txBody>
          <a:bodyPr rtlCol="0">
            <a:normAutofit fontScale="90000"/>
          </a:bodyPr>
          <a:lstStyle/>
          <a:p>
            <a:pPr algn="ctr">
              <a:defRPr/>
            </a:pPr>
            <a:br>
              <a:rPr lang="en-US" altLang="en-US"/>
            </a:br>
            <a:r>
              <a:rPr lang="en-US" altLang="en-US" sz="5300" b="1">
                <a:latin typeface="Arial" panose="020B0604020202020204" pitchFamily="34" charset="0"/>
                <a:cs typeface="Arial" panose="020B0604020202020204" pitchFamily="34" charset="0"/>
              </a:rPr>
              <a:t>CASPAR/ </a:t>
            </a:r>
            <a:r>
              <a:rPr lang="en-US" altLang="en-US" sz="5300" b="1">
                <a:solidFill>
                  <a:schemeClr val="accent1">
                    <a:lumMod val="75000"/>
                  </a:schemeClr>
                </a:solidFill>
                <a:latin typeface="Arial" panose="020B0604020202020204" pitchFamily="34" charset="0"/>
                <a:cs typeface="Arial" panose="020B0604020202020204" pitchFamily="34" charset="0"/>
              </a:rPr>
              <a:t>CASPAR</a:t>
            </a:r>
            <a:br>
              <a:rPr lang="en-US" altLang="en-US"/>
            </a:br>
            <a:endParaRPr lang="en-GB" altLang="en-US"/>
          </a:p>
        </p:txBody>
      </p:sp>
      <p:sp>
        <p:nvSpPr>
          <p:cNvPr id="45059" name="Content Placeholder 4">
            <a:extLst>
              <a:ext uri="{FF2B5EF4-FFF2-40B4-BE49-F238E27FC236}">
                <a16:creationId xmlns:a16="http://schemas.microsoft.com/office/drawing/2014/main" id="{95037C23-1071-907D-3B23-569A3DB42E4C}"/>
              </a:ext>
            </a:extLst>
          </p:cNvPr>
          <p:cNvSpPr>
            <a:spLocks noGrp="1" noChangeArrowheads="1"/>
          </p:cNvSpPr>
          <p:nvPr>
            <p:ph idx="1"/>
          </p:nvPr>
        </p:nvSpPr>
        <p:spPr bwMode="auto"/>
        <p:txBody>
          <a:bodyPr wrap="square" numCol="1" anchor="t" anchorCtr="0" compatLnSpc="1">
            <a:prstTxWarp prst="textNoShape">
              <a:avLst/>
            </a:prstTxWarp>
            <a:normAutofit lnSpcReduction="10000"/>
          </a:bodyPr>
          <a:lstStyle/>
          <a:p>
            <a:pPr algn="ctr">
              <a:spcBef>
                <a:spcPts val="900"/>
              </a:spcBef>
              <a:buNone/>
            </a:pPr>
            <a:r>
              <a:rPr lang="en-US" altLang="en-US" b="1">
                <a:latin typeface="Arial" panose="020B0604020202020204" pitchFamily="34" charset="0"/>
                <a:cs typeface="Arial" panose="020B0604020202020204" pitchFamily="34" charset="0"/>
              </a:rPr>
              <a:t>C</a:t>
            </a:r>
            <a:r>
              <a:rPr lang="en-US" altLang="en-US">
                <a:latin typeface="Arial" panose="020B0604020202020204" pitchFamily="34" charset="0"/>
                <a:cs typeface="Arial" panose="020B0604020202020204" pitchFamily="34" charset="0"/>
              </a:rPr>
              <a:t>urrent</a:t>
            </a:r>
            <a:r>
              <a:rPr lang="en-US" altLang="en-US" b="1">
                <a:latin typeface="Arial" panose="020B0604020202020204" pitchFamily="34" charset="0"/>
                <a:cs typeface="Arial" panose="020B0604020202020204" pitchFamily="34" charset="0"/>
              </a:rPr>
              <a:t> A</a:t>
            </a:r>
            <a:r>
              <a:rPr lang="en-US" altLang="en-US">
                <a:latin typeface="Arial" panose="020B0604020202020204" pitchFamily="34" charset="0"/>
                <a:cs typeface="Arial" panose="020B0604020202020204" pitchFamily="34" charset="0"/>
              </a:rPr>
              <a:t>wareness</a:t>
            </a:r>
            <a:r>
              <a:rPr lang="en-US" altLang="en-US" b="1">
                <a:latin typeface="Arial" panose="020B0604020202020204" pitchFamily="34" charset="0"/>
                <a:cs typeface="Arial" panose="020B0604020202020204" pitchFamily="34" charset="0"/>
              </a:rPr>
              <a:t> S</a:t>
            </a:r>
            <a:r>
              <a:rPr lang="en-US" altLang="en-US">
                <a:latin typeface="Arial" panose="020B0604020202020204" pitchFamily="34" charset="0"/>
                <a:cs typeface="Arial" panose="020B0604020202020204" pitchFamily="34" charset="0"/>
              </a:rPr>
              <a:t>ervice</a:t>
            </a:r>
            <a:r>
              <a:rPr lang="en-US" altLang="en-US" b="1">
                <a:latin typeface="Arial" panose="020B0604020202020204" pitchFamily="34" charset="0"/>
                <a:cs typeface="Arial" panose="020B0604020202020204" pitchFamily="34" charset="0"/>
              </a:rPr>
              <a:t> </a:t>
            </a:r>
          </a:p>
          <a:p>
            <a:pPr algn="ctr">
              <a:spcBef>
                <a:spcPts val="900"/>
              </a:spcBef>
              <a:buNone/>
            </a:pPr>
            <a:r>
              <a:rPr lang="en-US" altLang="en-US" b="1">
                <a:latin typeface="Arial" panose="020B0604020202020204" pitchFamily="34" charset="0"/>
                <a:cs typeface="Arial" panose="020B0604020202020204" pitchFamily="34" charset="0"/>
              </a:rPr>
              <a:t>for P</a:t>
            </a:r>
            <a:r>
              <a:rPr lang="en-US" altLang="en-US">
                <a:latin typeface="Arial" panose="020B0604020202020204" pitchFamily="34" charset="0"/>
                <a:cs typeface="Arial" panose="020B0604020202020204" pitchFamily="34" charset="0"/>
              </a:rPr>
              <a:t>olicy</a:t>
            </a:r>
            <a:r>
              <a:rPr lang="en-US" altLang="en-US" b="1">
                <a:latin typeface="Arial" panose="020B0604020202020204" pitchFamily="34" charset="0"/>
                <a:cs typeface="Arial" panose="020B0604020202020204" pitchFamily="34" charset="0"/>
              </a:rPr>
              <a:t>, P</a:t>
            </a:r>
            <a:r>
              <a:rPr lang="en-US" altLang="en-US">
                <a:latin typeface="Arial" panose="020B0604020202020204" pitchFamily="34" charset="0"/>
                <a:cs typeface="Arial" panose="020B0604020202020204" pitchFamily="34" charset="0"/>
              </a:rPr>
              <a:t>ractice</a:t>
            </a:r>
            <a:r>
              <a:rPr lang="en-US" altLang="en-US" b="1">
                <a:latin typeface="Arial" panose="020B0604020202020204" pitchFamily="34" charset="0"/>
                <a:cs typeface="Arial" panose="020B0604020202020204" pitchFamily="34" charset="0"/>
              </a:rPr>
              <a:t> and R</a:t>
            </a:r>
            <a:r>
              <a:rPr lang="en-US" altLang="en-US">
                <a:latin typeface="Arial" panose="020B0604020202020204" pitchFamily="34" charset="0"/>
                <a:cs typeface="Arial" panose="020B0604020202020204" pitchFamily="34" charset="0"/>
              </a:rPr>
              <a:t>esearch</a:t>
            </a:r>
          </a:p>
          <a:p>
            <a:pPr algn="ctr">
              <a:spcBef>
                <a:spcPts val="900"/>
              </a:spcBef>
              <a:buNone/>
            </a:pPr>
            <a:endParaRPr lang="en-US" altLang="en-US" b="1">
              <a:latin typeface="Arial" panose="020B0604020202020204" pitchFamily="34" charset="0"/>
              <a:cs typeface="Arial" panose="020B0604020202020204" pitchFamily="34" charset="0"/>
            </a:endParaRPr>
          </a:p>
          <a:p>
            <a:pPr algn="ctr">
              <a:spcBef>
                <a:spcPts val="700"/>
              </a:spcBef>
              <a:buNone/>
            </a:pPr>
            <a:r>
              <a:rPr lang="en-US" altLang="en-US" err="1">
                <a:latin typeface="Arial" panose="020B0604020202020204" pitchFamily="34" charset="0"/>
                <a:cs typeface="Arial" panose="020B0604020202020204" pitchFamily="34" charset="0"/>
              </a:rPr>
              <a:t>Cofrestrwch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ar-lein</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gyda’r</a:t>
            </a:r>
            <a:r>
              <a:rPr lang="en-US" altLang="en-US">
                <a:latin typeface="Arial" panose="020B0604020202020204" pitchFamily="34" charset="0"/>
                <a:cs typeface="Arial" panose="020B0604020202020204" pitchFamily="34" charset="0"/>
              </a:rPr>
              <a:t> NSPCC </a:t>
            </a:r>
            <a:r>
              <a:rPr lang="en-US" altLang="en-US" err="1">
                <a:latin typeface="Arial" panose="020B0604020202020204" pitchFamily="34" charset="0"/>
                <a:cs typeface="Arial" panose="020B0604020202020204" pitchFamily="34" charset="0"/>
              </a:rPr>
              <a:t>i</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dderbyn</a:t>
            </a:r>
            <a:r>
              <a:rPr lang="en-US" altLang="en-US">
                <a:latin typeface="Arial" panose="020B0604020202020204" pitchFamily="34" charset="0"/>
                <a:cs typeface="Arial" panose="020B0604020202020204" pitchFamily="34" charset="0"/>
              </a:rPr>
              <a:t> </a:t>
            </a:r>
          </a:p>
          <a:p>
            <a:pPr algn="ctr">
              <a:spcBef>
                <a:spcPts val="700"/>
              </a:spcBef>
              <a:buNone/>
            </a:pPr>
            <a:r>
              <a:rPr lang="en-US" altLang="en-US" err="1">
                <a:latin typeface="Arial" panose="020B0604020202020204" pitchFamily="34" charset="0"/>
                <a:cs typeface="Arial" panose="020B0604020202020204" pitchFamily="34" charset="0"/>
              </a:rPr>
              <a:t>ebyst</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wythnosol</a:t>
            </a:r>
            <a:r>
              <a:rPr lang="en-US" altLang="en-US">
                <a:latin typeface="Arial" panose="020B0604020202020204" pitchFamily="34" charset="0"/>
                <a:cs typeface="Arial" panose="020B0604020202020204" pitchFamily="34" charset="0"/>
              </a:rPr>
              <a:t> bob </a:t>
            </a:r>
            <a:r>
              <a:rPr lang="en-US" altLang="en-US" err="1">
                <a:latin typeface="Arial" panose="020B0604020202020204" pitchFamily="34" charset="0"/>
                <a:cs typeface="Arial" panose="020B0604020202020204" pitchFamily="34" charset="0"/>
              </a:rPr>
              <a:t>dydd</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Llun</a:t>
            </a:r>
            <a:endParaRPr lang="en-US" altLang="en-US">
              <a:latin typeface="Arial" panose="020B0604020202020204" pitchFamily="34" charset="0"/>
              <a:cs typeface="Arial" panose="020B0604020202020204" pitchFamily="34" charset="0"/>
            </a:endParaRPr>
          </a:p>
          <a:p>
            <a:pPr algn="ctr">
              <a:spcBef>
                <a:spcPts val="700"/>
              </a:spcBef>
              <a:buNone/>
            </a:pPr>
            <a:endParaRPr lang="en-US" altLang="en-US">
              <a:latin typeface="Arial" panose="020B0604020202020204" pitchFamily="34" charset="0"/>
              <a:cs typeface="Arial" panose="020B0604020202020204" pitchFamily="34" charset="0"/>
            </a:endParaRPr>
          </a:p>
          <a:p>
            <a:pPr algn="ctr">
              <a:spcBef>
                <a:spcPts val="700"/>
              </a:spcBef>
              <a:buNone/>
            </a:pPr>
            <a:r>
              <a:rPr lang="en-US" altLang="en-US">
                <a:solidFill>
                  <a:schemeClr val="accent1">
                    <a:lumMod val="75000"/>
                  </a:schemeClr>
                </a:solidFill>
                <a:latin typeface="Arial" panose="020B0604020202020204" pitchFamily="34" charset="0"/>
                <a:cs typeface="Arial" panose="020B0604020202020204" pitchFamily="34" charset="0"/>
              </a:rPr>
              <a:t>Register online with the NSPCC and receive weekly bulletins every Monday </a:t>
            </a:r>
          </a:p>
          <a:p>
            <a:endParaRPr lang="en-GB"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90090712-D0F0-57CB-58B6-7AD1AC81A5B1}"/>
              </a:ext>
            </a:extLst>
          </p:cNvPr>
          <p:cNvSpPr>
            <a:spLocks noGrp="1" noChangeArrowheads="1"/>
          </p:cNvSpPr>
          <p:nvPr>
            <p:ph type="title"/>
          </p:nvPr>
        </p:nvSpPr>
        <p:spPr/>
        <p:txBody>
          <a:bodyPr>
            <a:noAutofit/>
          </a:bodyPr>
          <a:lstStyle/>
          <a:p>
            <a:pPr algn="ctr"/>
            <a:r>
              <a:rPr lang="cy-GB" altLang="en-US" sz="4800" b="1">
                <a:latin typeface="Arial" panose="020B0604020202020204" pitchFamily="34" charset="0"/>
                <a:cs typeface="Arial" panose="020B0604020202020204" pitchFamily="34" charset="0"/>
              </a:rPr>
              <a:t>Camdriniaeth</a:t>
            </a:r>
            <a:br>
              <a:rPr lang="cy-GB" altLang="en-US" sz="4800" b="1">
                <a:latin typeface="Arial" panose="020B0604020202020204" pitchFamily="34" charset="0"/>
                <a:cs typeface="Arial" panose="020B0604020202020204" pitchFamily="34" charset="0"/>
              </a:rPr>
            </a:br>
            <a:r>
              <a:rPr lang="cy-GB" altLang="en-US" sz="4800" b="1" err="1">
                <a:solidFill>
                  <a:schemeClr val="accent1">
                    <a:lumMod val="75000"/>
                  </a:schemeClr>
                </a:solidFill>
                <a:latin typeface="Arial" panose="020B0604020202020204" pitchFamily="34" charset="0"/>
                <a:cs typeface="Arial" panose="020B0604020202020204" pitchFamily="34" charset="0"/>
              </a:rPr>
              <a:t>Abuse</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70A10F-440C-8C48-F0C4-C7C508033E83}"/>
              </a:ext>
            </a:extLst>
          </p:cNvPr>
          <p:cNvSpPr>
            <a:spLocks noGrp="1"/>
          </p:cNvSpPr>
          <p:nvPr>
            <p:ph sz="half" idx="1"/>
          </p:nvPr>
        </p:nvSpPr>
        <p:spPr>
          <a:xfrm>
            <a:off x="838200" y="2125663"/>
            <a:ext cx="5156200" cy="3809862"/>
          </a:xfrm>
        </p:spPr>
        <p:txBody>
          <a:bodyPr/>
          <a:lstStyle/>
          <a:p>
            <a:pPr marL="0" indent="0">
              <a:buFont typeface="Times New Roman" pitchFamily="18" charset="0"/>
              <a:buChar char="•"/>
              <a:defRPr/>
            </a:pPr>
            <a:r>
              <a:rPr lang="en-US" altLang="en-US">
                <a:latin typeface="Arial" panose="020B0604020202020204" pitchFamily="34" charset="0"/>
                <a:cs typeface="Arial" panose="020B0604020202020204" pitchFamily="34" charset="0"/>
              </a:rPr>
              <a:t>Beth </a:t>
            </a:r>
            <a:r>
              <a:rPr lang="en-US" altLang="en-US" err="1">
                <a:latin typeface="Arial" panose="020B0604020202020204" pitchFamily="34" charset="0"/>
                <a:cs typeface="Arial" panose="020B0604020202020204" pitchFamily="34" charset="0"/>
              </a:rPr>
              <a:t>yw</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ystyr</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camdriniaeth</a:t>
            </a:r>
            <a:r>
              <a:rPr lang="en-US" altLang="en-US">
                <a:latin typeface="Arial" panose="020B0604020202020204" pitchFamily="34" charset="0"/>
                <a:cs typeface="Arial" panose="020B0604020202020204" pitchFamily="34" charset="0"/>
              </a:rPr>
              <a:t>?</a:t>
            </a:r>
          </a:p>
          <a:p>
            <a:pPr marL="0" indent="0">
              <a:buFont typeface="Times New Roman" pitchFamily="18" charset="0"/>
              <a:buChar char="•"/>
              <a:defRPr/>
            </a:pPr>
            <a:endParaRPr lang="en-US" altLang="en-US">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err="1">
                <a:latin typeface="Arial" panose="020B0604020202020204" pitchFamily="34" charset="0"/>
                <a:cs typeface="Arial" panose="020B0604020202020204" pitchFamily="34" charset="0"/>
              </a:rPr>
              <a:t>Trafodwch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beth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sy’n</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achosi</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camdrinaeth</a:t>
            </a:r>
            <a:r>
              <a:rPr lang="en-US" altLang="en-US">
                <a:latin typeface="Arial" panose="020B0604020202020204" pitchFamily="34" charset="0"/>
                <a:cs typeface="Arial" panose="020B0604020202020204" pitchFamily="34" charset="0"/>
              </a:rPr>
              <a:t> </a:t>
            </a:r>
          </a:p>
          <a:p>
            <a:pPr>
              <a:defRPr/>
            </a:pPr>
            <a:endParaRPr lang="en-GB"/>
          </a:p>
        </p:txBody>
      </p:sp>
      <p:sp>
        <p:nvSpPr>
          <p:cNvPr id="4" name="Content Placeholder 3">
            <a:extLst>
              <a:ext uri="{FF2B5EF4-FFF2-40B4-BE49-F238E27FC236}">
                <a16:creationId xmlns:a16="http://schemas.microsoft.com/office/drawing/2014/main" id="{4385F461-2802-7A9A-C885-9CEA49D83AAF}"/>
              </a:ext>
            </a:extLst>
          </p:cNvPr>
          <p:cNvSpPr>
            <a:spLocks noGrp="1"/>
          </p:cNvSpPr>
          <p:nvPr>
            <p:ph sz="half" idx="2"/>
          </p:nvPr>
        </p:nvSpPr>
        <p:spPr>
          <a:xfrm>
            <a:off x="6197600" y="2125663"/>
            <a:ext cx="5156200" cy="3809862"/>
          </a:xfrm>
        </p:spPr>
        <p:txBody>
          <a:bodyPr/>
          <a:lstStyle/>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What does abuse mean?</a:t>
            </a:r>
          </a:p>
          <a:p>
            <a:pPr marL="0" indent="0">
              <a:buFont typeface="Times New Roman" pitchFamily="18" charset="0"/>
              <a:buChar char="•"/>
              <a:defRPr/>
            </a:pPr>
            <a:endParaRPr lang="en-US" altLang="en-US">
              <a:solidFill>
                <a:schemeClr val="accent1">
                  <a:lumMod val="75000"/>
                </a:schemeClr>
              </a:solidFill>
              <a:latin typeface="Arial" panose="020B0604020202020204" pitchFamily="34" charset="0"/>
              <a:cs typeface="Arial" panose="020B0604020202020204" pitchFamily="34" charset="0"/>
            </a:endParaRPr>
          </a:p>
          <a:p>
            <a:pPr marL="0" indent="0">
              <a:buFont typeface="Times New Roman" pitchFamily="18" charset="0"/>
              <a:buChar char="•"/>
              <a:defRPr/>
            </a:pPr>
            <a:r>
              <a:rPr lang="en-US" altLang="en-US">
                <a:solidFill>
                  <a:schemeClr val="accent1">
                    <a:lumMod val="75000"/>
                  </a:schemeClr>
                </a:solidFill>
                <a:latin typeface="Arial" panose="020B0604020202020204" pitchFamily="34" charset="0"/>
                <a:cs typeface="Arial" panose="020B0604020202020204" pitchFamily="34" charset="0"/>
              </a:rPr>
              <a:t>Discuss what you think might cause abuse</a:t>
            </a:r>
          </a:p>
          <a:p>
            <a:pPr>
              <a:defRPr/>
            </a:pPr>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2996ECD-B9BD-5D15-358A-D67A52DDEE61}"/>
              </a:ext>
            </a:extLst>
          </p:cNvPr>
          <p:cNvSpPr>
            <a:spLocks noGrp="1"/>
          </p:cNvSpPr>
          <p:nvPr>
            <p:ph type="title"/>
          </p:nvPr>
        </p:nvSpPr>
        <p:spPr>
          <a:xfrm>
            <a:off x="479822" y="172244"/>
            <a:ext cx="11232356" cy="1325563"/>
          </a:xfrm>
        </p:spPr>
        <p:txBody>
          <a:bodyPr rtlCol="0">
            <a:noAutofit/>
          </a:bodyPr>
          <a:lstStyle/>
          <a:p>
            <a:pPr algn="ctr">
              <a:defRPr/>
            </a:pPr>
            <a:r>
              <a:rPr lang="en-GB" altLang="en-US" sz="4800" b="1">
                <a:latin typeface="Arial" panose="020B0604020202020204" pitchFamily="34" charset="0"/>
                <a:cs typeface="Arial" panose="020B0604020202020204" pitchFamily="34" charset="0"/>
              </a:rPr>
              <a:t>App </a:t>
            </a: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Procedures App</a:t>
            </a:r>
            <a:r>
              <a:rPr lang="en-GB" altLang="en-US" sz="4800">
                <a:solidFill>
                  <a:schemeClr val="accent1">
                    <a:lumMod val="75000"/>
                  </a:schemeClr>
                </a:solidFill>
                <a:latin typeface="Arial" panose="020B0604020202020204" pitchFamily="34" charset="0"/>
                <a:cs typeface="Arial" panose="020B0604020202020204" pitchFamily="34" charset="0"/>
              </a:rPr>
              <a:t> </a:t>
            </a:r>
          </a:p>
        </p:txBody>
      </p:sp>
      <p:pic>
        <p:nvPicPr>
          <p:cNvPr id="47107" name="Content Placeholder 3">
            <a:extLst>
              <a:ext uri="{FF2B5EF4-FFF2-40B4-BE49-F238E27FC236}">
                <a16:creationId xmlns:a16="http://schemas.microsoft.com/office/drawing/2014/main" id="{5FDDB404-EB97-0B30-261B-99374A141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148931" y="1885950"/>
            <a:ext cx="3894138" cy="3894138"/>
          </a:xfr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3237929-3131-E843-C1FC-A54859224A09}"/>
              </a:ext>
            </a:extLst>
          </p:cNvPr>
          <p:cNvSpPr>
            <a:spLocks noGrp="1"/>
          </p:cNvSpPr>
          <p:nvPr>
            <p:ph type="title"/>
          </p:nvPr>
        </p:nvSpPr>
        <p:spPr/>
        <p:txBody>
          <a:bodyPr rtlCol="0">
            <a:noAutofit/>
          </a:bodyPr>
          <a:lstStyle/>
          <a:p>
            <a:pPr algn="ctr">
              <a:defRPr/>
            </a:pP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 2019</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a:t>
            </a:r>
            <a:r>
              <a:rPr lang="en-GB" altLang="en-US" sz="4800" b="1" err="1">
                <a:solidFill>
                  <a:schemeClr val="accent1">
                    <a:lumMod val="75000"/>
                  </a:schemeClr>
                </a:solidFill>
                <a:latin typeface="Arial" panose="020B0604020202020204" pitchFamily="34" charset="0"/>
                <a:cs typeface="Arial" panose="020B0604020202020204" pitchFamily="34" charset="0"/>
              </a:rPr>
              <a:t>Procuedures</a:t>
            </a:r>
            <a:r>
              <a:rPr lang="en-GB" altLang="en-US" sz="4800" b="1">
                <a:solidFill>
                  <a:schemeClr val="accent1">
                    <a:lumMod val="75000"/>
                  </a:schemeClr>
                </a:solidFill>
                <a:latin typeface="Arial" panose="020B0604020202020204" pitchFamily="34" charset="0"/>
                <a:cs typeface="Arial" panose="020B0604020202020204" pitchFamily="34" charset="0"/>
              </a:rPr>
              <a:t> 2019 </a:t>
            </a:r>
          </a:p>
        </p:txBody>
      </p:sp>
      <p:sp>
        <p:nvSpPr>
          <p:cNvPr id="3" name="Content Placeholder 2">
            <a:extLst>
              <a:ext uri="{FF2B5EF4-FFF2-40B4-BE49-F238E27FC236}">
                <a16:creationId xmlns:a16="http://schemas.microsoft.com/office/drawing/2014/main" id="{E67E83AE-AA08-A0E0-725E-55B8BCA12C1D}"/>
              </a:ext>
            </a:extLst>
          </p:cNvPr>
          <p:cNvSpPr>
            <a:spLocks noGrp="1"/>
          </p:cNvSpPr>
          <p:nvPr>
            <p:ph idx="1"/>
          </p:nvPr>
        </p:nvSpPr>
        <p:spPr>
          <a:xfrm>
            <a:off x="1509713" y="2275682"/>
            <a:ext cx="10515600" cy="3640897"/>
          </a:xfrm>
        </p:spPr>
        <p:txBody>
          <a:bodyPr/>
          <a:lstStyle/>
          <a:p>
            <a:pPr>
              <a:defRPr/>
            </a:pPr>
            <a:endParaRPr lang="en-GB"/>
          </a:p>
          <a:p>
            <a:pPr marL="0" indent="0">
              <a:buNone/>
              <a:defRPr/>
            </a:pPr>
            <a:r>
              <a:rPr lang="en-GB">
                <a:hlinkClick r:id="rId3"/>
              </a:rPr>
              <a:t>https://socialcare.wales/cms_assets/hub-downloads/Wales-Safeguarding-Procedures-Frequently-asked-questions.pdf</a:t>
            </a:r>
            <a:endParaRPr lang="en-GB"/>
          </a:p>
          <a:p>
            <a:pPr>
              <a:defRPr/>
            </a:pPr>
            <a:endParaRPr lang="en-GB"/>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91662ED-6A00-93A8-266A-80053E8EFFD5}"/>
              </a:ext>
            </a:extLst>
          </p:cNvPr>
          <p:cNvSpPr>
            <a:spLocks noGrp="1"/>
          </p:cNvSpPr>
          <p:nvPr>
            <p:ph type="title"/>
          </p:nvPr>
        </p:nvSpPr>
        <p:spPr/>
        <p:txBody>
          <a:bodyPr rtlCol="0">
            <a:noAutofit/>
          </a:bodyPr>
          <a:lstStyle/>
          <a:p>
            <a:pPr algn="ctr">
              <a:defRPr/>
            </a:pPr>
            <a:r>
              <a:rPr lang="en-GB" altLang="en-US" sz="4800" b="1">
                <a:latin typeface="Arial" panose="020B0604020202020204" pitchFamily="34" charset="0"/>
                <a:cs typeface="Arial" panose="020B0604020202020204" pitchFamily="34" charset="0"/>
              </a:rPr>
              <a:t>Ap </a:t>
            </a:r>
            <a:r>
              <a:rPr lang="en-GB" altLang="en-US" sz="4800" b="1" err="1">
                <a:latin typeface="Arial" panose="020B0604020202020204" pitchFamily="34" charset="0"/>
                <a:cs typeface="Arial" panose="020B0604020202020204" pitchFamily="34" charset="0"/>
              </a:rPr>
              <a:t>Gweithdrefnau</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Diogelu</a:t>
            </a:r>
            <a:r>
              <a:rPr lang="en-GB" altLang="en-US" sz="4800" b="1">
                <a:latin typeface="Arial" panose="020B0604020202020204" pitchFamily="34" charset="0"/>
                <a:cs typeface="Arial" panose="020B0604020202020204" pitchFamily="34" charset="0"/>
              </a:rPr>
              <a:t> Cymru</a:t>
            </a:r>
            <a:br>
              <a:rPr lang="en-GB" altLang="en-US" sz="4800" b="1">
                <a:solidFill>
                  <a:srgbClr val="0000FF"/>
                </a:solidFill>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Wales Safeguarding Procedures App </a:t>
            </a:r>
          </a:p>
        </p:txBody>
      </p:sp>
      <p:pic>
        <p:nvPicPr>
          <p:cNvPr id="49155" name="Content Placeholder 4">
            <a:extLst>
              <a:ext uri="{FF2B5EF4-FFF2-40B4-BE49-F238E27FC236}">
                <a16:creationId xmlns:a16="http://schemas.microsoft.com/office/drawing/2014/main" id="{6AE4682D-91C1-6EB9-2191-4DBB610A720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75931" y="2232819"/>
            <a:ext cx="3640138" cy="3640138"/>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9D41-CA59-2C23-E914-08D9AF6E7362}"/>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Sut </a:t>
            </a:r>
            <a:r>
              <a:rPr lang="en-GB" sz="4800" b="1" err="1">
                <a:latin typeface="Arial" panose="020B0604020202020204" pitchFamily="34" charset="0"/>
                <a:cs typeface="Arial" panose="020B0604020202020204" pitchFamily="34" charset="0"/>
              </a:rPr>
              <a:t>i</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cyfeirnodi’r</a:t>
            </a:r>
            <a:r>
              <a:rPr lang="en-GB" sz="4800" b="1">
                <a:latin typeface="Arial" panose="020B0604020202020204" pitchFamily="34" charset="0"/>
                <a:cs typeface="Arial" panose="020B0604020202020204" pitchFamily="34" charset="0"/>
              </a:rPr>
              <a:t> Ap</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How to reference the Ap</a:t>
            </a:r>
          </a:p>
        </p:txBody>
      </p:sp>
      <p:sp>
        <p:nvSpPr>
          <p:cNvPr id="3" name="Content Placeholder 2">
            <a:extLst>
              <a:ext uri="{FF2B5EF4-FFF2-40B4-BE49-F238E27FC236}">
                <a16:creationId xmlns:a16="http://schemas.microsoft.com/office/drawing/2014/main" id="{AC1395E5-F4CE-8C54-04F4-27F408C8347B}"/>
              </a:ext>
            </a:extLst>
          </p:cNvPr>
          <p:cNvSpPr>
            <a:spLocks noGrp="1"/>
          </p:cNvSpPr>
          <p:nvPr>
            <p:ph sz="half" idx="1"/>
          </p:nvPr>
        </p:nvSpPr>
        <p:spPr>
          <a:xfrm>
            <a:off x="1509713" y="2454275"/>
            <a:ext cx="9844088" cy="3809862"/>
          </a:xfrm>
        </p:spPr>
        <p:txBody>
          <a:bodyPr/>
          <a:lstStyle/>
          <a:p>
            <a:pPr marL="0" indent="0">
              <a:buNone/>
            </a:pPr>
            <a:r>
              <a:rPr lang="en-GB" altLang="en-US" sz="2800" dirty="0">
                <a:latin typeface="Arial" panose="020B0604020202020204" pitchFamily="34" charset="0"/>
                <a:cs typeface="Arial" panose="020B0604020202020204" pitchFamily="34" charset="0"/>
              </a:rPr>
              <a:t>Social Care Wales (no date) </a:t>
            </a:r>
            <a:r>
              <a:rPr lang="en-GB" altLang="en-US" sz="2800" i="1" dirty="0">
                <a:latin typeface="Arial" panose="020B0604020202020204" pitchFamily="34" charset="0"/>
                <a:cs typeface="Arial" panose="020B0604020202020204" pitchFamily="34" charset="0"/>
              </a:rPr>
              <a:t>Wales Safeguarding Procedures 2019. </a:t>
            </a:r>
            <a:r>
              <a:rPr lang="en-GB" altLang="en-US" sz="2800" dirty="0">
                <a:latin typeface="Arial" panose="020B0604020202020204" pitchFamily="34" charset="0"/>
                <a:cs typeface="Arial" panose="020B0604020202020204" pitchFamily="34" charset="0"/>
              </a:rPr>
              <a:t>Available at: </a:t>
            </a:r>
            <a:r>
              <a:rPr lang="en-GB" altLang="en-US" sz="2800" dirty="0">
                <a:latin typeface="Arial" panose="020B0604020202020204" pitchFamily="34" charset="0"/>
                <a:cs typeface="Arial" panose="020B0604020202020204" pitchFamily="34" charset="0"/>
                <a:hlinkClick r:id="rId2"/>
              </a:rPr>
              <a:t>https://www.safeguarding.wales</a:t>
            </a:r>
            <a:r>
              <a:rPr lang="en-GB" altLang="en-US" sz="2800" dirty="0">
                <a:latin typeface="Arial" panose="020B0604020202020204" pitchFamily="34" charset="0"/>
                <a:cs typeface="Arial" panose="020B0604020202020204" pitchFamily="34" charset="0"/>
              </a:rPr>
              <a:t> (Accessed: 7</a:t>
            </a:r>
            <a:r>
              <a:rPr lang="en-GB" altLang="en-US" sz="2800" baseline="30000" dirty="0">
                <a:latin typeface="Arial" panose="020B0604020202020204" pitchFamily="34" charset="0"/>
                <a:cs typeface="Arial" panose="020B0604020202020204" pitchFamily="34" charset="0"/>
              </a:rPr>
              <a:t>th</a:t>
            </a:r>
            <a:r>
              <a:rPr lang="en-GB" altLang="en-US" sz="2800" dirty="0">
                <a:latin typeface="Arial" panose="020B0604020202020204" pitchFamily="34" charset="0"/>
                <a:cs typeface="Arial" panose="020B0604020202020204" pitchFamily="34" charset="0"/>
              </a:rPr>
              <a:t> Dec 2022).</a:t>
            </a:r>
          </a:p>
          <a:p>
            <a:pPr marL="0" indent="0">
              <a:buNone/>
            </a:pPr>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Google Play: </a:t>
            </a:r>
            <a:r>
              <a:rPr lang="en-GB" dirty="0">
                <a:hlinkClick r:id="rId3"/>
              </a:rPr>
              <a:t>Wales Safeguarding Procedures - Apps on Google Play</a:t>
            </a:r>
            <a:endParaRPr lang="en-GB" dirty="0"/>
          </a:p>
          <a:p>
            <a:pPr marL="0" indent="0">
              <a:buNone/>
            </a:pPr>
            <a:r>
              <a:rPr lang="en-GB" altLang="en-US" dirty="0">
                <a:latin typeface="Arial" panose="020B0604020202020204" pitchFamily="34" charset="0"/>
                <a:cs typeface="Arial" panose="020B0604020202020204" pitchFamily="34" charset="0"/>
              </a:rPr>
              <a:t>App Store: </a:t>
            </a:r>
            <a:r>
              <a:rPr lang="en-GB" dirty="0">
                <a:hlinkClick r:id="rId4"/>
              </a:rPr>
              <a:t>‎Wales Safeguarding Procedures App - App Store</a:t>
            </a:r>
            <a:endParaRPr lang="en-GB" altLang="en-US" sz="28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94640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D5ABD-F7D9-B782-A566-259897632089}"/>
            </a:ext>
          </a:extLst>
        </p:cNvPr>
        <p:cNvGrpSpPr/>
        <p:nvPr/>
      </p:nvGrpSpPr>
      <p:grpSpPr>
        <a:xfrm>
          <a:off x="0" y="0"/>
          <a:ext cx="0" cy="0"/>
          <a:chOff x="0" y="0"/>
          <a:chExt cx="0" cy="0"/>
        </a:xfrm>
      </p:grpSpPr>
      <p:sp>
        <p:nvSpPr>
          <p:cNvPr id="57346" name="Title 1">
            <a:extLst>
              <a:ext uri="{FF2B5EF4-FFF2-40B4-BE49-F238E27FC236}">
                <a16:creationId xmlns:a16="http://schemas.microsoft.com/office/drawing/2014/main" id="{64204E29-47CA-4471-4344-A84A03E24DA8}"/>
              </a:ext>
            </a:extLst>
          </p:cNvPr>
          <p:cNvSpPr>
            <a:spLocks noGrp="1" noChangeArrowheads="1"/>
          </p:cNvSpPr>
          <p:nvPr>
            <p:ph type="title"/>
          </p:nvPr>
        </p:nvSpPr>
        <p:spPr>
          <a:xfrm>
            <a:off x="1009650" y="65914"/>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Cyfeirnodi</a:t>
            </a:r>
            <a:r>
              <a:rPr lang="en-GB" altLang="en-US" sz="4800" b="1">
                <a:latin typeface="Arial" panose="020B0604020202020204" pitchFamily="34" charset="0"/>
                <a:cs typeface="Arial" panose="020B0604020202020204" pitchFamily="34" charset="0"/>
              </a:rPr>
              <a:t> - </a:t>
            </a:r>
            <a:r>
              <a:rPr lang="en-GB" altLang="en-US" sz="4800" b="1">
                <a:solidFill>
                  <a:schemeClr val="accent1">
                    <a:lumMod val="75000"/>
                  </a:schemeClr>
                </a:solidFill>
                <a:latin typeface="Arial" panose="020B0604020202020204" pitchFamily="34" charset="0"/>
                <a:cs typeface="Arial" panose="020B0604020202020204" pitchFamily="34" charset="0"/>
              </a:rPr>
              <a:t>References</a:t>
            </a:r>
          </a:p>
        </p:txBody>
      </p:sp>
      <p:sp>
        <p:nvSpPr>
          <p:cNvPr id="65539" name="Content Placeholder 2">
            <a:extLst>
              <a:ext uri="{FF2B5EF4-FFF2-40B4-BE49-F238E27FC236}">
                <a16:creationId xmlns:a16="http://schemas.microsoft.com/office/drawing/2014/main" id="{C22D594E-A161-66C6-D9CC-0620FC3B2692}"/>
              </a:ext>
            </a:extLst>
          </p:cNvPr>
          <p:cNvSpPr>
            <a:spLocks noGrp="1"/>
          </p:cNvSpPr>
          <p:nvPr>
            <p:ph idx="1"/>
          </p:nvPr>
        </p:nvSpPr>
        <p:spPr>
          <a:xfrm>
            <a:off x="364331" y="1391477"/>
            <a:ext cx="11160919" cy="3640897"/>
          </a:xfrm>
        </p:spPr>
        <p:txBody>
          <a:bodyPr>
            <a:noAutofit/>
          </a:bodyPr>
          <a:lstStyle/>
          <a:p>
            <a:pPr marL="0" indent="0">
              <a:buNone/>
              <a:defRPr/>
            </a:pPr>
            <a:r>
              <a:rPr lang="en-GB" altLang="en-US" sz="2400">
                <a:latin typeface="Arial" panose="020B0604020202020204" pitchFamily="34" charset="0"/>
                <a:cs typeface="Arial" panose="020B0604020202020204" pitchFamily="34" charset="0"/>
              </a:rPr>
              <a:t>Department of Education (2018) Working Together to Safeguard Children. Available at: </a:t>
            </a:r>
            <a:r>
              <a:rPr lang="en-GB" altLang="en-US" sz="2400">
                <a:latin typeface="Arial" panose="020B0604020202020204" pitchFamily="34" charset="0"/>
                <a:cs typeface="Arial" panose="020B0604020202020204" pitchFamily="34" charset="0"/>
                <a:hlinkClick r:id="rId2"/>
              </a:rPr>
              <a:t>https://assets.publishing.service.gov.uk/government/uploads/system/uploads/attachment_data/file/942454/Working_together_to_safeguard_children_inter_agency_guidance.pdf</a:t>
            </a:r>
            <a:r>
              <a:rPr lang="en-GB" altLang="en-US" sz="2400">
                <a:latin typeface="Arial" panose="020B0604020202020204" pitchFamily="34" charset="0"/>
                <a:cs typeface="Arial" panose="020B0604020202020204" pitchFamily="34" charset="0"/>
              </a:rPr>
              <a:t> (Accessed: 31</a:t>
            </a:r>
            <a:r>
              <a:rPr lang="en-GB" altLang="en-US" sz="2400" baseline="30000">
                <a:latin typeface="Arial" panose="020B0604020202020204" pitchFamily="34" charset="0"/>
                <a:cs typeface="Arial" panose="020B0604020202020204" pitchFamily="34" charset="0"/>
              </a:rPr>
              <a:t>st</a:t>
            </a:r>
            <a:r>
              <a:rPr lang="en-GB" altLang="en-US" sz="2400">
                <a:latin typeface="Arial" panose="020B0604020202020204" pitchFamily="34" charset="0"/>
                <a:cs typeface="Arial" panose="020B0604020202020204" pitchFamily="34" charset="0"/>
              </a:rPr>
              <a:t> May 2022).</a:t>
            </a:r>
          </a:p>
          <a:p>
            <a:pPr marL="0" indent="0">
              <a:buNone/>
              <a:defRPr/>
            </a:pPr>
            <a:r>
              <a:rPr lang="en-GB" altLang="en-US" sz="2400">
                <a:latin typeface="Arial" panose="020B0604020202020204" pitchFamily="34" charset="0"/>
                <a:cs typeface="Arial" panose="020B0604020202020204" pitchFamily="34" charset="0"/>
              </a:rPr>
              <a:t>Family Rights Group (2012) Ann and Terry’s Story (Parts 1 and 2)-Child Protection Conference. Available at: </a:t>
            </a:r>
            <a:r>
              <a:rPr lang="en-GB" altLang="en-US" sz="2400">
                <a:latin typeface="Arial" panose="020B0604020202020204" pitchFamily="34" charset="0"/>
                <a:cs typeface="Arial" panose="020B0604020202020204" pitchFamily="34" charset="0"/>
                <a:hlinkClick r:id="rId3"/>
              </a:rPr>
              <a:t>https://www.youtube.com/watch?v=EjRX38_P5HU</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sz="2400" b="0" i="0">
                <a:solidFill>
                  <a:srgbClr val="000000"/>
                </a:solidFill>
                <a:effectLst/>
                <a:latin typeface="Arial" panose="020B0604020202020204" pitchFamily="34" charset="0"/>
              </a:rPr>
              <a:t>International Planned Parenthood Federation (IPPF) (no date) </a:t>
            </a:r>
            <a:r>
              <a:rPr lang="en-GB" sz="2400" b="0" i="1">
                <a:solidFill>
                  <a:srgbClr val="000000"/>
                </a:solidFill>
                <a:effectLst/>
                <a:latin typeface="Arial" panose="020B0604020202020204" pitchFamily="34" charset="0"/>
              </a:rPr>
              <a:t>What is childhood and what do we mean by ‘young person’?.</a:t>
            </a:r>
            <a:r>
              <a:rPr lang="en-GB" sz="2400" b="0" i="0">
                <a:solidFill>
                  <a:srgbClr val="000000"/>
                </a:solidFill>
                <a:effectLst/>
                <a:latin typeface="Arial" panose="020B0604020202020204" pitchFamily="34" charset="0"/>
              </a:rPr>
              <a:t> Available at: </a:t>
            </a:r>
            <a:r>
              <a:rPr lang="en-GB" sz="2400" b="0" i="0" u="sng" strike="noStrike">
                <a:solidFill>
                  <a:srgbClr val="0563C1"/>
                </a:solidFill>
                <a:effectLst/>
                <a:latin typeface="Arial" panose="020B0604020202020204" pitchFamily="34" charset="0"/>
                <a:hlinkClick r:id="rId4"/>
              </a:rPr>
              <a:t>https://www.ippf.org/sites/default/files/ippf_right_to_decide_01.pdf</a:t>
            </a:r>
            <a:r>
              <a:rPr lang="en-GB" sz="2400" b="0" i="0">
                <a:solidFill>
                  <a:srgbClr val="000000"/>
                </a:solidFill>
                <a:effectLst/>
                <a:latin typeface="Arial" panose="020B0604020202020204" pitchFamily="34" charset="0"/>
              </a:rPr>
              <a:t> (Accessed: 14 December 2024). </a:t>
            </a:r>
            <a:r>
              <a:rPr lang="en-GB" altLang="en-US"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494085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761D006-BC52-44A0-9D85-6AAF2C590278}"/>
              </a:ext>
            </a:extLst>
          </p:cNvPr>
          <p:cNvSpPr>
            <a:spLocks noGrp="1" noChangeArrowheads="1"/>
          </p:cNvSpPr>
          <p:nvPr>
            <p:ph type="title"/>
          </p:nvPr>
        </p:nvSpPr>
        <p:spPr>
          <a:xfrm>
            <a:off x="1009650" y="65914"/>
            <a:ext cx="10515600" cy="1325563"/>
          </a:xfrm>
        </p:spPr>
        <p:txBody>
          <a:bodyPr>
            <a:normAutofit/>
          </a:bodyPr>
          <a:lstStyle/>
          <a:p>
            <a:pPr algn="ctr"/>
            <a:r>
              <a:rPr lang="en-GB" altLang="en-US" sz="4800" b="1" err="1">
                <a:latin typeface="Arial" panose="020B0604020202020204" pitchFamily="34" charset="0"/>
                <a:cs typeface="Arial" panose="020B0604020202020204" pitchFamily="34" charset="0"/>
              </a:rPr>
              <a:t>Cyfeirnodi</a:t>
            </a:r>
            <a:r>
              <a:rPr lang="en-GB" altLang="en-US" sz="4800" b="1">
                <a:latin typeface="Arial" panose="020B0604020202020204" pitchFamily="34" charset="0"/>
                <a:cs typeface="Arial" panose="020B0604020202020204" pitchFamily="34" charset="0"/>
              </a:rPr>
              <a:t> - </a:t>
            </a:r>
            <a:r>
              <a:rPr lang="en-GB" altLang="en-US" sz="4800" b="1">
                <a:solidFill>
                  <a:schemeClr val="accent1">
                    <a:lumMod val="75000"/>
                  </a:schemeClr>
                </a:solidFill>
                <a:latin typeface="Arial" panose="020B0604020202020204" pitchFamily="34" charset="0"/>
                <a:cs typeface="Arial" panose="020B0604020202020204" pitchFamily="34" charset="0"/>
              </a:rPr>
              <a:t>References</a:t>
            </a:r>
          </a:p>
        </p:txBody>
      </p:sp>
      <p:sp>
        <p:nvSpPr>
          <p:cNvPr id="65539" name="Content Placeholder 2">
            <a:extLst>
              <a:ext uri="{FF2B5EF4-FFF2-40B4-BE49-F238E27FC236}">
                <a16:creationId xmlns:a16="http://schemas.microsoft.com/office/drawing/2014/main" id="{04F95DDC-F987-173B-5ECE-787A4E55822B}"/>
              </a:ext>
            </a:extLst>
          </p:cNvPr>
          <p:cNvSpPr>
            <a:spLocks noGrp="1"/>
          </p:cNvSpPr>
          <p:nvPr>
            <p:ph idx="1"/>
          </p:nvPr>
        </p:nvSpPr>
        <p:spPr>
          <a:xfrm>
            <a:off x="364331" y="1175656"/>
            <a:ext cx="11160919" cy="3640897"/>
          </a:xfrm>
        </p:spPr>
        <p:txBody>
          <a:bodyPr>
            <a:noAutofit/>
          </a:bodyPr>
          <a:lstStyle/>
          <a:p>
            <a:pPr marL="0" indent="0">
              <a:buNone/>
              <a:defRPr/>
            </a:pPr>
            <a:r>
              <a:rPr lang="en-GB" sz="2400" b="0" i="0">
                <a:solidFill>
                  <a:srgbClr val="000000"/>
                </a:solidFill>
                <a:effectLst/>
                <a:latin typeface="Arial" panose="020B0604020202020204" pitchFamily="34" charset="0"/>
              </a:rPr>
              <a:t>Montgomery, H. (2022) ‘Different cultures, different childhoods’ </a:t>
            </a:r>
            <a:r>
              <a:rPr lang="en-GB" sz="2400" b="0" i="1">
                <a:solidFill>
                  <a:srgbClr val="000000"/>
                </a:solidFill>
                <a:effectLst/>
                <a:latin typeface="Arial" panose="020B0604020202020204" pitchFamily="34" charset="0"/>
              </a:rPr>
              <a:t>Open Learn</a:t>
            </a:r>
            <a:r>
              <a:rPr lang="en-GB" sz="2400" b="0" i="0">
                <a:solidFill>
                  <a:srgbClr val="000000"/>
                </a:solidFill>
                <a:effectLst/>
                <a:latin typeface="Arial" panose="020B0604020202020204" pitchFamily="34" charset="0"/>
              </a:rPr>
              <a:t>, 1 May. Available at: </a:t>
            </a:r>
            <a:r>
              <a:rPr lang="en-GB" sz="2400" b="0" i="0" u="sng" strike="noStrike">
                <a:solidFill>
                  <a:srgbClr val="0563C1"/>
                </a:solidFill>
                <a:effectLst/>
                <a:latin typeface="Arial" panose="020B0604020202020204" pitchFamily="34" charset="0"/>
                <a:hlinkClick r:id="rId2"/>
              </a:rPr>
              <a:t>https://www.open.edu/openlearn/history-the-arts/history/different-cultures-different-childhoods</a:t>
            </a:r>
            <a:r>
              <a:rPr lang="en-GB" sz="2400" b="0" i="0">
                <a:solidFill>
                  <a:srgbClr val="000000"/>
                </a:solidFill>
                <a:effectLst/>
                <a:latin typeface="Arial" panose="020B0604020202020204" pitchFamily="34" charset="0"/>
              </a:rPr>
              <a:t> (Accessed: 15 January 2025).</a:t>
            </a:r>
            <a:endParaRPr lang="en-GB" altLang="en-US" sz="2400">
              <a:latin typeface="Arial" panose="020B0604020202020204" pitchFamily="34" charset="0"/>
              <a:cs typeface="Arial" panose="020B0604020202020204" pitchFamily="34" charset="0"/>
            </a:endParaRPr>
          </a:p>
          <a:p>
            <a:pPr marL="0" indent="0">
              <a:buNone/>
              <a:defRPr/>
            </a:pPr>
            <a:r>
              <a:rPr lang="en-GB" altLang="en-US" sz="2400">
                <a:latin typeface="Arial" panose="020B0604020202020204" pitchFamily="34" charset="0"/>
                <a:cs typeface="Arial" panose="020B0604020202020204" pitchFamily="34" charset="0"/>
              </a:rPr>
              <a:t>NSPCC (2021) What is child abuse? Available at: </a:t>
            </a:r>
            <a:r>
              <a:rPr lang="en-GB" altLang="en-US" sz="2400">
                <a:latin typeface="Arial" panose="020B0604020202020204" pitchFamily="34" charset="0"/>
                <a:cs typeface="Arial" panose="020B0604020202020204" pitchFamily="34" charset="0"/>
                <a:hlinkClick r:id="rId3"/>
              </a:rPr>
              <a:t>https://www.nspcc.org.uk/what-is-child-abuse/</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altLang="en-US" sz="2400">
                <a:latin typeface="Arial" panose="020B0604020202020204" pitchFamily="34" charset="0"/>
                <a:cs typeface="Arial" panose="020B0604020202020204" pitchFamily="34" charset="0"/>
              </a:rPr>
              <a:t>Social Care Wales (no date) </a:t>
            </a:r>
            <a:r>
              <a:rPr lang="en-GB" altLang="en-US" sz="2400" i="1">
                <a:latin typeface="Arial" panose="020B0604020202020204" pitchFamily="34" charset="0"/>
                <a:cs typeface="Arial" panose="020B0604020202020204" pitchFamily="34" charset="0"/>
              </a:rPr>
              <a:t>Wales Safeguarding Procedures 2019. </a:t>
            </a:r>
            <a:r>
              <a:rPr lang="en-GB" altLang="en-US" sz="2400">
                <a:latin typeface="Arial" panose="020B0604020202020204" pitchFamily="34" charset="0"/>
                <a:cs typeface="Arial" panose="020B0604020202020204" pitchFamily="34" charset="0"/>
              </a:rPr>
              <a:t>Available at: </a:t>
            </a:r>
            <a:r>
              <a:rPr lang="en-GB" altLang="en-US" sz="2400">
                <a:latin typeface="Arial" panose="020B0604020202020204" pitchFamily="34" charset="0"/>
                <a:cs typeface="Arial" panose="020B0604020202020204" pitchFamily="34" charset="0"/>
                <a:hlinkClick r:id="rId4"/>
              </a:rPr>
              <a:t>https://www.safeguarding.wales</a:t>
            </a:r>
            <a:r>
              <a:rPr lang="en-GB" altLang="en-US" sz="2400">
                <a:latin typeface="Arial" panose="020B0604020202020204" pitchFamily="34" charset="0"/>
                <a:cs typeface="Arial" panose="020B0604020202020204" pitchFamily="34" charset="0"/>
              </a:rPr>
              <a:t> (Accessed: 7</a:t>
            </a:r>
            <a:r>
              <a:rPr lang="en-GB" altLang="en-US" sz="2400" baseline="30000">
                <a:latin typeface="Arial" panose="020B0604020202020204" pitchFamily="34" charset="0"/>
                <a:cs typeface="Arial" panose="020B0604020202020204" pitchFamily="34" charset="0"/>
              </a:rPr>
              <a:t>th</a:t>
            </a:r>
            <a:r>
              <a:rPr lang="en-GB" altLang="en-US" sz="2400">
                <a:latin typeface="Arial" panose="020B0604020202020204" pitchFamily="34" charset="0"/>
                <a:cs typeface="Arial" panose="020B0604020202020204" pitchFamily="34" charset="0"/>
              </a:rPr>
              <a:t> May 2021).</a:t>
            </a:r>
          </a:p>
          <a:p>
            <a:pPr marL="0" indent="0">
              <a:buNone/>
              <a:defRPr/>
            </a:pPr>
            <a:r>
              <a:rPr lang="en-GB" sz="2400" b="0" i="0" err="1">
                <a:solidFill>
                  <a:srgbClr val="000000"/>
                </a:solidFill>
                <a:effectLst/>
                <a:latin typeface="Arial" panose="020B0604020202020204" pitchFamily="34" charset="0"/>
              </a:rPr>
              <a:t>Unicef</a:t>
            </a:r>
            <a:r>
              <a:rPr lang="en-GB" sz="2400" b="0" i="0">
                <a:solidFill>
                  <a:srgbClr val="000000"/>
                </a:solidFill>
                <a:effectLst/>
                <a:latin typeface="Arial" panose="020B0604020202020204" pitchFamily="34" charset="0"/>
              </a:rPr>
              <a:t> (2019) </a:t>
            </a:r>
            <a:r>
              <a:rPr lang="en-GB" sz="2400" b="0" i="1">
                <a:solidFill>
                  <a:srgbClr val="000000"/>
                </a:solidFill>
                <a:effectLst/>
                <a:latin typeface="Arial" panose="020B0604020202020204" pitchFamily="34" charset="0"/>
              </a:rPr>
              <a:t>A summary of the UN convention of the Rights of the Child.</a:t>
            </a:r>
            <a:r>
              <a:rPr lang="en-GB" sz="2400" b="0" i="0">
                <a:solidFill>
                  <a:srgbClr val="000000"/>
                </a:solidFill>
                <a:effectLst/>
                <a:latin typeface="Arial" panose="020B0604020202020204" pitchFamily="34" charset="0"/>
              </a:rPr>
              <a:t> Available at: </a:t>
            </a:r>
            <a:r>
              <a:rPr lang="en-GB" sz="2400" b="0" i="0" u="sng" strike="noStrike">
                <a:solidFill>
                  <a:srgbClr val="0563C1"/>
                </a:solidFill>
                <a:effectLst/>
                <a:latin typeface="Arial" panose="020B0604020202020204" pitchFamily="34" charset="0"/>
                <a:hlinkClick r:id="rId5"/>
              </a:rPr>
              <a:t>https://www.unicef.org.uk/wp-content/uploads/2019/10/UNCRC_summary-1_1.pdf</a:t>
            </a:r>
            <a:r>
              <a:rPr lang="en-GB" sz="2400" b="0" i="0">
                <a:solidFill>
                  <a:srgbClr val="000000"/>
                </a:solidFill>
                <a:effectLst/>
                <a:latin typeface="Arial" panose="020B0604020202020204" pitchFamily="34" charset="0"/>
              </a:rPr>
              <a:t> (Accessed: 14 December 2024).  </a:t>
            </a:r>
            <a:endParaRPr lang="en-GB" altLang="en-US" sz="240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91DE62-284E-4FAB-925E-4459C3BE6303}">
  <ds:schemaRefs>
    <ds:schemaRef ds:uri="http://schemas.microsoft.com/sharepoint/v3/contenttype/forms"/>
  </ds:schemaRefs>
</ds:datastoreItem>
</file>

<file path=customXml/itemProps2.xml><?xml version="1.0" encoding="utf-8"?>
<ds:datastoreItem xmlns:ds="http://schemas.openxmlformats.org/officeDocument/2006/customXml" ds:itemID="{4BF87551-3128-4A72-A20B-0F5972E045CB}">
  <ds:schemaRefs>
    <ds:schemaRef ds:uri="16bfc89a-06a0-41d6-ae50-6ff65b36cb8b"/>
    <ds:schemaRef ds:uri="e4a72011-89be-41d7-bd49-565121a9e24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A702D23-6F37-4DDF-A4D9-026F4540E7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6413</Words>
  <Application>Microsoft Office PowerPoint</Application>
  <PresentationFormat>Widescreen</PresentationFormat>
  <Paragraphs>567</Paragraphs>
  <Slides>60</Slides>
  <Notes>41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60</vt:i4>
      </vt:variant>
    </vt:vector>
  </HeadingPairs>
  <TitlesOfParts>
    <vt:vector size="73" baseType="lpstr">
      <vt:lpstr>ＭＳ Ｐゴシック</vt:lpstr>
      <vt:lpstr>WordVisiCarriageReturn_MSFontService</vt:lpstr>
      <vt:lpstr>Arial</vt:lpstr>
      <vt:lpstr>Calibri</vt:lpstr>
      <vt:lpstr>Calibri Light</vt:lpstr>
      <vt:lpstr>Lucida Sans</vt:lpstr>
      <vt:lpstr>Segoe UI</vt:lpstr>
      <vt:lpstr>Source Sans Pro</vt:lpstr>
      <vt:lpstr>Symbol</vt:lpstr>
      <vt:lpstr>Times New Roman</vt:lpstr>
      <vt:lpstr>Holding PAge</vt:lpstr>
      <vt:lpstr>Title Slide 2</vt:lpstr>
      <vt:lpstr>Accessible 2</vt:lpstr>
      <vt:lpstr>PowerPoint Presentation</vt:lpstr>
      <vt:lpstr>PowerPoint Presentation</vt:lpstr>
      <vt:lpstr>  ECEY5011C Diogelu: arfer, deddfwriaeth a’r tîm aml-ddisgyblaethol  Safeguarding: practice, legislation and the multi-disciplinary team Darlith 1  Lecture 1 Cyflwyniad  Introduction </vt:lpstr>
      <vt:lpstr>PowerPoint Presentation</vt:lpstr>
      <vt:lpstr>Tîm y modiwl       Module team</vt:lpstr>
      <vt:lpstr>Llawlyfr modiwl      Module handbook</vt:lpstr>
      <vt:lpstr> Cynnwys Contents </vt:lpstr>
      <vt:lpstr>Deilliannau Dysgu’r Modiwl</vt:lpstr>
      <vt:lpstr>Module Learning Outcomes</vt:lpstr>
      <vt:lpstr>Sgiliau Cyflogadwyedd/Trosglwyddadwy Employability/Transferable Skills</vt:lpstr>
      <vt:lpstr>Rhaglen Ymarferydd Blynyddoedd Cynnar Early Years Practitioner programme</vt:lpstr>
      <vt:lpstr> Meysydd astudiaeth Topics to be studied </vt:lpstr>
      <vt:lpstr>   Asesiad                   Assessment </vt:lpstr>
      <vt:lpstr> Y Dasg                         The Task  </vt:lpstr>
      <vt:lpstr> Y senario                The scenario  </vt:lpstr>
      <vt:lpstr> Gofynion                     Requirements  </vt:lpstr>
      <vt:lpstr>Cyflwyniad Grŵp Group presentation</vt:lpstr>
      <vt:lpstr>Bydd angen i chi…You will need to…</vt:lpstr>
      <vt:lpstr>Rhaid cofio… You must remember…</vt:lpstr>
      <vt:lpstr>Adfyfyriadau Beirniadol Critical reflections</vt:lpstr>
      <vt:lpstr>Gwybodaeth i’w ystyried Information to consider</vt:lpstr>
      <vt:lpstr>Tiwtorialau                      Tutorials</vt:lpstr>
      <vt:lpstr>Deallusrwydd Artiffisial  Artificial Intelligence</vt:lpstr>
      <vt:lpstr>Deallusrwydd Artiffisial  Artificial Intelligence</vt:lpstr>
      <vt:lpstr>Deallusrwydd Artiffisial  Artificial Intelligence</vt:lpstr>
      <vt:lpstr>Marciau Marks</vt:lpstr>
      <vt:lpstr>Meini Prawf 1  Marking Criteria 1 </vt:lpstr>
      <vt:lpstr>Meini Prawf 2  Marking Criteria 2 </vt:lpstr>
      <vt:lpstr>Meini Prawf 3  Marking Criteria 3</vt:lpstr>
      <vt:lpstr>Meini Prawf 4  Marking Criteria 4 </vt:lpstr>
      <vt:lpstr>Meini Prawf 5  Marking Criteria 5 </vt:lpstr>
      <vt:lpstr>Deillianau Dysgu</vt:lpstr>
      <vt:lpstr>Learning Outcomes</vt:lpstr>
      <vt:lpstr>Pwyntiau i’w gofio Points to remember</vt:lpstr>
      <vt:lpstr>    Heriau     Challenges</vt:lpstr>
      <vt:lpstr>Cefnogaeth/ Support</vt:lpstr>
      <vt:lpstr>Asesiad Cychwynnol Diogelu Plant Initial Child Protection Conference</vt:lpstr>
      <vt:lpstr>Adfyfyrio Reflection</vt:lpstr>
      <vt:lpstr>Gwerthoedd Values</vt:lpstr>
      <vt:lpstr>Adeiledd y plentyn Construction of the child</vt:lpstr>
      <vt:lpstr>Trafod Discuss</vt:lpstr>
      <vt:lpstr>Tasg Task</vt:lpstr>
      <vt:lpstr>Am y pwrpas o Diogelu - Diffiniad/                       For the purpose of safeguarding - Definition</vt:lpstr>
      <vt:lpstr>Termau Terms</vt:lpstr>
      <vt:lpstr>Diogelu/ Safeguarding</vt:lpstr>
      <vt:lpstr>Diolgelu/ Safeguarding</vt:lpstr>
      <vt:lpstr>Symud o fodel cydymffurfiaeth i ddull integredig Moving from a compliance model to an integrated approach</vt:lpstr>
      <vt:lpstr>Model Cydymffurfiad Compliance model</vt:lpstr>
      <vt:lpstr>Dull gyd-destunol Contextual Approach</vt:lpstr>
      <vt:lpstr>Dull gyd-destunol Contextual Approach</vt:lpstr>
      <vt:lpstr>Cyfrifoldeb Pawb Everyone's Responsibility</vt:lpstr>
      <vt:lpstr>Ymchwlio ymhellach Further reasearch</vt:lpstr>
      <vt:lpstr> CASPAR/ CASPAR </vt:lpstr>
      <vt:lpstr>Camdriniaeth Abuse</vt:lpstr>
      <vt:lpstr>App Gweithdrefnau Diogelu Cymru Wales Safeguarding Procedures App </vt:lpstr>
      <vt:lpstr>Gweithdrefnau Diogelu Cymru 2019 Wales Safeguarding Procuedures 2019 </vt:lpstr>
      <vt:lpstr>Ap Gweithdrefnau Diogelu Cymru Wales Safeguarding Procedures App </vt:lpstr>
      <vt:lpstr>Sut i cyfeirnodi’r Ap How to reference the Ap</vt:lpstr>
      <vt:lpstr>Cyfeirnodi - References</vt:lpstr>
      <vt:lpstr>Cyfeirnodi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Ken Dicks</cp:lastModifiedBy>
  <cp:revision>83</cp:revision>
  <dcterms:created xsi:type="dcterms:W3CDTF">2022-06-01T08:35:47Z</dcterms:created>
  <dcterms:modified xsi:type="dcterms:W3CDTF">2025-11-04T11:15:44Z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215200.000000000</vt:lpwstr>
  </property>
  <property fmtid="{D5CDD505-2E9C-101B-9397-08002B2CF9AE}" pid="3" name="ContentTypeId">
    <vt:lpwstr>0x010100B144F219396AFE458016C97602F34B7A</vt:lpwstr>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