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F806-D181-2744-69B4-82A41BCDB1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3B2C324-53C6-3BF3-0D72-16C5B69FA6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DA9F423-77D0-DB71-26AF-B6B5A1229E12}"/>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DCBFD194-F814-0B0E-BB74-A2D7E692A1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B2216-D074-C120-9989-50FBA9C78E35}"/>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4002415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24A34-E511-F4EE-A49A-15958CF29C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5C97A9-CD5E-B918-A4BF-47AADF2CFE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F72474-F4FD-E012-5BF6-3BF460D329EB}"/>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17B81676-3480-2018-FBFC-41DC9F3753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E2A8D1-E9EF-1499-50D9-7AE3570D1009}"/>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2607791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8227-A53C-3570-0BFB-6D4A6F86262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82743F-5F4E-C76F-ED38-B45728A6D2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65905A-A42E-9446-80A0-EF91692A7FCA}"/>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77072B0C-7D90-C98E-8710-AE233B1DE5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270A8A-6BCC-B97B-B267-3DD6E1D7354B}"/>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2002215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5B46-3BCA-A7A5-B004-DF65F9B2814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48291E-3D5F-EA1A-A666-1B654E14A7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916592C-4DA7-457A-1D42-F43C377383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A2004A-DEFE-7567-31BD-30BB00B69D6F}"/>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6" name="Footer Placeholder 5">
            <a:extLst>
              <a:ext uri="{FF2B5EF4-FFF2-40B4-BE49-F238E27FC236}">
                <a16:creationId xmlns:a16="http://schemas.microsoft.com/office/drawing/2014/main" id="{F5783D48-5A55-48CA-6FEB-FD7157E0BB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E58277-A71E-4D85-3044-67BC4AEDE300}"/>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4074029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F87B-B4BD-060B-7CA6-B912193C9D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723B48-E880-73EA-4925-303129782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C1BC532-DED4-5E4E-41D2-A0C81A250D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211AAB7-66A3-6866-5D0B-76BDD9F584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FA6170-890B-0F1F-5823-842D17F534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56820C-96F5-AAA3-3DBD-7BB87CFD6233}"/>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8" name="Footer Placeholder 7">
            <a:extLst>
              <a:ext uri="{FF2B5EF4-FFF2-40B4-BE49-F238E27FC236}">
                <a16:creationId xmlns:a16="http://schemas.microsoft.com/office/drawing/2014/main" id="{47C3A921-3A3C-79CF-45B6-E5B6F56213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4C1DC8F-0F25-9429-5114-DB37433A964F}"/>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3507852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A7FF-06E4-8F8C-308E-3C12C4516AE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5286884-CA31-7117-6B75-113EBAF6E93E}"/>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4" name="Footer Placeholder 3">
            <a:extLst>
              <a:ext uri="{FF2B5EF4-FFF2-40B4-BE49-F238E27FC236}">
                <a16:creationId xmlns:a16="http://schemas.microsoft.com/office/drawing/2014/main" id="{5DB5EEC7-04E5-42B4-5FA9-B72EE0AA30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6959F5-7409-5B76-DF1D-2A97CB713A42}"/>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4236645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2D380B-98BE-D223-B2CD-A256B54AD7BF}"/>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3" name="Footer Placeholder 2">
            <a:extLst>
              <a:ext uri="{FF2B5EF4-FFF2-40B4-BE49-F238E27FC236}">
                <a16:creationId xmlns:a16="http://schemas.microsoft.com/office/drawing/2014/main" id="{CF6C0414-B3DF-F2B5-3876-7A0B451A16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6A0661-40AF-87B9-3CB0-2447F4FA6178}"/>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1926955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C2CEC-20EA-FB71-5CBF-5765D48E8B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C9355D3-F2B8-02FB-71E7-E7682A917D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5736F6-BD7E-8762-F6EF-6A5C8C21F3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2FA0A9-F44E-99E6-D874-DBD340628E45}"/>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6" name="Footer Placeholder 5">
            <a:extLst>
              <a:ext uri="{FF2B5EF4-FFF2-40B4-BE49-F238E27FC236}">
                <a16:creationId xmlns:a16="http://schemas.microsoft.com/office/drawing/2014/main" id="{D3D59E2F-DD16-391D-7F7A-BAEB572C42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CA0E05-2F33-EA00-C05B-ACC95C144D6E}"/>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4085711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102A-8BC0-D4F9-8797-391C81F7CA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A08CF8-B497-EDBE-290E-3DC1D132302F}"/>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832860B-FB3F-CDE3-E6BD-DB3FD999D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542068-0889-0DA7-8895-A7CE5592C956}"/>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6" name="Footer Placeholder 5">
            <a:extLst>
              <a:ext uri="{FF2B5EF4-FFF2-40B4-BE49-F238E27FC236}">
                <a16:creationId xmlns:a16="http://schemas.microsoft.com/office/drawing/2014/main" id="{B559866E-296D-81BB-4249-C01C165FA3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6D5305-1B7C-2D48-0DBA-21B77369D434}"/>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3595087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6D5-2792-1BBD-0699-699EAE77520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9427FB-F1F7-9D4F-13EB-6E927A1BC2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2D5E96-AABA-1068-F9D7-AC575554044D}"/>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2C6BCD63-0F27-F9D8-A338-7DFBFF0BA5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462B36-0612-DFC3-2BAD-D87440E23F7C}"/>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235145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07A0F5-7E40-B6AD-6C8D-08F7E2253D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5B2A07-DEC3-1361-345B-60F6C98DCA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45B578-0CEF-DEA6-93D2-6C0A0553449A}"/>
              </a:ext>
            </a:extLst>
          </p:cNvPr>
          <p:cNvSpPr>
            <a:spLocks noGrp="1"/>
          </p:cNvSpPr>
          <p:nvPr>
            <p:ph type="dt" sz="half" idx="10"/>
          </p:nvPr>
        </p:nvSpPr>
        <p:spPr/>
        <p:txBody>
          <a:body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6848DF80-8B84-F62F-7E80-03E21CC5B0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B6F21F-1ECE-013A-491E-3564C214B8FF}"/>
              </a:ext>
            </a:extLst>
          </p:cNvPr>
          <p:cNvSpPr>
            <a:spLocks noGrp="1"/>
          </p:cNvSpPr>
          <p:nvPr>
            <p:ph type="sldNum" sz="quarter" idx="12"/>
          </p:nvPr>
        </p:nvSpPr>
        <p:spPr/>
        <p:txBody>
          <a:bodyPr/>
          <a:lstStyle/>
          <a:p>
            <a:fld id="{B09B8B2B-6763-8B44-A28B-C2C98658D4C2}" type="slidenum">
              <a:rPr lang="en-US" smtClean="0"/>
              <a:t>‹#›</a:t>
            </a:fld>
            <a:endParaRPr lang="en-US"/>
          </a:p>
        </p:txBody>
      </p:sp>
    </p:spTree>
    <p:extLst>
      <p:ext uri="{BB962C8B-B14F-4D97-AF65-F5344CB8AC3E}">
        <p14:creationId xmlns:p14="http://schemas.microsoft.com/office/powerpoint/2010/main" val="3202588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0000"/>
            <a:alpha val="76106"/>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0BA2FC-0C74-DA71-415E-926C2E40E4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23B2C7B-8473-4AAF-234A-24B64E734F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4E3237-AF8A-97A2-2354-5606E54D17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FD8B5D-57D4-AA45-90AD-91CD129862DA}" type="datetimeFigureOut">
              <a:rPr lang="en-US" smtClean="0"/>
              <a:t>10/17/26</a:t>
            </a:fld>
            <a:endParaRPr lang="en-US"/>
          </a:p>
        </p:txBody>
      </p:sp>
      <p:sp>
        <p:nvSpPr>
          <p:cNvPr id="5" name="Footer Placeholder 4">
            <a:extLst>
              <a:ext uri="{FF2B5EF4-FFF2-40B4-BE49-F238E27FC236}">
                <a16:creationId xmlns:a16="http://schemas.microsoft.com/office/drawing/2014/main" id="{C2C697F6-A1D9-6423-85DB-64CB185BFE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816131E-F11B-EC3D-DC56-B5A10F8906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09B8B2B-6763-8B44-A28B-C2C98658D4C2}" type="slidenum">
              <a:rPr lang="en-US" smtClean="0"/>
              <a:t>‹#›</a:t>
            </a:fld>
            <a:endParaRPr lang="en-US"/>
          </a:p>
        </p:txBody>
      </p:sp>
    </p:spTree>
    <p:extLst>
      <p:ext uri="{BB962C8B-B14F-4D97-AF65-F5344CB8AC3E}">
        <p14:creationId xmlns:p14="http://schemas.microsoft.com/office/powerpoint/2010/main" val="1361618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mc.org.uk/registration/joining-the-register/" TargetMode="External"/><Relationship Id="rId2" Type="http://schemas.openxmlformats.org/officeDocument/2006/relationships/hyperlink" Target="https://www.jobs.nhs.uk/" TargetMode="External"/><Relationship Id="rId1" Type="http://schemas.openxmlformats.org/officeDocument/2006/relationships/slideLayout" Target="../slideLayouts/slideLayout2.xml"/><Relationship Id="rId4" Type="http://schemas.openxmlformats.org/officeDocument/2006/relationships/hyperlink" Target="https://www.jobs.service.gov.uk/jobs/6accb54fb373ac0b1f7bdd4a"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mc.org.uk/education/approved-programmes/" TargetMode="External"/><Relationship Id="rId2" Type="http://schemas.openxmlformats.org/officeDocument/2006/relationships/hyperlink" Target="https://www.nmc.org.uk/registration/joining-the-register/" TargetMode="External"/><Relationship Id="rId1" Type="http://schemas.openxmlformats.org/officeDocument/2006/relationships/slideLayout" Target="../slideLayouts/slideLayout2.xml"/><Relationship Id="rId4" Type="http://schemas.openxmlformats.org/officeDocument/2006/relationships/hyperlink" Target="https://www.job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D89901-8453-20CF-256D-F700DB0A02B2}"/>
              </a:ext>
            </a:extLst>
          </p:cNvPr>
          <p:cNvSpPr>
            <a:spLocks noGrp="1"/>
          </p:cNvSpPr>
          <p:nvPr>
            <p:ph type="ctrTitle"/>
          </p:nvPr>
        </p:nvSpPr>
        <p:spPr>
          <a:xfrm>
            <a:off x="1232277" y="1307125"/>
            <a:ext cx="8473828" cy="3659706"/>
          </a:xfrm>
        </p:spPr>
        <p:txBody>
          <a:bodyPr vert="horz" lIns="91440" tIns="45720" rIns="91440" bIns="45720" rtlCol="0">
            <a:normAutofit/>
          </a:bodyPr>
          <a:lstStyle/>
          <a:p>
            <a:pPr algn="l"/>
            <a:r>
              <a:rPr lang="en-US" sz="2800"/>
              <a:t>Name : Manisha kc </a:t>
            </a:r>
            <a:br>
              <a:rPr lang="en-US" sz="2800"/>
            </a:br>
            <a:r>
              <a:rPr lang="en-US" sz="2800"/>
              <a:t>Student number: 2520993</a:t>
            </a:r>
            <a:br>
              <a:rPr lang="en-US" sz="2800"/>
            </a:br>
            <a:r>
              <a:rPr lang="en-US" sz="2800"/>
              <a:t>Module: LCHS4009- Professional development within Health and Social Care</a:t>
            </a:r>
            <a:br>
              <a:rPr lang="en-US" sz="2800"/>
            </a:br>
            <a:r>
              <a:rPr lang="en-US" sz="2800"/>
              <a:t>Lecturer: Olubakola Adegbite </a:t>
            </a:r>
            <a:br>
              <a:rPr lang="en-US" sz="2800"/>
            </a:br>
            <a:r>
              <a:rPr lang="en-US" sz="2800"/>
              <a:t>Assignment: Self-Awareness presentation </a:t>
            </a:r>
            <a:br>
              <a:rPr lang="en-US" sz="2800"/>
            </a:br>
            <a:endParaRPr lang="en-US" sz="2800"/>
          </a:p>
        </p:txBody>
      </p:sp>
    </p:spTree>
    <p:extLst>
      <p:ext uri="{BB962C8B-B14F-4D97-AF65-F5344CB8AC3E}">
        <p14:creationId xmlns:p14="http://schemas.microsoft.com/office/powerpoint/2010/main" val="717968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700A4-39CF-3CB7-0DE1-90FD4A982E5E}"/>
              </a:ext>
            </a:extLst>
          </p:cNvPr>
          <p:cNvSpPr>
            <a:spLocks noGrp="1"/>
          </p:cNvSpPr>
          <p:nvPr>
            <p:ph type="title"/>
          </p:nvPr>
        </p:nvSpPr>
        <p:spPr/>
        <p:txBody>
          <a:bodyPr/>
          <a:lstStyle/>
          <a:p>
            <a:r>
              <a:rPr lang="en-GB" sz="4400" b="1" dirty="0">
                <a:solidFill>
                  <a:schemeClr val="tx2"/>
                </a:solidFill>
              </a:rPr>
              <a:t> Career choice </a:t>
            </a:r>
            <a:endParaRPr lang="en-US" dirty="0"/>
          </a:p>
        </p:txBody>
      </p:sp>
      <p:sp>
        <p:nvSpPr>
          <p:cNvPr id="3" name="Content Placeholder 2">
            <a:extLst>
              <a:ext uri="{FF2B5EF4-FFF2-40B4-BE49-F238E27FC236}">
                <a16:creationId xmlns:a16="http://schemas.microsoft.com/office/drawing/2014/main" id="{A037C610-A731-34BA-B939-5814727DF0A0}"/>
              </a:ext>
            </a:extLst>
          </p:cNvPr>
          <p:cNvSpPr>
            <a:spLocks noGrp="1"/>
          </p:cNvSpPr>
          <p:nvPr>
            <p:ph idx="1"/>
          </p:nvPr>
        </p:nvSpPr>
        <p:spPr>
          <a:xfrm>
            <a:off x="961501" y="1319320"/>
            <a:ext cx="10392299" cy="5067255"/>
          </a:xfrm>
        </p:spPr>
        <p:txBody>
          <a:bodyPr/>
          <a:lstStyle/>
          <a:p>
            <a:pPr marL="0" indent="0">
              <a:buNone/>
            </a:pPr>
            <a:r>
              <a:rPr lang="en-GB" sz="2800" dirty="0">
                <a:solidFill>
                  <a:schemeClr val="tx2"/>
                </a:solidFill>
              </a:rPr>
              <a:t>My chosen career is to become an adult nurse in the UK. I am interested in nursing because it gives me the opportunity to help people and support their health and wellbeing. Nurses care for patients, communicate with families and work with other healthcare professionals. I am studying Health and Social Care, which helps me understand the importance of person-centred care and treating people with dignity and respect.</a:t>
            </a:r>
            <a:endParaRPr lang="en-US" dirty="0"/>
          </a:p>
        </p:txBody>
      </p:sp>
    </p:spTree>
    <p:extLst>
      <p:ext uri="{BB962C8B-B14F-4D97-AF65-F5344CB8AC3E}">
        <p14:creationId xmlns:p14="http://schemas.microsoft.com/office/powerpoint/2010/main" val="5313404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68C2-E59F-B3FF-DD5D-13B7CB8A9DDB}"/>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Job Advertisements and Requirements </a:t>
            </a:r>
            <a:endParaRPr lang="en-US" sz="3700">
              <a:solidFill>
                <a:srgbClr val="FFFFFF"/>
              </a:solidFill>
            </a:endParaRPr>
          </a:p>
        </p:txBody>
      </p:sp>
      <p:sp>
        <p:nvSpPr>
          <p:cNvPr id="3" name="Content Placeholder 2">
            <a:extLst>
              <a:ext uri="{FF2B5EF4-FFF2-40B4-BE49-F238E27FC236}">
                <a16:creationId xmlns:a16="http://schemas.microsoft.com/office/drawing/2014/main" id="{1543DAE9-5159-2322-BAEA-29BC3F917B31}"/>
              </a:ext>
            </a:extLst>
          </p:cNvPr>
          <p:cNvSpPr>
            <a:spLocks noGrp="1"/>
          </p:cNvSpPr>
          <p:nvPr>
            <p:ph idx="1"/>
          </p:nvPr>
        </p:nvSpPr>
        <p:spPr>
          <a:xfrm>
            <a:off x="4810259" y="649480"/>
            <a:ext cx="6555347" cy="5546047"/>
          </a:xfrm>
        </p:spPr>
        <p:txBody>
          <a:bodyPr anchor="ctr">
            <a:normAutofit/>
          </a:bodyPr>
          <a:lstStyle/>
          <a:p>
            <a:pPr marL="0" indent="0">
              <a:buNone/>
            </a:pPr>
            <a:r>
              <a:rPr lang="en-US" sz="1300" dirty="0"/>
              <a:t>I have chosen adult nursing as my future career. Adult nurses care for adults who are ill, support their recovery and help manage their health needs. The role requires communication, teamwork, compassion and responsibility. To become a registered nurse in the UK, I must complete an approved nursing </a:t>
            </a:r>
            <a:r>
              <a:rPr lang="en-GB" sz="1300" dirty="0"/>
              <a:t>programmes</a:t>
            </a:r>
            <a:r>
              <a:rPr lang="en-US" sz="1300" dirty="0"/>
              <a:t> and meet the Nursing and Midwifery Council (NMC) registration requirements.Job search:</a:t>
            </a:r>
            <a:r>
              <a:rPr lang="en-US" sz="1300" b="1" dirty="0"/>
              <a:t> </a:t>
            </a:r>
            <a:endParaRPr lang="en-GB" sz="1300" b="1" dirty="0"/>
          </a:p>
          <a:p>
            <a:pPr marL="0" indent="0">
              <a:buNone/>
            </a:pPr>
            <a:r>
              <a:rPr lang="en-US" sz="1300" b="1" dirty="0"/>
              <a:t>NHS Jobs</a:t>
            </a:r>
            <a:r>
              <a:rPr lang="en-US" sz="1300" dirty="0"/>
              <a:t> – </a:t>
            </a:r>
            <a:r>
              <a:rPr lang="en-US" sz="1300" dirty="0">
                <a:hlinkClick r:id="rId2"/>
              </a:rPr>
              <a:t>https://</a:t>
            </a:r>
            <a:r>
              <a:rPr lang="en-US" sz="1300" dirty="0" err="1">
                <a:hlinkClick r:id="rId2"/>
              </a:rPr>
              <a:t>www.jobs.nhs.uk</a:t>
            </a:r>
            <a:r>
              <a:rPr lang="en-US" sz="1300" dirty="0">
                <a:hlinkClick r:id="rId2"/>
              </a:rPr>
              <a:t>/</a:t>
            </a:r>
            <a:endParaRPr lang="en-GB" sz="1300" dirty="0"/>
          </a:p>
          <a:p>
            <a:pPr marL="0" indent="0">
              <a:buNone/>
            </a:pPr>
            <a:r>
              <a:rPr lang="en-US" sz="1300" b="1" dirty="0"/>
              <a:t>Professional requirements: </a:t>
            </a:r>
            <a:r>
              <a:rPr lang="en-US" sz="1300" dirty="0"/>
              <a:t>Nursing and Midwifery Council – </a:t>
            </a:r>
            <a:r>
              <a:rPr lang="en-US" sz="1300" dirty="0">
                <a:hlinkClick r:id="rId3"/>
              </a:rPr>
              <a:t>https://</a:t>
            </a:r>
            <a:r>
              <a:rPr lang="en-US" sz="1300" dirty="0" err="1">
                <a:hlinkClick r:id="rId3"/>
              </a:rPr>
              <a:t>www.nmc.org.uk</a:t>
            </a:r>
            <a:r>
              <a:rPr lang="en-US" sz="1300" dirty="0">
                <a:hlinkClick r:id="rId3"/>
              </a:rPr>
              <a:t>/</a:t>
            </a:r>
            <a:r>
              <a:rPr lang="en-GB" sz="1300" dirty="0">
                <a:hlinkClick r:id="rId3"/>
              </a:rPr>
              <a:t>registration/joining-the-register/</a:t>
            </a:r>
            <a:r>
              <a:rPr lang="en-GB" sz="1300" dirty="0"/>
              <a:t> </a:t>
            </a:r>
          </a:p>
          <a:p>
            <a:pPr marL="0" indent="0">
              <a:buNone/>
            </a:pPr>
            <a:r>
              <a:rPr lang="en-GB" sz="1300" b="1" i="1" dirty="0"/>
              <a:t>Specific Job Advertisement: Registered Nurse</a:t>
            </a:r>
          </a:p>
          <a:p>
            <a:pPr marL="0" indent="0">
              <a:buNone/>
            </a:pPr>
            <a:r>
              <a:rPr lang="en-GB" sz="1300" b="1" dirty="0"/>
              <a:t>Employer:</a:t>
            </a:r>
            <a:r>
              <a:rPr lang="en-GB" sz="1300" dirty="0"/>
              <a:t> NHS JobsLocation: Bristol, BS10 5NBSalary: £32,073–£39,043 per yearJob type: Permanent, full-time Closing date: 23 October 2026 </a:t>
            </a:r>
          </a:p>
          <a:p>
            <a:pPr marL="0" indent="0">
              <a:buNone/>
            </a:pPr>
            <a:r>
              <a:rPr lang="en-GB" sz="1300" b="1" dirty="0"/>
              <a:t>Main responsibilities:</a:t>
            </a:r>
          </a:p>
          <a:p>
            <a:r>
              <a:rPr lang="en-GB" sz="1300" dirty="0"/>
              <a:t>Provide safe and high-quality care to patients.</a:t>
            </a:r>
          </a:p>
          <a:p>
            <a:r>
              <a:rPr lang="en-GB" sz="1300" dirty="0"/>
              <a:t>Communicate with doctors and other healthcare professionals</a:t>
            </a:r>
          </a:p>
          <a:p>
            <a:r>
              <a:rPr lang="en-GB" sz="1300" dirty="0"/>
              <a:t>Respect patients’ needs and maintain confidentiality.</a:t>
            </a:r>
          </a:p>
          <a:p>
            <a:r>
              <a:rPr lang="en-GB" sz="1300" dirty="0"/>
              <a:t> Support patients during treatment and recovery.</a:t>
            </a:r>
          </a:p>
          <a:p>
            <a:r>
              <a:rPr lang="en-GB" sz="1300" dirty="0"/>
              <a:t> Follow health and safety procedures.Skills required: Communication, teamwork, responsibility and good patient-care skills.</a:t>
            </a:r>
          </a:p>
          <a:p>
            <a:pPr marL="0" indent="0">
              <a:buNone/>
            </a:pPr>
            <a:r>
              <a:rPr lang="en-GB" sz="1300" dirty="0"/>
              <a:t>Direct job advert: </a:t>
            </a:r>
            <a:r>
              <a:rPr lang="en-GB" sz="1300" dirty="0">
                <a:hlinkClick r:id="rId4"/>
              </a:rPr>
              <a:t>https://www.jobs.service.gov.uk/jobs/</a:t>
            </a:r>
            <a:r>
              <a:rPr lang="en-GB" sz="1300" dirty="0" err="1">
                <a:hlinkClick r:id="rId4"/>
              </a:rPr>
              <a:t>6accb54fb373ac0b1f7bdd4a</a:t>
            </a:r>
            <a:r>
              <a:rPr lang="en-GB" sz="1300" dirty="0"/>
              <a:t>  </a:t>
            </a:r>
          </a:p>
          <a:p>
            <a:pPr marL="0" indent="0">
              <a:buNone/>
            </a:pPr>
            <a:r>
              <a:rPr lang="en-GB" sz="1300" dirty="0"/>
              <a:t>source: NHS Jobs / UK Government Work Hub.</a:t>
            </a:r>
          </a:p>
        </p:txBody>
      </p:sp>
    </p:spTree>
    <p:extLst>
      <p:ext uri="{BB962C8B-B14F-4D97-AF65-F5344CB8AC3E}">
        <p14:creationId xmlns:p14="http://schemas.microsoft.com/office/powerpoint/2010/main" val="187691164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p:tgtEl>
                                          <p:spTgt spid="3">
                                            <p:txEl>
                                              <p:pRg st="9" end="9"/>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
                                            <p:txEl>
                                              <p:pRg st="9" end="9"/>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p:tgtEl>
                                          <p:spTgt spid="3">
                                            <p:txEl>
                                              <p:pRg st="10" end="10"/>
                                            </p:txEl>
                                          </p:spTgt>
                                        </p:tgtEl>
                                        <p:attrNameLst>
                                          <p:attrName>ppt_y</p:attrName>
                                        </p:attrNameLst>
                                      </p:cBhvr>
                                      <p:tavLst>
                                        <p:tav tm="0">
                                          <p:val>
                                            <p:strVal val="#ppt_y+#ppt_h*1.125000"/>
                                          </p:val>
                                        </p:tav>
                                        <p:tav tm="100000">
                                          <p:val>
                                            <p:strVal val="#ppt_y"/>
                                          </p:val>
                                        </p:tav>
                                      </p:tavLst>
                                    </p:anim>
                                    <p:animEffect transition="in" filter="wipe(up)">
                                      <p:cBhvr>
                                        <p:cTn id="68" dur="500"/>
                                        <p:tgtEl>
                                          <p:spTgt spid="3">
                                            <p:txEl>
                                              <p:pRg st="10" end="10"/>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p:tgtEl>
                                          <p:spTgt spid="3">
                                            <p:txEl>
                                              <p:pRg st="11" end="11"/>
                                            </p:txEl>
                                          </p:spTgt>
                                        </p:tgtEl>
                                        <p:attrNameLst>
                                          <p:attrName>ppt_y</p:attrName>
                                        </p:attrNameLst>
                                      </p:cBhvr>
                                      <p:tavLst>
                                        <p:tav tm="0">
                                          <p:val>
                                            <p:strVal val="#ppt_y+#ppt_h*1.125000"/>
                                          </p:val>
                                        </p:tav>
                                        <p:tav tm="100000">
                                          <p:val>
                                            <p:strVal val="#ppt_y"/>
                                          </p:val>
                                        </p:tav>
                                      </p:tavLst>
                                    </p:anim>
                                    <p:animEffect transition="in" filter="wipe(up)">
                                      <p:cBhvr>
                                        <p:cTn id="74" dur="500"/>
                                        <p:tgtEl>
                                          <p:spTgt spid="3">
                                            <p:txEl>
                                              <p:pRg st="11" end="11"/>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12" presetClass="entr" presetSubtype="4" fill="hold" grpId="0"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p:tgtEl>
                                          <p:spTgt spid="3">
                                            <p:txEl>
                                              <p:pRg st="12" end="12"/>
                                            </p:txEl>
                                          </p:spTgt>
                                        </p:tgtEl>
                                        <p:attrNameLst>
                                          <p:attrName>ppt_y</p:attrName>
                                        </p:attrNameLst>
                                      </p:cBhvr>
                                      <p:tavLst>
                                        <p:tav tm="0">
                                          <p:val>
                                            <p:strVal val="#ppt_y+#ppt_h*1.125000"/>
                                          </p:val>
                                        </p:tav>
                                        <p:tav tm="100000">
                                          <p:val>
                                            <p:strVal val="#ppt_y"/>
                                          </p:val>
                                        </p:tav>
                                      </p:tavLst>
                                    </p:anim>
                                    <p:animEffect transition="in" filter="wipe(up)">
                                      <p:cBhvr>
                                        <p:cTn id="8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24C720-A219-78AE-9A82-76B127E6C635}"/>
              </a:ext>
            </a:extLst>
          </p:cNvPr>
          <p:cNvSpPr>
            <a:spLocks noGrp="1"/>
          </p:cNvSpPr>
          <p:nvPr>
            <p:ph type="title"/>
          </p:nvPr>
        </p:nvSpPr>
        <p:spPr>
          <a:xfrm>
            <a:off x="1137038" y="609597"/>
            <a:ext cx="9770022" cy="1330841"/>
          </a:xfrm>
        </p:spPr>
        <p:txBody>
          <a:bodyPr>
            <a:normAutofit/>
          </a:bodyPr>
          <a:lstStyle/>
          <a:p>
            <a:r>
              <a:rPr lang="en-US" b="1"/>
              <a:t> Personal SWOT Analysis – Strengths</a:t>
            </a:r>
          </a:p>
        </p:txBody>
      </p:sp>
      <p:sp>
        <p:nvSpPr>
          <p:cNvPr id="3" name="Content Placeholder 2">
            <a:extLst>
              <a:ext uri="{FF2B5EF4-FFF2-40B4-BE49-F238E27FC236}">
                <a16:creationId xmlns:a16="http://schemas.microsoft.com/office/drawing/2014/main" id="{CA8332E3-9AE7-3BD5-BDA2-F1E94E4D765D}"/>
              </a:ext>
            </a:extLst>
          </p:cNvPr>
          <p:cNvSpPr>
            <a:spLocks noGrp="1"/>
          </p:cNvSpPr>
          <p:nvPr>
            <p:ph idx="1"/>
          </p:nvPr>
        </p:nvSpPr>
        <p:spPr>
          <a:xfrm>
            <a:off x="408268" y="2022496"/>
            <a:ext cx="7093628" cy="2265326"/>
          </a:xfrm>
        </p:spPr>
        <p:txBody>
          <a:bodyPr>
            <a:normAutofit/>
          </a:bodyPr>
          <a:lstStyle/>
          <a:p>
            <a:pPr marL="0" indent="0">
              <a:buNone/>
            </a:pPr>
            <a:r>
              <a:rPr lang="en-US" sz="2000"/>
              <a:t>My strengths include my willingness to learn, my interest in helping people and my ability to work with others. These qualities are important in nursing because nurses must support patients and work as part of a healthcare team. My Health and Social Care studies also help me understand people’s needs. I can use these strengths to develop my care skills, learn from feedback and prepare for my future career.</a:t>
            </a:r>
          </a:p>
        </p:txBody>
      </p:sp>
      <p:sp>
        <p:nvSpPr>
          <p:cNvPr id="34" name="Freeform: Shape 3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1097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DA048-C3A3-AE10-FE4D-CEC3EADD2DC0}"/>
              </a:ext>
            </a:extLst>
          </p:cNvPr>
          <p:cNvSpPr>
            <a:spLocks noGrp="1"/>
          </p:cNvSpPr>
          <p:nvPr>
            <p:ph type="title"/>
          </p:nvPr>
        </p:nvSpPr>
        <p:spPr/>
        <p:txBody>
          <a:bodyPr/>
          <a:lstStyle/>
          <a:p>
            <a:r>
              <a:rPr lang="en-US" b="1" dirty="0"/>
              <a:t>Personal SWOT Analysis – Weaknesses</a:t>
            </a:r>
          </a:p>
        </p:txBody>
      </p:sp>
      <p:sp>
        <p:nvSpPr>
          <p:cNvPr id="3" name="Content Placeholder 2">
            <a:extLst>
              <a:ext uri="{FF2B5EF4-FFF2-40B4-BE49-F238E27FC236}">
                <a16:creationId xmlns:a16="http://schemas.microsoft.com/office/drawing/2014/main" id="{B2CCAE2F-2840-EFEF-00F4-03A4B7B152A2}"/>
              </a:ext>
            </a:extLst>
          </p:cNvPr>
          <p:cNvSpPr>
            <a:spLocks noGrp="1"/>
          </p:cNvSpPr>
          <p:nvPr>
            <p:ph idx="1"/>
          </p:nvPr>
        </p:nvSpPr>
        <p:spPr/>
        <p:txBody>
          <a:bodyPr/>
          <a:lstStyle/>
          <a:p>
            <a:pPr marL="0" indent="0">
              <a:buNone/>
            </a:pPr>
            <a:r>
              <a:rPr lang="en-US" dirty="0"/>
              <a:t>One area I need to improve is my confidence when speaking English. Nurses need to communicate clearly with patients and colleagues. I can improve by </a:t>
            </a:r>
            <a:r>
              <a:rPr lang="en-GB" dirty="0"/>
              <a:t>practicing</a:t>
            </a:r>
            <a:r>
              <a:rPr lang="en-US" dirty="0"/>
              <a:t> English, reading regularly and speaking with other students. Another area I need to develop is time management. I can use a timetable to </a:t>
            </a:r>
            <a:r>
              <a:rPr lang="en-GB" dirty="0"/>
              <a:t>organised</a:t>
            </a:r>
            <a:r>
              <a:rPr lang="en-US" dirty="0"/>
              <a:t> my studies and complete tasks on time. These actions will help me become more confident and </a:t>
            </a:r>
            <a:r>
              <a:rPr lang="en-GB" dirty="0"/>
              <a:t>organise</a:t>
            </a:r>
            <a:r>
              <a:rPr lang="en-US" dirty="0"/>
              <a:t>.</a:t>
            </a:r>
          </a:p>
        </p:txBody>
      </p:sp>
    </p:spTree>
    <p:extLst>
      <p:ext uri="{BB962C8B-B14F-4D97-AF65-F5344CB8AC3E}">
        <p14:creationId xmlns:p14="http://schemas.microsoft.com/office/powerpoint/2010/main" val="28097261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2B67B-9D12-8D5C-AE4D-6CA2A5933571}"/>
              </a:ext>
            </a:extLst>
          </p:cNvPr>
          <p:cNvSpPr>
            <a:spLocks noGrp="1"/>
          </p:cNvSpPr>
          <p:nvPr>
            <p:ph type="title"/>
          </p:nvPr>
        </p:nvSpPr>
        <p:spPr>
          <a:xfrm>
            <a:off x="4037091" y="-297657"/>
            <a:ext cx="7694691" cy="1325563"/>
          </a:xfrm>
        </p:spPr>
        <p:txBody>
          <a:bodyPr>
            <a:normAutofit/>
          </a:bodyPr>
          <a:lstStyle/>
          <a:p>
            <a:r>
              <a:rPr lang="en-US" sz="3700" b="1" dirty="0"/>
              <a:t>Personal SWOT Analysis – Opportunities</a:t>
            </a:r>
          </a:p>
        </p:txBody>
      </p:sp>
      <p:sp>
        <p:nvSpPr>
          <p:cNvPr id="3" name="Content Placeholder 2">
            <a:extLst>
              <a:ext uri="{FF2B5EF4-FFF2-40B4-BE49-F238E27FC236}">
                <a16:creationId xmlns:a16="http://schemas.microsoft.com/office/drawing/2014/main" id="{28950660-CFAC-791D-C030-F5BBD3470548}"/>
              </a:ext>
            </a:extLst>
          </p:cNvPr>
          <p:cNvSpPr>
            <a:spLocks noGrp="1"/>
          </p:cNvSpPr>
          <p:nvPr>
            <p:ph idx="1"/>
          </p:nvPr>
        </p:nvSpPr>
        <p:spPr>
          <a:xfrm>
            <a:off x="4577029" y="1372150"/>
            <a:ext cx="7066733" cy="5120725"/>
          </a:xfrm>
        </p:spPr>
        <p:txBody>
          <a:bodyPr/>
          <a:lstStyle/>
          <a:p>
            <a:pPr marL="0" indent="0">
              <a:buNone/>
            </a:pPr>
            <a:r>
              <a:rPr lang="en-US" dirty="0"/>
              <a:t>My Health and Social Care course gives me an opportunity to develop knowledge about health, wellbeing and </a:t>
            </a:r>
            <a:r>
              <a:rPr lang="en-GB" dirty="0"/>
              <a:t>persons-centred</a:t>
            </a:r>
            <a:r>
              <a:rPr lang="en-US" dirty="0"/>
              <a:t> care. I can continue my education by applying for an approved nursing degree. I can also explore care work, volunteering and relevant training to gain experience. I will use my willingness to learn and my interest in helping people to make the most of these opportunities and work towards becoming a registered nurse.</a:t>
            </a:r>
          </a:p>
        </p:txBody>
      </p:sp>
    </p:spTree>
    <p:extLst>
      <p:ext uri="{BB962C8B-B14F-4D97-AF65-F5344CB8AC3E}">
        <p14:creationId xmlns:p14="http://schemas.microsoft.com/office/powerpoint/2010/main" val="9203033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15BB9-DBD4-E339-B757-0BFD9974C990}"/>
              </a:ext>
            </a:extLst>
          </p:cNvPr>
          <p:cNvSpPr>
            <a:spLocks noGrp="1"/>
          </p:cNvSpPr>
          <p:nvPr>
            <p:ph type="title"/>
          </p:nvPr>
        </p:nvSpPr>
        <p:spPr>
          <a:xfrm>
            <a:off x="804672" y="802955"/>
            <a:ext cx="8877506" cy="1618727"/>
          </a:xfrm>
        </p:spPr>
        <p:txBody>
          <a:bodyPr>
            <a:normAutofit/>
          </a:bodyPr>
          <a:lstStyle/>
          <a:p>
            <a:r>
              <a:rPr lang="en-US" sz="3600" b="1" dirty="0">
                <a:solidFill>
                  <a:schemeClr val="tx2"/>
                </a:solidFill>
              </a:rPr>
              <a:t>Personal SWOT Analysis – Threats and Action Plan</a:t>
            </a:r>
          </a:p>
        </p:txBody>
      </p:sp>
      <p:sp>
        <p:nvSpPr>
          <p:cNvPr id="3" name="Content Placeholder 2">
            <a:extLst>
              <a:ext uri="{FF2B5EF4-FFF2-40B4-BE49-F238E27FC236}">
                <a16:creationId xmlns:a16="http://schemas.microsoft.com/office/drawing/2014/main" id="{477388E9-C815-1EC4-6468-8DBB92979077}"/>
              </a:ext>
            </a:extLst>
          </p:cNvPr>
          <p:cNvSpPr>
            <a:spLocks noGrp="1"/>
          </p:cNvSpPr>
          <p:nvPr>
            <p:ph idx="1"/>
          </p:nvPr>
        </p:nvSpPr>
        <p:spPr>
          <a:xfrm>
            <a:off x="804672" y="2049604"/>
            <a:ext cx="8299090" cy="4011367"/>
          </a:xfrm>
        </p:spPr>
        <p:txBody>
          <a:bodyPr anchor="ctr">
            <a:normAutofit/>
          </a:bodyPr>
          <a:lstStyle/>
          <a:p>
            <a:pPr marL="0" indent="0">
              <a:buNone/>
            </a:pPr>
            <a:r>
              <a:rPr lang="en-US" sz="1800">
                <a:solidFill>
                  <a:schemeClr val="tx2"/>
                </a:solidFill>
              </a:rPr>
              <a:t>Possible threats include the difficulty of nursing studies, competition for university places and the challenge of balancing study with other responsibilities. These challenges could affect my progress if I do not plan carefully. I can manage them by creating a study timetable, researching entry requirements early and asking teachers for support. I can use my determination and willingness to learn to improve my weaknesses and prepare for future challenges.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5923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0000"/>
            <a:alpha val="11675"/>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C0FA1-7C37-FBFB-1A96-7FAF4F39E39E}"/>
              </a:ext>
            </a:extLst>
          </p:cNvPr>
          <p:cNvSpPr>
            <a:spLocks noGrp="1"/>
          </p:cNvSpPr>
          <p:nvPr>
            <p:ph type="title"/>
          </p:nvPr>
        </p:nvSpPr>
        <p:spPr>
          <a:xfrm>
            <a:off x="1001665" y="-162994"/>
            <a:ext cx="10515600" cy="1325563"/>
          </a:xfrm>
        </p:spPr>
        <p:txBody>
          <a:bodyPr/>
          <a:lstStyle/>
          <a:p>
            <a:r>
              <a:rPr lang="en-GB" b="1" dirty="0"/>
              <a:t>Conclusion and reference</a:t>
            </a:r>
            <a:r>
              <a:rPr lang="en-GB" dirty="0"/>
              <a:t> </a:t>
            </a:r>
            <a:endParaRPr lang="en-US" dirty="0"/>
          </a:p>
        </p:txBody>
      </p:sp>
      <p:sp>
        <p:nvSpPr>
          <p:cNvPr id="3" name="Content Placeholder 2">
            <a:extLst>
              <a:ext uri="{FF2B5EF4-FFF2-40B4-BE49-F238E27FC236}">
                <a16:creationId xmlns:a16="http://schemas.microsoft.com/office/drawing/2014/main" id="{43481B09-BE9D-67EF-CE53-43114C743B5B}"/>
              </a:ext>
            </a:extLst>
          </p:cNvPr>
          <p:cNvSpPr>
            <a:spLocks noGrp="1"/>
          </p:cNvSpPr>
          <p:nvPr>
            <p:ph idx="1"/>
          </p:nvPr>
        </p:nvSpPr>
        <p:spPr>
          <a:xfrm>
            <a:off x="838200" y="1370594"/>
            <a:ext cx="10515600" cy="4806369"/>
          </a:xfrm>
        </p:spPr>
        <p:txBody>
          <a:bodyPr>
            <a:normAutofit fontScale="92500" lnSpcReduction="10000"/>
          </a:bodyPr>
          <a:lstStyle/>
          <a:p>
            <a:pPr marL="0" indent="0">
              <a:buNone/>
            </a:pPr>
            <a:r>
              <a:rPr lang="en-US" dirty="0"/>
              <a:t>My goal is to become a registered adult nurse in the UK. My strengths and Health and Social Care studies can help me prepare for this career. I </a:t>
            </a:r>
            <a:r>
              <a:rPr lang="en-GB" dirty="0"/>
              <a:t>recognises</a:t>
            </a:r>
            <a:r>
              <a:rPr lang="en-US" dirty="0"/>
              <a:t> that I need to improve my communication and time-management skills. By using educational opportunities, gaining experience and working hard, I can move closer to achieving my career goal.</a:t>
            </a:r>
            <a:endParaRPr lang="en-GB" dirty="0"/>
          </a:p>
          <a:p>
            <a:pPr marL="0" indent="0">
              <a:buNone/>
            </a:pPr>
            <a:r>
              <a:rPr lang="en-US" b="1" dirty="0"/>
              <a:t>References</a:t>
            </a:r>
            <a:r>
              <a:rPr lang="en-GB" b="1" dirty="0"/>
              <a:t>:</a:t>
            </a:r>
          </a:p>
          <a:p>
            <a:pPr marL="0" indent="0">
              <a:buNone/>
            </a:pPr>
            <a:r>
              <a:rPr lang="en-US" dirty="0"/>
              <a:t>1. Nursing and Midwifery Council (NMC) (n.d.). Joining the register. </a:t>
            </a:r>
            <a:r>
              <a:rPr lang="en-US" dirty="0">
                <a:hlinkClick r:id="rId2"/>
              </a:rPr>
              <a:t>https://</a:t>
            </a:r>
            <a:r>
              <a:rPr lang="en-US" dirty="0" err="1">
                <a:hlinkClick r:id="rId2"/>
              </a:rPr>
              <a:t>www.nmc.org.uk</a:t>
            </a:r>
            <a:r>
              <a:rPr lang="en-US" dirty="0">
                <a:hlinkClick r:id="rId2"/>
              </a:rPr>
              <a:t>/registration/joining-the-register/</a:t>
            </a:r>
            <a:r>
              <a:rPr lang="en-GB" dirty="0"/>
              <a:t> </a:t>
            </a:r>
          </a:p>
          <a:p>
            <a:pPr marL="0" indent="0">
              <a:buNone/>
            </a:pPr>
            <a:r>
              <a:rPr lang="en-US" dirty="0"/>
              <a:t>2. Nursing and Midwifery Council (NMC) (n.d.). Approved </a:t>
            </a:r>
            <a:r>
              <a:rPr lang="en-GB" dirty="0"/>
              <a:t>programmes </a:t>
            </a:r>
            <a:r>
              <a:rPr lang="en-US" dirty="0"/>
              <a:t>. </a:t>
            </a:r>
            <a:r>
              <a:rPr lang="en-US" dirty="0">
                <a:hlinkClick r:id="rId3"/>
              </a:rPr>
              <a:t>https://</a:t>
            </a:r>
            <a:r>
              <a:rPr lang="en-US" dirty="0" err="1">
                <a:hlinkClick r:id="rId3"/>
              </a:rPr>
              <a:t>www.nmc.org.uk</a:t>
            </a:r>
            <a:r>
              <a:rPr lang="en-US" dirty="0">
                <a:hlinkClick r:id="rId3"/>
              </a:rPr>
              <a:t>/education/</a:t>
            </a:r>
            <a:r>
              <a:rPr lang="en-US" dirty="0" err="1">
                <a:hlinkClick r:id="rId3"/>
              </a:rPr>
              <a:t>approved-programmes</a:t>
            </a:r>
            <a:r>
              <a:rPr lang="en-US" dirty="0">
                <a:hlinkClick r:id="rId3"/>
              </a:rPr>
              <a:t>/</a:t>
            </a:r>
            <a:endParaRPr lang="en-GB" dirty="0"/>
          </a:p>
          <a:p>
            <a:pPr marL="0" indent="0">
              <a:buNone/>
            </a:pPr>
            <a:r>
              <a:rPr lang="en-US" dirty="0"/>
              <a:t>3. NHS Jobs (n.d.). Search for nursing vacancies. </a:t>
            </a:r>
            <a:r>
              <a:rPr lang="en-US" dirty="0">
                <a:hlinkClick r:id="rId4"/>
              </a:rPr>
              <a:t>https://</a:t>
            </a:r>
            <a:r>
              <a:rPr lang="en-US" dirty="0" err="1">
                <a:hlinkClick r:id="rId4"/>
              </a:rPr>
              <a:t>www.jobs.nhs.uk</a:t>
            </a:r>
            <a:r>
              <a:rPr lang="en-US" dirty="0">
                <a:hlinkClick r:id="rId4"/>
              </a:rPr>
              <a:t>/</a:t>
            </a:r>
            <a:r>
              <a:rPr lang="en-GB" dirty="0"/>
              <a:t> </a:t>
            </a:r>
            <a:endParaRPr lang="en-US" dirty="0"/>
          </a:p>
        </p:txBody>
      </p:sp>
    </p:spTree>
    <p:extLst>
      <p:ext uri="{BB962C8B-B14F-4D97-AF65-F5344CB8AC3E}">
        <p14:creationId xmlns:p14="http://schemas.microsoft.com/office/powerpoint/2010/main" val="460842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Name : Manisha kc  Student number: 2520993 Module: LCHS4009- Professional development within Health and Social Care Lecturer: Olubakola Adegbite  Assignment: Self-Awareness presentation  </vt:lpstr>
      <vt:lpstr> Career choice </vt:lpstr>
      <vt:lpstr>Job Advertisements and Requirements </vt:lpstr>
      <vt:lpstr> Personal SWOT Analysis – Strengths</vt:lpstr>
      <vt:lpstr>Personal SWOT Analysis – Weaknesses</vt:lpstr>
      <vt:lpstr>Personal SWOT Analysis – Opportunities</vt:lpstr>
      <vt:lpstr>Personal SWOT Analysis – Threats and Action Plan</vt:lpstr>
      <vt:lpstr>Conclusion and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Manisha kc  Student number: 2520993 Module: LCHS4009- Professional development within Health and Social Care Lecturer: Olubakola Adegbite  Assignment: Self-Awareness presentation  </dc:title>
  <dc:creator>Mamata Kc (2522180)</dc:creator>
  <cp:lastModifiedBy>Mamata Kc (2522180)</cp:lastModifiedBy>
  <cp:revision>5</cp:revision>
  <dcterms:created xsi:type="dcterms:W3CDTF">2026-10-17T02:21:53Z</dcterms:created>
  <dcterms:modified xsi:type="dcterms:W3CDTF">2026-10-17T04:01:39Z</dcterms:modified>
</cp:coreProperties>
</file>