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64" r:id="rId1"/>
  </p:sldMasterIdLst>
  <p:notesMasterIdLst>
    <p:notesMasterId r:id="rId43"/>
  </p:notesMasterIdLst>
  <p:handoutMasterIdLst>
    <p:handoutMasterId r:id="rId44"/>
  </p:handoutMasterIdLst>
  <p:sldIdLst>
    <p:sldId id="364" r:id="rId2"/>
    <p:sldId id="546" r:id="rId3"/>
    <p:sldId id="525" r:id="rId4"/>
    <p:sldId id="526" r:id="rId5"/>
    <p:sldId id="549" r:id="rId6"/>
    <p:sldId id="550" r:id="rId7"/>
    <p:sldId id="551" r:id="rId8"/>
    <p:sldId id="552" r:id="rId9"/>
    <p:sldId id="553" r:id="rId10"/>
    <p:sldId id="554" r:id="rId11"/>
    <p:sldId id="555" r:id="rId12"/>
    <p:sldId id="556" r:id="rId13"/>
    <p:sldId id="557" r:id="rId14"/>
    <p:sldId id="482" r:id="rId15"/>
    <p:sldId id="528" r:id="rId16"/>
    <p:sldId id="529" r:id="rId17"/>
    <p:sldId id="543" r:id="rId18"/>
    <p:sldId id="530" r:id="rId19"/>
    <p:sldId id="531" r:id="rId20"/>
    <p:sldId id="534" r:id="rId21"/>
    <p:sldId id="544" r:id="rId22"/>
    <p:sldId id="487" r:id="rId23"/>
    <p:sldId id="536" r:id="rId24"/>
    <p:sldId id="537" r:id="rId25"/>
    <p:sldId id="547" r:id="rId26"/>
    <p:sldId id="501" r:id="rId27"/>
    <p:sldId id="502" r:id="rId28"/>
    <p:sldId id="503" r:id="rId29"/>
    <p:sldId id="504" r:id="rId30"/>
    <p:sldId id="505" r:id="rId31"/>
    <p:sldId id="507" r:id="rId32"/>
    <p:sldId id="508" r:id="rId33"/>
    <p:sldId id="509" r:id="rId34"/>
    <p:sldId id="511" r:id="rId35"/>
    <p:sldId id="513" r:id="rId36"/>
    <p:sldId id="542" r:id="rId37"/>
    <p:sldId id="519" r:id="rId38"/>
    <p:sldId id="520" r:id="rId39"/>
    <p:sldId id="521" r:id="rId40"/>
    <p:sldId id="522" r:id="rId41"/>
    <p:sldId id="548" r:id="rId42"/>
  </p:sldIdLst>
  <p:sldSz cx="9144000" cy="6858000" type="screen4x3"/>
  <p:notesSz cx="7010400" cy="9296400"/>
  <p:defaultTextStyle>
    <a:defPPr>
      <a:defRPr lang="en-US"/>
    </a:defPPr>
    <a:lvl1pPr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F85E08"/>
    <a:srgbClr val="0000CC"/>
    <a:srgbClr val="0000FF"/>
    <a:srgbClr val="CC3300"/>
    <a:srgbClr val="FFA827"/>
    <a:srgbClr val="BE6A0E"/>
    <a:srgbClr val="EE8512"/>
    <a:srgbClr val="006600"/>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22" autoAdjust="0"/>
    <p:restoredTop sz="70690" autoAdjust="0"/>
  </p:normalViewPr>
  <p:slideViewPr>
    <p:cSldViewPr>
      <p:cViewPr varScale="1">
        <p:scale>
          <a:sx n="61" d="100"/>
          <a:sy n="61" d="100"/>
        </p:scale>
        <p:origin x="1920" y="7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0"/>
    </p:cViewPr>
  </p:sorterViewPr>
  <p:notesViewPr>
    <p:cSldViewPr>
      <p:cViewPr varScale="1">
        <p:scale>
          <a:sx n="79" d="100"/>
          <a:sy n="79" d="100"/>
        </p:scale>
        <p:origin x="-2448" y="-84"/>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037840" cy="464820"/>
          </a:xfrm>
          <a:prstGeom prst="rect">
            <a:avLst/>
          </a:prstGeom>
          <a:noFill/>
          <a:ln w="9525">
            <a:noFill/>
            <a:miter lim="800000"/>
            <a:headEnd/>
            <a:tailEnd/>
          </a:ln>
          <a:effectLst/>
        </p:spPr>
        <p:txBody>
          <a:bodyPr vert="horz" wrap="none" lIns="93824" tIns="46913" rIns="93824" bIns="46913" numCol="1" anchor="ctr"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dirty="0"/>
          </a:p>
        </p:txBody>
      </p:sp>
      <p:sp>
        <p:nvSpPr>
          <p:cNvPr id="4099" name="Rectangle 3"/>
          <p:cNvSpPr>
            <a:spLocks noGrp="1" noChangeArrowheads="1"/>
          </p:cNvSpPr>
          <p:nvPr>
            <p:ph type="dt" sz="quarter" idx="1"/>
          </p:nvPr>
        </p:nvSpPr>
        <p:spPr bwMode="auto">
          <a:xfrm>
            <a:off x="3972560" y="0"/>
            <a:ext cx="3037840" cy="464820"/>
          </a:xfrm>
          <a:prstGeom prst="rect">
            <a:avLst/>
          </a:prstGeom>
          <a:noFill/>
          <a:ln w="9525">
            <a:noFill/>
            <a:miter lim="800000"/>
            <a:headEnd/>
            <a:tailEnd/>
          </a:ln>
          <a:effectLst/>
        </p:spPr>
        <p:txBody>
          <a:bodyPr vert="horz" wrap="none" lIns="93824" tIns="46913" rIns="93824" bIns="46913" numCol="1" anchor="ctr"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endParaRPr lang="en-US" dirty="0"/>
          </a:p>
        </p:txBody>
      </p:sp>
      <p:sp>
        <p:nvSpPr>
          <p:cNvPr id="4100" name="Rectangle 4"/>
          <p:cNvSpPr>
            <a:spLocks noGrp="1" noChangeArrowheads="1"/>
          </p:cNvSpPr>
          <p:nvPr>
            <p:ph type="ftr" sz="quarter" idx="2"/>
          </p:nvPr>
        </p:nvSpPr>
        <p:spPr bwMode="auto">
          <a:xfrm>
            <a:off x="0" y="8831580"/>
            <a:ext cx="3037840" cy="464820"/>
          </a:xfrm>
          <a:prstGeom prst="rect">
            <a:avLst/>
          </a:prstGeom>
          <a:noFill/>
          <a:ln w="9525">
            <a:noFill/>
            <a:miter lim="800000"/>
            <a:headEnd/>
            <a:tailEnd/>
          </a:ln>
          <a:effectLst/>
        </p:spPr>
        <p:txBody>
          <a:bodyPr vert="horz" wrap="none" lIns="93824" tIns="46913" rIns="93824" bIns="46913" numCol="1" anchor="b"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dirty="0"/>
          </a:p>
        </p:txBody>
      </p:sp>
      <p:sp>
        <p:nvSpPr>
          <p:cNvPr id="4101" name="Rectangle 5"/>
          <p:cNvSpPr>
            <a:spLocks noGrp="1" noChangeArrowheads="1"/>
          </p:cNvSpPr>
          <p:nvPr>
            <p:ph type="sldNum" sz="quarter" idx="3"/>
          </p:nvPr>
        </p:nvSpPr>
        <p:spPr bwMode="auto">
          <a:xfrm>
            <a:off x="3972560" y="8831580"/>
            <a:ext cx="3037840" cy="464820"/>
          </a:xfrm>
          <a:prstGeom prst="rect">
            <a:avLst/>
          </a:prstGeom>
          <a:noFill/>
          <a:ln w="9525">
            <a:noFill/>
            <a:miter lim="800000"/>
            <a:headEnd/>
            <a:tailEnd/>
          </a:ln>
          <a:effectLst/>
        </p:spPr>
        <p:txBody>
          <a:bodyPr vert="horz" wrap="none" lIns="93824" tIns="46913" rIns="93824" bIns="46913" numCol="1" anchor="b"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fld id="{CBA1AEF1-6DF7-4CBF-92FD-02ED9E31E47F}" type="slidenum">
              <a:rPr lang="en-US"/>
              <a:pPr/>
              <a:t>‹#›</a:t>
            </a:fld>
            <a:endParaRPr lang="en-US" dirty="0"/>
          </a:p>
        </p:txBody>
      </p:sp>
    </p:spTree>
    <p:extLst>
      <p:ext uri="{BB962C8B-B14F-4D97-AF65-F5344CB8AC3E}">
        <p14:creationId xmlns:p14="http://schemas.microsoft.com/office/powerpoint/2010/main" val="48091934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3037840" cy="46482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dirty="0"/>
          </a:p>
        </p:txBody>
      </p:sp>
      <p:sp>
        <p:nvSpPr>
          <p:cNvPr id="2051" name="Rectangle 3"/>
          <p:cNvSpPr>
            <a:spLocks noGrp="1" noChangeArrowheads="1"/>
          </p:cNvSpPr>
          <p:nvPr>
            <p:ph type="dt" idx="1"/>
          </p:nvPr>
        </p:nvSpPr>
        <p:spPr bwMode="auto">
          <a:xfrm>
            <a:off x="3972560" y="0"/>
            <a:ext cx="3037840" cy="46482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endParaRPr lang="en-US" dirty="0"/>
          </a:p>
        </p:txBody>
      </p:sp>
      <p:sp>
        <p:nvSpPr>
          <p:cNvPr id="2052" name="Rectangle 4"/>
          <p:cNvSpPr>
            <a:spLocks noGrp="1" noRot="1" noChangeAspect="1" noChangeArrowheads="1" noTextEdit="1"/>
          </p:cNvSpPr>
          <p:nvPr>
            <p:ph type="sldImg" idx="2"/>
          </p:nvPr>
        </p:nvSpPr>
        <p:spPr bwMode="auto">
          <a:xfrm>
            <a:off x="1182688" y="698500"/>
            <a:ext cx="4645025" cy="3482975"/>
          </a:xfrm>
          <a:prstGeom prst="rect">
            <a:avLst/>
          </a:prstGeom>
          <a:noFill/>
          <a:ln w="12700">
            <a:solidFill>
              <a:srgbClr val="000000"/>
            </a:solidFill>
            <a:miter lim="800000"/>
            <a:headEnd/>
            <a:tailEnd/>
          </a:ln>
          <a:effectLst/>
        </p:spPr>
      </p:sp>
      <p:sp>
        <p:nvSpPr>
          <p:cNvPr id="2053" name="Rectangle 5"/>
          <p:cNvSpPr>
            <a:spLocks noGrp="1" noChangeArrowheads="1"/>
          </p:cNvSpPr>
          <p:nvPr>
            <p:ph type="body" sz="quarter" idx="3"/>
          </p:nvPr>
        </p:nvSpPr>
        <p:spPr bwMode="auto">
          <a:xfrm>
            <a:off x="934720" y="4415790"/>
            <a:ext cx="5140960" cy="418338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4" name="Rectangle 6"/>
          <p:cNvSpPr>
            <a:spLocks noGrp="1" noChangeArrowheads="1"/>
          </p:cNvSpPr>
          <p:nvPr>
            <p:ph type="ftr" sz="quarter" idx="4"/>
          </p:nvPr>
        </p:nvSpPr>
        <p:spPr bwMode="auto">
          <a:xfrm>
            <a:off x="0" y="8831580"/>
            <a:ext cx="3037840" cy="464820"/>
          </a:xfrm>
          <a:prstGeom prst="rect">
            <a:avLst/>
          </a:prstGeom>
          <a:noFill/>
          <a:ln w="9525">
            <a:noFill/>
            <a:miter lim="800000"/>
            <a:headEnd/>
            <a:tailEnd/>
          </a:ln>
          <a:effectLst/>
        </p:spPr>
        <p:txBody>
          <a:bodyPr vert="horz" wrap="square" lIns="93824" tIns="46913" rIns="93824" bIns="46913" numCol="1" anchor="b"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dirty="0"/>
          </a:p>
        </p:txBody>
      </p:sp>
      <p:sp>
        <p:nvSpPr>
          <p:cNvPr id="2055" name="Rectangle 7"/>
          <p:cNvSpPr>
            <a:spLocks noGrp="1" noChangeArrowheads="1"/>
          </p:cNvSpPr>
          <p:nvPr>
            <p:ph type="sldNum" sz="quarter" idx="5"/>
          </p:nvPr>
        </p:nvSpPr>
        <p:spPr bwMode="auto">
          <a:xfrm>
            <a:off x="3972560" y="8831580"/>
            <a:ext cx="3037840" cy="464820"/>
          </a:xfrm>
          <a:prstGeom prst="rect">
            <a:avLst/>
          </a:prstGeom>
          <a:noFill/>
          <a:ln w="9525">
            <a:noFill/>
            <a:miter lim="800000"/>
            <a:headEnd/>
            <a:tailEnd/>
          </a:ln>
          <a:effectLst/>
        </p:spPr>
        <p:txBody>
          <a:bodyPr vert="horz" wrap="square" lIns="93824" tIns="46913" rIns="93824" bIns="46913" numCol="1" anchor="b"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fld id="{E9959E96-1061-4E2E-B998-2EDD65CD9656}" type="slidenum">
              <a:rPr lang="en-US"/>
              <a:pPr/>
              <a:t>‹#›</a:t>
            </a:fld>
            <a:endParaRPr lang="en-US" dirty="0"/>
          </a:p>
        </p:txBody>
      </p:sp>
    </p:spTree>
    <p:extLst>
      <p:ext uri="{BB962C8B-B14F-4D97-AF65-F5344CB8AC3E}">
        <p14:creationId xmlns:p14="http://schemas.microsoft.com/office/powerpoint/2010/main" val="4035506191"/>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extLst>
      <p:ext uri="{BB962C8B-B14F-4D97-AF65-F5344CB8AC3E}">
        <p14:creationId xmlns:p14="http://schemas.microsoft.com/office/powerpoint/2010/main" val="1117442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rPr>
              <a:t>Identify the entities and attributes in a college. Entities might be students, professors, classrooms, buildings, administrators, and so on. Attributes might be name, address, position, classes taught, and so forth. </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D643F78-0407-4305-942C-47FD9F3D6570}" type="slidenum">
              <a:rPr lang="en-US" altLang="en-US" sz="1200" smtClean="0">
                <a:latin typeface="Times New Roman" panose="02020603050405020304" pitchFamily="18" charset="0"/>
              </a:rPr>
              <a:pPr/>
              <a:t>5</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138132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42908E09-5940-4A23-8810-3AA409471B7A}" type="slidenum">
              <a:rPr lang="en-US" altLang="en-US" sz="1200" smtClean="0">
                <a:latin typeface="Times New Roman" panose="02020603050405020304" pitchFamily="18" charset="0"/>
              </a:rPr>
              <a:pPr/>
              <a:t>6</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3819526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rPr>
              <a:t>The graphic on this slide and the next illustrates two tables in a relational DBMS. </a:t>
            </a:r>
          </a:p>
          <a:p>
            <a:pPr eaLnBrk="1" hangingPunct="1"/>
            <a:r>
              <a:rPr lang="en-US" altLang="en-US" smtClean="0">
                <a:latin typeface="Times New Roman" panose="02020603050405020304" pitchFamily="18" charset="0"/>
              </a:rPr>
              <a:t>What entity on this slide and the next are.?</a:t>
            </a:r>
          </a:p>
          <a:p>
            <a:pPr eaLnBrk="1" hangingPunct="1"/>
            <a:r>
              <a:rPr lang="en-US" altLang="en-US" smtClean="0">
                <a:latin typeface="Times New Roman" panose="02020603050405020304" pitchFamily="18" charset="0"/>
              </a:rPr>
              <a:t>The key field in the Supplier table is the Supplier number. What is the purpose of the key field?</a:t>
            </a:r>
          </a:p>
          <a:p>
            <a:pPr eaLnBrk="1" hangingPunct="1"/>
            <a:endParaRPr lang="en-US" altLang="en-US" smtClean="0">
              <a:latin typeface="Times New Roman" panose="02020603050405020304" pitchFamily="18"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DC1C757A-32A2-4943-BF6D-46B4E16EB2FD}" type="slidenum">
              <a:rPr lang="en-US" altLang="en-US" sz="1200" smtClean="0">
                <a:latin typeface="Times New Roman" panose="02020603050405020304" pitchFamily="18" charset="0"/>
              </a:rPr>
              <a:pPr/>
              <a:t>7</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171753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rPr>
              <a:t>This slide shows the second part of the graphic on the previous slide. Notice that the foreign key in this table is the primary key in the Suppliers table. </a:t>
            </a:r>
          </a:p>
          <a:p>
            <a:pPr eaLnBrk="1" hangingPunct="1"/>
            <a:r>
              <a:rPr lang="en-US" altLang="en-US" smtClean="0">
                <a:latin typeface="Times New Roman" panose="02020603050405020304" pitchFamily="18" charset="0"/>
              </a:rPr>
              <a:t>What is the purpose of the foreign key. </a:t>
            </a:r>
          </a:p>
          <a:p>
            <a:pPr eaLnBrk="1" hangingPunct="1"/>
            <a:r>
              <a:rPr lang="en-US" altLang="en-US" smtClean="0">
                <a:latin typeface="Times New Roman" panose="02020603050405020304" pitchFamily="18" charset="0"/>
              </a:rPr>
              <a:t>Can multiple records have the same foreign key?</a:t>
            </a:r>
          </a:p>
          <a:p>
            <a:pPr eaLnBrk="1" hangingPunct="1"/>
            <a:endParaRPr lang="en-US" altLang="en-US" smtClean="0">
              <a:latin typeface="Times New Roman" panose="02020603050405020304" pitchFamily="18"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0AD60971-92BD-46D6-9307-E00F2D44E1F6}" type="slidenum">
              <a:rPr lang="en-US" altLang="en-US" sz="1200" smtClean="0">
                <a:latin typeface="Times New Roman" panose="02020603050405020304" pitchFamily="18" charset="0"/>
              </a:rPr>
              <a:pPr/>
              <a:t>8</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1911286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B406A457-93B3-4557-93B9-31CC66D14315}" type="slidenum">
              <a:rPr lang="en-US" altLang="en-US" sz="1200" smtClean="0">
                <a:latin typeface="Times New Roman" panose="02020603050405020304" pitchFamily="18" charset="0"/>
              </a:rPr>
              <a:pPr/>
              <a:t>9</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3069674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rPr>
              <a:t>This slide describes activities involved in designing a database. To create an efficient database, you must know what the relationships are among the various data elements, the types of data that will be stored, and how the organization will need to manage the data. Note that the conceptual database design is concerned with how the data elements will be grouped, what data in what tables will make the most efficient organizations. </a:t>
            </a:r>
          </a:p>
          <a:p>
            <a:pPr eaLnBrk="1" hangingPunct="1"/>
            <a:endParaRPr lang="en-US" altLang="en-US" smtClean="0">
              <a:latin typeface="Times New Roman" panose="02020603050405020304" pitchFamily="18"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7B89552-698A-4785-9966-B2A11E711698}" type="slidenum">
              <a:rPr lang="en-US" altLang="en-US" sz="1200" smtClean="0">
                <a:latin typeface="Times New Roman" panose="02020603050405020304" pitchFamily="18" charset="0"/>
              </a:rPr>
              <a:pPr/>
              <a:t>10</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2422563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E0AAC79-F69A-4D9A-A4A6-096C102065E3}" type="slidenum">
              <a:rPr lang="en-US" altLang="en-US" sz="1200" smtClean="0">
                <a:latin typeface="Times New Roman" panose="02020603050405020304" pitchFamily="18" charset="0"/>
              </a:rPr>
              <a:pPr/>
              <a:t>11</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645187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Times New Roman" panose="02020603050405020304" pitchFamily="18" charset="0"/>
              </a:rPr>
              <a:t>This graphic shows an example of an entity-relationship diagram. It shows that one ORDER can contain many LINE_ITEMs. (A PART can be ordered many times and appear many times as a line item in a single order.)  Each LINE ITEM can contain only one PART. Each PART can have only one SUPPLIER, but many PARTs can be provided by the same SUPPLIER.</a:t>
            </a:r>
          </a:p>
          <a:p>
            <a:pPr eaLnBrk="1" hangingPunct="1"/>
            <a:endParaRPr lang="en-US" altLang="en-US" smtClean="0">
              <a:latin typeface="Times New Roman" panose="02020603050405020304" pitchFamily="18" charset="0"/>
            </a:endParaRPr>
          </a:p>
          <a:p>
            <a:pPr eaLnBrk="1" hangingPunct="1"/>
            <a:endParaRPr lang="en-US" altLang="en-US" smtClean="0">
              <a:latin typeface="Times New Roman" panose="02020603050405020304" pitchFamily="18"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010957D8-5C55-455D-BBE2-38A18E0A8353}" type="slidenum">
              <a:rPr lang="en-US" altLang="en-US" sz="1200" smtClean="0">
                <a:latin typeface="Times New Roman" panose="02020603050405020304" pitchFamily="18" charset="0"/>
              </a:rPr>
              <a:pPr/>
              <a:t>12</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886085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latin typeface="Times New Roman" panose="02020603050405020304" pitchFamily="18" charset="0"/>
              </a:rPr>
              <a:t>In DBMS Database management systems - One </a:t>
            </a:r>
            <a:r>
              <a:rPr lang="en-US" altLang="en-US" dirty="0" smtClean="0">
                <a:latin typeface="Times New Roman" panose="02020603050405020304" pitchFamily="18" charset="0"/>
              </a:rPr>
              <a:t>of the most popular open source databases (purchased by SUN Computer but now owned by Oracle) is MySQL. Go to http://www.mysql.com/customers/ in class for some illustrations of companies that use MySQL. This database management system is not as sophisticated as high end enterprise database systems but still quite sufficient for many businesses.   </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16A6CA9-3CD1-4B3F-B45F-24C34EA5A5CE}" type="slidenum">
              <a:rPr lang="en-US" altLang="en-US" sz="1200" smtClean="0">
                <a:latin typeface="Times New Roman" panose="02020603050405020304" pitchFamily="18" charset="0"/>
              </a:rPr>
              <a:pPr/>
              <a:t>13</a:t>
            </a:fld>
            <a:endParaRPr lang="en-US" altLang="en-US" sz="1200" smtClean="0">
              <a:latin typeface="Times New Roman" panose="02020603050405020304" pitchFamily="18" charset="0"/>
            </a:endParaRPr>
          </a:p>
        </p:txBody>
      </p:sp>
    </p:spTree>
    <p:extLst>
      <p:ext uri="{BB962C8B-B14F-4D97-AF65-F5344CB8AC3E}">
        <p14:creationId xmlns:p14="http://schemas.microsoft.com/office/powerpoint/2010/main" val="491705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14</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Operational Data Store is the database from which a business operates on an on-going basis.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An EDW (Enterprise Data Warehouse) is an all-encompassing DW that covers all subject areas of interest to the entire organization. </a:t>
            </a:r>
          </a:p>
          <a:p>
            <a:r>
              <a:rPr lang="en-US" sz="1200" kern="1200" dirty="0" smtClean="0">
                <a:solidFill>
                  <a:schemeClr val="tx1"/>
                </a:solidFill>
                <a:effectLst/>
                <a:latin typeface="Times New Roman" pitchFamily="18" charset="0"/>
                <a:ea typeface="+mn-ea"/>
                <a:cs typeface="+mn-cs"/>
              </a:rPr>
              <a:t>Metadata, “data about data,” are the means through which applications and users access the content of a data warehouse, through which its security is managed, and through which organizational management manages, in the true sense of the word, its information assets</a:t>
            </a:r>
          </a:p>
          <a:p>
            <a:endParaRPr lang="en-US" dirty="0"/>
          </a:p>
        </p:txBody>
      </p:sp>
    </p:spTree>
    <p:extLst>
      <p:ext uri="{BB962C8B-B14F-4D97-AF65-F5344CB8AC3E}">
        <p14:creationId xmlns:p14="http://schemas.microsoft.com/office/powerpoint/2010/main" val="305779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Times New Roman" pitchFamily="18" charset="0"/>
                <a:ea typeface="+mn-ea"/>
                <a:cs typeface="+mn-cs"/>
              </a:rPr>
              <a:t>Subject oriented – the data is organized by subject. This makes it useful not just for identifying what is happening within a particular subject area, but also for identifying the causes of the events.</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Integrated – DW’s must place data from various sources into a consistent format. Thus, it deals with potential naming or unit of measure-related conflicts.</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Time-variant – every DW has a temporal quality that is used to detect trends, deviations, and long term relationships for forecasting, comparisons and general decision support.</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Non-volatile – after the data is entered into a warehouse, users cannot change or update it.</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3305818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Dependent marts are created directly from a DW; therefore, such marts benefit from a consistent data model and good quality of data. On the other hand, independent data marts are designed specifically for a strategic business unit or department, containing data that was not derived from a parent DW.</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26352009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Times New Roman" pitchFamily="18" charset="0"/>
                <a:ea typeface="+mn-ea"/>
                <a:cs typeface="+mn-cs"/>
              </a:rPr>
              <a:t>ODS, or Operational Data Stores, are often used as an interim staging area for a data warehouse as their content is updated throughout the course of business operations.</a:t>
            </a: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ODS, are dynamic unlike the static nature of EDW’s, or Enterprise Data Warehouse, and are used for short-term decisions involving mission-critical applications rather than the medium and long term scope of EDW’s.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Metadata</a:t>
            </a:r>
            <a:r>
              <a:rPr lang="en-US" sz="1200" kern="1200" baseline="0" dirty="0" smtClean="0">
                <a:solidFill>
                  <a:schemeClr val="tx1"/>
                </a:solidFill>
                <a:effectLst/>
                <a:latin typeface="Times New Roman" pitchFamily="18" charset="0"/>
                <a:ea typeface="+mn-ea"/>
                <a:cs typeface="+mn-cs"/>
              </a:rPr>
              <a:t> is useful -  3 types - </a:t>
            </a:r>
            <a:r>
              <a:rPr lang="en-US" sz="1200" kern="1200" dirty="0" smtClean="0">
                <a:solidFill>
                  <a:schemeClr val="tx1"/>
                </a:solidFill>
                <a:effectLst/>
                <a:latin typeface="Times New Roman" pitchFamily="18" charset="0"/>
                <a:ea typeface="+mn-ea"/>
                <a:cs typeface="+mn-cs"/>
              </a:rPr>
              <a:t>Syntactic metadata holds format instructions for individual entries ensuring inter-layer consistency. Semantic metadata is used to give users meaning to the entries, while structural metadata indicates how the entries should be assembled in order to provide utility.</a:t>
            </a:r>
            <a:endParaRPr lang="en-GB"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8906051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1293963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22</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62977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Times New Roman" pitchFamily="18" charset="0"/>
                <a:ea typeface="+mn-ea"/>
                <a:cs typeface="+mn-cs"/>
              </a:rPr>
              <a:t>ETL is the process through which data are loaded into a data warehouse, a DW could not exist without it. The ETL process also contributes to the quality of the data in a DW</a:t>
            </a:r>
            <a:endParaRPr lang="en-GB"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13384668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815743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97F9AB3-5B66-4179-A9B5-0BB785409A85}" type="slidenum">
              <a:rPr lang="en-US" smtClean="0"/>
              <a:pPr/>
              <a:t>28</a:t>
            </a:fld>
            <a:endParaRPr lang="en-US" dirty="0"/>
          </a:p>
        </p:txBody>
      </p:sp>
    </p:spTree>
    <p:extLst>
      <p:ext uri="{BB962C8B-B14F-4D97-AF65-F5344CB8AC3E}">
        <p14:creationId xmlns:p14="http://schemas.microsoft.com/office/powerpoint/2010/main" val="30505398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97F9AB3-5B66-4179-A9B5-0BB785409A85}" type="slidenum">
              <a:rPr lang="en-US" smtClean="0"/>
              <a:pPr/>
              <a:t>37</a:t>
            </a:fld>
            <a:endParaRPr lang="en-US" dirty="0"/>
          </a:p>
        </p:txBody>
      </p:sp>
    </p:spTree>
    <p:extLst>
      <p:ext uri="{BB962C8B-B14F-4D97-AF65-F5344CB8AC3E}">
        <p14:creationId xmlns:p14="http://schemas.microsoft.com/office/powerpoint/2010/main" val="7230692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41</a:t>
            </a:fld>
            <a:endParaRPr lang="en-US" dirty="0"/>
          </a:p>
        </p:txBody>
      </p:sp>
    </p:spTree>
    <p:extLst>
      <p:ext uri="{BB962C8B-B14F-4D97-AF65-F5344CB8AC3E}">
        <p14:creationId xmlns:p14="http://schemas.microsoft.com/office/powerpoint/2010/main" val="221944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solidFill>
                  <a:srgbClr val="F85E08"/>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cxnSp>
        <p:nvCxnSpPr>
          <p:cNvPr id="8" name="Straight Connector 7"/>
          <p:cNvCxnSpPr/>
          <p:nvPr/>
        </p:nvCxnSpPr>
        <p:spPr>
          <a:xfrm>
            <a:off x="685800" y="3398520"/>
            <a:ext cx="7848600" cy="1588"/>
          </a:xfrm>
          <a:prstGeom prst="line">
            <a:avLst/>
          </a:prstGeom>
          <a:ln w="19050">
            <a:solidFill>
              <a:srgbClr val="F85E08"/>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85E08"/>
                </a:solidFill>
                <a:effectLst>
                  <a:outerShdw blurRad="38100" dist="38100" dir="2700000" algn="tl">
                    <a:srgbClr val="000000">
                      <a:alpha val="43137"/>
                    </a:srgbClr>
                  </a:outerShdw>
                </a:effectLst>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288925" indent="-288925">
              <a:buClr>
                <a:srgbClr val="F85E08"/>
              </a:buClr>
              <a:buFont typeface="Wingdings" panose="05000000000000000000" pitchFamily="2" charset="2"/>
              <a:buChar char="§"/>
              <a:defRPr>
                <a:solidFill>
                  <a:schemeClr val="tx1">
                    <a:lumMod val="75000"/>
                    <a:lumOff val="25000"/>
                  </a:schemeClr>
                </a:solidFill>
              </a:defRPr>
            </a:lvl1pPr>
            <a:lvl2pPr marL="569913" indent="-295275">
              <a:buClr>
                <a:srgbClr val="F85E08"/>
              </a:buClr>
              <a:buFont typeface="Wingdings" panose="05000000000000000000" pitchFamily="2" charset="2"/>
              <a:buChar char="§"/>
              <a:defRPr>
                <a:solidFill>
                  <a:schemeClr val="tx1">
                    <a:lumMod val="75000"/>
                    <a:lumOff val="25000"/>
                  </a:schemeClr>
                </a:solidFill>
              </a:defRPr>
            </a:lvl2pPr>
            <a:lvl3pPr marL="860425" indent="-312738">
              <a:buClr>
                <a:srgbClr val="F85E08"/>
              </a:buClr>
              <a:buFont typeface="Wingdings" panose="05000000000000000000" pitchFamily="2" charset="2"/>
              <a:buChar char="§"/>
              <a:defRPr>
                <a:solidFill>
                  <a:schemeClr val="tx1">
                    <a:lumMod val="75000"/>
                    <a:lumOff val="25000"/>
                  </a:schemeClr>
                </a:solidFill>
              </a:defRPr>
            </a:lvl3pPr>
            <a:lvl4pPr marL="1141413" indent="-319088">
              <a:buClr>
                <a:srgbClr val="F85E08"/>
              </a:buClr>
              <a:buFont typeface="Wingdings" panose="05000000000000000000" pitchFamily="2" charset="2"/>
              <a:buChar char="§"/>
              <a:defRPr>
                <a:solidFill>
                  <a:schemeClr val="tx1">
                    <a:lumMod val="75000"/>
                    <a:lumOff val="25000"/>
                  </a:schemeClr>
                </a:solidFill>
              </a:defRPr>
            </a:lvl4pPr>
            <a:lvl5pPr marL="1312863" indent="-261938">
              <a:buClr>
                <a:srgbClr val="F85E08"/>
              </a:buClr>
              <a:buFont typeface="Wingdings" panose="05000000000000000000" pitchFamily="2" charset="2"/>
              <a:buChar char="§"/>
              <a:defRPr>
                <a:solidFill>
                  <a:schemeClr val="tx1">
                    <a:lumMod val="75000"/>
                    <a:lumOff val="25000"/>
                  </a:schemeClr>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cxnSp>
        <p:nvCxnSpPr>
          <p:cNvPr id="8" name="Straight Connector 7"/>
          <p:cNvCxnSpPr/>
          <p:nvPr userDrawn="1"/>
        </p:nvCxnSpPr>
        <p:spPr>
          <a:xfrm>
            <a:off x="457200" y="1524000"/>
            <a:ext cx="8229600" cy="0"/>
          </a:xfrm>
          <a:prstGeom prst="line">
            <a:avLst/>
          </a:prstGeom>
          <a:ln>
            <a:solidFill>
              <a:srgbClr val="F85E08"/>
            </a:solidFill>
          </a:ln>
        </p:spPr>
        <p:style>
          <a:lnRef idx="2">
            <a:schemeClr val="accent2"/>
          </a:lnRef>
          <a:fillRef idx="0">
            <a:schemeClr val="accent2"/>
          </a:fillRef>
          <a:effectRef idx="1">
            <a:schemeClr val="accent2"/>
          </a:effectRef>
          <a:fontRef idx="minor">
            <a:schemeClr val="tx1"/>
          </a:fontRef>
        </p:style>
      </p:cxnSp>
      <p:cxnSp>
        <p:nvCxnSpPr>
          <p:cNvPr id="11" name="Straight Connector 10"/>
          <p:cNvCxnSpPr/>
          <p:nvPr userDrawn="1"/>
        </p:nvCxnSpPr>
        <p:spPr>
          <a:xfrm>
            <a:off x="457200" y="6477000"/>
            <a:ext cx="8224319" cy="0"/>
          </a:xfrm>
          <a:prstGeom prst="line">
            <a:avLst/>
          </a:prstGeom>
          <a:ln>
            <a:solidFill>
              <a:srgbClr val="F85E08"/>
            </a:solidFill>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dirty="0"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18288"/>
            <a:ext cx="2895600" cy="329184"/>
          </a:xfrm>
          <a:prstGeom prst="rect">
            <a:avLst/>
          </a:prstGeom>
        </p:spPr>
        <p:txBody>
          <a:bodyPr/>
          <a:lstStyle/>
          <a:p>
            <a:r>
              <a:rPr lang="en-US" dirty="0" smtClean="0"/>
              <a:t>Wednesday, October 30, 2013</a:t>
            </a:r>
            <a:endParaRPr lang="en-US" dirty="0"/>
          </a:p>
        </p:txBody>
      </p:sp>
      <p:sp>
        <p:nvSpPr>
          <p:cNvPr id="6" name="Footer Placeholder 5"/>
          <p:cNvSpPr>
            <a:spLocks noGrp="1"/>
          </p:cNvSpPr>
          <p:nvPr>
            <p:ph type="ftr" sz="quarter" idx="11"/>
          </p:nvPr>
        </p:nvSpPr>
        <p:spPr>
          <a:xfrm>
            <a:off x="3429000" y="18288"/>
            <a:ext cx="4114800" cy="329184"/>
          </a:xfrm>
          <a:prstGeom prst="rect">
            <a:avLst/>
          </a:prstGeom>
        </p:spPr>
        <p:txBody>
          <a:bodyPr/>
          <a:lstStyle/>
          <a:p>
            <a:pPr algn="r"/>
            <a:r>
              <a:rPr lang="en-US" dirty="0" smtClean="0"/>
              <a:t>Copyrighted </a:t>
            </a:r>
            <a:endParaRPr lang="en-US" dirty="0"/>
          </a:p>
        </p:txBody>
      </p:sp>
      <p:sp>
        <p:nvSpPr>
          <p:cNvPr id="7" name="Slide Number Placeholder 6"/>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18288"/>
            <a:ext cx="2895600" cy="329184"/>
          </a:xfrm>
          <a:prstGeom prst="rect">
            <a:avLst/>
          </a:prstGeom>
        </p:spPr>
        <p:txBody>
          <a:bodyPr/>
          <a:lstStyle/>
          <a:p>
            <a:r>
              <a:rPr lang="en-US" dirty="0" smtClean="0"/>
              <a:t>Wednesday, October 30, 2013</a:t>
            </a:r>
            <a:endParaRPr lang="en-US" dirty="0"/>
          </a:p>
        </p:txBody>
      </p:sp>
      <p:sp>
        <p:nvSpPr>
          <p:cNvPr id="5" name="Footer Placeholder 4"/>
          <p:cNvSpPr>
            <a:spLocks noGrp="1"/>
          </p:cNvSpPr>
          <p:nvPr>
            <p:ph type="ftr" sz="quarter" idx="11"/>
          </p:nvPr>
        </p:nvSpPr>
        <p:spPr>
          <a:xfrm>
            <a:off x="3429000" y="18288"/>
            <a:ext cx="4114800" cy="329184"/>
          </a:xfrm>
          <a:prstGeom prst="rect">
            <a:avLst/>
          </a:prstGeom>
        </p:spPr>
        <p:txBody>
          <a:bodyPr/>
          <a:lstStyle/>
          <a:p>
            <a:pPr algn="r"/>
            <a:r>
              <a:rPr lang="en-US" dirty="0" smtClean="0"/>
              <a:t>Copyrighted </a:t>
            </a:r>
            <a:endParaRPr lang="en-US" dirty="0"/>
          </a:p>
        </p:txBody>
      </p:sp>
      <p:sp>
        <p:nvSpPr>
          <p:cNvPr id="6" name="Slide Number Placeholder 5"/>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457200" y="18288"/>
            <a:ext cx="2895600" cy="329184"/>
          </a:xfrm>
          <a:prstGeom prst="rect">
            <a:avLst/>
          </a:prstGeom>
        </p:spPr>
        <p:txBody>
          <a:bodyPr/>
          <a:lstStyle/>
          <a:p>
            <a:r>
              <a:rPr lang="en-US" dirty="0" smtClean="0"/>
              <a:t>Wednesday, October 30, 2013</a:t>
            </a:r>
            <a:endParaRPr lang="en-US" dirty="0"/>
          </a:p>
        </p:txBody>
      </p:sp>
      <p:sp>
        <p:nvSpPr>
          <p:cNvPr id="5" name="Footer Placeholder 4"/>
          <p:cNvSpPr>
            <a:spLocks noGrp="1"/>
          </p:cNvSpPr>
          <p:nvPr>
            <p:ph type="ftr" sz="quarter" idx="11"/>
          </p:nvPr>
        </p:nvSpPr>
        <p:spPr>
          <a:xfrm>
            <a:off x="3429000" y="18288"/>
            <a:ext cx="4114800" cy="329184"/>
          </a:xfrm>
          <a:prstGeom prst="rect">
            <a:avLst/>
          </a:prstGeom>
        </p:spPr>
        <p:txBody>
          <a:bodyPr/>
          <a:lstStyle/>
          <a:p>
            <a:pPr algn="r"/>
            <a:r>
              <a:rPr lang="en-US" dirty="0" smtClean="0"/>
              <a:t>Copyrighted </a:t>
            </a:r>
            <a:endParaRPr lang="en-US" dirty="0"/>
          </a:p>
        </p:txBody>
      </p:sp>
      <p:sp>
        <p:nvSpPr>
          <p:cNvPr id="6" name="Slide Number Placeholder 5"/>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200" y="365760"/>
            <a:ext cx="8229600" cy="1158240"/>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ooter Placeholder 4"/>
          <p:cNvSpPr txBox="1">
            <a:spLocks/>
          </p:cNvSpPr>
          <p:nvPr userDrawn="1"/>
        </p:nvSpPr>
        <p:spPr>
          <a:xfrm>
            <a:off x="1524000" y="6528816"/>
            <a:ext cx="5867400" cy="329184"/>
          </a:xfrm>
          <a:prstGeom prst="rect">
            <a:avLst/>
          </a:prstGeom>
        </p:spPr>
        <p:txBody>
          <a:bodyPr/>
          <a:lstStyle>
            <a:defPPr>
              <a:defRPr lang="en-US"/>
            </a:defPPr>
            <a:lvl1pPr algn="ctr" rtl="0" fontAlgn="base">
              <a:spcBef>
                <a:spcPct val="0"/>
              </a:spcBef>
              <a:spcAft>
                <a:spcPct val="0"/>
              </a:spcAft>
              <a:defRPr sz="2800" b="1" i="1" kern="1200">
                <a:solidFill>
                  <a:srgbClr val="F85E08"/>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a:lstStyle>
          <a:p>
            <a:r>
              <a:rPr lang="en-US" sz="1200" dirty="0" smtClean="0"/>
              <a:t>Copyright © 2014 Pearson Education, Inc. </a:t>
            </a:r>
            <a:endParaRPr lang="en-US" sz="1200" dirty="0"/>
          </a:p>
        </p:txBody>
      </p:sp>
      <p:sp>
        <p:nvSpPr>
          <p:cNvPr id="11" name="Slide Number Placeholder 5"/>
          <p:cNvSpPr txBox="1">
            <a:spLocks/>
          </p:cNvSpPr>
          <p:nvPr userDrawn="1"/>
        </p:nvSpPr>
        <p:spPr>
          <a:xfrm>
            <a:off x="7391400" y="6528816"/>
            <a:ext cx="1295400" cy="329184"/>
          </a:xfrm>
          <a:prstGeom prst="rect">
            <a:avLst/>
          </a:prstGeom>
        </p:spPr>
        <p:txBody>
          <a:bodyPr/>
          <a:lstStyle>
            <a:defPPr>
              <a:defRPr lang="en-US"/>
            </a:defPPr>
            <a:lvl1pPr algn="r" rtl="0" fontAlgn="base">
              <a:spcBef>
                <a:spcPct val="0"/>
              </a:spcBef>
              <a:spcAft>
                <a:spcPct val="0"/>
              </a:spcAft>
              <a:defRPr sz="1200" b="1" kern="1200">
                <a:solidFill>
                  <a:srgbClr val="F85E08"/>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a:lstStyle>
          <a:p>
            <a:r>
              <a:rPr lang="en-US" sz="1200" dirty="0" smtClean="0"/>
              <a:t>Slide 2- </a:t>
            </a:r>
            <a:fld id="{0CFEC368-1D7A-4F81-ABF6-AE0E36BAF64C}" type="slidenum">
              <a:rPr lang="en-US" sz="1200" smtClean="0"/>
              <a:pPr/>
              <a:t>‹#›</a:t>
            </a:fld>
            <a:endParaRPr lang="en-US" sz="1200" dirty="0"/>
          </a:p>
        </p:txBody>
      </p:sp>
      <p:cxnSp>
        <p:nvCxnSpPr>
          <p:cNvPr id="12" name="Straight Connector 11"/>
          <p:cNvCxnSpPr/>
          <p:nvPr userDrawn="1"/>
        </p:nvCxnSpPr>
        <p:spPr>
          <a:xfrm>
            <a:off x="462481" y="1524000"/>
            <a:ext cx="8224319"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userDrawn="1"/>
        </p:nvCxnSpPr>
        <p:spPr>
          <a:xfrm>
            <a:off x="457200" y="6477000"/>
            <a:ext cx="8224319" cy="0"/>
          </a:xfrm>
          <a:prstGeom prst="line">
            <a:avLst/>
          </a:prstGeom>
          <a:ln>
            <a:solidFill>
              <a:srgbClr val="F85E08"/>
            </a:solidFill>
          </a:ln>
        </p:spPr>
        <p:style>
          <a:lnRef idx="1">
            <a:schemeClr val="dk1"/>
          </a:lnRef>
          <a:fillRef idx="0">
            <a:schemeClr val="dk1"/>
          </a:fillRef>
          <a:effectRef idx="0">
            <a:schemeClr val="dk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iming>
    <p:tnLst>
      <p:par>
        <p:cTn id="1" dur="indefinite" restart="never" nodeType="tmRoot"/>
      </p:par>
    </p:tnLst>
  </p:timing>
  <p:hf hdr="0" dt="0"/>
  <p:txStyles>
    <p:titleStyle>
      <a:lvl1pPr algn="l" defTabSz="914400" rtl="0" eaLnBrk="1" latinLnBrk="0" hangingPunct="1">
        <a:lnSpc>
          <a:spcPts val="4000"/>
        </a:lnSpc>
        <a:spcBef>
          <a:spcPct val="0"/>
        </a:spcBef>
        <a:buNone/>
        <a:defRPr sz="4000" kern="1200" spc="-100" baseline="0">
          <a:solidFill>
            <a:srgbClr val="F85E08"/>
          </a:solidFill>
          <a:effectLst>
            <a:outerShdw blurRad="38100" dist="38100" dir="2700000" algn="tl">
              <a:srgbClr val="000000">
                <a:alpha val="43137"/>
              </a:srgbClr>
            </a:outerShdw>
          </a:effectLst>
          <a:latin typeface="+mj-lt"/>
          <a:ea typeface="+mj-ea"/>
          <a:cs typeface="+mj-cs"/>
        </a:defRPr>
      </a:lvl1pPr>
    </p:titleStyle>
    <p:body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796925" indent="-2492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085850" indent="-263525"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it.toolbox.com/wiki/index.php/Data_Warehouse_Fundamental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i2a8pDbCab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a:bodyPr>
          <a:lstStyle/>
          <a:p>
            <a:endParaRPr lang="en-US" sz="4000" b="1" dirty="0" smtClean="0">
              <a:solidFill>
                <a:srgbClr val="F85E08"/>
              </a:solidFill>
            </a:endParaRPr>
          </a:p>
          <a:p>
            <a:r>
              <a:rPr lang="en-US" sz="4300" b="1" dirty="0" smtClean="0">
                <a:solidFill>
                  <a:srgbClr val="F85E08"/>
                </a:solidFill>
                <a:effectLst>
                  <a:outerShdw blurRad="38100" dist="38100" dir="2700000" algn="tl">
                    <a:srgbClr val="000000">
                      <a:alpha val="43137"/>
                    </a:srgbClr>
                  </a:outerShdw>
                </a:effectLst>
              </a:rPr>
              <a:t>Lecture 6:</a:t>
            </a:r>
          </a:p>
          <a:p>
            <a:r>
              <a:rPr lang="en-US" sz="4000" b="1" dirty="0" smtClean="0"/>
              <a:t>Data Warehousing</a:t>
            </a:r>
            <a:endParaRPr lang="en-US" sz="4000" b="1" dirty="0">
              <a:solidFill>
                <a:srgbClr val="F85E08"/>
              </a:solidFill>
            </a:endParaRPr>
          </a:p>
        </p:txBody>
      </p:sp>
      <p:sp>
        <p:nvSpPr>
          <p:cNvPr id="5" name="Rectangle 4"/>
          <p:cNvSpPr>
            <a:spLocks noGrp="1" noChangeArrowheads="1"/>
          </p:cNvSpPr>
          <p:nvPr/>
        </p:nvSpPr>
        <p:spPr bwMode="auto">
          <a:xfrm>
            <a:off x="342900" y="3048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r>
              <a:rPr lang="en-US" sz="5400" b="1" dirty="0" smtClean="0">
                <a:solidFill>
                  <a:srgbClr val="F85E08"/>
                </a:solidFill>
              </a:rPr>
              <a:t/>
            </a:r>
            <a:br>
              <a:rPr lang="en-US" sz="5400" b="1" dirty="0" smtClean="0">
                <a:solidFill>
                  <a:srgbClr val="F85E08"/>
                </a:solidFill>
              </a:rPr>
            </a:br>
            <a:r>
              <a:rPr lang="en-US" sz="5400" b="1" dirty="0">
                <a:solidFill>
                  <a:srgbClr val="F85E08"/>
                </a:solidFill>
              </a:rPr>
              <a:t/>
            </a:r>
            <a:br>
              <a:rPr lang="en-US" sz="5400" b="1" dirty="0">
                <a:solidFill>
                  <a:srgbClr val="F85E08"/>
                </a:solidFill>
              </a:rPr>
            </a:br>
            <a:r>
              <a:rPr lang="en-US" sz="5400" b="1" dirty="0" smtClean="0">
                <a:solidFill>
                  <a:srgbClr val="F85E08"/>
                </a:solidFill>
              </a:rPr>
              <a:t/>
            </a:r>
            <a:br>
              <a:rPr lang="en-US" sz="5400" b="1" dirty="0" smtClean="0">
                <a:solidFill>
                  <a:srgbClr val="F85E08"/>
                </a:solidFill>
              </a:rPr>
            </a:br>
            <a:r>
              <a:rPr lang="en-US" sz="5400" b="1" dirty="0" smtClean="0">
                <a:solidFill>
                  <a:srgbClr val="F85E08"/>
                </a:solidFill>
              </a:rPr>
              <a:t>Data Handling and</a:t>
            </a:r>
          </a:p>
          <a:p>
            <a:pPr>
              <a:spcBef>
                <a:spcPts val="1200"/>
              </a:spcBef>
            </a:pPr>
            <a:r>
              <a:rPr lang="en-US" sz="5400" b="1" dirty="0" smtClean="0">
                <a:solidFill>
                  <a:srgbClr val="F85E08"/>
                </a:solidFill>
              </a:rPr>
              <a:t>Business Intelligence </a:t>
            </a:r>
            <a:br>
              <a:rPr lang="en-US" sz="5400" b="1" dirty="0" smtClean="0">
                <a:solidFill>
                  <a:srgbClr val="F85E08"/>
                </a:solidFill>
              </a:rPr>
            </a:br>
            <a:endParaRPr lang="en-US" sz="4400" dirty="0">
              <a:solidFill>
                <a:srgbClr val="F85E08"/>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Plan</a:t>
            </a:r>
            <a:endParaRPr lang="en-GB" dirty="0"/>
          </a:p>
        </p:txBody>
      </p:sp>
      <p:sp>
        <p:nvSpPr>
          <p:cNvPr id="3" name="Content Placeholder 2"/>
          <p:cNvSpPr>
            <a:spLocks noGrp="1"/>
          </p:cNvSpPr>
          <p:nvPr>
            <p:ph idx="1"/>
          </p:nvPr>
        </p:nvSpPr>
        <p:spPr>
          <a:xfrm>
            <a:off x="472966" y="2057400"/>
            <a:ext cx="8229600" cy="3505200"/>
          </a:xfrm>
        </p:spPr>
        <p:txBody>
          <a:bodyPr>
            <a:normAutofit/>
          </a:bodyPr>
          <a:lstStyle/>
          <a:p>
            <a:r>
              <a:rPr lang="en-GB" dirty="0" smtClean="0"/>
              <a:t>DW </a:t>
            </a:r>
            <a:r>
              <a:rPr lang="en-GB" dirty="0"/>
              <a:t>Lecture</a:t>
            </a:r>
          </a:p>
          <a:p>
            <a:r>
              <a:rPr lang="en-GB" dirty="0" smtClean="0"/>
              <a:t>Homework - Analytics </a:t>
            </a:r>
            <a:r>
              <a:rPr lang="en-GB" dirty="0" smtClean="0"/>
              <a:t>seminar revision</a:t>
            </a:r>
          </a:p>
          <a:p>
            <a:r>
              <a:rPr lang="en-GB" dirty="0" smtClean="0"/>
              <a:t>Spreadsheet </a:t>
            </a:r>
            <a:r>
              <a:rPr lang="en-GB" dirty="0" smtClean="0"/>
              <a:t>Practical (x2 exercises)</a:t>
            </a:r>
          </a:p>
          <a:p>
            <a:r>
              <a:rPr lang="en-GB" dirty="0" smtClean="0"/>
              <a:t>Assignment 1 – review data set </a:t>
            </a:r>
            <a:endParaRPr lang="en-GB" dirty="0"/>
          </a:p>
        </p:txBody>
      </p:sp>
    </p:spTree>
    <p:extLst>
      <p:ext uri="{BB962C8B-B14F-4D97-AF65-F5344CB8AC3E}">
        <p14:creationId xmlns:p14="http://schemas.microsoft.com/office/powerpoint/2010/main" val="984776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Autofit/>
          </a:bodyPr>
          <a:lstStyle/>
          <a:p>
            <a:r>
              <a:rPr lang="en-US" sz="3200" dirty="0"/>
              <a:t>Understand the basic definitions and concepts of </a:t>
            </a:r>
            <a:r>
              <a:rPr lang="en-US" sz="3200" dirty="0" smtClean="0"/>
              <a:t>databases and data </a:t>
            </a:r>
            <a:r>
              <a:rPr lang="en-US" sz="3200" dirty="0"/>
              <a:t>warehouses</a:t>
            </a:r>
          </a:p>
          <a:p>
            <a:r>
              <a:rPr lang="en-US" sz="3200" dirty="0"/>
              <a:t>Learn different types of data warehousing architectures; their comparative advantages and disadvantages</a:t>
            </a:r>
          </a:p>
          <a:p>
            <a:r>
              <a:rPr lang="en-US" sz="3200" dirty="0"/>
              <a:t>Describe the processes used in developing and managing data warehouses</a:t>
            </a:r>
          </a:p>
          <a:p>
            <a:r>
              <a:rPr lang="en-US" sz="3200" dirty="0"/>
              <a:t>Explain data warehousing </a:t>
            </a:r>
            <a:r>
              <a:rPr lang="en-US" sz="3200" dirty="0" smtClean="0"/>
              <a:t>operations</a:t>
            </a:r>
            <a:endParaRPr lang="en-US" sz="3200" dirty="0"/>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smtClean="0">
                <a:solidFill>
                  <a:srgbClr val="F85E08"/>
                </a:solidFill>
              </a:rPr>
              <a:t>(Continued…)</a:t>
            </a:r>
            <a:endParaRPr lang="en-US" sz="2400" b="0" i="1" dirty="0">
              <a:solidFill>
                <a:srgbClr val="F85E08"/>
              </a:solidFill>
            </a:endParaRPr>
          </a:p>
        </p:txBody>
      </p:sp>
    </p:spTree>
    <p:extLst>
      <p:ext uri="{BB962C8B-B14F-4D97-AF65-F5344CB8AC3E}">
        <p14:creationId xmlns:p14="http://schemas.microsoft.com/office/powerpoint/2010/main" val="3966892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a:bodyPr>
          <a:lstStyle/>
          <a:p>
            <a:r>
              <a:rPr lang="en-US" sz="3200" dirty="0"/>
              <a:t>Explain the role of data warehouses in decision support</a:t>
            </a:r>
          </a:p>
          <a:p>
            <a:r>
              <a:rPr lang="en-US" sz="3200" dirty="0" smtClean="0"/>
              <a:t>Explain </a:t>
            </a:r>
            <a:r>
              <a:rPr lang="en-US" sz="3200" dirty="0"/>
              <a:t>data integration and the extraction, transformation, and load (ETL) processes</a:t>
            </a:r>
          </a:p>
          <a:p>
            <a:r>
              <a:rPr lang="en-US" sz="3200" dirty="0"/>
              <a:t>Describe real-time (a.k.a. right-time and/or active) data warehousing</a:t>
            </a:r>
          </a:p>
          <a:p>
            <a:r>
              <a:rPr lang="en-US" sz="3200" dirty="0"/>
              <a:t>Understand data warehouse administration and security issues</a:t>
            </a:r>
          </a:p>
        </p:txBody>
      </p:sp>
    </p:spTree>
    <p:extLst>
      <p:ext uri="{BB962C8B-B14F-4D97-AF65-F5344CB8AC3E}">
        <p14:creationId xmlns:p14="http://schemas.microsoft.com/office/powerpoint/2010/main" val="7138846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4"/>
          <p:cNvSpPr txBox="1">
            <a:spLocks noChangeArrowheads="1"/>
          </p:cNvSpPr>
          <p:nvPr/>
        </p:nvSpPr>
        <p:spPr bwMode="auto">
          <a:xfrm>
            <a:off x="228600" y="276225"/>
            <a:ext cx="82296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latin typeface="Arial" panose="020B0604020202020204" pitchFamily="34" charset="0"/>
              </a:rPr>
              <a:t>The Database Approach to Data Management</a:t>
            </a:r>
          </a:p>
        </p:txBody>
      </p:sp>
      <p:sp>
        <p:nvSpPr>
          <p:cNvPr id="15363" name="Rectangle 6"/>
          <p:cNvSpPr>
            <a:spLocks noChangeArrowheads="1"/>
          </p:cNvSpPr>
          <p:nvPr/>
        </p:nvSpPr>
        <p:spPr bwMode="auto">
          <a:xfrm>
            <a:off x="457200" y="1600200"/>
            <a:ext cx="8001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0" rIns="90488" bIns="44450"/>
          <a:lstStyle>
            <a:lvl1pPr marL="342900" indent="-342900">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800100" indent="-34290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257300" indent="-3429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l" eaLnBrk="1" hangingPunct="1">
              <a:lnSpc>
                <a:spcPct val="100000"/>
              </a:lnSpc>
              <a:spcBef>
                <a:spcPct val="0"/>
              </a:spcBef>
              <a:spcAft>
                <a:spcPts val="500"/>
              </a:spcAft>
              <a:buFontTx/>
              <a:buChar char="•"/>
            </a:pPr>
            <a:r>
              <a:rPr lang="en-US" altLang="en-US" sz="2400" b="1" dirty="0">
                <a:latin typeface="Arial" panose="020B0604020202020204" pitchFamily="34" charset="0"/>
                <a:cs typeface="Times New Roman" panose="02020603050405020304" pitchFamily="18" charset="0"/>
              </a:rPr>
              <a:t>Database: </a:t>
            </a:r>
          </a:p>
          <a:p>
            <a:pPr lvl="1" algn="l" eaLnBrk="1" hangingPunct="1">
              <a:lnSpc>
                <a:spcPct val="100000"/>
              </a:lnSpc>
              <a:spcBef>
                <a:spcPct val="0"/>
              </a:spcBef>
              <a:spcAft>
                <a:spcPts val="500"/>
              </a:spcAft>
              <a:buFontTx/>
              <a:buChar char="•"/>
            </a:pPr>
            <a:r>
              <a:rPr lang="en-US" altLang="en-US" dirty="0">
                <a:latin typeface="Arial" panose="020B0604020202020204" pitchFamily="34" charset="0"/>
                <a:cs typeface="Times New Roman" panose="02020603050405020304" pitchFamily="18" charset="0"/>
              </a:rPr>
              <a:t>Collection of related files containing records on people, places, or things.</a:t>
            </a:r>
          </a:p>
          <a:p>
            <a:pPr lvl="1" algn="l" eaLnBrk="1" hangingPunct="1">
              <a:lnSpc>
                <a:spcPct val="100000"/>
              </a:lnSpc>
              <a:spcBef>
                <a:spcPct val="0"/>
              </a:spcBef>
              <a:spcAft>
                <a:spcPts val="500"/>
              </a:spcAft>
              <a:buFontTx/>
              <a:buChar char="•"/>
            </a:pPr>
            <a:r>
              <a:rPr lang="en-US" altLang="en-US" dirty="0">
                <a:latin typeface="Arial" panose="020B0604020202020204" pitchFamily="34" charset="0"/>
                <a:cs typeface="Times New Roman" panose="02020603050405020304" pitchFamily="18" charset="0"/>
              </a:rPr>
              <a:t>Prior to digital databases, business used file cabinets with paper files.</a:t>
            </a:r>
          </a:p>
          <a:p>
            <a:pPr algn="l" eaLnBrk="1" hangingPunct="1">
              <a:lnSpc>
                <a:spcPct val="100000"/>
              </a:lnSpc>
              <a:spcBef>
                <a:spcPct val="0"/>
              </a:spcBef>
              <a:spcAft>
                <a:spcPts val="500"/>
              </a:spcAft>
              <a:buFontTx/>
              <a:buChar char="•"/>
            </a:pPr>
            <a:r>
              <a:rPr lang="en-US" altLang="en-US" sz="2400" b="1" dirty="0">
                <a:latin typeface="Arial" panose="020B0604020202020204" pitchFamily="34" charset="0"/>
                <a:cs typeface="Times New Roman" panose="02020603050405020304" pitchFamily="18" charset="0"/>
              </a:rPr>
              <a:t>Entity:</a:t>
            </a:r>
          </a:p>
          <a:p>
            <a:pPr lvl="1" algn="l" eaLnBrk="1" hangingPunct="1">
              <a:lnSpc>
                <a:spcPct val="100000"/>
              </a:lnSpc>
              <a:spcBef>
                <a:spcPct val="0"/>
              </a:spcBef>
              <a:spcAft>
                <a:spcPts val="500"/>
              </a:spcAft>
              <a:buFontTx/>
              <a:buChar char="•"/>
            </a:pPr>
            <a:r>
              <a:rPr lang="en-US" altLang="en-US" dirty="0">
                <a:latin typeface="Arial" panose="020B0604020202020204" pitchFamily="34" charset="0"/>
                <a:cs typeface="Times New Roman" panose="02020603050405020304" pitchFamily="18" charset="0"/>
              </a:rPr>
              <a:t>Generalized category representing person, place, thing on which we store and maintain information</a:t>
            </a:r>
          </a:p>
          <a:p>
            <a:pPr lvl="1" algn="l" eaLnBrk="1" hangingPunct="1">
              <a:lnSpc>
                <a:spcPct val="100000"/>
              </a:lnSpc>
              <a:spcBef>
                <a:spcPct val="0"/>
              </a:spcBef>
              <a:spcAft>
                <a:spcPts val="500"/>
              </a:spcAft>
              <a:buFontTx/>
              <a:buChar char="•"/>
            </a:pPr>
            <a:r>
              <a:rPr lang="en-US" altLang="en-US" dirty="0">
                <a:latin typeface="Arial" panose="020B0604020202020204" pitchFamily="34" charset="0"/>
                <a:cs typeface="Times New Roman" panose="02020603050405020304" pitchFamily="18" charset="0"/>
              </a:rPr>
              <a:t>For example: SUPPLIER, PART</a:t>
            </a:r>
          </a:p>
          <a:p>
            <a:pPr algn="l" eaLnBrk="1" hangingPunct="1">
              <a:lnSpc>
                <a:spcPct val="100000"/>
              </a:lnSpc>
              <a:spcBef>
                <a:spcPct val="0"/>
              </a:spcBef>
              <a:spcAft>
                <a:spcPts val="500"/>
              </a:spcAft>
              <a:buFontTx/>
              <a:buChar char="•"/>
            </a:pPr>
            <a:r>
              <a:rPr lang="en-US" altLang="en-US" sz="2400" b="1" dirty="0">
                <a:latin typeface="Arial" panose="020B0604020202020204" pitchFamily="34" charset="0"/>
                <a:cs typeface="Times New Roman" panose="02020603050405020304" pitchFamily="18" charset="0"/>
              </a:rPr>
              <a:t>Attributes:</a:t>
            </a:r>
          </a:p>
          <a:p>
            <a:pPr lvl="1" algn="l" eaLnBrk="1" hangingPunct="1">
              <a:lnSpc>
                <a:spcPct val="100000"/>
              </a:lnSpc>
              <a:spcBef>
                <a:spcPct val="0"/>
              </a:spcBef>
              <a:spcAft>
                <a:spcPts val="500"/>
              </a:spcAft>
              <a:buFontTx/>
              <a:buChar char="•"/>
            </a:pPr>
            <a:r>
              <a:rPr lang="en-US" altLang="en-US" dirty="0">
                <a:latin typeface="Arial" panose="020B0604020202020204" pitchFamily="34" charset="0"/>
                <a:cs typeface="Times New Roman" panose="02020603050405020304" pitchFamily="18" charset="0"/>
              </a:rPr>
              <a:t>Specific characteristics of each entity:</a:t>
            </a:r>
          </a:p>
          <a:p>
            <a:pPr lvl="2" algn="l" eaLnBrk="1" hangingPunct="1">
              <a:lnSpc>
                <a:spcPct val="100000"/>
              </a:lnSpc>
              <a:spcBef>
                <a:spcPct val="0"/>
              </a:spcBef>
              <a:spcAft>
                <a:spcPts val="500"/>
              </a:spcAft>
              <a:buFontTx/>
              <a:buChar char="•"/>
            </a:pPr>
            <a:r>
              <a:rPr lang="en-US" altLang="en-US" sz="2000" dirty="0">
                <a:latin typeface="Arial" panose="020B0604020202020204" pitchFamily="34" charset="0"/>
                <a:cs typeface="Times New Roman" panose="02020603050405020304" pitchFamily="18" charset="0"/>
              </a:rPr>
              <a:t>SUPPLIER name, address</a:t>
            </a:r>
          </a:p>
          <a:p>
            <a:pPr lvl="2" algn="l" eaLnBrk="1" hangingPunct="1">
              <a:lnSpc>
                <a:spcPct val="100000"/>
              </a:lnSpc>
              <a:spcBef>
                <a:spcPct val="0"/>
              </a:spcBef>
              <a:spcAft>
                <a:spcPts val="500"/>
              </a:spcAft>
              <a:buFontTx/>
              <a:buChar char="•"/>
            </a:pPr>
            <a:r>
              <a:rPr lang="en-US" altLang="en-US" sz="2000" dirty="0">
                <a:latin typeface="Arial" panose="020B0604020202020204" pitchFamily="34" charset="0"/>
                <a:cs typeface="Times New Roman" panose="02020603050405020304" pitchFamily="18" charset="0"/>
              </a:rPr>
              <a:t>PART description, unit price, supplier</a:t>
            </a:r>
          </a:p>
          <a:p>
            <a:pPr lvl="1" eaLnBrk="1" hangingPunct="1">
              <a:lnSpc>
                <a:spcPct val="100000"/>
              </a:lnSpc>
              <a:spcBef>
                <a:spcPct val="0"/>
              </a:spcBef>
              <a:buFontTx/>
              <a:buChar char="•"/>
            </a:pPr>
            <a:endParaRPr lang="en-US" altLang="en-US" sz="1800" dirty="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10703944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4"/>
          <p:cNvSpPr txBox="1">
            <a:spLocks noChangeArrowheads="1"/>
          </p:cNvSpPr>
          <p:nvPr/>
        </p:nvSpPr>
        <p:spPr bwMode="auto">
          <a:xfrm>
            <a:off x="1524000" y="247322"/>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latin typeface="Arial" panose="020B0604020202020204" pitchFamily="34" charset="0"/>
              </a:rPr>
              <a:t>The Database Approach to Data Management</a:t>
            </a:r>
          </a:p>
        </p:txBody>
      </p:sp>
      <p:sp>
        <p:nvSpPr>
          <p:cNvPr id="17411" name="Rectangle 6"/>
          <p:cNvSpPr>
            <a:spLocks noChangeArrowheads="1"/>
          </p:cNvSpPr>
          <p:nvPr/>
        </p:nvSpPr>
        <p:spPr bwMode="auto">
          <a:xfrm>
            <a:off x="457200" y="1600200"/>
            <a:ext cx="84582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0" rIns="90488" bIns="44450"/>
          <a:lstStyle>
            <a:lvl1pPr marL="342900" indent="-342900">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800100" indent="-34290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257300" indent="-3429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l" eaLnBrk="1" hangingPunct="1">
              <a:lnSpc>
                <a:spcPct val="100000"/>
              </a:lnSpc>
              <a:spcBef>
                <a:spcPct val="0"/>
              </a:spcBef>
              <a:spcAft>
                <a:spcPts val="600"/>
              </a:spcAft>
              <a:buFontTx/>
              <a:buChar char="•"/>
            </a:pPr>
            <a:r>
              <a:rPr lang="en-US" altLang="en-US" sz="2400" b="1" dirty="0">
                <a:latin typeface="Arial" panose="020B0604020202020204" pitchFamily="34" charset="0"/>
                <a:cs typeface="Times New Roman" panose="02020603050405020304" pitchFamily="18" charset="0"/>
              </a:rPr>
              <a:t>Relational database:</a:t>
            </a:r>
          </a:p>
          <a:p>
            <a:pPr lvl="1" algn="l" eaLnBrk="1" hangingPunct="1">
              <a:lnSpc>
                <a:spcPct val="100000"/>
              </a:lnSpc>
              <a:spcBef>
                <a:spcPct val="0"/>
              </a:spcBef>
              <a:spcAft>
                <a:spcPts val="600"/>
              </a:spcAft>
              <a:buFontTx/>
              <a:buChar char="•"/>
            </a:pPr>
            <a:r>
              <a:rPr lang="en-US" altLang="en-US" dirty="0">
                <a:latin typeface="Arial" panose="020B0604020202020204" pitchFamily="34" charset="0"/>
                <a:cs typeface="Times New Roman" panose="02020603050405020304" pitchFamily="18" charset="0"/>
              </a:rPr>
              <a:t>Organize data into two-dimensional tables (relations) with columns and rows.</a:t>
            </a:r>
          </a:p>
          <a:p>
            <a:pPr lvl="1" algn="l" eaLnBrk="1" hangingPunct="1">
              <a:lnSpc>
                <a:spcPct val="100000"/>
              </a:lnSpc>
              <a:spcBef>
                <a:spcPct val="0"/>
              </a:spcBef>
              <a:spcAft>
                <a:spcPts val="600"/>
              </a:spcAft>
              <a:buFontTx/>
              <a:buChar char="•"/>
            </a:pPr>
            <a:r>
              <a:rPr lang="en-US" altLang="en-US" dirty="0">
                <a:latin typeface="Arial" panose="020B0604020202020204" pitchFamily="34" charset="0"/>
                <a:cs typeface="Times New Roman" panose="02020603050405020304" pitchFamily="18" charset="0"/>
              </a:rPr>
              <a:t>One table for each entity:</a:t>
            </a:r>
          </a:p>
          <a:p>
            <a:pPr lvl="2" algn="l" eaLnBrk="1" hangingPunct="1">
              <a:lnSpc>
                <a:spcPct val="100000"/>
              </a:lnSpc>
              <a:spcBef>
                <a:spcPct val="0"/>
              </a:spcBef>
              <a:spcAft>
                <a:spcPts val="600"/>
              </a:spcAft>
              <a:buFontTx/>
              <a:buChar char="•"/>
            </a:pPr>
            <a:r>
              <a:rPr lang="en-US" altLang="en-US" sz="2000" dirty="0">
                <a:latin typeface="Arial" panose="020B0604020202020204" pitchFamily="34" charset="0"/>
                <a:cs typeface="Times New Roman" panose="02020603050405020304" pitchFamily="18" charset="0"/>
              </a:rPr>
              <a:t>For example: (CUSTOMER, SUPPLIER, PART, SALES)</a:t>
            </a:r>
          </a:p>
          <a:p>
            <a:pPr lvl="1" algn="l" eaLnBrk="1" hangingPunct="1">
              <a:lnSpc>
                <a:spcPct val="100000"/>
              </a:lnSpc>
              <a:spcBef>
                <a:spcPct val="0"/>
              </a:spcBef>
              <a:spcAft>
                <a:spcPts val="600"/>
              </a:spcAft>
              <a:buFontTx/>
              <a:buChar char="•"/>
            </a:pPr>
            <a:r>
              <a:rPr lang="en-US" altLang="en-US" b="1" dirty="0">
                <a:latin typeface="Arial" panose="020B0604020202020204" pitchFamily="34" charset="0"/>
                <a:cs typeface="Times New Roman" panose="02020603050405020304" pitchFamily="18" charset="0"/>
              </a:rPr>
              <a:t>Fields</a:t>
            </a:r>
            <a:r>
              <a:rPr lang="en-US" altLang="en-US" dirty="0">
                <a:latin typeface="Arial" panose="020B0604020202020204" pitchFamily="34" charset="0"/>
                <a:cs typeface="Times New Roman" panose="02020603050405020304" pitchFamily="18" charset="0"/>
              </a:rPr>
              <a:t> (columns) store data representing an attribute. </a:t>
            </a:r>
          </a:p>
          <a:p>
            <a:pPr lvl="1" algn="l" eaLnBrk="1" hangingPunct="1">
              <a:lnSpc>
                <a:spcPct val="100000"/>
              </a:lnSpc>
              <a:spcBef>
                <a:spcPct val="0"/>
              </a:spcBef>
              <a:spcAft>
                <a:spcPts val="600"/>
              </a:spcAft>
              <a:buFontTx/>
              <a:buChar char="•"/>
            </a:pPr>
            <a:r>
              <a:rPr lang="en-US" altLang="en-US" b="1" dirty="0">
                <a:latin typeface="Arial" panose="020B0604020202020204" pitchFamily="34" charset="0"/>
                <a:cs typeface="Times New Roman" panose="02020603050405020304" pitchFamily="18" charset="0"/>
              </a:rPr>
              <a:t>Rows</a:t>
            </a:r>
            <a:r>
              <a:rPr lang="en-US" altLang="en-US" dirty="0">
                <a:latin typeface="Arial" panose="020B0604020202020204" pitchFamily="34" charset="0"/>
                <a:cs typeface="Times New Roman" panose="02020603050405020304" pitchFamily="18" charset="0"/>
              </a:rPr>
              <a:t> store data for separate </a:t>
            </a:r>
            <a:r>
              <a:rPr lang="en-US" altLang="en-US" b="1" dirty="0">
                <a:latin typeface="Arial" panose="020B0604020202020204" pitchFamily="34" charset="0"/>
                <a:cs typeface="Times New Roman" panose="02020603050405020304" pitchFamily="18" charset="0"/>
              </a:rPr>
              <a:t>records</a:t>
            </a:r>
            <a:r>
              <a:rPr lang="en-US" altLang="en-US" dirty="0">
                <a:latin typeface="Arial" panose="020B0604020202020204" pitchFamily="34" charset="0"/>
                <a:cs typeface="Times New Roman" panose="02020603050405020304" pitchFamily="18" charset="0"/>
              </a:rPr>
              <a:t>, or tuples.</a:t>
            </a:r>
            <a:endParaRPr lang="en-US" altLang="en-US" b="1" dirty="0">
              <a:latin typeface="Arial" panose="020B0604020202020204" pitchFamily="34" charset="0"/>
              <a:cs typeface="Times New Roman" panose="02020603050405020304" pitchFamily="18" charset="0"/>
            </a:endParaRPr>
          </a:p>
          <a:p>
            <a:pPr lvl="1" algn="l" eaLnBrk="1" hangingPunct="1">
              <a:lnSpc>
                <a:spcPct val="100000"/>
              </a:lnSpc>
              <a:spcBef>
                <a:spcPct val="0"/>
              </a:spcBef>
              <a:spcAft>
                <a:spcPts val="600"/>
              </a:spcAft>
              <a:buFontTx/>
              <a:buChar char="•"/>
            </a:pPr>
            <a:r>
              <a:rPr lang="en-US" altLang="en-US" b="1" dirty="0">
                <a:latin typeface="Arial" panose="020B0604020202020204" pitchFamily="34" charset="0"/>
                <a:cs typeface="Times New Roman" panose="02020603050405020304" pitchFamily="18" charset="0"/>
              </a:rPr>
              <a:t>Key field: </a:t>
            </a:r>
            <a:r>
              <a:rPr lang="en-US" altLang="en-US" dirty="0">
                <a:latin typeface="Arial" panose="020B0604020202020204" pitchFamily="34" charset="0"/>
                <a:cs typeface="Times New Roman" panose="02020603050405020304" pitchFamily="18" charset="0"/>
              </a:rPr>
              <a:t>uniquely identifies each record. </a:t>
            </a:r>
          </a:p>
          <a:p>
            <a:pPr lvl="1" algn="l" eaLnBrk="1" hangingPunct="1">
              <a:lnSpc>
                <a:spcPct val="100000"/>
              </a:lnSpc>
              <a:spcBef>
                <a:spcPct val="0"/>
              </a:spcBef>
              <a:spcAft>
                <a:spcPts val="600"/>
              </a:spcAft>
              <a:buFontTx/>
              <a:buChar char="•"/>
            </a:pPr>
            <a:r>
              <a:rPr lang="en-US" altLang="en-US" b="1" dirty="0">
                <a:latin typeface="Arial" panose="020B0604020202020204" pitchFamily="34" charset="0"/>
                <a:cs typeface="Times New Roman" panose="02020603050405020304" pitchFamily="18" charset="0"/>
              </a:rPr>
              <a:t>Primary key: </a:t>
            </a:r>
          </a:p>
          <a:p>
            <a:pPr lvl="2" algn="l" eaLnBrk="1" hangingPunct="1">
              <a:lnSpc>
                <a:spcPct val="100000"/>
              </a:lnSpc>
              <a:spcBef>
                <a:spcPct val="0"/>
              </a:spcBef>
              <a:spcAft>
                <a:spcPts val="600"/>
              </a:spcAft>
              <a:buFontTx/>
              <a:buChar char="•"/>
            </a:pPr>
            <a:r>
              <a:rPr lang="en-US" altLang="en-US" sz="2000" dirty="0">
                <a:latin typeface="Arial" panose="020B0604020202020204" pitchFamily="34" charset="0"/>
                <a:cs typeface="Times New Roman" panose="02020603050405020304" pitchFamily="18" charset="0"/>
              </a:rPr>
              <a:t>One field in each table</a:t>
            </a:r>
          </a:p>
          <a:p>
            <a:pPr lvl="2" algn="l" eaLnBrk="1" hangingPunct="1">
              <a:lnSpc>
                <a:spcPct val="100000"/>
              </a:lnSpc>
              <a:spcBef>
                <a:spcPct val="0"/>
              </a:spcBef>
              <a:spcAft>
                <a:spcPts val="600"/>
              </a:spcAft>
              <a:buFontTx/>
              <a:buChar char="•"/>
            </a:pPr>
            <a:r>
              <a:rPr lang="en-US" altLang="en-US" sz="2000" dirty="0">
                <a:latin typeface="Arial" panose="020B0604020202020204" pitchFamily="34" charset="0"/>
                <a:cs typeface="Times New Roman" panose="02020603050405020304" pitchFamily="18" charset="0"/>
              </a:rPr>
              <a:t>Cannot be duplicated</a:t>
            </a:r>
          </a:p>
          <a:p>
            <a:pPr lvl="2" algn="l" eaLnBrk="1" hangingPunct="1">
              <a:lnSpc>
                <a:spcPct val="100000"/>
              </a:lnSpc>
              <a:spcBef>
                <a:spcPct val="0"/>
              </a:spcBef>
              <a:spcAft>
                <a:spcPts val="600"/>
              </a:spcAft>
              <a:buFontTx/>
              <a:buChar char="•"/>
            </a:pPr>
            <a:r>
              <a:rPr lang="en-US" altLang="en-US" sz="2000" dirty="0">
                <a:latin typeface="Arial" panose="020B0604020202020204" pitchFamily="34" charset="0"/>
                <a:cs typeface="Times New Roman" panose="02020603050405020304" pitchFamily="18" charset="0"/>
              </a:rPr>
              <a:t>Provides unique identifier for all information in any row</a:t>
            </a:r>
          </a:p>
          <a:p>
            <a:pPr lvl="1" algn="l" eaLnBrk="1" hangingPunct="1">
              <a:lnSpc>
                <a:spcPct val="100000"/>
              </a:lnSpc>
              <a:spcBef>
                <a:spcPct val="50000"/>
              </a:spcBef>
              <a:buFontTx/>
              <a:buChar char="•"/>
            </a:pPr>
            <a:endParaRPr lang="en-US" altLang="en-US" b="1" dirty="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5013574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85800" y="1498600"/>
            <a:ext cx="7772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r>
              <a:rPr lang="en-US" altLang="en-US" sz="2400" b="1" dirty="0">
                <a:solidFill>
                  <a:srgbClr val="FFC000"/>
                </a:solidFill>
                <a:latin typeface="Arial" panose="020B0604020202020204" pitchFamily="34" charset="0"/>
                <a:cs typeface="Times New Roman" panose="02020603050405020304" pitchFamily="18" charset="0"/>
              </a:rPr>
              <a:t>A Relational Database Table</a:t>
            </a:r>
          </a:p>
        </p:txBody>
      </p:sp>
      <p:sp>
        <p:nvSpPr>
          <p:cNvPr id="19460" name="Text Box 6"/>
          <p:cNvSpPr txBox="1">
            <a:spLocks noChangeArrowheads="1"/>
          </p:cNvSpPr>
          <p:nvPr/>
        </p:nvSpPr>
        <p:spPr bwMode="auto">
          <a:xfrm>
            <a:off x="411683" y="5486400"/>
            <a:ext cx="835089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l" eaLnBrk="1" hangingPunct="1">
              <a:lnSpc>
                <a:spcPct val="100000"/>
              </a:lnSpc>
              <a:spcBef>
                <a:spcPct val="50000"/>
              </a:spcBef>
              <a:buFontTx/>
              <a:buNone/>
            </a:pPr>
            <a:r>
              <a:rPr lang="en-US" altLang="en-US" sz="1800" b="1" dirty="0">
                <a:effectLst/>
                <a:latin typeface="Arial" panose="020B0604020202020204" pitchFamily="34" charset="0"/>
              </a:rPr>
              <a:t>A relational database organizes data in the form of two-dimensional tables. Illustrated here is a table for the entity SUPPLIER showing how it represents the entity and its attributes. </a:t>
            </a:r>
            <a:r>
              <a:rPr lang="en-US" altLang="en-US" sz="1800" b="1" dirty="0" err="1">
                <a:effectLst/>
                <a:latin typeface="Arial" panose="020B0604020202020204" pitchFamily="34" charset="0"/>
              </a:rPr>
              <a:t>Supplier_Number</a:t>
            </a:r>
            <a:r>
              <a:rPr lang="en-US" altLang="en-US" sz="1800" b="1" dirty="0">
                <a:effectLst/>
                <a:latin typeface="Arial" panose="020B0604020202020204" pitchFamily="34" charset="0"/>
              </a:rPr>
              <a:t> is the key field.</a:t>
            </a:r>
          </a:p>
        </p:txBody>
      </p:sp>
      <p:sp>
        <p:nvSpPr>
          <p:cNvPr id="19461" name="Text Box 7"/>
          <p:cNvSpPr txBox="1">
            <a:spLocks noChangeArrowheads="1"/>
          </p:cNvSpPr>
          <p:nvPr/>
        </p:nvSpPr>
        <p:spPr bwMode="auto">
          <a:xfrm>
            <a:off x="1257300" y="183494"/>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latin typeface="Arial" panose="020B0604020202020204" pitchFamily="34" charset="0"/>
              </a:rPr>
              <a:t>The Database Approach to Data Management</a:t>
            </a:r>
          </a:p>
        </p:txBody>
      </p:sp>
      <p:pic>
        <p:nvPicPr>
          <p:cNvPr id="19462" name="Picture 9" descr="fig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54" y="2089150"/>
            <a:ext cx="9089846" cy="326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5129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1905000"/>
            <a:ext cx="6324600" cy="442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Rectangle 2"/>
          <p:cNvSpPr>
            <a:spLocks noChangeArrowheads="1"/>
          </p:cNvSpPr>
          <p:nvPr/>
        </p:nvSpPr>
        <p:spPr bwMode="auto">
          <a:xfrm>
            <a:off x="685800" y="1504950"/>
            <a:ext cx="7772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r>
              <a:rPr lang="en-US" altLang="en-US" sz="2400" b="1">
                <a:solidFill>
                  <a:srgbClr val="9F0F10"/>
                </a:solidFill>
                <a:latin typeface="Arial" panose="020B0604020202020204" pitchFamily="34" charset="0"/>
                <a:cs typeface="Times New Roman" panose="02020603050405020304" pitchFamily="18" charset="0"/>
              </a:rPr>
              <a:t>The PART Table</a:t>
            </a:r>
          </a:p>
        </p:txBody>
      </p:sp>
      <p:sp>
        <p:nvSpPr>
          <p:cNvPr id="21508" name="Text Box 5"/>
          <p:cNvSpPr txBox="1">
            <a:spLocks noChangeArrowheads="1"/>
          </p:cNvSpPr>
          <p:nvPr/>
        </p:nvSpPr>
        <p:spPr bwMode="auto">
          <a:xfrm>
            <a:off x="228600" y="5867400"/>
            <a:ext cx="1276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eaLnBrk="1" hangingPunct="1">
              <a:lnSpc>
                <a:spcPct val="100000"/>
              </a:lnSpc>
              <a:spcBef>
                <a:spcPct val="0"/>
              </a:spcBef>
              <a:buFontTx/>
              <a:buNone/>
            </a:pPr>
            <a:r>
              <a:rPr lang="en-US" altLang="en-US" sz="1800" b="1">
                <a:latin typeface="Arial" panose="020B0604020202020204" pitchFamily="34" charset="0"/>
              </a:rPr>
              <a:t>Figure 6-2</a:t>
            </a:r>
          </a:p>
        </p:txBody>
      </p:sp>
      <p:sp>
        <p:nvSpPr>
          <p:cNvPr id="21509" name="Text Box 6"/>
          <p:cNvSpPr txBox="1">
            <a:spLocks noChangeArrowheads="1"/>
          </p:cNvSpPr>
          <p:nvPr/>
        </p:nvSpPr>
        <p:spPr bwMode="auto">
          <a:xfrm>
            <a:off x="76200" y="2743200"/>
            <a:ext cx="2590800"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eaLnBrk="1" hangingPunct="1">
              <a:lnSpc>
                <a:spcPct val="100000"/>
              </a:lnSpc>
              <a:spcBef>
                <a:spcPct val="0"/>
              </a:spcBef>
              <a:buFontTx/>
              <a:buNone/>
            </a:pPr>
            <a:r>
              <a:rPr lang="en-US" altLang="en-US" sz="1600" b="1">
                <a:latin typeface="Arial" panose="020B0604020202020204" pitchFamily="34" charset="0"/>
              </a:rPr>
              <a:t>Data for the entity PART have their own separate table. Part_Number is the primary key and  Supplier_Number is the foreign key, enabling users to find related information from the SUPPLIER table about the supplier for each part.</a:t>
            </a:r>
          </a:p>
        </p:txBody>
      </p:sp>
      <p:sp>
        <p:nvSpPr>
          <p:cNvPr id="21510" name="Text Box 7"/>
          <p:cNvSpPr txBox="1">
            <a:spLocks noChangeArrowheads="1"/>
          </p:cNvSpPr>
          <p:nvPr/>
        </p:nvSpPr>
        <p:spPr bwMode="auto">
          <a:xfrm>
            <a:off x="1504950" y="259310"/>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latin typeface="Arial" panose="020B0604020202020204" pitchFamily="34" charset="0"/>
              </a:rPr>
              <a:t>The Database Approach to Data Management</a:t>
            </a:r>
          </a:p>
        </p:txBody>
      </p:sp>
    </p:spTree>
    <p:extLst>
      <p:ext uri="{BB962C8B-B14F-4D97-AF65-F5344CB8AC3E}">
        <p14:creationId xmlns:p14="http://schemas.microsoft.com/office/powerpoint/2010/main" val="6323746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p:cNvSpPr txBox="1">
            <a:spLocks noChangeArrowheads="1"/>
          </p:cNvSpPr>
          <p:nvPr/>
        </p:nvSpPr>
        <p:spPr bwMode="auto">
          <a:xfrm>
            <a:off x="1600200" y="304800"/>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latin typeface="Arial" panose="020B0604020202020204" pitchFamily="34" charset="0"/>
              </a:rPr>
              <a:t>The Database Approach to Data Management</a:t>
            </a:r>
          </a:p>
        </p:txBody>
      </p:sp>
      <p:sp>
        <p:nvSpPr>
          <p:cNvPr id="23555" name="Rectangle 6"/>
          <p:cNvSpPr>
            <a:spLocks noChangeArrowheads="1"/>
          </p:cNvSpPr>
          <p:nvPr/>
        </p:nvSpPr>
        <p:spPr bwMode="auto">
          <a:xfrm>
            <a:off x="381000" y="1828800"/>
            <a:ext cx="84582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0" rIns="90488" bIns="44450"/>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200150" indent="-285750">
              <a:defRPr sz="2400">
                <a:solidFill>
                  <a:schemeClr val="tx1"/>
                </a:solidFill>
                <a:latin typeface="Arial" panose="020B0604020202020204" pitchFamily="34" charset="0"/>
                <a:ea typeface="MS PGothic" panose="020B0600070205080204" pitchFamily="34" charset="-128"/>
              </a:defRPr>
            </a:lvl3pPr>
            <a:lvl4pPr marL="1657350" indent="-28575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l" eaLnBrk="1" hangingPunct="1">
              <a:spcBef>
                <a:spcPct val="50000"/>
              </a:spcBef>
              <a:buFontTx/>
              <a:buChar char="•"/>
            </a:pPr>
            <a:r>
              <a:rPr lang="en-US" altLang="en-US" sz="2800" b="1" dirty="0">
                <a:effectLst/>
                <a:cs typeface="Times New Roman" panose="02020603050405020304" pitchFamily="18" charset="0"/>
              </a:rPr>
              <a:t>Establishing relationships</a:t>
            </a:r>
          </a:p>
          <a:p>
            <a:pPr lvl="1" algn="l" eaLnBrk="1" hangingPunct="1">
              <a:spcBef>
                <a:spcPts val="600"/>
              </a:spcBef>
              <a:buFontTx/>
              <a:buChar char="•"/>
            </a:pPr>
            <a:r>
              <a:rPr lang="en-US" altLang="en-US" b="1" dirty="0">
                <a:effectLst/>
                <a:cs typeface="Times New Roman" panose="02020603050405020304" pitchFamily="18" charset="0"/>
              </a:rPr>
              <a:t>Entity-relationship diagram</a:t>
            </a:r>
          </a:p>
          <a:p>
            <a:pPr lvl="2" algn="l" eaLnBrk="1" hangingPunct="1">
              <a:spcBef>
                <a:spcPts val="600"/>
              </a:spcBef>
              <a:buFontTx/>
              <a:buChar char="•"/>
            </a:pPr>
            <a:r>
              <a:rPr lang="en-US" altLang="en-US" dirty="0">
                <a:effectLst/>
              </a:rPr>
              <a:t>Used to clarify table relationships in a relational database</a:t>
            </a:r>
          </a:p>
          <a:p>
            <a:pPr lvl="1" algn="l" eaLnBrk="1" hangingPunct="1">
              <a:spcBef>
                <a:spcPts val="600"/>
              </a:spcBef>
              <a:buFontTx/>
              <a:buChar char="•"/>
            </a:pPr>
            <a:r>
              <a:rPr lang="en-US" altLang="en-US" b="1" dirty="0">
                <a:effectLst/>
                <a:cs typeface="Times New Roman" panose="02020603050405020304" pitchFamily="18" charset="0"/>
              </a:rPr>
              <a:t>Relational database tables may have:</a:t>
            </a:r>
          </a:p>
          <a:p>
            <a:pPr lvl="2" algn="l" eaLnBrk="1" hangingPunct="1">
              <a:spcBef>
                <a:spcPts val="600"/>
              </a:spcBef>
              <a:buFontTx/>
              <a:buChar char="•"/>
            </a:pPr>
            <a:r>
              <a:rPr lang="en-US" altLang="en-US" b="1" dirty="0">
                <a:effectLst/>
                <a:cs typeface="Times New Roman" panose="02020603050405020304" pitchFamily="18" charset="0"/>
              </a:rPr>
              <a:t>One-to-one relationship</a:t>
            </a:r>
          </a:p>
          <a:p>
            <a:pPr lvl="2" algn="l" eaLnBrk="1" hangingPunct="1">
              <a:spcBef>
                <a:spcPts val="600"/>
              </a:spcBef>
              <a:buFontTx/>
              <a:buChar char="•"/>
            </a:pPr>
            <a:r>
              <a:rPr lang="en-US" altLang="en-US" b="1" dirty="0">
                <a:effectLst/>
                <a:cs typeface="Times New Roman" panose="02020603050405020304" pitchFamily="18" charset="0"/>
              </a:rPr>
              <a:t>One-to-many relationship</a:t>
            </a:r>
          </a:p>
          <a:p>
            <a:pPr lvl="2" algn="l" eaLnBrk="1" hangingPunct="1">
              <a:spcBef>
                <a:spcPts val="600"/>
              </a:spcBef>
              <a:buFontTx/>
              <a:buChar char="•"/>
            </a:pPr>
            <a:r>
              <a:rPr lang="en-US" altLang="en-US" b="1" dirty="0">
                <a:effectLst/>
                <a:cs typeface="Times New Roman" panose="02020603050405020304" pitchFamily="18" charset="0"/>
              </a:rPr>
              <a:t>Many-to-many relationship</a:t>
            </a:r>
          </a:p>
          <a:p>
            <a:pPr lvl="3" algn="l" eaLnBrk="1" hangingPunct="1">
              <a:spcBef>
                <a:spcPts val="600"/>
              </a:spcBef>
              <a:buFontTx/>
              <a:buChar char="•"/>
            </a:pPr>
            <a:r>
              <a:rPr lang="en-US" altLang="en-US" dirty="0">
                <a:effectLst/>
                <a:cs typeface="Times New Roman" panose="02020603050405020304" pitchFamily="18" charset="0"/>
              </a:rPr>
              <a:t>Requires </a:t>
            </a:r>
            <a:r>
              <a:rPr lang="ja-JP" altLang="en-US" dirty="0">
                <a:effectLst/>
                <a:cs typeface="Times New Roman" panose="02020603050405020304" pitchFamily="18" charset="0"/>
              </a:rPr>
              <a:t>“</a:t>
            </a:r>
            <a:r>
              <a:rPr lang="en-US" altLang="ja-JP" dirty="0">
                <a:effectLst/>
                <a:cs typeface="Times New Roman" panose="02020603050405020304" pitchFamily="18" charset="0"/>
              </a:rPr>
              <a:t>join table</a:t>
            </a:r>
            <a:r>
              <a:rPr lang="ja-JP" altLang="en-US" dirty="0">
                <a:effectLst/>
                <a:cs typeface="Times New Roman" panose="02020603050405020304" pitchFamily="18" charset="0"/>
              </a:rPr>
              <a:t>”</a:t>
            </a:r>
            <a:r>
              <a:rPr lang="en-US" altLang="ja-JP" dirty="0">
                <a:effectLst/>
                <a:cs typeface="Times New Roman" panose="02020603050405020304" pitchFamily="18" charset="0"/>
              </a:rPr>
              <a:t> or intersection relation that links the two tables to join information</a:t>
            </a:r>
            <a:endParaRPr lang="en-US" altLang="en-US" dirty="0">
              <a:effectLst/>
              <a:cs typeface="Times New Roman" panose="02020603050405020304" pitchFamily="18" charset="0"/>
            </a:endParaRPr>
          </a:p>
        </p:txBody>
      </p:sp>
    </p:spTree>
    <p:extLst>
      <p:ext uri="{BB962C8B-B14F-4D97-AF65-F5344CB8AC3E}">
        <p14:creationId xmlns:p14="http://schemas.microsoft.com/office/powerpoint/2010/main" val="39299805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p:cNvSpPr txBox="1">
            <a:spLocks noChangeArrowheads="1"/>
          </p:cNvSpPr>
          <p:nvPr/>
        </p:nvSpPr>
        <p:spPr bwMode="auto">
          <a:xfrm>
            <a:off x="1555531" y="273597"/>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latin typeface="Arial" panose="020B0604020202020204" pitchFamily="34" charset="0"/>
              </a:rPr>
              <a:t>The Database Approach to Data Management</a:t>
            </a:r>
          </a:p>
        </p:txBody>
      </p:sp>
      <p:sp>
        <p:nvSpPr>
          <p:cNvPr id="25603" name="Rectangle 6"/>
          <p:cNvSpPr>
            <a:spLocks noChangeArrowheads="1"/>
          </p:cNvSpPr>
          <p:nvPr/>
        </p:nvSpPr>
        <p:spPr bwMode="auto">
          <a:xfrm>
            <a:off x="228600" y="1594944"/>
            <a:ext cx="87630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0" rIns="90488" bIns="44450"/>
          <a:lstStyle>
            <a:lvl1pPr marL="342900" indent="-342900">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200150" indent="-28575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l" eaLnBrk="1" hangingPunct="1">
              <a:lnSpc>
                <a:spcPct val="100000"/>
              </a:lnSpc>
              <a:spcBef>
                <a:spcPct val="0"/>
              </a:spcBef>
              <a:spcAft>
                <a:spcPts val="1200"/>
              </a:spcAft>
              <a:buFontTx/>
              <a:buChar char="•"/>
            </a:pPr>
            <a:r>
              <a:rPr lang="en-US" altLang="en-US" sz="2400" b="1" dirty="0">
                <a:effectLst/>
                <a:latin typeface="Arial" panose="020B0604020202020204" pitchFamily="34" charset="0"/>
                <a:cs typeface="Times New Roman" panose="02020603050405020304" pitchFamily="18" charset="0"/>
              </a:rPr>
              <a:t>Normalization</a:t>
            </a:r>
          </a:p>
          <a:p>
            <a:pPr lvl="1" algn="l" eaLnBrk="1" hangingPunct="1">
              <a:lnSpc>
                <a:spcPct val="100000"/>
              </a:lnSpc>
              <a:spcBef>
                <a:spcPct val="0"/>
              </a:spcBef>
              <a:spcAft>
                <a:spcPts val="1200"/>
              </a:spcAft>
              <a:buFontTx/>
              <a:buChar char="•"/>
            </a:pPr>
            <a:r>
              <a:rPr lang="en-US" altLang="en-US" dirty="0">
                <a:effectLst/>
                <a:latin typeface="Arial" panose="020B0604020202020204" pitchFamily="34" charset="0"/>
                <a:cs typeface="Times New Roman" panose="02020603050405020304" pitchFamily="18" charset="0"/>
              </a:rPr>
              <a:t>Process of streamlining complex groups of data to:</a:t>
            </a:r>
          </a:p>
          <a:p>
            <a:pPr lvl="2" algn="l" eaLnBrk="1" hangingPunct="1">
              <a:lnSpc>
                <a:spcPct val="100000"/>
              </a:lnSpc>
              <a:spcBef>
                <a:spcPct val="0"/>
              </a:spcBef>
              <a:spcAft>
                <a:spcPts val="1200"/>
              </a:spcAft>
              <a:buFontTx/>
              <a:buChar char="•"/>
            </a:pPr>
            <a:r>
              <a:rPr lang="en-US" altLang="en-US" sz="2000" dirty="0">
                <a:effectLst/>
                <a:latin typeface="Arial" panose="020B0604020202020204" pitchFamily="34" charset="0"/>
                <a:cs typeface="Times New Roman" panose="02020603050405020304" pitchFamily="18" charset="0"/>
              </a:rPr>
              <a:t>Minimize redundant data elements.</a:t>
            </a:r>
          </a:p>
          <a:p>
            <a:pPr lvl="2" algn="l" eaLnBrk="1" hangingPunct="1">
              <a:lnSpc>
                <a:spcPct val="100000"/>
              </a:lnSpc>
              <a:spcBef>
                <a:spcPct val="0"/>
              </a:spcBef>
              <a:spcAft>
                <a:spcPts val="1200"/>
              </a:spcAft>
              <a:buFontTx/>
              <a:buChar char="•"/>
            </a:pPr>
            <a:r>
              <a:rPr lang="en-US" altLang="en-US" sz="2000" dirty="0">
                <a:effectLst/>
                <a:latin typeface="Arial" panose="020B0604020202020204" pitchFamily="34" charset="0"/>
                <a:cs typeface="Times New Roman" panose="02020603050405020304" pitchFamily="18" charset="0"/>
              </a:rPr>
              <a:t>Minimize awkward many-to-many relationships.</a:t>
            </a:r>
          </a:p>
          <a:p>
            <a:pPr lvl="2" algn="l" eaLnBrk="1" hangingPunct="1">
              <a:lnSpc>
                <a:spcPct val="100000"/>
              </a:lnSpc>
              <a:spcBef>
                <a:spcPct val="0"/>
              </a:spcBef>
              <a:spcAft>
                <a:spcPts val="1200"/>
              </a:spcAft>
              <a:buFontTx/>
              <a:buChar char="•"/>
            </a:pPr>
            <a:r>
              <a:rPr lang="en-US" altLang="en-US" sz="2000" dirty="0">
                <a:effectLst/>
                <a:latin typeface="Arial" panose="020B0604020202020204" pitchFamily="34" charset="0"/>
                <a:cs typeface="Times New Roman" panose="02020603050405020304" pitchFamily="18" charset="0"/>
              </a:rPr>
              <a:t>Increase stability and flexibility.</a:t>
            </a:r>
            <a:endParaRPr lang="en-US" altLang="en-US" sz="5400" b="1" dirty="0">
              <a:effectLst/>
              <a:latin typeface="Arial" panose="020B0604020202020204" pitchFamily="34" charset="0"/>
              <a:cs typeface="Times New Roman" panose="02020603050405020304" pitchFamily="18" charset="0"/>
            </a:endParaRPr>
          </a:p>
          <a:p>
            <a:pPr algn="l" eaLnBrk="1" hangingPunct="1">
              <a:lnSpc>
                <a:spcPct val="100000"/>
              </a:lnSpc>
              <a:spcBef>
                <a:spcPct val="0"/>
              </a:spcBef>
              <a:spcAft>
                <a:spcPts val="1200"/>
              </a:spcAft>
              <a:buFontTx/>
              <a:buChar char="•"/>
            </a:pPr>
            <a:r>
              <a:rPr lang="en-US" altLang="en-US" sz="2400" b="1" dirty="0">
                <a:effectLst/>
                <a:latin typeface="Arial" panose="020B0604020202020204" pitchFamily="34" charset="0"/>
                <a:cs typeface="Times New Roman" panose="02020603050405020304" pitchFamily="18" charset="0"/>
              </a:rPr>
              <a:t>Referential integrity rules</a:t>
            </a:r>
          </a:p>
          <a:p>
            <a:pPr lvl="1" algn="l" eaLnBrk="1" hangingPunct="1">
              <a:lnSpc>
                <a:spcPct val="100000"/>
              </a:lnSpc>
              <a:spcBef>
                <a:spcPct val="0"/>
              </a:spcBef>
              <a:spcAft>
                <a:spcPts val="1200"/>
              </a:spcAft>
              <a:buFontTx/>
              <a:buChar char="•"/>
            </a:pPr>
            <a:r>
              <a:rPr lang="en-US" altLang="en-US" dirty="0">
                <a:effectLst/>
                <a:latin typeface="Arial" panose="020B0604020202020204" pitchFamily="34" charset="0"/>
                <a:cs typeface="Times New Roman" panose="02020603050405020304" pitchFamily="18" charset="0"/>
              </a:rPr>
              <a:t>Used by relational databases to ensure that relationships between coupled tables remain consistent.</a:t>
            </a:r>
          </a:p>
          <a:p>
            <a:pPr lvl="1" algn="l" eaLnBrk="1" hangingPunct="1">
              <a:lnSpc>
                <a:spcPct val="100000"/>
              </a:lnSpc>
              <a:spcBef>
                <a:spcPct val="0"/>
              </a:spcBef>
              <a:spcAft>
                <a:spcPts val="1200"/>
              </a:spcAft>
              <a:buFontTx/>
              <a:buChar char="•"/>
            </a:pPr>
            <a:r>
              <a:rPr lang="en-US" altLang="en-US" dirty="0">
                <a:effectLst/>
                <a:latin typeface="Arial" panose="020B0604020202020204" pitchFamily="34" charset="0"/>
                <a:cs typeface="Times New Roman" panose="02020603050405020304" pitchFamily="18" charset="0"/>
              </a:rPr>
              <a:t>For example: </a:t>
            </a:r>
            <a:r>
              <a:rPr lang="en-US" altLang="en-US" dirty="0">
                <a:effectLst/>
                <a:latin typeface="Arial" panose="020B0604020202020204" pitchFamily="34" charset="0"/>
              </a:rPr>
              <a:t>when one table has a foreign key that points to another table, you may not add a record to the table with foreign key unless there is a corresponding record in the linked table. </a:t>
            </a:r>
          </a:p>
        </p:txBody>
      </p:sp>
    </p:spTree>
    <p:extLst>
      <p:ext uri="{BB962C8B-B14F-4D97-AF65-F5344CB8AC3E}">
        <p14:creationId xmlns:p14="http://schemas.microsoft.com/office/powerpoint/2010/main" val="38484246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685800" y="1612900"/>
            <a:ext cx="7772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r>
              <a:rPr lang="en-US" altLang="en-US" sz="2400" b="1" dirty="0">
                <a:solidFill>
                  <a:srgbClr val="9F0F10"/>
                </a:solidFill>
                <a:effectLst/>
                <a:latin typeface="Arial" panose="020B0604020202020204" pitchFamily="34" charset="0"/>
                <a:cs typeface="Times New Roman" panose="02020603050405020304" pitchFamily="18" charset="0"/>
              </a:rPr>
              <a:t>The Final Database Design with Sample Records</a:t>
            </a:r>
          </a:p>
        </p:txBody>
      </p:sp>
      <p:sp>
        <p:nvSpPr>
          <p:cNvPr id="27652" name="Text Box 4"/>
          <p:cNvSpPr txBox="1">
            <a:spLocks noChangeArrowheads="1"/>
          </p:cNvSpPr>
          <p:nvPr/>
        </p:nvSpPr>
        <p:spPr bwMode="auto">
          <a:xfrm>
            <a:off x="0" y="2857500"/>
            <a:ext cx="2209800"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eaLnBrk="1" hangingPunct="1">
              <a:lnSpc>
                <a:spcPct val="100000"/>
              </a:lnSpc>
              <a:spcBef>
                <a:spcPct val="0"/>
              </a:spcBef>
              <a:buFontTx/>
              <a:buNone/>
            </a:pPr>
            <a:r>
              <a:rPr lang="en-US" altLang="en-US" sz="1600" b="1" dirty="0">
                <a:effectLst/>
                <a:latin typeface="Arial" panose="020B0604020202020204" pitchFamily="34" charset="0"/>
              </a:rPr>
              <a:t>The final design of the database for suppliers, parts, and orders has four tables. The LINE_ITEM table is a join table that  eliminates the many-to-many relationship between ORDER and PART.</a:t>
            </a:r>
          </a:p>
        </p:txBody>
      </p:sp>
      <p:pic>
        <p:nvPicPr>
          <p:cNvPr id="27653" name="Picture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2200" y="2147888"/>
            <a:ext cx="6477000" cy="4008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4" name="Text Box 4"/>
          <p:cNvSpPr txBox="1">
            <a:spLocks noChangeArrowheads="1"/>
          </p:cNvSpPr>
          <p:nvPr/>
        </p:nvSpPr>
        <p:spPr bwMode="auto">
          <a:xfrm>
            <a:off x="1299998" y="250031"/>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effectLst/>
                <a:latin typeface="Arial" panose="020B0604020202020204" pitchFamily="34" charset="0"/>
              </a:rPr>
              <a:t>The Database Approach to Data Management</a:t>
            </a:r>
          </a:p>
        </p:txBody>
      </p:sp>
    </p:spTree>
    <p:extLst>
      <p:ext uri="{BB962C8B-B14F-4D97-AF65-F5344CB8AC3E}">
        <p14:creationId xmlns:p14="http://schemas.microsoft.com/office/powerpoint/2010/main" val="42847418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685800" y="1612900"/>
            <a:ext cx="7772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r>
              <a:rPr lang="en-US" altLang="en-US" sz="2400" b="1" dirty="0">
                <a:solidFill>
                  <a:srgbClr val="9F0F10"/>
                </a:solidFill>
                <a:effectLst/>
                <a:latin typeface="Arial" panose="020B0604020202020204" pitchFamily="34" charset="0"/>
                <a:cs typeface="Times New Roman" panose="02020603050405020304" pitchFamily="18" charset="0"/>
              </a:rPr>
              <a:t>Entity-Relationship Diagram for the Database</a:t>
            </a:r>
          </a:p>
          <a:p>
            <a:pPr algn="ctr" eaLnBrk="1" hangingPunct="1">
              <a:lnSpc>
                <a:spcPct val="100000"/>
              </a:lnSpc>
              <a:spcBef>
                <a:spcPct val="0"/>
              </a:spcBef>
              <a:buFontTx/>
              <a:buNone/>
            </a:pPr>
            <a:r>
              <a:rPr lang="en-US" altLang="en-US" sz="2400" b="1" dirty="0">
                <a:solidFill>
                  <a:srgbClr val="9F0F10"/>
                </a:solidFill>
                <a:effectLst/>
                <a:latin typeface="Arial" panose="020B0604020202020204" pitchFamily="34" charset="0"/>
                <a:cs typeface="Times New Roman" panose="02020603050405020304" pitchFamily="18" charset="0"/>
              </a:rPr>
              <a:t>with Four Tables</a:t>
            </a:r>
          </a:p>
        </p:txBody>
      </p:sp>
      <p:sp>
        <p:nvSpPr>
          <p:cNvPr id="29700" name="Text Box 4"/>
          <p:cNvSpPr txBox="1">
            <a:spLocks noChangeArrowheads="1"/>
          </p:cNvSpPr>
          <p:nvPr/>
        </p:nvSpPr>
        <p:spPr bwMode="auto">
          <a:xfrm>
            <a:off x="762000" y="4845050"/>
            <a:ext cx="7315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r>
              <a:rPr lang="en-US" altLang="en-US" sz="1800" b="1" dirty="0">
                <a:effectLst/>
                <a:latin typeface="Arial" panose="020B0604020202020204" pitchFamily="34" charset="0"/>
              </a:rPr>
              <a:t>This diagram shows the relationship between the entities SUPPLIER,  PART, LINE_ITEM, and  ORDER</a:t>
            </a:r>
            <a:r>
              <a:rPr lang="en-US" altLang="en-US" sz="900" b="1" dirty="0">
                <a:effectLst/>
                <a:latin typeface="Arial" panose="020B0604020202020204" pitchFamily="34" charset="0"/>
              </a:rPr>
              <a:t>.</a:t>
            </a:r>
          </a:p>
        </p:txBody>
      </p:sp>
      <p:pic>
        <p:nvPicPr>
          <p:cNvPr id="2970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200400"/>
            <a:ext cx="8685213" cy="808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Text Box 4"/>
          <p:cNvSpPr txBox="1">
            <a:spLocks noChangeArrowheads="1"/>
          </p:cNvSpPr>
          <p:nvPr/>
        </p:nvSpPr>
        <p:spPr bwMode="auto">
          <a:xfrm>
            <a:off x="1447800" y="288925"/>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effectLst/>
                <a:latin typeface="Arial" panose="020B0604020202020204" pitchFamily="34" charset="0"/>
              </a:rPr>
              <a:t>The Database Approach to Data Management</a:t>
            </a:r>
          </a:p>
        </p:txBody>
      </p:sp>
    </p:spTree>
    <p:extLst>
      <p:ext uri="{BB962C8B-B14F-4D97-AF65-F5344CB8AC3E}">
        <p14:creationId xmlns:p14="http://schemas.microsoft.com/office/powerpoint/2010/main" val="30688531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ChangeArrowheads="1"/>
          </p:cNvSpPr>
          <p:nvPr/>
        </p:nvSpPr>
        <p:spPr bwMode="auto">
          <a:xfrm>
            <a:off x="685800" y="2286000"/>
            <a:ext cx="8077200" cy="394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l" eaLnBrk="1" hangingPunct="1">
              <a:lnSpc>
                <a:spcPct val="110000"/>
              </a:lnSpc>
              <a:spcBef>
                <a:spcPct val="0"/>
              </a:spcBef>
              <a:spcAft>
                <a:spcPts val="1200"/>
              </a:spcAft>
              <a:buFontTx/>
              <a:buChar char="•"/>
            </a:pPr>
            <a:r>
              <a:rPr lang="en-US" altLang="en-US" sz="2400" b="1" dirty="0">
                <a:latin typeface="Arial" panose="020B0604020202020204" pitchFamily="34" charset="0"/>
                <a:cs typeface="Times New Roman" panose="02020603050405020304" pitchFamily="18" charset="0"/>
              </a:rPr>
              <a:t>Specific type of software for creating, storing, organizing, and accessing data from a database</a:t>
            </a:r>
            <a:r>
              <a:rPr lang="en-US" altLang="en-US" sz="2400" b="1" dirty="0">
                <a:latin typeface="Arial" panose="020B0604020202020204" pitchFamily="34" charset="0"/>
                <a:cs typeface="Arial" panose="020B0604020202020204" pitchFamily="34" charset="0"/>
              </a:rPr>
              <a:t> </a:t>
            </a:r>
            <a:endParaRPr lang="en-US" altLang="en-US" sz="2400" b="1" dirty="0">
              <a:latin typeface="Arial" panose="020B0604020202020204" pitchFamily="34" charset="0"/>
              <a:cs typeface="Times New Roman" panose="02020603050405020304" pitchFamily="18" charset="0"/>
            </a:endParaRPr>
          </a:p>
          <a:p>
            <a:pPr algn="l" eaLnBrk="1" hangingPunct="1">
              <a:lnSpc>
                <a:spcPct val="110000"/>
              </a:lnSpc>
              <a:spcBef>
                <a:spcPct val="0"/>
              </a:spcBef>
              <a:spcAft>
                <a:spcPts val="1200"/>
              </a:spcAft>
              <a:buFontTx/>
              <a:buChar char="•"/>
            </a:pPr>
            <a:r>
              <a:rPr lang="en-US" altLang="en-US" sz="2400" b="1" dirty="0">
                <a:latin typeface="Arial" panose="020B0604020202020204" pitchFamily="34" charset="0"/>
                <a:cs typeface="Times New Roman" panose="02020603050405020304" pitchFamily="18" charset="0"/>
              </a:rPr>
              <a:t>Separates the logical and physical views of the data</a:t>
            </a:r>
          </a:p>
          <a:p>
            <a:pPr algn="l" eaLnBrk="1" hangingPunct="1">
              <a:lnSpc>
                <a:spcPct val="110000"/>
              </a:lnSpc>
              <a:spcBef>
                <a:spcPct val="0"/>
              </a:spcBef>
              <a:spcAft>
                <a:spcPts val="1200"/>
              </a:spcAft>
              <a:buFontTx/>
              <a:buChar char="•"/>
            </a:pPr>
            <a:r>
              <a:rPr lang="en-US" altLang="en-US" sz="2400" b="1" dirty="0">
                <a:latin typeface="Arial" panose="020B0604020202020204" pitchFamily="34" charset="0"/>
                <a:cs typeface="Times New Roman" panose="02020603050405020304" pitchFamily="18" charset="0"/>
              </a:rPr>
              <a:t>Logical view: </a:t>
            </a:r>
            <a:r>
              <a:rPr lang="en-US" altLang="en-US" sz="2400" dirty="0">
                <a:latin typeface="Arial" panose="020B0604020202020204" pitchFamily="34" charset="0"/>
                <a:cs typeface="Times New Roman" panose="02020603050405020304" pitchFamily="18" charset="0"/>
              </a:rPr>
              <a:t>how end users view data</a:t>
            </a:r>
          </a:p>
          <a:p>
            <a:pPr algn="l" eaLnBrk="1" hangingPunct="1">
              <a:lnSpc>
                <a:spcPct val="110000"/>
              </a:lnSpc>
              <a:spcBef>
                <a:spcPct val="0"/>
              </a:spcBef>
              <a:spcAft>
                <a:spcPts val="1200"/>
              </a:spcAft>
              <a:buFontTx/>
              <a:buChar char="•"/>
            </a:pPr>
            <a:r>
              <a:rPr lang="en-US" altLang="en-US" sz="2400" b="1" dirty="0">
                <a:latin typeface="Arial" panose="020B0604020202020204" pitchFamily="34" charset="0"/>
                <a:cs typeface="Times New Roman" panose="02020603050405020304" pitchFamily="18" charset="0"/>
              </a:rPr>
              <a:t>Physical view: </a:t>
            </a:r>
            <a:r>
              <a:rPr lang="en-US" altLang="en-US" sz="2400" dirty="0">
                <a:latin typeface="Arial" panose="020B0604020202020204" pitchFamily="34" charset="0"/>
                <a:cs typeface="Times New Roman" panose="02020603050405020304" pitchFamily="18" charset="0"/>
              </a:rPr>
              <a:t>how data are actually structured and organized</a:t>
            </a:r>
          </a:p>
          <a:p>
            <a:pPr algn="l" eaLnBrk="1" hangingPunct="1">
              <a:lnSpc>
                <a:spcPct val="110000"/>
              </a:lnSpc>
              <a:spcBef>
                <a:spcPct val="0"/>
              </a:spcBef>
              <a:spcAft>
                <a:spcPts val="1200"/>
              </a:spcAft>
              <a:buFontTx/>
              <a:buChar char="•"/>
            </a:pPr>
            <a:r>
              <a:rPr lang="en-US" altLang="en-US" sz="2400" b="1" dirty="0">
                <a:latin typeface="Arial" panose="020B0604020202020204" pitchFamily="34" charset="0"/>
                <a:cs typeface="Times New Roman" panose="02020603050405020304" pitchFamily="18" charset="0"/>
              </a:rPr>
              <a:t>Examples of DBMS</a:t>
            </a:r>
            <a:r>
              <a:rPr lang="en-US" altLang="en-US" sz="2400" dirty="0">
                <a:latin typeface="Arial" panose="020B0604020202020204" pitchFamily="34" charset="0"/>
                <a:cs typeface="Times New Roman" panose="02020603050405020304" pitchFamily="18" charset="0"/>
              </a:rPr>
              <a:t>: Microsoft Access, DB2, Oracle Database, Microsoft SQL Server, MySQL,</a:t>
            </a:r>
          </a:p>
        </p:txBody>
      </p:sp>
      <p:sp>
        <p:nvSpPr>
          <p:cNvPr id="31747" name="Rectangle 5"/>
          <p:cNvSpPr>
            <a:spLocks noChangeArrowheads="1"/>
          </p:cNvSpPr>
          <p:nvPr/>
        </p:nvSpPr>
        <p:spPr bwMode="auto">
          <a:xfrm>
            <a:off x="685800" y="1612900"/>
            <a:ext cx="7772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r>
              <a:rPr lang="en-US" altLang="en-US" sz="2400" b="1" dirty="0">
                <a:solidFill>
                  <a:srgbClr val="9F0F10"/>
                </a:solidFill>
                <a:effectLst/>
                <a:latin typeface="Arial" panose="020B0604020202020204" pitchFamily="34" charset="0"/>
                <a:cs typeface="Times New Roman" panose="02020603050405020304" pitchFamily="18" charset="0"/>
              </a:rPr>
              <a:t>DBMS</a:t>
            </a:r>
          </a:p>
        </p:txBody>
      </p:sp>
      <p:sp>
        <p:nvSpPr>
          <p:cNvPr id="31748" name="Text Box 4"/>
          <p:cNvSpPr txBox="1">
            <a:spLocks noChangeArrowheads="1"/>
          </p:cNvSpPr>
          <p:nvPr/>
        </p:nvSpPr>
        <p:spPr bwMode="auto">
          <a:xfrm>
            <a:off x="1600200" y="189460"/>
            <a:ext cx="6629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a:lnSpc>
                <a:spcPct val="100000"/>
              </a:lnSpc>
              <a:spcBef>
                <a:spcPct val="50000"/>
              </a:spcBef>
              <a:buFontTx/>
              <a:buNone/>
            </a:pPr>
            <a:r>
              <a:rPr lang="en-US" altLang="en-US" sz="4000" b="1" dirty="0">
                <a:effectLst/>
                <a:latin typeface="Arial" panose="020B0604020202020204" pitchFamily="34" charset="0"/>
              </a:rPr>
              <a:t>The Database Approach to Data Management</a:t>
            </a:r>
          </a:p>
        </p:txBody>
      </p:sp>
    </p:spTree>
    <p:extLst>
      <p:ext uri="{BB962C8B-B14F-4D97-AF65-F5344CB8AC3E}">
        <p14:creationId xmlns:p14="http://schemas.microsoft.com/office/powerpoint/2010/main" val="36776299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3" name="Rectangle 5"/>
          <p:cNvSpPr>
            <a:spLocks noGrp="1" noChangeArrowheads="1"/>
          </p:cNvSpPr>
          <p:nvPr>
            <p:ph type="title"/>
          </p:nvPr>
        </p:nvSpPr>
        <p:spPr/>
        <p:txBody>
          <a:bodyPr/>
          <a:lstStyle/>
          <a:p>
            <a:r>
              <a:rPr lang="en-US" dirty="0" smtClean="0"/>
              <a:t>Main Data Warehousing Topics</a:t>
            </a:r>
            <a:endParaRPr lang="en-US" dirty="0"/>
          </a:p>
        </p:txBody>
      </p:sp>
      <p:sp>
        <p:nvSpPr>
          <p:cNvPr id="7174" name="Rectangle 6"/>
          <p:cNvSpPr>
            <a:spLocks noGrp="1" noChangeArrowheads="1"/>
          </p:cNvSpPr>
          <p:nvPr>
            <p:ph type="body" idx="1"/>
          </p:nvPr>
        </p:nvSpPr>
        <p:spPr/>
        <p:txBody>
          <a:bodyPr>
            <a:normAutofit fontScale="92500" lnSpcReduction="10000"/>
          </a:bodyPr>
          <a:lstStyle/>
          <a:p>
            <a:pPr>
              <a:lnSpc>
                <a:spcPct val="90000"/>
              </a:lnSpc>
            </a:pPr>
            <a:r>
              <a:rPr lang="en-US" dirty="0" smtClean="0"/>
              <a:t>DW definition</a:t>
            </a:r>
          </a:p>
          <a:p>
            <a:pPr>
              <a:lnSpc>
                <a:spcPct val="90000"/>
              </a:lnSpc>
            </a:pPr>
            <a:r>
              <a:rPr lang="en-US" dirty="0" smtClean="0"/>
              <a:t>Characteristics of DW</a:t>
            </a:r>
          </a:p>
          <a:p>
            <a:pPr>
              <a:lnSpc>
                <a:spcPct val="90000"/>
              </a:lnSpc>
            </a:pPr>
            <a:r>
              <a:rPr lang="en-US" dirty="0" smtClean="0"/>
              <a:t>Data Marts </a:t>
            </a:r>
          </a:p>
          <a:p>
            <a:pPr>
              <a:lnSpc>
                <a:spcPct val="90000"/>
              </a:lnSpc>
            </a:pPr>
            <a:r>
              <a:rPr lang="en-US" dirty="0" smtClean="0"/>
              <a:t>ODS - </a:t>
            </a:r>
            <a:r>
              <a:rPr lang="en-US" dirty="0">
                <a:solidFill>
                  <a:schemeClr val="tx1"/>
                </a:solidFill>
                <a:latin typeface="Times New Roman" pitchFamily="18" charset="0"/>
              </a:rPr>
              <a:t>business operates on </a:t>
            </a:r>
            <a:r>
              <a:rPr lang="en-US" dirty="0" smtClean="0">
                <a:solidFill>
                  <a:schemeClr val="tx1"/>
                </a:solidFill>
                <a:latin typeface="Times New Roman" pitchFamily="18" charset="0"/>
              </a:rPr>
              <a:t>daily</a:t>
            </a:r>
            <a:r>
              <a:rPr lang="en-US" dirty="0" smtClean="0"/>
              <a:t>, EDW – </a:t>
            </a:r>
            <a:r>
              <a:rPr lang="en-US" dirty="0">
                <a:solidFill>
                  <a:schemeClr val="tx1"/>
                </a:solidFill>
                <a:latin typeface="Times New Roman" pitchFamily="18" charset="0"/>
              </a:rPr>
              <a:t>enterprise wide </a:t>
            </a:r>
            <a:r>
              <a:rPr lang="en-US" dirty="0" err="1">
                <a:solidFill>
                  <a:schemeClr val="tx1"/>
                </a:solidFill>
                <a:latin typeface="Times New Roman" pitchFamily="18" charset="0"/>
              </a:rPr>
              <a:t>db</a:t>
            </a:r>
            <a:r>
              <a:rPr lang="en-US" dirty="0" smtClean="0"/>
              <a:t>, Metadata – </a:t>
            </a:r>
            <a:r>
              <a:rPr lang="en-US" dirty="0">
                <a:solidFill>
                  <a:schemeClr val="tx1"/>
                </a:solidFill>
                <a:latin typeface="Times New Roman" pitchFamily="18" charset="0"/>
              </a:rPr>
              <a:t>means to access the content</a:t>
            </a:r>
          </a:p>
          <a:p>
            <a:pPr>
              <a:lnSpc>
                <a:spcPct val="90000"/>
              </a:lnSpc>
            </a:pPr>
            <a:r>
              <a:rPr lang="en-US" dirty="0" smtClean="0"/>
              <a:t>DW Framework</a:t>
            </a:r>
          </a:p>
          <a:p>
            <a:pPr>
              <a:lnSpc>
                <a:spcPct val="90000"/>
              </a:lnSpc>
            </a:pPr>
            <a:r>
              <a:rPr lang="en-US" dirty="0" smtClean="0"/>
              <a:t>DW Architecture &amp; ETL Process</a:t>
            </a:r>
          </a:p>
          <a:p>
            <a:pPr>
              <a:lnSpc>
                <a:spcPct val="90000"/>
              </a:lnSpc>
            </a:pPr>
            <a:r>
              <a:rPr lang="en-US" dirty="0" smtClean="0"/>
              <a:t>DW Development</a:t>
            </a:r>
          </a:p>
          <a:p>
            <a:pPr>
              <a:lnSpc>
                <a:spcPct val="90000"/>
              </a:lnSpc>
            </a:pPr>
            <a:r>
              <a:rPr lang="en-US" dirty="0" smtClean="0"/>
              <a:t>DW Issues</a:t>
            </a:r>
          </a:p>
          <a:p>
            <a:pPr>
              <a:lnSpc>
                <a:spcPct val="90000"/>
              </a:lnSpc>
            </a:pPr>
            <a:endParaRPr lang="en-US" dirty="0"/>
          </a:p>
        </p:txBody>
      </p:sp>
    </p:spTree>
    <p:extLst>
      <p:ext uri="{BB962C8B-B14F-4D97-AF65-F5344CB8AC3E}">
        <p14:creationId xmlns:p14="http://schemas.microsoft.com/office/powerpoint/2010/main" val="3128718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Data Warehouse?</a:t>
            </a:r>
          </a:p>
        </p:txBody>
      </p:sp>
      <p:sp>
        <p:nvSpPr>
          <p:cNvPr id="3" name="Content Placeholder 2"/>
          <p:cNvSpPr>
            <a:spLocks noGrp="1"/>
          </p:cNvSpPr>
          <p:nvPr>
            <p:ph idx="1"/>
          </p:nvPr>
        </p:nvSpPr>
        <p:spPr/>
        <p:txBody>
          <a:bodyPr>
            <a:noAutofit/>
          </a:bodyPr>
          <a:lstStyle/>
          <a:p>
            <a:pPr>
              <a:buSzPct val="70000"/>
            </a:pPr>
            <a:r>
              <a:rPr lang="en-US" altLang="ja-JP" sz="3200" dirty="0">
                <a:ea typeface="ＭＳ Ｐゴシック" charset="-128"/>
              </a:rPr>
              <a:t>A physical repository where relational data are specially organized to provide enterprise-wide, cleansed data in a </a:t>
            </a:r>
            <a:r>
              <a:rPr lang="en-US" altLang="ja-JP" sz="3200" dirty="0" err="1" smtClean="0">
                <a:ea typeface="ＭＳ Ｐゴシック" charset="-128"/>
              </a:rPr>
              <a:t>standardised</a:t>
            </a:r>
            <a:r>
              <a:rPr lang="en-US" altLang="ja-JP" sz="3200" dirty="0" smtClean="0">
                <a:ea typeface="ＭＳ Ｐゴシック" charset="-128"/>
              </a:rPr>
              <a:t> </a:t>
            </a:r>
            <a:r>
              <a:rPr lang="en-US" altLang="ja-JP" sz="3200" dirty="0">
                <a:ea typeface="ＭＳ Ｐゴシック" charset="-128"/>
              </a:rPr>
              <a:t>format</a:t>
            </a:r>
          </a:p>
          <a:p>
            <a:pPr lvl="3">
              <a:buSzPct val="70000"/>
            </a:pPr>
            <a:endParaRPr lang="en-US" sz="1200" dirty="0"/>
          </a:p>
          <a:p>
            <a:pPr>
              <a:buSzPct val="70000"/>
            </a:pPr>
            <a:r>
              <a:rPr lang="en-US" sz="3200" dirty="0"/>
              <a:t>“The data warehouse is a collection of </a:t>
            </a:r>
            <a:r>
              <a:rPr lang="en-US" sz="3200" u="sng" dirty="0"/>
              <a:t>integrated</a:t>
            </a:r>
            <a:r>
              <a:rPr lang="en-US" sz="3200" dirty="0"/>
              <a:t>, </a:t>
            </a:r>
            <a:r>
              <a:rPr lang="en-US" sz="3200" u="sng" dirty="0"/>
              <a:t>subject-oriented</a:t>
            </a:r>
            <a:r>
              <a:rPr lang="en-US" sz="3200" dirty="0"/>
              <a:t> databases </a:t>
            </a:r>
            <a:r>
              <a:rPr lang="en-US" sz="3200" dirty="0" smtClean="0"/>
              <a:t>designed </a:t>
            </a:r>
            <a:r>
              <a:rPr lang="en-US" sz="3200" dirty="0"/>
              <a:t>to support DSS functions, where each unit of data is </a:t>
            </a:r>
            <a:r>
              <a:rPr lang="en-US" sz="3200" u="sng" dirty="0"/>
              <a:t>non-volatile</a:t>
            </a:r>
            <a:r>
              <a:rPr lang="en-US" sz="3200" dirty="0"/>
              <a:t> and relevant to some moment in time” </a:t>
            </a:r>
          </a:p>
        </p:txBody>
      </p:sp>
    </p:spTree>
    <p:extLst>
      <p:ext uri="{BB962C8B-B14F-4D97-AF65-F5344CB8AC3E}">
        <p14:creationId xmlns:p14="http://schemas.microsoft.com/office/powerpoint/2010/main" val="3675074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Characteristics of </a:t>
            </a:r>
            <a:r>
              <a:rPr lang="en-US" dirty="0" smtClean="0"/>
              <a:t>DWs</a:t>
            </a:r>
            <a:endParaRPr lang="en-US" dirty="0"/>
          </a:p>
        </p:txBody>
      </p:sp>
      <p:sp>
        <p:nvSpPr>
          <p:cNvPr id="3" name="Content Placeholder 2"/>
          <p:cNvSpPr>
            <a:spLocks noGrp="1"/>
          </p:cNvSpPr>
          <p:nvPr>
            <p:ph idx="1"/>
          </p:nvPr>
        </p:nvSpPr>
        <p:spPr/>
        <p:txBody>
          <a:bodyPr>
            <a:noAutofit/>
          </a:bodyPr>
          <a:lstStyle/>
          <a:p>
            <a:pPr marL="455613" indent="-455613">
              <a:lnSpc>
                <a:spcPct val="90000"/>
              </a:lnSpc>
            </a:pPr>
            <a:r>
              <a:rPr lang="en-US" sz="3200" dirty="0"/>
              <a:t>Subject oriented</a:t>
            </a:r>
          </a:p>
          <a:p>
            <a:pPr marL="455613" indent="-455613">
              <a:lnSpc>
                <a:spcPct val="90000"/>
              </a:lnSpc>
            </a:pPr>
            <a:r>
              <a:rPr lang="en-US" sz="3200" dirty="0"/>
              <a:t>Integrated</a:t>
            </a:r>
          </a:p>
          <a:p>
            <a:pPr marL="455613" indent="-455613">
              <a:lnSpc>
                <a:spcPct val="90000"/>
              </a:lnSpc>
            </a:pPr>
            <a:r>
              <a:rPr lang="en-US" sz="3200" dirty="0"/>
              <a:t>Time-variant (time series)</a:t>
            </a:r>
          </a:p>
          <a:p>
            <a:pPr marL="455613" indent="-455613">
              <a:lnSpc>
                <a:spcPct val="90000"/>
              </a:lnSpc>
            </a:pPr>
            <a:r>
              <a:rPr lang="en-US" sz="3200" dirty="0"/>
              <a:t>Nonvolatile</a:t>
            </a:r>
          </a:p>
          <a:p>
            <a:pPr marL="455613" indent="-455613">
              <a:lnSpc>
                <a:spcPct val="90000"/>
              </a:lnSpc>
            </a:pPr>
            <a:r>
              <a:rPr lang="en-US" sz="3200" dirty="0"/>
              <a:t>Summarized</a:t>
            </a:r>
          </a:p>
          <a:p>
            <a:pPr marL="455613" indent="-455613">
              <a:lnSpc>
                <a:spcPct val="90000"/>
              </a:lnSpc>
            </a:pPr>
            <a:r>
              <a:rPr lang="en-US" sz="3200" dirty="0"/>
              <a:t>Not normalized</a:t>
            </a:r>
          </a:p>
          <a:p>
            <a:pPr marL="455613" indent="-455613">
              <a:lnSpc>
                <a:spcPct val="90000"/>
              </a:lnSpc>
            </a:pPr>
            <a:r>
              <a:rPr lang="en-US" sz="3200" dirty="0"/>
              <a:t>Metadata</a:t>
            </a:r>
          </a:p>
          <a:p>
            <a:pPr marL="455613" indent="-455613">
              <a:lnSpc>
                <a:spcPct val="90000"/>
              </a:lnSpc>
            </a:pPr>
            <a:r>
              <a:rPr lang="en-US" sz="3200" dirty="0"/>
              <a:t>Web based, relational/multi-dimensional </a:t>
            </a:r>
          </a:p>
          <a:p>
            <a:pPr marL="455613" indent="-455613">
              <a:lnSpc>
                <a:spcPct val="90000"/>
              </a:lnSpc>
            </a:pPr>
            <a:r>
              <a:rPr lang="en-US" sz="3200" dirty="0" smtClean="0"/>
              <a:t>Client/server, real-time/right-time/active …</a:t>
            </a:r>
            <a:endParaRPr lang="en-US" sz="3200" dirty="0"/>
          </a:p>
        </p:txBody>
      </p:sp>
    </p:spTree>
    <p:extLst>
      <p:ext uri="{BB962C8B-B14F-4D97-AF65-F5344CB8AC3E}">
        <p14:creationId xmlns:p14="http://schemas.microsoft.com/office/powerpoint/2010/main" val="2499853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
            </a:r>
            <a:endParaRPr lang="en-US" dirty="0"/>
          </a:p>
        </p:txBody>
      </p:sp>
      <p:sp>
        <p:nvSpPr>
          <p:cNvPr id="3" name="Content Placeholder 2"/>
          <p:cNvSpPr>
            <a:spLocks noGrp="1"/>
          </p:cNvSpPr>
          <p:nvPr>
            <p:ph idx="1"/>
          </p:nvPr>
        </p:nvSpPr>
        <p:spPr/>
        <p:txBody>
          <a:bodyPr/>
          <a:lstStyle/>
          <a:p>
            <a:r>
              <a:rPr lang="en-US" dirty="0" smtClean="0"/>
              <a:t>Full explanation:</a:t>
            </a:r>
          </a:p>
          <a:p>
            <a:endParaRPr lang="en-US" dirty="0"/>
          </a:p>
          <a:p>
            <a:r>
              <a:rPr lang="nl-NL" dirty="0">
                <a:hlinkClick r:id="rId2"/>
              </a:rPr>
              <a:t>http://it.toolbox.com/wiki/index.php/</a:t>
            </a:r>
            <a:r>
              <a:rPr lang="nl-NL" dirty="0" smtClean="0">
                <a:hlinkClick r:id="rId2"/>
              </a:rPr>
              <a:t>Data_Warehouse_Fundamentals</a:t>
            </a:r>
            <a:endParaRPr lang="nl-NL" dirty="0" smtClean="0"/>
          </a:p>
          <a:p>
            <a:endParaRPr lang="en-US" dirty="0"/>
          </a:p>
        </p:txBody>
      </p:sp>
    </p:spTree>
    <p:extLst>
      <p:ext uri="{BB962C8B-B14F-4D97-AF65-F5344CB8AC3E}">
        <p14:creationId xmlns:p14="http://schemas.microsoft.com/office/powerpoint/2010/main" val="683627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Mart</a:t>
            </a:r>
            <a:endParaRPr lang="en-US" dirty="0"/>
          </a:p>
        </p:txBody>
      </p:sp>
      <p:sp>
        <p:nvSpPr>
          <p:cNvPr id="3" name="Content Placeholder 2"/>
          <p:cNvSpPr>
            <a:spLocks noGrp="1"/>
          </p:cNvSpPr>
          <p:nvPr>
            <p:ph idx="1"/>
          </p:nvPr>
        </p:nvSpPr>
        <p:spPr/>
        <p:txBody>
          <a:bodyPr>
            <a:normAutofit lnSpcReduction="10000"/>
          </a:bodyPr>
          <a:lstStyle/>
          <a:p>
            <a:pPr>
              <a:lnSpc>
                <a:spcPct val="90000"/>
              </a:lnSpc>
              <a:buFontTx/>
              <a:buNone/>
            </a:pPr>
            <a:r>
              <a:rPr lang="en-US" altLang="ja-JP" dirty="0">
                <a:ea typeface="ＭＳ Ｐゴシック" charset="-128"/>
              </a:rPr>
              <a:t>A departmental </a:t>
            </a:r>
            <a:r>
              <a:rPr lang="en-US" altLang="ja-JP" dirty="0" smtClean="0">
                <a:ea typeface="ＭＳ Ｐゴシック" charset="-128"/>
              </a:rPr>
              <a:t>small-scale “DW” </a:t>
            </a:r>
            <a:r>
              <a:rPr lang="en-US" altLang="ja-JP" dirty="0">
                <a:ea typeface="ＭＳ Ｐゴシック" charset="-128"/>
              </a:rPr>
              <a:t>that stores only </a:t>
            </a:r>
            <a:r>
              <a:rPr lang="en-US" altLang="ja-JP" dirty="0" smtClean="0">
                <a:ea typeface="ＭＳ Ｐゴシック" charset="-128"/>
              </a:rPr>
              <a:t>limited/relevant </a:t>
            </a:r>
            <a:r>
              <a:rPr lang="en-US" altLang="ja-JP" dirty="0">
                <a:ea typeface="ＭＳ Ｐゴシック" charset="-128"/>
              </a:rPr>
              <a:t>data </a:t>
            </a:r>
          </a:p>
          <a:p>
            <a:pPr lvl="5">
              <a:lnSpc>
                <a:spcPct val="90000"/>
              </a:lnSpc>
            </a:pPr>
            <a:endParaRPr lang="en-US" b="1" dirty="0"/>
          </a:p>
          <a:p>
            <a:pPr lvl="1">
              <a:lnSpc>
                <a:spcPct val="90000"/>
              </a:lnSpc>
            </a:pPr>
            <a:r>
              <a:rPr lang="en-US" dirty="0">
                <a:solidFill>
                  <a:srgbClr val="FF0000"/>
                </a:solidFill>
              </a:rPr>
              <a:t>Dependent data mart </a:t>
            </a:r>
          </a:p>
          <a:p>
            <a:pPr lvl="1">
              <a:lnSpc>
                <a:spcPct val="90000"/>
              </a:lnSpc>
              <a:buFontTx/>
              <a:buNone/>
            </a:pPr>
            <a:r>
              <a:rPr lang="en-US" dirty="0"/>
              <a:t>	A subset that is created directly from a data warehouse </a:t>
            </a:r>
            <a:r>
              <a:rPr lang="en-US" sz="2800" dirty="0" smtClean="0">
                <a:solidFill>
                  <a:schemeClr val="tx1"/>
                </a:solidFill>
              </a:rPr>
              <a:t>(extracted from parent DW)</a:t>
            </a:r>
            <a:endParaRPr lang="en-US" sz="2800" dirty="0">
              <a:solidFill>
                <a:schemeClr val="tx1"/>
              </a:solidFill>
            </a:endParaRPr>
          </a:p>
          <a:p>
            <a:pPr lvl="5">
              <a:lnSpc>
                <a:spcPct val="90000"/>
              </a:lnSpc>
            </a:pPr>
            <a:endParaRPr lang="en-US" dirty="0"/>
          </a:p>
          <a:p>
            <a:pPr lvl="1">
              <a:lnSpc>
                <a:spcPct val="90000"/>
              </a:lnSpc>
            </a:pPr>
            <a:r>
              <a:rPr lang="en-US" dirty="0">
                <a:solidFill>
                  <a:srgbClr val="FF0000"/>
                </a:solidFill>
              </a:rPr>
              <a:t>Independent data mart</a:t>
            </a:r>
          </a:p>
          <a:p>
            <a:pPr lvl="1">
              <a:lnSpc>
                <a:spcPct val="90000"/>
              </a:lnSpc>
              <a:buFontTx/>
              <a:buNone/>
            </a:pPr>
            <a:r>
              <a:rPr lang="en-US" dirty="0"/>
              <a:t>	A small data warehouse designed for a strategic business unit or a department </a:t>
            </a:r>
            <a:r>
              <a:rPr lang="en-US" dirty="0" smtClean="0"/>
              <a:t> </a:t>
            </a:r>
            <a:r>
              <a:rPr lang="en-US" sz="2800" dirty="0" smtClean="0">
                <a:solidFill>
                  <a:schemeClr val="tx1"/>
                </a:solidFill>
              </a:rPr>
              <a:t>(data not derived from parent DW)</a:t>
            </a:r>
            <a:endParaRPr lang="en-US" sz="2800" dirty="0">
              <a:solidFill>
                <a:schemeClr val="tx1"/>
              </a:solidFill>
            </a:endParaRPr>
          </a:p>
          <a:p>
            <a:endParaRPr lang="en-US" dirty="0"/>
          </a:p>
        </p:txBody>
      </p:sp>
    </p:spTree>
    <p:extLst>
      <p:ext uri="{BB962C8B-B14F-4D97-AF65-F5344CB8AC3E}">
        <p14:creationId xmlns:p14="http://schemas.microsoft.com/office/powerpoint/2010/main" val="4373432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0"/>
            <a:ext cx="8229600" cy="929640"/>
          </a:xfrm>
        </p:spPr>
        <p:txBody>
          <a:bodyPr/>
          <a:lstStyle/>
          <a:p>
            <a:r>
              <a:rPr lang="en-US" dirty="0" smtClean="0"/>
              <a:t>Other DW Components</a:t>
            </a:r>
            <a:endParaRPr lang="en-US" dirty="0"/>
          </a:p>
        </p:txBody>
      </p:sp>
      <p:sp>
        <p:nvSpPr>
          <p:cNvPr id="3" name="Content Placeholder 2"/>
          <p:cNvSpPr>
            <a:spLocks noGrp="1"/>
          </p:cNvSpPr>
          <p:nvPr>
            <p:ph idx="1"/>
          </p:nvPr>
        </p:nvSpPr>
        <p:spPr>
          <a:xfrm>
            <a:off x="457200" y="1447800"/>
            <a:ext cx="8229600" cy="5257800"/>
          </a:xfrm>
        </p:spPr>
        <p:txBody>
          <a:bodyPr>
            <a:noAutofit/>
          </a:bodyPr>
          <a:lstStyle/>
          <a:p>
            <a:r>
              <a:rPr lang="en-US" sz="2800" dirty="0">
                <a:solidFill>
                  <a:srgbClr val="FF0000"/>
                </a:solidFill>
              </a:rPr>
              <a:t>Operational data stores (ODS)</a:t>
            </a:r>
          </a:p>
          <a:p>
            <a:pPr>
              <a:buFontTx/>
              <a:buNone/>
            </a:pPr>
            <a:r>
              <a:rPr lang="en-US" sz="2800" dirty="0"/>
              <a:t>	A type of database often used as an interim area for a data warehouse</a:t>
            </a:r>
          </a:p>
          <a:p>
            <a:r>
              <a:rPr lang="en-US" sz="2800" dirty="0">
                <a:solidFill>
                  <a:srgbClr val="FF0000"/>
                </a:solidFill>
              </a:rPr>
              <a:t>Oper marts </a:t>
            </a:r>
            <a:r>
              <a:rPr lang="en-US" sz="2800" dirty="0" smtClean="0">
                <a:solidFill>
                  <a:srgbClr val="FF0000"/>
                </a:solidFill>
              </a:rPr>
              <a:t>- </a:t>
            </a:r>
            <a:r>
              <a:rPr lang="en-US" sz="2800" dirty="0"/>
              <a:t>a</a:t>
            </a:r>
            <a:r>
              <a:rPr lang="en-US" sz="2800" dirty="0" smtClean="0"/>
              <a:t>n </a:t>
            </a:r>
            <a:r>
              <a:rPr lang="en-US" sz="2800" dirty="0"/>
              <a:t>operational data mart. </a:t>
            </a:r>
          </a:p>
          <a:p>
            <a:r>
              <a:rPr lang="en-US" sz="2800" dirty="0">
                <a:solidFill>
                  <a:srgbClr val="FF0000"/>
                </a:solidFill>
              </a:rPr>
              <a:t>Enterprise data warehouse (EDW)</a:t>
            </a:r>
          </a:p>
          <a:p>
            <a:pPr>
              <a:buFontTx/>
              <a:buNone/>
            </a:pPr>
            <a:r>
              <a:rPr lang="en-US" sz="2800" dirty="0"/>
              <a:t>	A data warehouse for the enterprise. </a:t>
            </a:r>
          </a:p>
          <a:p>
            <a:r>
              <a:rPr lang="en-US" altLang="ja-JP" sz="2800" dirty="0">
                <a:solidFill>
                  <a:srgbClr val="FF0000"/>
                </a:solidFill>
                <a:ea typeface="ＭＳ Ｐゴシック" charset="-128"/>
              </a:rPr>
              <a:t>Metadata </a:t>
            </a:r>
          </a:p>
          <a:p>
            <a:pPr>
              <a:buFontTx/>
              <a:buNone/>
            </a:pPr>
            <a:r>
              <a:rPr lang="en-US" altLang="ja-JP" sz="2800" dirty="0">
                <a:ea typeface="ＭＳ Ｐゴシック" charset="-128"/>
              </a:rPr>
              <a:t>	Data about data. In a data warehouse, metadata describe the contents of a data warehouse and the manner of its acquisition and </a:t>
            </a:r>
            <a:r>
              <a:rPr lang="en-US" altLang="ja-JP" sz="2800" dirty="0" smtClean="0">
                <a:ea typeface="ＭＳ Ｐゴシック" charset="-128"/>
              </a:rPr>
              <a:t>use.</a:t>
            </a:r>
            <a:r>
              <a:rPr lang="de-DE" altLang="ja-JP" sz="2800" dirty="0">
                <a:ea typeface="ＭＳ Ｐゴシック" charset="-128"/>
              </a:rPr>
              <a:t> </a:t>
            </a:r>
            <a:r>
              <a:rPr lang="de-DE" altLang="ja-JP" sz="2800" dirty="0">
                <a:ea typeface="ＭＳ Ｐゴシック" charset="-128"/>
                <a:hlinkClick r:id="rId3"/>
              </a:rPr>
              <a:t>https://www.youtube.com/watch?v=</a:t>
            </a:r>
            <a:r>
              <a:rPr lang="de-DE" altLang="ja-JP" sz="2800" dirty="0" smtClean="0">
                <a:ea typeface="ＭＳ Ｐゴシック" charset="-128"/>
                <a:hlinkClick r:id="rId3"/>
              </a:rPr>
              <a:t>i2a8pDbCabg</a:t>
            </a:r>
            <a:endParaRPr lang="de-DE" altLang="ja-JP" sz="2800" dirty="0" smtClean="0">
              <a:ea typeface="ＭＳ Ｐゴシック" charset="-128"/>
            </a:endParaRPr>
          </a:p>
          <a:p>
            <a:pPr>
              <a:buFontTx/>
              <a:buNone/>
            </a:pPr>
            <a:r>
              <a:rPr lang="en-US" altLang="ja-JP" sz="2800" dirty="0" smtClean="0">
                <a:ea typeface="ＭＳ Ｐゴシック" charset="-128"/>
              </a:rPr>
              <a:t> </a:t>
            </a:r>
          </a:p>
          <a:p>
            <a:pPr>
              <a:buFontTx/>
              <a:buNone/>
            </a:pPr>
            <a:endParaRPr lang="en-US" sz="2800" dirty="0"/>
          </a:p>
        </p:txBody>
      </p:sp>
    </p:spTree>
    <p:extLst>
      <p:ext uri="{BB962C8B-B14F-4D97-AF65-F5344CB8AC3E}">
        <p14:creationId xmlns:p14="http://schemas.microsoft.com/office/powerpoint/2010/main" val="654574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2.1</a:t>
            </a:r>
          </a:p>
        </p:txBody>
      </p:sp>
      <p:sp>
        <p:nvSpPr>
          <p:cNvPr id="3" name="Content Placeholder 2"/>
          <p:cNvSpPr>
            <a:spLocks noGrp="1"/>
          </p:cNvSpPr>
          <p:nvPr>
            <p:ph idx="1"/>
          </p:nvPr>
        </p:nvSpPr>
        <p:spPr>
          <a:xfrm>
            <a:off x="457200" y="1600200"/>
            <a:ext cx="8458200" cy="4876800"/>
          </a:xfrm>
        </p:spPr>
        <p:txBody>
          <a:bodyPr>
            <a:normAutofit fontScale="92500"/>
          </a:bodyPr>
          <a:lstStyle/>
          <a:p>
            <a:pPr marL="0" indent="0">
              <a:buNone/>
            </a:pPr>
            <a:r>
              <a:rPr lang="en-US" sz="3200" dirty="0">
                <a:solidFill>
                  <a:srgbClr val="0000FF"/>
                </a:solidFill>
                <a:effectLst>
                  <a:outerShdw blurRad="38100" dist="38100" dir="2700000" algn="tl">
                    <a:srgbClr val="000000">
                      <a:alpha val="43137"/>
                    </a:srgbClr>
                  </a:outerShdw>
                </a:effectLst>
              </a:rPr>
              <a:t>A Better Data Plan: </a:t>
            </a:r>
            <a:r>
              <a:rPr lang="en-US" sz="3200" dirty="0" smtClean="0">
                <a:solidFill>
                  <a:srgbClr val="0000FF"/>
                </a:solidFill>
                <a:effectLst>
                  <a:outerShdw blurRad="38100" dist="38100" dir="2700000" algn="tl">
                    <a:srgbClr val="000000">
                      <a:alpha val="43137"/>
                    </a:srgbClr>
                  </a:outerShdw>
                </a:effectLst>
              </a:rPr>
              <a:t>Well-Established TELCOs </a:t>
            </a:r>
            <a:r>
              <a:rPr lang="en-US" sz="3200" dirty="0">
                <a:solidFill>
                  <a:srgbClr val="0000FF"/>
                </a:solidFill>
                <a:effectLst>
                  <a:outerShdw blurRad="38100" dist="38100" dir="2700000" algn="tl">
                    <a:srgbClr val="000000">
                      <a:alpha val="43137"/>
                    </a:srgbClr>
                  </a:outerShdw>
                </a:effectLst>
              </a:rPr>
              <a:t>Leverage Data </a:t>
            </a:r>
            <a:r>
              <a:rPr lang="en-US" sz="3200" dirty="0" smtClean="0">
                <a:solidFill>
                  <a:srgbClr val="0000FF"/>
                </a:solidFill>
                <a:effectLst>
                  <a:outerShdw blurRad="38100" dist="38100" dir="2700000" algn="tl">
                    <a:srgbClr val="000000">
                      <a:alpha val="43137"/>
                    </a:srgbClr>
                  </a:outerShdw>
                </a:effectLst>
              </a:rPr>
              <a:t>Warehousing and </a:t>
            </a:r>
            <a:r>
              <a:rPr lang="en-US" sz="3200" dirty="0">
                <a:solidFill>
                  <a:srgbClr val="0000FF"/>
                </a:solidFill>
                <a:effectLst>
                  <a:outerShdw blurRad="38100" dist="38100" dir="2700000" algn="tl">
                    <a:srgbClr val="000000">
                      <a:alpha val="43137"/>
                    </a:srgbClr>
                  </a:outerShdw>
                </a:effectLst>
              </a:rPr>
              <a:t>Analytics </a:t>
            </a:r>
            <a:r>
              <a:rPr lang="en-US" sz="3200" dirty="0" smtClean="0">
                <a:solidFill>
                  <a:srgbClr val="0000FF"/>
                </a:solidFill>
                <a:effectLst>
                  <a:outerShdw blurRad="38100" dist="38100" dir="2700000" algn="tl">
                    <a:srgbClr val="000000">
                      <a:alpha val="43137"/>
                    </a:srgbClr>
                  </a:outerShdw>
                </a:effectLst>
              </a:rPr>
              <a:t>to Stay </a:t>
            </a:r>
            <a:r>
              <a:rPr lang="en-US" sz="3200" dirty="0">
                <a:solidFill>
                  <a:srgbClr val="0000FF"/>
                </a:solidFill>
                <a:effectLst>
                  <a:outerShdw blurRad="38100" dist="38100" dir="2700000" algn="tl">
                    <a:srgbClr val="000000">
                      <a:alpha val="43137"/>
                    </a:srgbClr>
                  </a:outerShdw>
                </a:effectLst>
              </a:rPr>
              <a:t>on Top in </a:t>
            </a:r>
            <a:r>
              <a:rPr lang="en-US" sz="3200" dirty="0" smtClean="0">
                <a:solidFill>
                  <a:srgbClr val="0000FF"/>
                </a:solidFill>
                <a:effectLst>
                  <a:outerShdw blurRad="38100" dist="38100" dir="2700000" algn="tl">
                    <a:srgbClr val="000000">
                      <a:alpha val="43137"/>
                    </a:srgbClr>
                  </a:outerShdw>
                </a:effectLst>
              </a:rPr>
              <a:t>a Competitive Industry</a:t>
            </a:r>
          </a:p>
          <a:p>
            <a:pPr marL="0" indent="0">
              <a:buNone/>
            </a:pPr>
            <a:r>
              <a:rPr lang="en-US" sz="3500"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200" dirty="0" smtClean="0"/>
              <a:t>What </a:t>
            </a:r>
            <a:r>
              <a:rPr lang="en-US" sz="3200" dirty="0"/>
              <a:t>are the main challenges for TELCOs?</a:t>
            </a:r>
          </a:p>
          <a:p>
            <a:pPr marL="514350" indent="-514350">
              <a:buFont typeface="+mj-lt"/>
              <a:buAutoNum type="arabicPeriod"/>
            </a:pPr>
            <a:r>
              <a:rPr lang="en-US" sz="3200" dirty="0" smtClean="0"/>
              <a:t>How </a:t>
            </a:r>
            <a:r>
              <a:rPr lang="en-US" sz="3200" dirty="0"/>
              <a:t>can data warehousing and data </a:t>
            </a:r>
            <a:r>
              <a:rPr lang="en-US" sz="3200" dirty="0" smtClean="0"/>
              <a:t>analytics help </a:t>
            </a:r>
            <a:r>
              <a:rPr lang="en-US" sz="3200" dirty="0"/>
              <a:t>TELCOs in overcoming their challenges?</a:t>
            </a:r>
          </a:p>
          <a:p>
            <a:pPr marL="514350" indent="-514350">
              <a:buFont typeface="+mj-lt"/>
              <a:buAutoNum type="arabicPeriod"/>
            </a:pPr>
            <a:r>
              <a:rPr lang="en-US" sz="3200" dirty="0" smtClean="0"/>
              <a:t>Why </a:t>
            </a:r>
            <a:r>
              <a:rPr lang="en-US" sz="3200" dirty="0"/>
              <a:t>do you think TELCOs are well suited to </a:t>
            </a:r>
            <a:r>
              <a:rPr lang="en-US" sz="3200" dirty="0" smtClean="0"/>
              <a:t>take full </a:t>
            </a:r>
            <a:r>
              <a:rPr lang="en-US" sz="3200" dirty="0"/>
              <a:t>advantage of data analytics?</a:t>
            </a:r>
          </a:p>
        </p:txBody>
      </p:sp>
    </p:spTree>
    <p:extLst>
      <p:ext uri="{BB962C8B-B14F-4D97-AF65-F5344CB8AC3E}">
        <p14:creationId xmlns:p14="http://schemas.microsoft.com/office/powerpoint/2010/main" val="3838183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0"/>
            <a:ext cx="8229600" cy="701040"/>
          </a:xfrm>
        </p:spPr>
        <p:txBody>
          <a:bodyPr>
            <a:normAutofit fontScale="90000"/>
          </a:bodyPr>
          <a:lstStyle/>
          <a:p>
            <a:r>
              <a:rPr lang="en-US" dirty="0" smtClean="0"/>
              <a:t>Major </a:t>
            </a:r>
            <a:r>
              <a:rPr lang="en-US" dirty="0" smtClean="0"/>
              <a:t>components </a:t>
            </a:r>
            <a:r>
              <a:rPr lang="en-US" dirty="0" smtClean="0"/>
              <a:t>of a data warehouse</a:t>
            </a:r>
            <a:endParaRPr lang="en-US" dirty="0"/>
          </a:p>
        </p:txBody>
      </p:sp>
      <p:sp>
        <p:nvSpPr>
          <p:cNvPr id="3" name="Content Placeholder 2"/>
          <p:cNvSpPr>
            <a:spLocks noGrp="1"/>
          </p:cNvSpPr>
          <p:nvPr>
            <p:ph idx="1"/>
          </p:nvPr>
        </p:nvSpPr>
        <p:spPr>
          <a:xfrm>
            <a:off x="190500" y="1295400"/>
            <a:ext cx="8763000" cy="4876800"/>
          </a:xfrm>
        </p:spPr>
        <p:txBody>
          <a:bodyPr>
            <a:noAutofit/>
          </a:bodyPr>
          <a:lstStyle/>
          <a:p>
            <a:pPr lvl="0"/>
            <a:r>
              <a:rPr lang="en-US" sz="2100" b="1" i="1" dirty="0"/>
              <a:t>Data sources.</a:t>
            </a:r>
            <a:r>
              <a:rPr lang="en-US" sz="2100" dirty="0"/>
              <a:t> Data are sourced from operational systems and possibly from external data sources.</a:t>
            </a:r>
            <a:endParaRPr lang="en-GB" sz="2100" dirty="0"/>
          </a:p>
          <a:p>
            <a:pPr lvl="0"/>
            <a:r>
              <a:rPr lang="en-US" sz="2100" b="1" i="1" dirty="0"/>
              <a:t>Data extraction and transformation.</a:t>
            </a:r>
            <a:r>
              <a:rPr lang="en-US" sz="2100" dirty="0"/>
              <a:t> Data are extracted and properly transformed using custom-written or commercial software called ETL.</a:t>
            </a:r>
            <a:endParaRPr lang="en-GB" sz="2100" dirty="0"/>
          </a:p>
          <a:p>
            <a:pPr lvl="0"/>
            <a:r>
              <a:rPr lang="en-US" sz="2100" b="1" i="1" dirty="0"/>
              <a:t>Data loading.</a:t>
            </a:r>
            <a:r>
              <a:rPr lang="en-US" sz="2100" dirty="0"/>
              <a:t> Data are loaded into a staging area, where they are transformed and cleansed. The data are then ready to load into the data warehouse.</a:t>
            </a:r>
            <a:endParaRPr lang="en-GB" sz="2100" dirty="0"/>
          </a:p>
          <a:p>
            <a:pPr lvl="0"/>
            <a:r>
              <a:rPr lang="en-US" sz="2100" b="1" i="1" dirty="0"/>
              <a:t>Comprehensive database.</a:t>
            </a:r>
            <a:r>
              <a:rPr lang="en-US" sz="2100" dirty="0"/>
              <a:t> This is the EDW that supports decision analysis by providing relevant summarized and detailed information.</a:t>
            </a:r>
            <a:endParaRPr lang="en-GB" sz="2100" dirty="0"/>
          </a:p>
          <a:p>
            <a:pPr lvl="0"/>
            <a:r>
              <a:rPr lang="en-US" sz="2100" b="1" i="1" dirty="0"/>
              <a:t>Metadata.</a:t>
            </a:r>
            <a:r>
              <a:rPr lang="en-US" sz="2100" dirty="0"/>
              <a:t> Metadata are maintained for access by IT personnel and users. Metadata include rules for organizing data summaries that are easy to index and search.</a:t>
            </a:r>
            <a:endParaRPr lang="en-GB" sz="2100" dirty="0"/>
          </a:p>
          <a:p>
            <a:pPr lvl="0"/>
            <a:r>
              <a:rPr lang="en-US" sz="2100" b="1" i="1" dirty="0"/>
              <a:t>Middleware tools.</a:t>
            </a:r>
            <a:r>
              <a:rPr lang="en-US" sz="2100" dirty="0"/>
              <a:t> Middleware tools enable access to the data warehouse from a variety of front-end applications.</a:t>
            </a:r>
            <a:endParaRPr lang="en-GB" sz="2100" dirty="0"/>
          </a:p>
          <a:p>
            <a:endParaRPr lang="en-US" sz="2100" dirty="0"/>
          </a:p>
        </p:txBody>
      </p:sp>
    </p:spTree>
    <p:extLst>
      <p:ext uri="{BB962C8B-B14F-4D97-AF65-F5344CB8AC3E}">
        <p14:creationId xmlns:p14="http://schemas.microsoft.com/office/powerpoint/2010/main" val="30021653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p:txBody>
          <a:bodyPr/>
          <a:lstStyle/>
          <a:p>
            <a:r>
              <a:rPr lang="en-US" dirty="0" smtClean="0"/>
              <a:t>A Generic DW </a:t>
            </a:r>
            <a:r>
              <a:rPr lang="en-US" dirty="0"/>
              <a:t>Framework</a:t>
            </a:r>
          </a:p>
        </p:txBody>
      </p:sp>
      <p:pic>
        <p:nvPicPr>
          <p:cNvPr id="4" name="Picture 3"/>
          <p:cNvPicPr>
            <a:picLocks noChangeAspect="1"/>
          </p:cNvPicPr>
          <p:nvPr/>
        </p:nvPicPr>
        <p:blipFill>
          <a:blip r:embed="rId3" cstate="print"/>
          <a:srcRect/>
          <a:stretch>
            <a:fillRect/>
          </a:stretch>
        </p:blipFill>
        <p:spPr bwMode="auto">
          <a:xfrm>
            <a:off x="685800" y="1676400"/>
            <a:ext cx="8037809" cy="4594205"/>
          </a:xfrm>
          <a:prstGeom prst="rect">
            <a:avLst/>
          </a:prstGeom>
          <a:noFill/>
          <a:ln w="9525">
            <a:noFill/>
            <a:miter lim="800000"/>
            <a:headEnd/>
            <a:tailEnd/>
          </a:ln>
        </p:spPr>
      </p:pic>
    </p:spTree>
    <p:extLst>
      <p:ext uri="{BB962C8B-B14F-4D97-AF65-F5344CB8AC3E}">
        <p14:creationId xmlns:p14="http://schemas.microsoft.com/office/powerpoint/2010/main" val="25868104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Data Integration and the Extraction, Transformation, and Load (ETL) Process</a:t>
            </a:r>
          </a:p>
        </p:txBody>
      </p:sp>
      <p:sp>
        <p:nvSpPr>
          <p:cNvPr id="3" name="Content Placeholder 2"/>
          <p:cNvSpPr>
            <a:spLocks noGrp="1"/>
          </p:cNvSpPr>
          <p:nvPr>
            <p:ph idx="1"/>
          </p:nvPr>
        </p:nvSpPr>
        <p:spPr/>
        <p:txBody>
          <a:bodyPr>
            <a:noAutofit/>
          </a:bodyPr>
          <a:lstStyle/>
          <a:p>
            <a:r>
              <a:rPr lang="en-US" sz="2400" dirty="0" smtClean="0">
                <a:solidFill>
                  <a:srgbClr val="FF0000"/>
                </a:solidFill>
              </a:rPr>
              <a:t>ETL = E</a:t>
            </a:r>
            <a:r>
              <a:rPr lang="en-US" sz="2400" dirty="0" smtClean="0"/>
              <a:t>xtract</a:t>
            </a:r>
            <a:r>
              <a:rPr lang="en-US" sz="2400" dirty="0" smtClean="0">
                <a:solidFill>
                  <a:srgbClr val="FF0000"/>
                </a:solidFill>
              </a:rPr>
              <a:t> T</a:t>
            </a:r>
            <a:r>
              <a:rPr lang="en-US" sz="2400" dirty="0" smtClean="0"/>
              <a:t>ransform</a:t>
            </a:r>
            <a:r>
              <a:rPr lang="en-US" sz="2400" dirty="0" smtClean="0">
                <a:solidFill>
                  <a:srgbClr val="FF0000"/>
                </a:solidFill>
              </a:rPr>
              <a:t> L</a:t>
            </a:r>
            <a:r>
              <a:rPr lang="en-US" sz="2400" dirty="0" smtClean="0"/>
              <a:t>oad</a:t>
            </a:r>
          </a:p>
          <a:p>
            <a:r>
              <a:rPr lang="en-US" sz="2400" dirty="0" smtClean="0">
                <a:solidFill>
                  <a:srgbClr val="FF0000"/>
                </a:solidFill>
              </a:rPr>
              <a:t>Data integration </a:t>
            </a:r>
          </a:p>
          <a:p>
            <a:pPr>
              <a:buFontTx/>
              <a:buNone/>
            </a:pPr>
            <a:r>
              <a:rPr lang="en-US" sz="2400" dirty="0" smtClean="0"/>
              <a:t>	Integration that comprises three major processes: data access, data federation, and change capture. </a:t>
            </a:r>
          </a:p>
          <a:p>
            <a:r>
              <a:rPr lang="en-US" sz="2400" dirty="0" smtClean="0">
                <a:solidFill>
                  <a:srgbClr val="FF0000"/>
                </a:solidFill>
              </a:rPr>
              <a:t>Enterprise </a:t>
            </a:r>
            <a:r>
              <a:rPr lang="en-US" sz="2400" dirty="0">
                <a:solidFill>
                  <a:srgbClr val="FF0000"/>
                </a:solidFill>
              </a:rPr>
              <a:t>application integration (EAI)</a:t>
            </a:r>
          </a:p>
          <a:p>
            <a:pPr>
              <a:buFontTx/>
              <a:buNone/>
            </a:pPr>
            <a:r>
              <a:rPr lang="en-US" sz="2400" dirty="0"/>
              <a:t>	A technology that</a:t>
            </a:r>
            <a:r>
              <a:rPr lang="en-US" sz="2400" b="1" dirty="0"/>
              <a:t> </a:t>
            </a:r>
            <a:r>
              <a:rPr lang="en-US" sz="2400" dirty="0"/>
              <a:t>provides a vehicle for pushing data from source systems into a data warehouse </a:t>
            </a:r>
          </a:p>
          <a:p>
            <a:r>
              <a:rPr lang="en-US" sz="2400" dirty="0">
                <a:solidFill>
                  <a:srgbClr val="FF0000"/>
                </a:solidFill>
              </a:rPr>
              <a:t>Enterprise information integration (EII) </a:t>
            </a:r>
          </a:p>
          <a:p>
            <a:pPr>
              <a:buFontTx/>
              <a:buNone/>
            </a:pPr>
            <a:r>
              <a:rPr lang="en-US" sz="2400" dirty="0"/>
              <a:t>	An evolving tool space that promises real-time data integration from a variety of sources, such as </a:t>
            </a:r>
            <a:r>
              <a:rPr lang="en-US" sz="2400" dirty="0" smtClean="0"/>
              <a:t>relational or </a:t>
            </a:r>
            <a:r>
              <a:rPr lang="en-US" sz="2400" dirty="0"/>
              <a:t>multidimensional</a:t>
            </a:r>
            <a:r>
              <a:rPr lang="en-US" sz="2400" dirty="0" smtClean="0"/>
              <a:t> </a:t>
            </a:r>
            <a:r>
              <a:rPr lang="en-US" sz="2400" dirty="0"/>
              <a:t>databases, Web services, </a:t>
            </a:r>
            <a:r>
              <a:rPr lang="en-US" sz="2400" dirty="0" smtClean="0"/>
              <a:t>etc.</a:t>
            </a:r>
            <a:endParaRPr lang="en-US" sz="2400" dirty="0"/>
          </a:p>
        </p:txBody>
      </p:sp>
    </p:spTree>
    <p:extLst>
      <p:ext uri="{BB962C8B-B14F-4D97-AF65-F5344CB8AC3E}">
        <p14:creationId xmlns:p14="http://schemas.microsoft.com/office/powerpoint/2010/main" val="42103771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Data Integration and the Extraction, Transformation, and Load (ETL) Process</a:t>
            </a:r>
          </a:p>
        </p:txBody>
      </p:sp>
      <p:pic>
        <p:nvPicPr>
          <p:cNvPr id="5" name="Picture 4"/>
          <p:cNvPicPr>
            <a:picLocks noChangeAspect="1"/>
          </p:cNvPicPr>
          <p:nvPr/>
        </p:nvPicPr>
        <p:blipFill>
          <a:blip r:embed="rId3" cstate="print"/>
          <a:srcRect/>
          <a:stretch>
            <a:fillRect/>
          </a:stretch>
        </p:blipFill>
        <p:spPr bwMode="auto">
          <a:xfrm>
            <a:off x="457200" y="2133600"/>
            <a:ext cx="8305800" cy="3583780"/>
          </a:xfrm>
          <a:prstGeom prst="rect">
            <a:avLst/>
          </a:prstGeom>
          <a:noFill/>
          <a:ln w="9525">
            <a:noFill/>
            <a:miter lim="800000"/>
            <a:headEnd/>
            <a:tailEnd/>
          </a:ln>
        </p:spPr>
      </p:pic>
    </p:spTree>
    <p:extLst>
      <p:ext uri="{BB962C8B-B14F-4D97-AF65-F5344CB8AC3E}">
        <p14:creationId xmlns:p14="http://schemas.microsoft.com/office/powerpoint/2010/main" val="24006189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B</a:t>
            </a:r>
            <a:r>
              <a:rPr lang="en-US" sz="3600" dirty="0" smtClean="0"/>
              <a:t>enefits </a:t>
            </a:r>
            <a:r>
              <a:rPr lang="en-US" sz="3600" dirty="0"/>
              <a:t>of </a:t>
            </a:r>
            <a:r>
              <a:rPr lang="en-US" sz="3600" dirty="0" smtClean="0"/>
              <a:t>Data </a:t>
            </a:r>
            <a:r>
              <a:rPr lang="en-US" sz="3600" dirty="0"/>
              <a:t>W</a:t>
            </a:r>
            <a:r>
              <a:rPr lang="en-US" sz="3600" dirty="0" smtClean="0"/>
              <a:t>arehouses</a:t>
            </a:r>
            <a:endParaRPr lang="en-GB" sz="3600" dirty="0"/>
          </a:p>
        </p:txBody>
      </p:sp>
      <p:sp>
        <p:nvSpPr>
          <p:cNvPr id="3" name="Content Placeholder 2"/>
          <p:cNvSpPr>
            <a:spLocks noGrp="1"/>
          </p:cNvSpPr>
          <p:nvPr>
            <p:ph idx="1"/>
          </p:nvPr>
        </p:nvSpPr>
        <p:spPr>
          <a:xfrm>
            <a:off x="0" y="1600200"/>
            <a:ext cx="9144000" cy="4876800"/>
          </a:xfrm>
        </p:spPr>
        <p:txBody>
          <a:bodyPr>
            <a:noAutofit/>
          </a:bodyPr>
          <a:lstStyle/>
          <a:p>
            <a:pPr marL="0" indent="0">
              <a:buNone/>
            </a:pPr>
            <a:r>
              <a:rPr lang="en-US" sz="2050" i="1" dirty="0"/>
              <a:t>Direct</a:t>
            </a:r>
            <a:r>
              <a:rPr lang="en-US" sz="2050" dirty="0"/>
              <a:t> benefits include:</a:t>
            </a:r>
            <a:endParaRPr lang="en-GB" sz="2050" dirty="0"/>
          </a:p>
          <a:p>
            <a:pPr lvl="0"/>
            <a:r>
              <a:rPr lang="en-US" sz="2050" dirty="0"/>
              <a:t>Allowing end users to perform extensive analysis in numerous ways.</a:t>
            </a:r>
            <a:endParaRPr lang="en-GB" sz="2050" dirty="0"/>
          </a:p>
          <a:p>
            <a:pPr lvl="0"/>
            <a:r>
              <a:rPr lang="en-US" sz="2050" dirty="0"/>
              <a:t>A consolidated view of corporate data (i.e., a single version of the truth).</a:t>
            </a:r>
            <a:endParaRPr lang="en-GB" sz="2050" dirty="0"/>
          </a:p>
          <a:p>
            <a:pPr lvl="0"/>
            <a:r>
              <a:rPr lang="en-US" sz="2050" dirty="0"/>
              <a:t>Better and more timely information. </a:t>
            </a:r>
            <a:endParaRPr lang="en-US" sz="2050" dirty="0" smtClean="0"/>
          </a:p>
          <a:p>
            <a:pPr lvl="1"/>
            <a:r>
              <a:rPr lang="en-US" sz="2000" dirty="0" smtClean="0"/>
              <a:t>A </a:t>
            </a:r>
            <a:r>
              <a:rPr lang="en-US" sz="2000" dirty="0"/>
              <a:t>data warehouse permits information processing to be offloaded from costly operational systems onto low-cost servers; therefore, end-user information requests can be processed more quickly.</a:t>
            </a:r>
            <a:endParaRPr lang="en-GB" sz="2000" dirty="0"/>
          </a:p>
          <a:p>
            <a:pPr lvl="0"/>
            <a:r>
              <a:rPr lang="en-US" sz="2050" dirty="0"/>
              <a:t>Enhanced system performance. </a:t>
            </a:r>
            <a:endParaRPr lang="en-US" sz="2050" dirty="0" smtClean="0"/>
          </a:p>
          <a:p>
            <a:pPr lvl="1"/>
            <a:r>
              <a:rPr lang="en-US" sz="2000" dirty="0" smtClean="0"/>
              <a:t>A </a:t>
            </a:r>
            <a:r>
              <a:rPr lang="en-US" sz="2000" dirty="0"/>
              <a:t>data warehouse frees production processing because some operational system reporting requirements are moved to DSS.</a:t>
            </a:r>
            <a:endParaRPr lang="en-GB" sz="2000" dirty="0"/>
          </a:p>
          <a:p>
            <a:pPr lvl="0"/>
            <a:r>
              <a:rPr lang="en-US" sz="2050" dirty="0"/>
              <a:t>Simplification of data access.</a:t>
            </a:r>
            <a:endParaRPr lang="en-GB" sz="2050" dirty="0"/>
          </a:p>
          <a:p>
            <a:pPr marL="0" indent="0">
              <a:buNone/>
            </a:pPr>
            <a:r>
              <a:rPr lang="en-US" sz="1500" i="1" dirty="0"/>
              <a:t> </a:t>
            </a:r>
            <a:endParaRPr lang="en-GB" sz="1500" dirty="0"/>
          </a:p>
          <a:p>
            <a:pPr marL="0" indent="0">
              <a:buNone/>
            </a:pPr>
            <a:r>
              <a:rPr lang="en-US" sz="2050" i="1" dirty="0"/>
              <a:t>Indirect</a:t>
            </a:r>
            <a:r>
              <a:rPr lang="en-US" sz="2050" dirty="0"/>
              <a:t> benefits arise when end users take advantage of these direct benefits.</a:t>
            </a:r>
            <a:endParaRPr lang="en-GB" sz="2050" dirty="0"/>
          </a:p>
          <a:p>
            <a:endParaRPr lang="en-GB" sz="2050" dirty="0"/>
          </a:p>
        </p:txBody>
      </p:sp>
    </p:spTree>
    <p:extLst>
      <p:ext uri="{BB962C8B-B14F-4D97-AF65-F5344CB8AC3E}">
        <p14:creationId xmlns:p14="http://schemas.microsoft.com/office/powerpoint/2010/main" val="2321456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0"/>
            <a:ext cx="8610600" cy="1158240"/>
          </a:xfrm>
        </p:spPr>
        <p:txBody>
          <a:bodyPr>
            <a:normAutofit fontScale="90000"/>
          </a:bodyPr>
          <a:lstStyle/>
          <a:p>
            <a:r>
              <a:rPr lang="en-US" dirty="0" smtClean="0"/>
              <a:t>Additional Data Warehouse Considerations </a:t>
            </a:r>
            <a:br>
              <a:rPr lang="en-US" dirty="0" smtClean="0"/>
            </a:br>
            <a:r>
              <a:rPr lang="en-US" dirty="0" smtClean="0"/>
              <a:t>Hosted Data Warehouses</a:t>
            </a:r>
            <a:endParaRPr lang="en-US" dirty="0"/>
          </a:p>
        </p:txBody>
      </p:sp>
      <p:sp>
        <p:nvSpPr>
          <p:cNvPr id="3" name="Content Placeholder 2"/>
          <p:cNvSpPr>
            <a:spLocks noGrp="1"/>
          </p:cNvSpPr>
          <p:nvPr>
            <p:ph idx="1"/>
          </p:nvPr>
        </p:nvSpPr>
        <p:spPr>
          <a:xfrm>
            <a:off x="457200" y="1600200"/>
            <a:ext cx="8610600" cy="4800600"/>
          </a:xfrm>
        </p:spPr>
        <p:txBody>
          <a:bodyPr>
            <a:normAutofit/>
          </a:bodyPr>
          <a:lstStyle/>
          <a:p>
            <a:r>
              <a:rPr lang="en-US" dirty="0" smtClean="0"/>
              <a:t>Benefits:</a:t>
            </a:r>
          </a:p>
          <a:p>
            <a:pPr lvl="1"/>
            <a:r>
              <a:rPr lang="en-US" sz="2800" dirty="0" smtClean="0"/>
              <a:t>Requires minimal investment in infrastructure</a:t>
            </a:r>
          </a:p>
          <a:p>
            <a:pPr lvl="1"/>
            <a:r>
              <a:rPr lang="en-US" sz="2800" dirty="0" smtClean="0"/>
              <a:t>Frees up capacity on in-house systems</a:t>
            </a:r>
          </a:p>
          <a:p>
            <a:pPr lvl="1"/>
            <a:r>
              <a:rPr lang="en-US" sz="2800" dirty="0" smtClean="0"/>
              <a:t>Frees up cash flow</a:t>
            </a:r>
          </a:p>
          <a:p>
            <a:pPr lvl="1"/>
            <a:r>
              <a:rPr lang="en-US" sz="2800" dirty="0" smtClean="0"/>
              <a:t>Makes powerful solutions affordable</a:t>
            </a:r>
          </a:p>
          <a:p>
            <a:pPr lvl="1"/>
            <a:r>
              <a:rPr lang="en-US" sz="2800" dirty="0" smtClean="0"/>
              <a:t>Enables solutions that provide for growth</a:t>
            </a:r>
          </a:p>
          <a:p>
            <a:pPr lvl="1"/>
            <a:r>
              <a:rPr lang="en-US" sz="2800" dirty="0" smtClean="0"/>
              <a:t>Offers better quality equipment and software</a:t>
            </a:r>
          </a:p>
          <a:p>
            <a:pPr lvl="1"/>
            <a:r>
              <a:rPr lang="en-US" sz="2800" dirty="0" smtClean="0"/>
              <a:t>Provides faster connections</a:t>
            </a:r>
          </a:p>
        </p:txBody>
      </p:sp>
    </p:spTree>
    <p:extLst>
      <p:ext uri="{BB962C8B-B14F-4D97-AF65-F5344CB8AC3E}">
        <p14:creationId xmlns:p14="http://schemas.microsoft.com/office/powerpoint/2010/main" val="3295352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of Data in DW</a:t>
            </a:r>
            <a:endParaRPr lang="en-US" dirty="0"/>
          </a:p>
        </p:txBody>
      </p:sp>
      <p:sp>
        <p:nvSpPr>
          <p:cNvPr id="3" name="Content Placeholder 2"/>
          <p:cNvSpPr>
            <a:spLocks noGrp="1"/>
          </p:cNvSpPr>
          <p:nvPr>
            <p:ph idx="1"/>
          </p:nvPr>
        </p:nvSpPr>
        <p:spPr>
          <a:xfrm>
            <a:off x="457200" y="1676400"/>
            <a:ext cx="8229600" cy="4876800"/>
          </a:xfrm>
        </p:spPr>
        <p:txBody>
          <a:bodyPr>
            <a:noAutofit/>
          </a:bodyPr>
          <a:lstStyle/>
          <a:p>
            <a:r>
              <a:rPr lang="en-US" sz="2800" dirty="0" smtClean="0">
                <a:solidFill>
                  <a:srgbClr val="FF0000"/>
                </a:solidFill>
              </a:rPr>
              <a:t>Dimensional Modeling </a:t>
            </a:r>
          </a:p>
          <a:p>
            <a:pPr lvl="1"/>
            <a:r>
              <a:rPr lang="en-US" sz="2400" dirty="0" smtClean="0"/>
              <a:t>A retrieval-based system that supports high-volume query </a:t>
            </a:r>
            <a:r>
              <a:rPr lang="en-US" sz="2400" dirty="0" smtClean="0"/>
              <a:t>access</a:t>
            </a:r>
          </a:p>
          <a:p>
            <a:pPr marL="274638" lvl="1" indent="0">
              <a:buNone/>
            </a:pPr>
            <a:endParaRPr lang="en-US" sz="2400" dirty="0" smtClean="0"/>
          </a:p>
          <a:p>
            <a:r>
              <a:rPr lang="en-US" sz="2800" dirty="0" smtClean="0">
                <a:solidFill>
                  <a:srgbClr val="FF0000"/>
                </a:solidFill>
              </a:rPr>
              <a:t>Star schema </a:t>
            </a:r>
          </a:p>
          <a:p>
            <a:pPr lvl="1"/>
            <a:r>
              <a:rPr lang="en-US" sz="2400" dirty="0" smtClean="0"/>
              <a:t>The most commonly used and the simplest style of dimensional modeling</a:t>
            </a:r>
          </a:p>
          <a:p>
            <a:pPr lvl="1"/>
            <a:r>
              <a:rPr lang="en-US" sz="2400" dirty="0" smtClean="0"/>
              <a:t>Contain a </a:t>
            </a:r>
            <a:r>
              <a:rPr lang="en-US" sz="2400" dirty="0" smtClean="0">
                <a:solidFill>
                  <a:srgbClr val="FF0000"/>
                </a:solidFill>
              </a:rPr>
              <a:t>fact table </a:t>
            </a:r>
            <a:r>
              <a:rPr lang="en-US" sz="2400" dirty="0" smtClean="0"/>
              <a:t>surrounded by and connected to several </a:t>
            </a:r>
            <a:r>
              <a:rPr lang="en-US" sz="2400" dirty="0" smtClean="0">
                <a:solidFill>
                  <a:srgbClr val="FF0000"/>
                </a:solidFill>
              </a:rPr>
              <a:t>dimension </a:t>
            </a:r>
            <a:r>
              <a:rPr lang="en-US" sz="2400" dirty="0" smtClean="0">
                <a:solidFill>
                  <a:srgbClr val="FF0000"/>
                </a:solidFill>
              </a:rPr>
              <a:t>tables</a:t>
            </a:r>
          </a:p>
          <a:p>
            <a:pPr lvl="1"/>
            <a:endParaRPr lang="en-US" sz="2400" dirty="0">
              <a:solidFill>
                <a:srgbClr val="FF0000"/>
              </a:solidFill>
            </a:endParaRPr>
          </a:p>
          <a:p>
            <a:pPr lvl="1"/>
            <a:r>
              <a:rPr lang="en-US" sz="2400" dirty="0" smtClean="0">
                <a:solidFill>
                  <a:srgbClr val="FF0000"/>
                </a:solidFill>
              </a:rPr>
              <a:t>There are other schema – such as snowflake </a:t>
            </a:r>
            <a:endParaRPr lang="en-US" sz="2400" dirty="0" smtClean="0">
              <a:solidFill>
                <a:srgbClr val="FF0000"/>
              </a:solidFill>
            </a:endParaRPr>
          </a:p>
        </p:txBody>
      </p:sp>
    </p:spTree>
    <p:extLst>
      <p:ext uri="{BB962C8B-B14F-4D97-AF65-F5344CB8AC3E}">
        <p14:creationId xmlns:p14="http://schemas.microsoft.com/office/powerpoint/2010/main" val="1566218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534400" cy="4876800"/>
          </a:xfrm>
        </p:spPr>
        <p:txBody>
          <a:bodyPr/>
          <a:lstStyle/>
          <a:p>
            <a:pPr marL="0" indent="0">
              <a:buNone/>
            </a:pPr>
            <a:r>
              <a:rPr lang="en-US" sz="2800" dirty="0" smtClean="0"/>
              <a:t>The ability to organize, present, and analyze data by several dimensions, such as sales by region, by product, by salesperson, and by time (four dimensions)</a:t>
            </a:r>
          </a:p>
          <a:p>
            <a:r>
              <a:rPr lang="en-US" sz="2800" dirty="0" smtClean="0">
                <a:solidFill>
                  <a:srgbClr val="F85E08"/>
                </a:solidFill>
              </a:rPr>
              <a:t>Multidimensional presentation  </a:t>
            </a:r>
          </a:p>
          <a:p>
            <a:pPr lvl="1"/>
            <a:r>
              <a:rPr lang="en-US" sz="2400" dirty="0" smtClean="0">
                <a:solidFill>
                  <a:srgbClr val="C00000"/>
                </a:solidFill>
              </a:rPr>
              <a:t>Dimensions:</a:t>
            </a:r>
            <a:r>
              <a:rPr lang="en-US" sz="2400" dirty="0" smtClean="0"/>
              <a:t> products, salespeople, market segments, business units, geographical locations, distribution channels, country, or industry</a:t>
            </a:r>
          </a:p>
          <a:p>
            <a:pPr lvl="1"/>
            <a:r>
              <a:rPr lang="en-US" sz="2400" dirty="0" smtClean="0">
                <a:solidFill>
                  <a:srgbClr val="C00000"/>
                </a:solidFill>
              </a:rPr>
              <a:t>Measures: </a:t>
            </a:r>
            <a:r>
              <a:rPr lang="en-US" sz="2400" dirty="0" smtClean="0"/>
              <a:t>money, sales volume, head count, inventory profit, actual versus forecast</a:t>
            </a:r>
          </a:p>
          <a:p>
            <a:pPr lvl="1"/>
            <a:r>
              <a:rPr lang="en-US" sz="2400" dirty="0" smtClean="0">
                <a:solidFill>
                  <a:srgbClr val="C00000"/>
                </a:solidFill>
              </a:rPr>
              <a:t>Time:</a:t>
            </a:r>
            <a:r>
              <a:rPr lang="en-US" sz="2400" dirty="0" smtClean="0"/>
              <a:t> daily, weekly, monthly, quarterly, or yearly</a:t>
            </a:r>
          </a:p>
        </p:txBody>
      </p:sp>
      <p:sp>
        <p:nvSpPr>
          <p:cNvPr id="4" name="Title 3"/>
          <p:cNvSpPr>
            <a:spLocks noGrp="1"/>
          </p:cNvSpPr>
          <p:nvPr>
            <p:ph type="title"/>
          </p:nvPr>
        </p:nvSpPr>
        <p:spPr>
          <a:xfrm>
            <a:off x="457200" y="381000"/>
            <a:ext cx="8229600" cy="1158240"/>
          </a:xfrm>
        </p:spPr>
        <p:txBody>
          <a:bodyPr/>
          <a:lstStyle/>
          <a:p>
            <a:r>
              <a:rPr lang="en-US" dirty="0" smtClean="0"/>
              <a:t>Multidimensionality</a:t>
            </a:r>
            <a:endParaRPr lang="en-US" dirty="0"/>
          </a:p>
        </p:txBody>
      </p:sp>
    </p:spTree>
    <p:extLst>
      <p:ext uri="{BB962C8B-B14F-4D97-AF65-F5344CB8AC3E}">
        <p14:creationId xmlns:p14="http://schemas.microsoft.com/office/powerpoint/2010/main" val="625220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Star versus Snowflake Schema</a:t>
            </a:r>
            <a:endParaRPr lang="en-US"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61" y="1905000"/>
            <a:ext cx="8892339" cy="3733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0127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Analysis of Data in DW</a:t>
            </a:r>
            <a:endParaRPr lang="en-US" dirty="0"/>
          </a:p>
        </p:txBody>
      </p:sp>
      <p:sp>
        <p:nvSpPr>
          <p:cNvPr id="3" name="Content Placeholder 2"/>
          <p:cNvSpPr>
            <a:spLocks noGrp="1"/>
          </p:cNvSpPr>
          <p:nvPr>
            <p:ph idx="1"/>
          </p:nvPr>
        </p:nvSpPr>
        <p:spPr>
          <a:xfrm>
            <a:off x="457200" y="1600200"/>
            <a:ext cx="8534400" cy="4876800"/>
          </a:xfrm>
        </p:spPr>
        <p:txBody>
          <a:bodyPr>
            <a:noAutofit/>
          </a:bodyPr>
          <a:lstStyle/>
          <a:p>
            <a:pPr>
              <a:lnSpc>
                <a:spcPct val="80000"/>
              </a:lnSpc>
            </a:pPr>
            <a:r>
              <a:rPr lang="en-US" sz="2800" dirty="0" smtClean="0"/>
              <a:t>OLTP vs. OLAP…</a:t>
            </a:r>
          </a:p>
          <a:p>
            <a:pPr lvl="2">
              <a:lnSpc>
                <a:spcPct val="80000"/>
              </a:lnSpc>
            </a:pPr>
            <a:endParaRPr lang="en-US" sz="1600" dirty="0" smtClean="0"/>
          </a:p>
          <a:p>
            <a:pPr>
              <a:lnSpc>
                <a:spcPct val="80000"/>
              </a:lnSpc>
            </a:pPr>
            <a:r>
              <a:rPr lang="en-US" sz="2800" dirty="0"/>
              <a:t>OLTP (online transaction processing)</a:t>
            </a:r>
          </a:p>
          <a:p>
            <a:pPr lvl="1">
              <a:lnSpc>
                <a:spcPct val="80000"/>
              </a:lnSpc>
            </a:pPr>
            <a:r>
              <a:rPr lang="en-US" sz="2400" dirty="0" smtClean="0"/>
              <a:t>Capturing </a:t>
            </a:r>
            <a:r>
              <a:rPr lang="en-US" sz="2400" dirty="0"/>
              <a:t>and storing data </a:t>
            </a:r>
            <a:r>
              <a:rPr lang="en-US" sz="2400" dirty="0" smtClean="0"/>
              <a:t>from ERP</a:t>
            </a:r>
            <a:r>
              <a:rPr lang="en-US" sz="2400" dirty="0"/>
              <a:t>, CRM, </a:t>
            </a:r>
            <a:r>
              <a:rPr lang="en-US" sz="2400" dirty="0" smtClean="0"/>
              <a:t>POS, …</a:t>
            </a:r>
          </a:p>
          <a:p>
            <a:pPr lvl="1">
              <a:lnSpc>
                <a:spcPct val="80000"/>
              </a:lnSpc>
            </a:pPr>
            <a:r>
              <a:rPr lang="en-US" sz="2400" dirty="0"/>
              <a:t>The main focus is on </a:t>
            </a:r>
            <a:r>
              <a:rPr lang="en-US" sz="2400" u="sng" dirty="0"/>
              <a:t>efficiency</a:t>
            </a:r>
            <a:r>
              <a:rPr lang="en-US" sz="2400" dirty="0"/>
              <a:t> of routine </a:t>
            </a:r>
            <a:r>
              <a:rPr lang="en-US" sz="2400" dirty="0" smtClean="0"/>
              <a:t>tasks</a:t>
            </a:r>
          </a:p>
          <a:p>
            <a:pPr lvl="2">
              <a:lnSpc>
                <a:spcPct val="80000"/>
              </a:lnSpc>
            </a:pPr>
            <a:endParaRPr lang="en-US" sz="2000" dirty="0" smtClean="0"/>
          </a:p>
          <a:p>
            <a:pPr>
              <a:lnSpc>
                <a:spcPct val="80000"/>
              </a:lnSpc>
            </a:pPr>
            <a:r>
              <a:rPr lang="en-US" sz="2800" dirty="0" smtClean="0"/>
              <a:t>OLAP (Online analytical processing)</a:t>
            </a:r>
          </a:p>
          <a:p>
            <a:pPr lvl="1">
              <a:lnSpc>
                <a:spcPct val="80000"/>
              </a:lnSpc>
            </a:pPr>
            <a:r>
              <a:rPr lang="en-US" sz="2400" dirty="0" smtClean="0"/>
              <a:t>Converting data into information for </a:t>
            </a:r>
            <a:r>
              <a:rPr lang="en-US" sz="2400" u="sng" dirty="0" smtClean="0"/>
              <a:t>decision support</a:t>
            </a:r>
          </a:p>
          <a:p>
            <a:pPr lvl="1">
              <a:lnSpc>
                <a:spcPct val="80000"/>
              </a:lnSpc>
            </a:pPr>
            <a:r>
              <a:rPr lang="en-US" sz="2400" dirty="0" smtClean="0"/>
              <a:t>Data cubes, drill-down / rollup, slice &amp; dice, …</a:t>
            </a:r>
          </a:p>
          <a:p>
            <a:pPr lvl="1">
              <a:lnSpc>
                <a:spcPct val="80000"/>
              </a:lnSpc>
              <a:buSzPct val="70000"/>
            </a:pPr>
            <a:r>
              <a:rPr lang="en-US" sz="2400" dirty="0" smtClean="0"/>
              <a:t>Requesting ad hoc reports	</a:t>
            </a:r>
          </a:p>
          <a:p>
            <a:pPr lvl="1">
              <a:lnSpc>
                <a:spcPct val="80000"/>
              </a:lnSpc>
              <a:buSzPct val="70000"/>
            </a:pPr>
            <a:r>
              <a:rPr lang="en-US" sz="2400" dirty="0" smtClean="0"/>
              <a:t>Conducting statistical and other analyses </a:t>
            </a:r>
          </a:p>
          <a:p>
            <a:pPr lvl="1">
              <a:lnSpc>
                <a:spcPct val="80000"/>
              </a:lnSpc>
              <a:buSzPct val="70000"/>
            </a:pPr>
            <a:r>
              <a:rPr lang="en-US" sz="2400" dirty="0" smtClean="0"/>
              <a:t>Developing multimedia-based applications</a:t>
            </a:r>
          </a:p>
        </p:txBody>
      </p:sp>
    </p:spTree>
    <p:extLst>
      <p:ext uri="{BB962C8B-B14F-4D97-AF65-F5344CB8AC3E}">
        <p14:creationId xmlns:p14="http://schemas.microsoft.com/office/powerpoint/2010/main" val="20023825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OLAP vs. OLTP</a:t>
            </a:r>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675" y="1743075"/>
            <a:ext cx="8391525" cy="45053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1058373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OLAP Operations</a:t>
            </a:r>
            <a:endParaRPr lang="en-US" dirty="0"/>
          </a:p>
        </p:txBody>
      </p:sp>
      <p:sp>
        <p:nvSpPr>
          <p:cNvPr id="3" name="Content Placeholder 2"/>
          <p:cNvSpPr>
            <a:spLocks noGrp="1"/>
          </p:cNvSpPr>
          <p:nvPr>
            <p:ph idx="1"/>
          </p:nvPr>
        </p:nvSpPr>
        <p:spPr/>
        <p:txBody>
          <a:bodyPr/>
          <a:lstStyle/>
          <a:p>
            <a:r>
              <a:rPr lang="en-US" sz="2800" dirty="0" smtClean="0">
                <a:solidFill>
                  <a:srgbClr val="FF0000"/>
                </a:solidFill>
              </a:rPr>
              <a:t>Slice</a:t>
            </a:r>
            <a:r>
              <a:rPr lang="en-US" sz="2800" dirty="0" smtClean="0"/>
              <a:t> - a subset of a multidimensional array</a:t>
            </a:r>
          </a:p>
          <a:p>
            <a:r>
              <a:rPr lang="en-US" sz="2800" dirty="0" smtClean="0">
                <a:solidFill>
                  <a:srgbClr val="FF0000"/>
                </a:solidFill>
              </a:rPr>
              <a:t>Dice</a:t>
            </a:r>
            <a:r>
              <a:rPr lang="en-US" sz="2800" dirty="0" smtClean="0"/>
              <a:t> - a slice on more than two dimensions</a:t>
            </a:r>
          </a:p>
          <a:p>
            <a:r>
              <a:rPr lang="en-US" sz="2800" dirty="0" smtClean="0">
                <a:solidFill>
                  <a:srgbClr val="FF0000"/>
                </a:solidFill>
              </a:rPr>
              <a:t>Drill Down/Up </a:t>
            </a:r>
            <a:r>
              <a:rPr lang="en-US" sz="2800" dirty="0" smtClean="0"/>
              <a:t>- navigating among levels of data ranging from the most summarized (up) to the most detailed (down)</a:t>
            </a:r>
          </a:p>
          <a:p>
            <a:r>
              <a:rPr lang="en-US" sz="2800" dirty="0" smtClean="0">
                <a:solidFill>
                  <a:srgbClr val="FF0000"/>
                </a:solidFill>
              </a:rPr>
              <a:t>Roll Up </a:t>
            </a:r>
            <a:r>
              <a:rPr lang="en-US" sz="2800" dirty="0" smtClean="0"/>
              <a:t>- computing all of the data relationships for one or more dimensions </a:t>
            </a:r>
          </a:p>
          <a:p>
            <a:r>
              <a:rPr lang="en-US" sz="2800" dirty="0" smtClean="0">
                <a:solidFill>
                  <a:srgbClr val="FF0000"/>
                </a:solidFill>
              </a:rPr>
              <a:t>Pivot</a:t>
            </a:r>
            <a:r>
              <a:rPr lang="en-US" sz="2800" dirty="0" smtClean="0"/>
              <a:t> - used to change the dimensional orientation of a report or an ad hoc query-page display</a:t>
            </a:r>
            <a:endParaRPr lang="en-US" sz="3600" dirty="0"/>
          </a:p>
        </p:txBody>
      </p:sp>
    </p:spTree>
    <p:extLst>
      <p:ext uri="{BB962C8B-B14F-4D97-AF65-F5344CB8AC3E}">
        <p14:creationId xmlns:p14="http://schemas.microsoft.com/office/powerpoint/2010/main" val="33828628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ffectLst/>
              </a:rPr>
              <a:t>OLAP</a:t>
            </a:r>
            <a:endParaRPr lang="en-US" dirty="0">
              <a:effectLst/>
            </a:endParaRPr>
          </a:p>
        </p:txBody>
      </p:sp>
      <p:pic>
        <p:nvPicPr>
          <p:cNvPr id="3075" name="Picture 3"/>
          <p:cNvPicPr>
            <a:picLocks noChangeAspect="1" noChangeArrowheads="1"/>
          </p:cNvPicPr>
          <p:nvPr/>
        </p:nvPicPr>
        <p:blipFill>
          <a:blip r:embed="rId2" cstate="print"/>
          <a:srcRect/>
          <a:stretch>
            <a:fillRect/>
          </a:stretch>
        </p:blipFill>
        <p:spPr bwMode="auto">
          <a:xfrm>
            <a:off x="3238500" y="223800"/>
            <a:ext cx="5524500" cy="6177000"/>
          </a:xfrm>
          <a:prstGeom prst="rect">
            <a:avLst/>
          </a:prstGeom>
          <a:noFill/>
          <a:ln w="9525">
            <a:noFill/>
            <a:miter lim="800000"/>
            <a:headEnd/>
            <a:tailEnd/>
          </a:ln>
          <a:effectLst/>
        </p:spPr>
      </p:pic>
      <p:sp>
        <p:nvSpPr>
          <p:cNvPr id="6" name="Rectangle 5"/>
          <p:cNvSpPr/>
          <p:nvPr/>
        </p:nvSpPr>
        <p:spPr>
          <a:xfrm>
            <a:off x="304800" y="2057400"/>
            <a:ext cx="2971800" cy="2246769"/>
          </a:xfrm>
          <a:prstGeom prst="rect">
            <a:avLst/>
          </a:prstGeom>
        </p:spPr>
        <p:txBody>
          <a:bodyPr wrap="square">
            <a:spAutoFit/>
          </a:bodyPr>
          <a:lstStyle/>
          <a:p>
            <a:pPr algn="l"/>
            <a:r>
              <a:rPr lang="en-US" b="0" dirty="0" smtClean="0">
                <a:solidFill>
                  <a:srgbClr val="0000CC"/>
                </a:solidFill>
                <a:effectLst/>
              </a:rPr>
              <a:t>Slicing Operations on a Simple Three-Dimensional</a:t>
            </a:r>
          </a:p>
          <a:p>
            <a:pPr algn="l"/>
            <a:r>
              <a:rPr lang="en-US" b="0" dirty="0" smtClean="0">
                <a:solidFill>
                  <a:srgbClr val="0000CC"/>
                </a:solidFill>
                <a:effectLst/>
              </a:rPr>
              <a:t>Data Cube</a:t>
            </a:r>
            <a:endParaRPr lang="en-US" b="0" dirty="0">
              <a:solidFill>
                <a:srgbClr val="0000CC"/>
              </a:solidFill>
              <a:effectLst/>
            </a:endParaRPr>
          </a:p>
        </p:txBody>
      </p:sp>
    </p:spTree>
    <p:extLst>
      <p:ext uri="{BB962C8B-B14F-4D97-AF65-F5344CB8AC3E}">
        <p14:creationId xmlns:p14="http://schemas.microsoft.com/office/powerpoint/2010/main" val="32302717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DW Implementation Issues</a:t>
            </a:r>
            <a:endParaRPr lang="en-US" dirty="0"/>
          </a:p>
        </p:txBody>
      </p:sp>
      <p:sp>
        <p:nvSpPr>
          <p:cNvPr id="3" name="Content Placeholder 2"/>
          <p:cNvSpPr>
            <a:spLocks noGrp="1"/>
          </p:cNvSpPr>
          <p:nvPr>
            <p:ph idx="1"/>
          </p:nvPr>
        </p:nvSpPr>
        <p:spPr>
          <a:xfrm>
            <a:off x="457200" y="1600200"/>
            <a:ext cx="8534400" cy="4876800"/>
          </a:xfrm>
        </p:spPr>
        <p:txBody>
          <a:bodyPr>
            <a:noAutofit/>
          </a:bodyPr>
          <a:lstStyle/>
          <a:p>
            <a:r>
              <a:rPr lang="en-US" sz="2800" dirty="0" smtClean="0"/>
              <a:t>Identification of data sources and governance</a:t>
            </a:r>
          </a:p>
          <a:p>
            <a:r>
              <a:rPr lang="en-US" sz="2800" dirty="0" smtClean="0"/>
              <a:t>Data quality planning, data model design</a:t>
            </a:r>
          </a:p>
          <a:p>
            <a:r>
              <a:rPr lang="en-US" sz="2800" dirty="0" smtClean="0"/>
              <a:t>ETL tool selection</a:t>
            </a:r>
          </a:p>
          <a:p>
            <a:r>
              <a:rPr lang="en-US" sz="2800" dirty="0"/>
              <a:t>Establishment of service-level </a:t>
            </a:r>
            <a:r>
              <a:rPr lang="en-US" sz="2800" dirty="0" smtClean="0"/>
              <a:t>agreements</a:t>
            </a:r>
          </a:p>
          <a:p>
            <a:r>
              <a:rPr lang="en-US" sz="2800" dirty="0" smtClean="0"/>
              <a:t>Data transport, data conversion</a:t>
            </a:r>
          </a:p>
          <a:p>
            <a:r>
              <a:rPr lang="en-US" sz="2800" dirty="0" smtClean="0"/>
              <a:t>Reconciliation process</a:t>
            </a:r>
          </a:p>
          <a:p>
            <a:r>
              <a:rPr lang="en-US" sz="2800" dirty="0" smtClean="0"/>
              <a:t>End-user support</a:t>
            </a:r>
          </a:p>
          <a:p>
            <a:r>
              <a:rPr lang="en-US" sz="2800" dirty="0" smtClean="0"/>
              <a:t>Political issues</a:t>
            </a:r>
          </a:p>
        </p:txBody>
      </p:sp>
    </p:spTree>
    <p:extLst>
      <p:ext uri="{BB962C8B-B14F-4D97-AF65-F5344CB8AC3E}">
        <p14:creationId xmlns:p14="http://schemas.microsoft.com/office/powerpoint/2010/main" val="10513543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Successful DW Implementation</a:t>
            </a:r>
            <a:br>
              <a:rPr lang="en-US" dirty="0" smtClean="0"/>
            </a:br>
            <a:r>
              <a:rPr lang="en-US" dirty="0" smtClean="0"/>
              <a:t>Things to Avoid</a:t>
            </a:r>
            <a:endParaRPr lang="en-US" dirty="0"/>
          </a:p>
        </p:txBody>
      </p:sp>
      <p:sp>
        <p:nvSpPr>
          <p:cNvPr id="3" name="Content Placeholder 2"/>
          <p:cNvSpPr>
            <a:spLocks noGrp="1"/>
          </p:cNvSpPr>
          <p:nvPr>
            <p:ph idx="1"/>
          </p:nvPr>
        </p:nvSpPr>
        <p:spPr>
          <a:xfrm>
            <a:off x="457200" y="1600200"/>
            <a:ext cx="8534400" cy="4876800"/>
          </a:xfrm>
        </p:spPr>
        <p:txBody>
          <a:bodyPr/>
          <a:lstStyle/>
          <a:p>
            <a:r>
              <a:rPr lang="en-US" sz="2800" dirty="0" smtClean="0"/>
              <a:t>Setting expectations that you cannot meet</a:t>
            </a:r>
          </a:p>
          <a:p>
            <a:r>
              <a:rPr lang="en-US" sz="2800" dirty="0" smtClean="0"/>
              <a:t>Engaging in politically naive behavior</a:t>
            </a:r>
          </a:p>
          <a:p>
            <a:r>
              <a:rPr lang="en-US" sz="2800" dirty="0" smtClean="0"/>
              <a:t>Loading the data warehouse with information just because it is available</a:t>
            </a:r>
          </a:p>
          <a:p>
            <a:r>
              <a:rPr lang="en-US" sz="2800" dirty="0" smtClean="0"/>
              <a:t>Believing that data warehousing database design is the same as transactional database design</a:t>
            </a:r>
          </a:p>
          <a:p>
            <a:r>
              <a:rPr lang="en-US" sz="2800" dirty="0" smtClean="0"/>
              <a:t>Choosing a data warehouse manager who is technology oriented rather than user oriented</a:t>
            </a:r>
          </a:p>
        </p:txBody>
      </p:sp>
    </p:spTree>
    <p:extLst>
      <p:ext uri="{BB962C8B-B14F-4D97-AF65-F5344CB8AC3E}">
        <p14:creationId xmlns:p14="http://schemas.microsoft.com/office/powerpoint/2010/main" val="1317228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Failure Factors in DW Projects</a:t>
            </a:r>
          </a:p>
        </p:txBody>
      </p:sp>
      <p:sp>
        <p:nvSpPr>
          <p:cNvPr id="3" name="Content Placeholder 2"/>
          <p:cNvSpPr>
            <a:spLocks noGrp="1"/>
          </p:cNvSpPr>
          <p:nvPr>
            <p:ph idx="1"/>
          </p:nvPr>
        </p:nvSpPr>
        <p:spPr/>
        <p:txBody>
          <a:bodyPr>
            <a:normAutofit fontScale="92500"/>
          </a:bodyPr>
          <a:lstStyle/>
          <a:p>
            <a:pPr marL="531812" indent="-533400"/>
            <a:r>
              <a:rPr lang="en-US" dirty="0"/>
              <a:t>Lack of executive sponsorship</a:t>
            </a:r>
          </a:p>
          <a:p>
            <a:pPr marL="531812" indent="-533400"/>
            <a:r>
              <a:rPr lang="en-US" dirty="0"/>
              <a:t>Unclear business objectives</a:t>
            </a:r>
          </a:p>
          <a:p>
            <a:pPr marL="531812" indent="-533400"/>
            <a:r>
              <a:rPr lang="en-US" dirty="0"/>
              <a:t>Cultural issues being ignored</a:t>
            </a:r>
          </a:p>
          <a:p>
            <a:pPr marL="990600" lvl="1" indent="-533400"/>
            <a:r>
              <a:rPr lang="en-US" dirty="0"/>
              <a:t>Change management</a:t>
            </a:r>
          </a:p>
          <a:p>
            <a:pPr marL="531812" indent="-533400"/>
            <a:r>
              <a:rPr lang="en-US" dirty="0"/>
              <a:t>Unrealistic expectations</a:t>
            </a:r>
          </a:p>
          <a:p>
            <a:pPr marL="531812" indent="-533400"/>
            <a:r>
              <a:rPr lang="en-US" dirty="0"/>
              <a:t>Inappropriate architecture</a:t>
            </a:r>
          </a:p>
          <a:p>
            <a:pPr marL="531812" indent="-533400"/>
            <a:r>
              <a:rPr lang="en-US" dirty="0"/>
              <a:t>Low data quality / missing information</a:t>
            </a:r>
          </a:p>
          <a:p>
            <a:pPr marL="531812" indent="-533400"/>
            <a:r>
              <a:rPr lang="en-US" dirty="0"/>
              <a:t>Loading data just because it is available </a:t>
            </a:r>
          </a:p>
        </p:txBody>
      </p:sp>
    </p:spTree>
    <p:extLst>
      <p:ext uri="{BB962C8B-B14F-4D97-AF65-F5344CB8AC3E}">
        <p14:creationId xmlns:p14="http://schemas.microsoft.com/office/powerpoint/2010/main" val="3939843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D:\USER\Dursun\Research\Book - DSS Book 9th Edition\3 - Image Library\Fig_08.10.jpg"/>
          <p:cNvPicPr>
            <a:picLocks noChangeAspect="1" noChangeArrowheads="1"/>
          </p:cNvPicPr>
          <p:nvPr/>
        </p:nvPicPr>
        <p:blipFill>
          <a:blip r:embed="rId3" cstate="print"/>
          <a:srcRect/>
          <a:stretch>
            <a:fillRect/>
          </a:stretch>
        </p:blipFill>
        <p:spPr bwMode="auto">
          <a:xfrm>
            <a:off x="67972" y="381000"/>
            <a:ext cx="9076028" cy="6019800"/>
          </a:xfrm>
          <a:prstGeom prst="rect">
            <a:avLst/>
          </a:prstGeom>
          <a:noFill/>
        </p:spPr>
      </p:pic>
      <p:sp>
        <p:nvSpPr>
          <p:cNvPr id="5" name="Title 4"/>
          <p:cNvSpPr>
            <a:spLocks noGrp="1"/>
          </p:cNvSpPr>
          <p:nvPr>
            <p:ph type="title"/>
          </p:nvPr>
        </p:nvSpPr>
        <p:spPr>
          <a:xfrm>
            <a:off x="1676400" y="152400"/>
            <a:ext cx="5257800" cy="990600"/>
          </a:xfrm>
          <a:solidFill>
            <a:schemeClr val="bg1"/>
          </a:solidFill>
        </p:spPr>
        <p:txBody>
          <a:bodyPr>
            <a:normAutofit fontScale="90000"/>
          </a:bodyPr>
          <a:lstStyle/>
          <a:p>
            <a:pPr algn="ctr"/>
            <a:r>
              <a:rPr lang="en-US" sz="3200" dirty="0" smtClean="0">
                <a:effectLst/>
              </a:rPr>
              <a:t>Enterprise Decision Evolution and Data Warehousing</a:t>
            </a:r>
            <a:endParaRPr lang="en-US" sz="3200" dirty="0">
              <a:effectLst/>
            </a:endParaRPr>
          </a:p>
        </p:txBody>
      </p:sp>
    </p:spTree>
    <p:extLst>
      <p:ext uri="{BB962C8B-B14F-4D97-AF65-F5344CB8AC3E}">
        <p14:creationId xmlns:p14="http://schemas.microsoft.com/office/powerpoint/2010/main" val="17672262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752600"/>
            <a:ext cx="8776664" cy="43434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7" name="Title 1"/>
          <p:cNvSpPr>
            <a:spLocks noGrp="1"/>
          </p:cNvSpPr>
          <p:nvPr>
            <p:ph type="title"/>
          </p:nvPr>
        </p:nvSpPr>
        <p:spPr>
          <a:xfrm>
            <a:off x="457200" y="365760"/>
            <a:ext cx="8229600" cy="1158240"/>
          </a:xfrm>
        </p:spPr>
        <p:txBody>
          <a:bodyPr/>
          <a:lstStyle/>
          <a:p>
            <a:r>
              <a:rPr lang="fr-FR" dirty="0" smtClean="0"/>
              <a:t>Traditional versus Active DW</a:t>
            </a:r>
            <a:endParaRPr lang="en-US" dirty="0"/>
          </a:p>
        </p:txBody>
      </p:sp>
    </p:spTree>
    <p:extLst>
      <p:ext uri="{BB962C8B-B14F-4D97-AF65-F5344CB8AC3E}">
        <p14:creationId xmlns:p14="http://schemas.microsoft.com/office/powerpoint/2010/main" val="1031247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DW Administration and Security</a:t>
            </a:r>
            <a:endParaRPr lang="en-US" dirty="0"/>
          </a:p>
        </p:txBody>
      </p:sp>
      <p:sp>
        <p:nvSpPr>
          <p:cNvPr id="3" name="Content Placeholder 2"/>
          <p:cNvSpPr>
            <a:spLocks noGrp="1"/>
          </p:cNvSpPr>
          <p:nvPr>
            <p:ph idx="1"/>
          </p:nvPr>
        </p:nvSpPr>
        <p:spPr/>
        <p:txBody>
          <a:bodyPr/>
          <a:lstStyle/>
          <a:p>
            <a:r>
              <a:rPr lang="en-US" sz="2800" dirty="0" smtClean="0"/>
              <a:t>Data warehouse administrator (DWA)</a:t>
            </a:r>
          </a:p>
          <a:p>
            <a:pPr lvl="1"/>
            <a:r>
              <a:rPr lang="en-US" sz="2400" dirty="0" smtClean="0"/>
              <a:t>DWA should…</a:t>
            </a:r>
          </a:p>
          <a:p>
            <a:pPr lvl="2"/>
            <a:r>
              <a:rPr lang="en-US" sz="2000" dirty="0" smtClean="0"/>
              <a:t>have the knowledge of high-performance software, hardware and networking technologies</a:t>
            </a:r>
          </a:p>
          <a:p>
            <a:pPr lvl="2"/>
            <a:r>
              <a:rPr lang="en-US" sz="2000" dirty="0" smtClean="0"/>
              <a:t>possess solid business knowledge and insight</a:t>
            </a:r>
          </a:p>
          <a:p>
            <a:pPr lvl="2"/>
            <a:r>
              <a:rPr lang="en-US" sz="2000" dirty="0" smtClean="0"/>
              <a:t>be familiar with the decision-making processes so as to suitably design/maintain the data warehouse structure</a:t>
            </a:r>
          </a:p>
          <a:p>
            <a:pPr lvl="2"/>
            <a:r>
              <a:rPr lang="en-US" sz="2000" dirty="0" smtClean="0"/>
              <a:t>possess excellent communications skills</a:t>
            </a:r>
          </a:p>
          <a:p>
            <a:r>
              <a:rPr lang="en-US" sz="2800" dirty="0" smtClean="0"/>
              <a:t>Security and privacy is a pressing issue in DW</a:t>
            </a:r>
          </a:p>
          <a:p>
            <a:pPr lvl="1"/>
            <a:r>
              <a:rPr lang="en-US" sz="2400" dirty="0" smtClean="0"/>
              <a:t>Safeguarding the most valuable assets </a:t>
            </a:r>
          </a:p>
          <a:p>
            <a:pPr lvl="1"/>
            <a:r>
              <a:rPr lang="en-US" sz="2400" dirty="0" smtClean="0"/>
              <a:t>Government regulations (Laws, etc.)</a:t>
            </a:r>
          </a:p>
          <a:p>
            <a:pPr lvl="1"/>
            <a:r>
              <a:rPr lang="en-US" sz="2400" dirty="0" smtClean="0"/>
              <a:t>Must be explicitly planned and executed </a:t>
            </a:r>
          </a:p>
          <a:p>
            <a:pPr lvl="2"/>
            <a:endParaRPr lang="en-US" sz="2000" dirty="0" smtClean="0"/>
          </a:p>
          <a:p>
            <a:pPr lvl="2"/>
            <a:endParaRPr lang="en-US" sz="2000" dirty="0" smtClean="0"/>
          </a:p>
          <a:p>
            <a:pPr lvl="2"/>
            <a:endParaRPr lang="en-US" sz="2000" dirty="0" smtClean="0"/>
          </a:p>
          <a:p>
            <a:pPr lvl="2"/>
            <a:endParaRPr lang="en-US" sz="6400" dirty="0"/>
          </a:p>
        </p:txBody>
      </p:sp>
    </p:spTree>
    <p:extLst>
      <p:ext uri="{BB962C8B-B14F-4D97-AF65-F5344CB8AC3E}">
        <p14:creationId xmlns:p14="http://schemas.microsoft.com/office/powerpoint/2010/main" val="25538555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Future of DW</a:t>
            </a:r>
            <a:endParaRPr lang="en-US" dirty="0"/>
          </a:p>
        </p:txBody>
      </p:sp>
      <p:sp>
        <p:nvSpPr>
          <p:cNvPr id="4" name="Content Placeholder 3"/>
          <p:cNvSpPr>
            <a:spLocks noGrp="1"/>
          </p:cNvSpPr>
          <p:nvPr>
            <p:ph idx="1"/>
          </p:nvPr>
        </p:nvSpPr>
        <p:spPr/>
        <p:txBody>
          <a:bodyPr>
            <a:noAutofit/>
          </a:bodyPr>
          <a:lstStyle/>
          <a:p>
            <a:r>
              <a:rPr lang="en-US" sz="2400" dirty="0"/>
              <a:t>Sourcing…</a:t>
            </a:r>
          </a:p>
          <a:p>
            <a:pPr lvl="1"/>
            <a:r>
              <a:rPr lang="en-US" sz="2000" i="1" dirty="0"/>
              <a:t>Web, social media, and Big </a:t>
            </a:r>
            <a:r>
              <a:rPr lang="en-US" sz="2000" i="1" dirty="0" smtClean="0"/>
              <a:t>Data</a:t>
            </a:r>
          </a:p>
          <a:p>
            <a:pPr lvl="1"/>
            <a:r>
              <a:rPr lang="en-US" sz="2000" dirty="0" smtClean="0"/>
              <a:t>Open </a:t>
            </a:r>
            <a:r>
              <a:rPr lang="en-US" sz="2000" dirty="0"/>
              <a:t>source software</a:t>
            </a:r>
          </a:p>
          <a:p>
            <a:pPr lvl="1"/>
            <a:r>
              <a:rPr lang="en-US" sz="2000" dirty="0"/>
              <a:t>SaaS (software as a service)</a:t>
            </a:r>
          </a:p>
          <a:p>
            <a:pPr lvl="1"/>
            <a:r>
              <a:rPr lang="en-US" sz="2000" dirty="0"/>
              <a:t>Cloud computing</a:t>
            </a:r>
          </a:p>
          <a:p>
            <a:r>
              <a:rPr lang="en-US" sz="2400" dirty="0" smtClean="0"/>
              <a:t>Infrastructure</a:t>
            </a:r>
            <a:r>
              <a:rPr lang="en-US" sz="2400" dirty="0"/>
              <a:t>…</a:t>
            </a:r>
          </a:p>
          <a:p>
            <a:pPr lvl="1"/>
            <a:r>
              <a:rPr lang="en-US" sz="2000" dirty="0" smtClean="0"/>
              <a:t>Columnar</a:t>
            </a:r>
          </a:p>
          <a:p>
            <a:pPr lvl="1"/>
            <a:r>
              <a:rPr lang="en-US" sz="2000" dirty="0" smtClean="0"/>
              <a:t>Real-time </a:t>
            </a:r>
            <a:r>
              <a:rPr lang="en-US" sz="2000" dirty="0"/>
              <a:t>DW</a:t>
            </a:r>
          </a:p>
          <a:p>
            <a:pPr lvl="1"/>
            <a:r>
              <a:rPr lang="en-US" sz="2000" dirty="0" smtClean="0"/>
              <a:t>Data warehouse appliances</a:t>
            </a:r>
          </a:p>
          <a:p>
            <a:pPr lvl="1"/>
            <a:r>
              <a:rPr lang="en-US" sz="2000" dirty="0" smtClean="0"/>
              <a:t>Data </a:t>
            </a:r>
            <a:r>
              <a:rPr lang="en-US" sz="2000" dirty="0"/>
              <a:t>management practices/technologies</a:t>
            </a:r>
          </a:p>
          <a:p>
            <a:pPr lvl="1"/>
            <a:r>
              <a:rPr lang="en-US" sz="2000" dirty="0" smtClean="0"/>
              <a:t>In-database &amp; In-memory </a:t>
            </a:r>
            <a:r>
              <a:rPr lang="en-US" sz="2000" dirty="0"/>
              <a:t>processing </a:t>
            </a:r>
            <a:r>
              <a:rPr lang="en-US" sz="2000" dirty="0" smtClean="0"/>
              <a:t>New </a:t>
            </a:r>
            <a:r>
              <a:rPr lang="en-US" sz="2000" dirty="0"/>
              <a:t>DBMS</a:t>
            </a:r>
          </a:p>
          <a:p>
            <a:pPr lvl="1"/>
            <a:r>
              <a:rPr lang="en-US" sz="2000" dirty="0"/>
              <a:t>Advanced </a:t>
            </a:r>
            <a:r>
              <a:rPr lang="en-US" sz="2000" dirty="0" smtClean="0"/>
              <a:t>analytics</a:t>
            </a:r>
          </a:p>
          <a:p>
            <a:pPr lvl="1"/>
            <a:r>
              <a:rPr lang="en-US" sz="2000" dirty="0" smtClean="0"/>
              <a:t>…</a:t>
            </a:r>
            <a:endParaRPr lang="en-US" sz="2000" dirty="0"/>
          </a:p>
          <a:p>
            <a:endParaRPr lang="en-US" sz="3200" dirty="0"/>
          </a:p>
        </p:txBody>
      </p:sp>
    </p:spTree>
    <p:extLst>
      <p:ext uri="{BB962C8B-B14F-4D97-AF65-F5344CB8AC3E}">
        <p14:creationId xmlns:p14="http://schemas.microsoft.com/office/powerpoint/2010/main" val="42250721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Homework Case </a:t>
            </a:r>
            <a:endParaRPr lang="en-US" dirty="0"/>
          </a:p>
        </p:txBody>
      </p:sp>
      <p:sp>
        <p:nvSpPr>
          <p:cNvPr id="3" name="Content Placeholder 2"/>
          <p:cNvSpPr>
            <a:spLocks noGrp="1"/>
          </p:cNvSpPr>
          <p:nvPr>
            <p:ph idx="1"/>
          </p:nvPr>
        </p:nvSpPr>
        <p:spPr/>
        <p:txBody>
          <a:bodyPr>
            <a:normAutofit/>
          </a:bodyPr>
          <a:lstStyle/>
          <a:p>
            <a:pPr>
              <a:buNone/>
            </a:pPr>
            <a:r>
              <a:rPr lang="en-US" dirty="0" smtClean="0">
                <a:solidFill>
                  <a:srgbClr val="0000CC"/>
                </a:solidFill>
                <a:effectLst>
                  <a:outerShdw blurRad="38100" dist="38100" dir="2700000" algn="tl">
                    <a:srgbClr val="000000">
                      <a:alpha val="43137"/>
                    </a:srgbClr>
                  </a:outerShdw>
                </a:effectLst>
              </a:rPr>
              <a:t>Magpie </a:t>
            </a:r>
            <a:r>
              <a:rPr lang="en-US" dirty="0">
                <a:solidFill>
                  <a:srgbClr val="0000CC"/>
                </a:solidFill>
                <a:effectLst>
                  <a:outerShdw blurRad="38100" dist="38100" dir="2700000" algn="tl">
                    <a:srgbClr val="000000">
                      <a:alpha val="43137"/>
                    </a:srgbClr>
                  </a:outerShdw>
                </a:effectLst>
              </a:rPr>
              <a:t>Sensing </a:t>
            </a:r>
            <a:r>
              <a:rPr lang="en-US" dirty="0" smtClean="0">
                <a:solidFill>
                  <a:srgbClr val="0000CC"/>
                </a:solidFill>
                <a:effectLst>
                  <a:outerShdw blurRad="38100" dist="38100" dir="2700000" algn="tl">
                    <a:srgbClr val="000000">
                      <a:alpha val="43137"/>
                    </a:srgbClr>
                  </a:outerShdw>
                </a:effectLst>
              </a:rPr>
              <a:t>Employs Analytics to </a:t>
            </a:r>
            <a:r>
              <a:rPr lang="en-US" dirty="0">
                <a:solidFill>
                  <a:srgbClr val="0000CC"/>
                </a:solidFill>
                <a:effectLst>
                  <a:outerShdw blurRad="38100" dist="38100" dir="2700000" algn="tl">
                    <a:srgbClr val="000000">
                      <a:alpha val="43137"/>
                    </a:srgbClr>
                  </a:outerShdw>
                </a:effectLst>
              </a:rPr>
              <a:t>Manage a Vaccine Supply </a:t>
            </a:r>
            <a:r>
              <a:rPr lang="en-US" dirty="0" smtClean="0">
                <a:solidFill>
                  <a:srgbClr val="0000CC"/>
                </a:solidFill>
                <a:effectLst>
                  <a:outerShdw blurRad="38100" dist="38100" dir="2700000" algn="tl">
                    <a:srgbClr val="000000">
                      <a:alpha val="43137"/>
                    </a:srgbClr>
                  </a:outerShdw>
                </a:effectLst>
              </a:rPr>
              <a:t>Chain Effectively and Safely</a:t>
            </a:r>
          </a:p>
          <a:p>
            <a:pPr>
              <a:buNone/>
            </a:pPr>
            <a:endParaRPr lang="en-US" dirty="0" smtClean="0">
              <a:solidFill>
                <a:srgbClr val="0000CC"/>
              </a:solidFill>
              <a:effectLst>
                <a:outerShdw blurRad="38100" dist="38100" dir="2700000" algn="tl">
                  <a:srgbClr val="000000">
                    <a:alpha val="43137"/>
                  </a:srgbClr>
                </a:outerShdw>
              </a:effectLst>
            </a:endParaRPr>
          </a:p>
          <a:p>
            <a:r>
              <a:rPr lang="en-US" dirty="0" smtClean="0"/>
              <a:t>Company background</a:t>
            </a:r>
          </a:p>
          <a:p>
            <a:pPr marL="0" indent="0">
              <a:buNone/>
            </a:pPr>
            <a:endParaRPr lang="en-US" dirty="0" smtClean="0"/>
          </a:p>
          <a:p>
            <a:r>
              <a:rPr lang="en-US" dirty="0" smtClean="0"/>
              <a:t>Answer &amp; discuss the case questions</a:t>
            </a:r>
            <a:endParaRPr lang="en-US" dirty="0"/>
          </a:p>
        </p:txBody>
      </p:sp>
    </p:spTree>
    <p:extLst>
      <p:ext uri="{BB962C8B-B14F-4D97-AF65-F5344CB8AC3E}">
        <p14:creationId xmlns:p14="http://schemas.microsoft.com/office/powerpoint/2010/main" val="55098064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4987</TotalTime>
  <Words>2529</Words>
  <Application>Microsoft Office PowerPoint</Application>
  <PresentationFormat>On-screen Show (4:3)</PresentationFormat>
  <Paragraphs>312</Paragraphs>
  <Slides>41</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MS PGothic</vt:lpstr>
      <vt:lpstr>MS PGothic</vt:lpstr>
      <vt:lpstr>Arial</vt:lpstr>
      <vt:lpstr>Tahoma</vt:lpstr>
      <vt:lpstr>Times New Roman</vt:lpstr>
      <vt:lpstr>Wingdings</vt:lpstr>
      <vt:lpstr>Clarity</vt:lpstr>
      <vt:lpstr>PowerPoint Presentation</vt:lpstr>
      <vt:lpstr>Lesson Plan</vt:lpstr>
      <vt:lpstr>Learning Objectives</vt:lpstr>
      <vt:lpstr>Learning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Main Data Warehousing Topics</vt:lpstr>
      <vt:lpstr>What is a Data Warehouse?</vt:lpstr>
      <vt:lpstr>Characteristics of DWs</vt:lpstr>
      <vt:lpstr>-</vt:lpstr>
      <vt:lpstr>Data Mart</vt:lpstr>
      <vt:lpstr>Other DW Components</vt:lpstr>
      <vt:lpstr>Application Case 2.1</vt:lpstr>
      <vt:lpstr>Major components of a data warehouse</vt:lpstr>
      <vt:lpstr>A Generic DW Framework</vt:lpstr>
      <vt:lpstr>Data Integration and the Extraction, Transformation, and Load (ETL) Process</vt:lpstr>
      <vt:lpstr>Data Integration and the Extraction, Transformation, and Load (ETL) Process</vt:lpstr>
      <vt:lpstr>Benefits of Data Warehouses</vt:lpstr>
      <vt:lpstr>Additional Data Warehouse Considerations  Hosted Data Warehouses</vt:lpstr>
      <vt:lpstr>Representation of Data in DW</vt:lpstr>
      <vt:lpstr>Multidimensionality</vt:lpstr>
      <vt:lpstr>Star versus Snowflake Schema</vt:lpstr>
      <vt:lpstr>Analysis of Data in DW</vt:lpstr>
      <vt:lpstr>OLAP vs. OLTP</vt:lpstr>
      <vt:lpstr>OLAP Operations</vt:lpstr>
      <vt:lpstr>OLAP</vt:lpstr>
      <vt:lpstr>DW Implementation Issues</vt:lpstr>
      <vt:lpstr>Successful DW Implementation Things to Avoid</vt:lpstr>
      <vt:lpstr>Failure Factors in DW Projects</vt:lpstr>
      <vt:lpstr>Enterprise Decision Evolution and Data Warehousing</vt:lpstr>
      <vt:lpstr>Traditional versus Active DW</vt:lpstr>
      <vt:lpstr>DW Administration and Security</vt:lpstr>
      <vt:lpstr>The Future of DW</vt:lpstr>
      <vt:lpstr>Homework Case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L0237_User</cp:lastModifiedBy>
  <cp:revision>214</cp:revision>
  <cp:lastPrinted>2013-11-04T21:29:49Z</cp:lastPrinted>
  <dcterms:created xsi:type="dcterms:W3CDTF">1998-03-18T21:58:50Z</dcterms:created>
  <dcterms:modified xsi:type="dcterms:W3CDTF">2016-10-30T17:41:29Z</dcterms:modified>
</cp:coreProperties>
</file>