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4" r:id="rId5"/>
    <p:sldId id="287" r:id="rId6"/>
    <p:sldId id="288" r:id="rId7"/>
    <p:sldId id="267" r:id="rId8"/>
    <p:sldId id="268" r:id="rId9"/>
    <p:sldId id="269" r:id="rId10"/>
    <p:sldId id="270" r:id="rId11"/>
    <p:sldId id="296" r:id="rId12"/>
    <p:sldId id="271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9" r:id="rId27"/>
    <p:sldId id="290" r:id="rId28"/>
    <p:sldId id="291" r:id="rId29"/>
    <p:sldId id="292" r:id="rId30"/>
    <p:sldId id="293" r:id="rId31"/>
    <p:sldId id="298" r:id="rId32"/>
    <p:sldId id="299" r:id="rId33"/>
    <p:sldId id="300" r:id="rId34"/>
    <p:sldId id="294" r:id="rId35"/>
    <p:sldId id="265" r:id="rId36"/>
    <p:sldId id="295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615" autoAdjust="0"/>
  </p:normalViewPr>
  <p:slideViewPr>
    <p:cSldViewPr>
      <p:cViewPr varScale="1">
        <p:scale>
          <a:sx n="47" d="100"/>
          <a:sy n="47" d="100"/>
        </p:scale>
        <p:origin x="-11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9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21024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80059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38301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4156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98831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256641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77894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46258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47525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96068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639152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9324975" y="5300663"/>
            <a:ext cx="914400" cy="9144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98FD2443-8A29-447B-AE00-F315B087052E}" type="datetimeFigureOut">
              <a:rPr lang="en-US" smtClean="0"/>
              <a:pPr/>
              <a:t>4/9/2013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6CDAF358-0C7E-4840-A509-3D95EC64451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913748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8D31F-1207-4110-9969-B752F17DC125}" type="datetimeFigureOut">
              <a:rPr lang="en-GB" smtClean="0"/>
              <a:pPr/>
              <a:t>09/04/2013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8831F-0F9E-40E7-B031-39C10F5D314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68369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hyperlink" Target="http://books.google.co.uk/books?id=TfgHKHN8r3EC&amp;printsec=frontcover&amp;source=gbs_ge_summary_r&amp;cad=0" TargetMode="External"/><Relationship Id="rId18" Type="http://schemas.openxmlformats.org/officeDocument/2006/relationships/image" Target="../media/image18.jpeg"/><Relationship Id="rId3" Type="http://schemas.openxmlformats.org/officeDocument/2006/relationships/image" Target="../media/image7.jpeg"/><Relationship Id="rId21" Type="http://schemas.openxmlformats.org/officeDocument/2006/relationships/hyperlink" Target="http://books.google.co.uk/books?id=x8jNKRs7MI4C&amp;printsec=frontcover&amp;source=gbs_ge_summary_r&amp;cad=0" TargetMode="External"/><Relationship Id="rId7" Type="http://schemas.openxmlformats.org/officeDocument/2006/relationships/image" Target="../media/image9.jpeg"/><Relationship Id="rId12" Type="http://schemas.openxmlformats.org/officeDocument/2006/relationships/image" Target="../media/image13.jpeg"/><Relationship Id="rId17" Type="http://schemas.openxmlformats.org/officeDocument/2006/relationships/image" Target="../media/image17.jpeg"/><Relationship Id="rId2" Type="http://schemas.openxmlformats.org/officeDocument/2006/relationships/hyperlink" Target="http://www.amazon.com/exec/obidos/ASIN/1596913711/booknoisenet-20" TargetMode="External"/><Relationship Id="rId16" Type="http://schemas.openxmlformats.org/officeDocument/2006/relationships/image" Target="../media/image16.jpeg"/><Relationship Id="rId20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ooks.google.co.uk/books?id=ZY7olU0GqCQC&amp;printsec=frontcover&amp;source=gbs_ge_summary_r&amp;cad=0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8.jpeg"/><Relationship Id="rId15" Type="http://schemas.openxmlformats.org/officeDocument/2006/relationships/image" Target="../media/image15.jpeg"/><Relationship Id="rId10" Type="http://schemas.openxmlformats.org/officeDocument/2006/relationships/image" Target="../media/image11.jpeg"/><Relationship Id="rId19" Type="http://schemas.openxmlformats.org/officeDocument/2006/relationships/hyperlink" Target="http://books.google.co.uk/books?id=OcGqoLGVGtIC&amp;dq=inside%20the%20bottle&amp;source=gbs_similarbooks" TargetMode="External"/><Relationship Id="rId4" Type="http://schemas.openxmlformats.org/officeDocument/2006/relationships/hyperlink" Target="http://books.google.co.uk/books?id=8KsONoioTb4C&amp;dq=inside%20the%20bottle&amp;source=gbs_similarbooks" TargetMode="External"/><Relationship Id="rId9" Type="http://schemas.openxmlformats.org/officeDocument/2006/relationships/hyperlink" Target="http://books.google.co.uk/books?id=nmMbL7_4Rg8C&amp;dq=inside%20the%20bottle&amp;source=gbs_similarbooks" TargetMode="External"/><Relationship Id="rId14" Type="http://schemas.openxmlformats.org/officeDocument/2006/relationships/image" Target="../media/image14.jpeg"/><Relationship Id="rId22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www.tappening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naturalhydrationcouncil.org.uk/wp-content/uploads/2012/09/NHC_glass_healthy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www.ethicalconsumer.org/latestnews/tabid/62/entryid/699/delicious-natural-bottled-water.aspx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eusablebottle.co.uk/index.php?crn=246" TargetMode="External"/><Relationship Id="rId13" Type="http://schemas.openxmlformats.org/officeDocument/2006/relationships/image" Target="../media/image31.jpeg"/><Relationship Id="rId18" Type="http://schemas.openxmlformats.org/officeDocument/2006/relationships/image" Target="../media/image34.jpeg"/><Relationship Id="rId3" Type="http://schemas.openxmlformats.org/officeDocument/2006/relationships/image" Target="../media/image26.gif"/><Relationship Id="rId21" Type="http://schemas.openxmlformats.org/officeDocument/2006/relationships/hyperlink" Target="http://www.reusablebottle.co.uk/sc_images/products/732_large_image.jpg" TargetMode="External"/><Relationship Id="rId7" Type="http://schemas.openxmlformats.org/officeDocument/2006/relationships/image" Target="../media/image28.jpeg"/><Relationship Id="rId12" Type="http://schemas.openxmlformats.org/officeDocument/2006/relationships/hyperlink" Target="http://www.reusablebottle.co.uk/index.php?crn=227" TargetMode="External"/><Relationship Id="rId17" Type="http://schemas.openxmlformats.org/officeDocument/2006/relationships/hyperlink" Target="http://www.reusablebottle.co.uk/sc_images/products/494_large_image.jpg" TargetMode="External"/><Relationship Id="rId2" Type="http://schemas.openxmlformats.org/officeDocument/2006/relationships/hyperlink" Target="http://www.reusablebottle.co.uk/index.php?crn=207" TargetMode="External"/><Relationship Id="rId16" Type="http://schemas.openxmlformats.org/officeDocument/2006/relationships/image" Target="../media/image33.jpeg"/><Relationship Id="rId20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usablebottle.co.uk/index.php?crn=209" TargetMode="External"/><Relationship Id="rId11" Type="http://schemas.openxmlformats.org/officeDocument/2006/relationships/image" Target="../media/image30.jpeg"/><Relationship Id="rId24" Type="http://schemas.openxmlformats.org/officeDocument/2006/relationships/image" Target="../media/image38.jpeg"/><Relationship Id="rId5" Type="http://schemas.openxmlformats.org/officeDocument/2006/relationships/image" Target="../media/image27.gif"/><Relationship Id="rId15" Type="http://schemas.openxmlformats.org/officeDocument/2006/relationships/hyperlink" Target="http://www.reusablebottle.co.uk/sc_images/products/497_large_image.jpg" TargetMode="External"/><Relationship Id="rId23" Type="http://schemas.openxmlformats.org/officeDocument/2006/relationships/image" Target="../media/image37.png"/><Relationship Id="rId10" Type="http://schemas.openxmlformats.org/officeDocument/2006/relationships/hyperlink" Target="http://www.reusablebottle.co.uk/index.php?crn=208" TargetMode="External"/><Relationship Id="rId19" Type="http://schemas.openxmlformats.org/officeDocument/2006/relationships/hyperlink" Target="http://www.reusablebottle.co.uk/sc_images/products/771_large_image.jpg" TargetMode="External"/><Relationship Id="rId4" Type="http://schemas.openxmlformats.org/officeDocument/2006/relationships/hyperlink" Target="http://www.reusablebottle.co.uk/index.php?crn=206" TargetMode="External"/><Relationship Id="rId9" Type="http://schemas.openxmlformats.org/officeDocument/2006/relationships/image" Target="../media/image29.jpeg"/><Relationship Id="rId14" Type="http://schemas.openxmlformats.org/officeDocument/2006/relationships/image" Target="../media/image32.jpeg"/><Relationship Id="rId22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1.bin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oleObject" Target="../embeddings/oleObject2.bin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4.png"/><Relationship Id="rId11" Type="http://schemas.openxmlformats.org/officeDocument/2006/relationships/image" Target="../media/image49.jpeg"/><Relationship Id="rId5" Type="http://schemas.openxmlformats.org/officeDocument/2006/relationships/image" Target="../media/image43.jpeg"/><Relationship Id="rId10" Type="http://schemas.openxmlformats.org/officeDocument/2006/relationships/image" Target="../media/image48.jpeg"/><Relationship Id="rId4" Type="http://schemas.openxmlformats.org/officeDocument/2006/relationships/image" Target="../media/image42.jpeg"/><Relationship Id="rId9" Type="http://schemas.openxmlformats.org/officeDocument/2006/relationships/image" Target="../media/image4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51.jpeg"/><Relationship Id="rId7" Type="http://schemas.openxmlformats.org/officeDocument/2006/relationships/image" Target="../media/image55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59.jpeg"/><Relationship Id="rId7" Type="http://schemas.openxmlformats.org/officeDocument/2006/relationships/image" Target="../media/image63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10" Type="http://schemas.openxmlformats.org/officeDocument/2006/relationships/image" Target="../media/image66.jpeg"/><Relationship Id="rId4" Type="http://schemas.openxmlformats.org/officeDocument/2006/relationships/image" Target="../media/image60.jpeg"/><Relationship Id="rId9" Type="http://schemas.openxmlformats.org/officeDocument/2006/relationships/image" Target="../media/image6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9.jpe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ingh2o.com/index.html" TargetMode="External"/><Relationship Id="rId2" Type="http://schemas.openxmlformats.org/officeDocument/2006/relationships/hyperlink" Target="http://www.paperstone.co.uk/cat_197-231-239_Water.aspx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hyperlink" Target="http://www.anotherbloodywater.com.au/index.html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59" y="-2"/>
            <a:ext cx="9242518" cy="68580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/>
          <a:srcRect t="20397"/>
          <a:stretch/>
        </p:blipFill>
        <p:spPr bwMode="auto">
          <a:xfrm>
            <a:off x="285720" y="214290"/>
            <a:ext cx="1515618" cy="967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322620" y="1700808"/>
            <a:ext cx="847131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b="1" i="1" dirty="0" smtClean="0">
                <a:solidFill>
                  <a:schemeClr val="bg1"/>
                </a:solidFill>
                <a:cs typeface="Arial" pitchFamily="34" charset="0"/>
              </a:rPr>
              <a:t/>
            </a:r>
            <a:br>
              <a:rPr lang="en-GB" sz="2400" b="1" i="1" dirty="0" smtClean="0">
                <a:solidFill>
                  <a:schemeClr val="bg1"/>
                </a:solidFill>
                <a:cs typeface="Arial" pitchFamily="34" charset="0"/>
              </a:rPr>
            </a:br>
            <a:r>
              <a:rPr lang="en-GB" b="1" i="1" dirty="0" smtClean="0"/>
              <a:t>welcome</a:t>
            </a:r>
            <a:r>
              <a:rPr lang="en-GB" b="1" i="1" dirty="0"/>
              <a:t>!</a:t>
            </a:r>
          </a:p>
        </p:txBody>
      </p:sp>
      <p:sp>
        <p:nvSpPr>
          <p:cNvPr id="2" name="Rectangle 1"/>
          <p:cNvSpPr/>
          <p:nvPr/>
        </p:nvSpPr>
        <p:spPr>
          <a:xfrm>
            <a:off x="1436652" y="1978100"/>
            <a:ext cx="6030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357222" y="1181547"/>
            <a:ext cx="9858443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3600" dirty="0">
              <a:solidFill>
                <a:schemeClr val="bg1"/>
              </a:solidFill>
            </a:endParaRPr>
          </a:p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Steve </a:t>
            </a:r>
            <a:r>
              <a:rPr lang="en-GB" sz="3600" dirty="0">
                <a:solidFill>
                  <a:schemeClr val="bg1"/>
                </a:solidFill>
              </a:rPr>
              <a:t>Griffiths,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Assistant Dean, Swansea Business School</a:t>
            </a:r>
          </a:p>
          <a:p>
            <a:pPr algn="ctr"/>
            <a:endParaRPr lang="en-GB" sz="3200" dirty="0" smtClean="0">
              <a:solidFill>
                <a:schemeClr val="bg1"/>
              </a:solidFill>
            </a:endParaRPr>
          </a:p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‘</a:t>
            </a:r>
            <a:r>
              <a:rPr lang="en-GB" sz="3600" dirty="0">
                <a:solidFill>
                  <a:schemeClr val="bg1"/>
                </a:solidFill>
              </a:rPr>
              <a:t>Brecon Carreg Water: How a bottled water company manages its CSR policy ’</a:t>
            </a:r>
          </a:p>
          <a:p>
            <a:pPr algn="ctr"/>
            <a:endParaRPr lang="en-GB" sz="24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2400" b="1" dirty="0" smtClean="0">
                <a:solidFill>
                  <a:schemeClr val="bg1"/>
                </a:solidFill>
              </a:rPr>
              <a:t>Responsible </a:t>
            </a:r>
            <a:r>
              <a:rPr lang="en-GB" sz="2400" b="1" dirty="0">
                <a:solidFill>
                  <a:schemeClr val="bg1"/>
                </a:solidFill>
              </a:rPr>
              <a:t>Business Management Symposium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FUAS Graduate School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Lahti University of Applied Sciences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Lahti, Finland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9</a:t>
            </a:r>
            <a:r>
              <a:rPr lang="en-GB" sz="2000" dirty="0" smtClean="0">
                <a:solidFill>
                  <a:schemeClr val="bg1"/>
                </a:solidFill>
              </a:rPr>
              <a:t> April 2013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8" name="Picture 17" descr="TSDSM_towerf.fw.png"/>
          <p:cNvPicPr>
            <a:picLocks noChangeAspect="1"/>
          </p:cNvPicPr>
          <p:nvPr/>
        </p:nvPicPr>
        <p:blipFill>
          <a:blip r:embed="rId4"/>
          <a:srcRect l="7594" t="9872" r="5080" b="12674"/>
          <a:stretch>
            <a:fillRect/>
          </a:stretch>
        </p:blipFill>
        <p:spPr>
          <a:xfrm>
            <a:off x="7358082" y="214290"/>
            <a:ext cx="1643074" cy="1214446"/>
          </a:xfrm>
          <a:prstGeom prst="rect">
            <a:avLst/>
          </a:prstGeom>
        </p:spPr>
      </p:pic>
      <p:pic>
        <p:nvPicPr>
          <p:cNvPr id="19" name="Picture 2" descr="_2_0798A1F807989DF80040F85780257AA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5830" y="387093"/>
            <a:ext cx="1584176" cy="589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8580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891480"/>
            <a:ext cx="9144000" cy="23091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itchFamily="34" charset="0"/>
                <a:cs typeface="Arial" pitchFamily="34" charset="0"/>
              </a:rPr>
              <a:t>CGMA Report (2013) ‘Thirsty Planet’</a:t>
            </a:r>
            <a:endParaRPr lang="en-GB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8680"/>
            <a:ext cx="9036496" cy="648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087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675456"/>
            <a:ext cx="8229600" cy="2093094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Where does the world need water?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692696"/>
            <a:ext cx="9252520" cy="6165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240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dirty="0" smtClean="0"/>
              <a:t>Beware of Bias!</a:t>
            </a:r>
            <a:endParaRPr lang="en-GB" dirty="0"/>
          </a:p>
        </p:txBody>
      </p:sp>
      <p:pic>
        <p:nvPicPr>
          <p:cNvPr id="4" name="Content Placeholder 3" descr="http://www.bottlemania.net/src/Bottlemaniacover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0688"/>
            <a:ext cx="2354225" cy="223224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bks5.books.google.co.uk/books?id=8KsONoioTb4C&amp;printsec=frontcover&amp;img=1&amp;zoom=1&amp;h=160&amp;stbn=1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24744"/>
            <a:ext cx="1152128" cy="185483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summary-frontcover" descr="Front Cover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45847"/>
            <a:ext cx="1216025" cy="185483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summary-frontcover" descr="Front Cover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8683" y="1167436"/>
            <a:ext cx="1216025" cy="181165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http://bks7.books.google.co.uk/books?id=nmMbL7_4Rg8C&amp;printsec=frontcover&amp;img=1&amp;zoom=1&amp;h=160&amp;stbn=1">
            <a:hlinkClick r:id="rId9"/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7912" y="4509103"/>
            <a:ext cx="1342648" cy="2160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Water (0745650333) cover image"/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2878" y="4391255"/>
            <a:ext cx="1714500" cy="2428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summary-frontcover" descr="Front Cover"/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96906"/>
            <a:ext cx="1216025" cy="181991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Front Cover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54665"/>
            <a:ext cx="121920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ront Cover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840658"/>
            <a:ext cx="1219200" cy="182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ront Cover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7644" y="620688"/>
            <a:ext cx="1546844" cy="2379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Front Cover"/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00682"/>
            <a:ext cx="1944217" cy="1554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summary-frontcover" descr="Front Cover"/>
          <p:cNvPicPr/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623" y="3212975"/>
            <a:ext cx="2336204" cy="14060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 descr="http://bks8.books.google.co.uk/books?id=OcGqoLGVGtIC&amp;printsec=frontcover&amp;img=1&amp;zoom=1&amp;h=160&amp;stbn=1">
            <a:hlinkClick r:id="rId19"/>
          </p:cNvPr>
          <p:cNvPicPr/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40968"/>
            <a:ext cx="1512168" cy="12241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summary-frontcover" descr="Front Cover">
            <a:hlinkClick r:id="rId21"/>
          </p:cNvPr>
          <p:cNvPicPr/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40968"/>
            <a:ext cx="1998032" cy="10801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8834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>
                <a:latin typeface="Arial" pitchFamily="34" charset="0"/>
                <a:cs typeface="Arial" pitchFamily="34" charset="0"/>
              </a:rPr>
              <a:t>Campaigns Against</a:t>
            </a:r>
            <a:br>
              <a:rPr lang="en-GB" sz="3100" dirty="0" smtClean="0">
                <a:latin typeface="Arial" pitchFamily="34" charset="0"/>
                <a:cs typeface="Arial" pitchFamily="34" charset="0"/>
              </a:rPr>
            </a:br>
            <a:r>
              <a:rPr lang="en-GB" sz="3100" u="sng" dirty="0">
                <a:latin typeface="Arial" pitchFamily="34" charset="0"/>
                <a:cs typeface="Arial" pitchFamily="34" charset="0"/>
                <a:hlinkClick r:id="rId2"/>
              </a:rPr>
              <a:t>http://www.tappening.com/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tappening-1.jpg"/>
          <p:cNvPicPr>
            <a:picLocks noGrp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3852738" cy="511256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Content Placeholder 5"/>
          <p:cNvPicPr>
            <a:picLocks noGrp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180447" y="1196752"/>
            <a:ext cx="4932040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832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100" dirty="0" smtClean="0">
                <a:latin typeface="Arial" pitchFamily="34" charset="0"/>
                <a:cs typeface="Arial" pitchFamily="34" charset="0"/>
              </a:rPr>
            </a:br>
            <a:r>
              <a:rPr lang="en-GB" sz="3100" dirty="0" smtClean="0">
                <a:latin typeface="Arial" pitchFamily="34" charset="0"/>
                <a:cs typeface="Arial" pitchFamily="34" charset="0"/>
              </a:rPr>
              <a:t>Campaigns in favour</a:t>
            </a:r>
            <a:br>
              <a:rPr lang="en-GB" sz="3100" dirty="0" smtClean="0">
                <a:latin typeface="Arial" pitchFamily="34" charset="0"/>
                <a:cs typeface="Arial" pitchFamily="34" charset="0"/>
              </a:rPr>
            </a:br>
            <a:r>
              <a:rPr lang="en-GB" sz="1600" u="sng" dirty="0">
                <a:latin typeface="Arial" pitchFamily="34" charset="0"/>
                <a:cs typeface="Arial" pitchFamily="34" charset="0"/>
                <a:hlinkClick r:id="rId2"/>
              </a:rPr>
              <a:t>http://naturalhydrationcouncil.org.uk/wp-content/uploads/2012/09/NHC_glass_healthy.jpg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4248471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Content Placeholder 5"/>
          <p:cNvPicPr>
            <a:picLocks noGrp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648200" y="980728"/>
            <a:ext cx="4388296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745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Arial" pitchFamily="34" charset="0"/>
                <a:cs typeface="Arial" pitchFamily="34" charset="0"/>
              </a:rPr>
              <a:t> Ethics, CSR and </a:t>
            </a:r>
            <a:r>
              <a:rPr lang="en-GB" sz="3600" b="1" dirty="0">
                <a:latin typeface="Arial" pitchFamily="34" charset="0"/>
                <a:cs typeface="Arial" pitchFamily="34" charset="0"/>
              </a:rPr>
              <a:t>S</a:t>
            </a: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ustainability</a:t>
            </a:r>
            <a:endParaRPr lang="en-GB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Narrow v Broad CSR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Narrow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- Milton Friedman, “the business of business is business”- make profit and obey the law. The interests of owners or ‘stockholders’ should be the key concern of managers. 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Broad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- R. Edward Freeman, society has legitimate claims to demand that business takes into account wider issues, beyond simply making money and obeying the law. Owners are important but other ‘stakeholders’ have a right to be considered when strategy is adopted.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481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dirty="0" smtClean="0">
                <a:latin typeface="Arial" pitchFamily="34" charset="0"/>
                <a:cs typeface="Arial" pitchFamily="34" charset="0"/>
              </a:rPr>
            </a:br>
            <a:r>
              <a:rPr lang="en-GB" dirty="0" smtClean="0">
                <a:latin typeface="Arial" pitchFamily="34" charset="0"/>
                <a:cs typeface="Arial" pitchFamily="34" charset="0"/>
              </a:rPr>
              <a:t>Spectrum </a:t>
            </a:r>
            <a:r>
              <a:rPr lang="en-GB" dirty="0">
                <a:latin typeface="Arial" pitchFamily="34" charset="0"/>
                <a:cs typeface="Arial" pitchFamily="34" charset="0"/>
              </a:rPr>
              <a:t>of CSR approaches to Bottled water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 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Broad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CSR-</a:t>
            </a:r>
            <a:r>
              <a:rPr lang="en-GB" dirty="0">
                <a:latin typeface="Arial" pitchFamily="34" charset="0"/>
                <a:cs typeface="Arial" pitchFamily="34" charset="0"/>
              </a:rPr>
              <a:t> Does it address stakeholder interests?    Are the companies trying to serve social interests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b="1" dirty="0">
                <a:latin typeface="Arial" pitchFamily="34" charset="0"/>
                <a:cs typeface="Arial" pitchFamily="34" charset="0"/>
              </a:rPr>
              <a:t>Narrow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CSR-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If it </a:t>
            </a:r>
            <a:r>
              <a:rPr lang="en-GB" dirty="0">
                <a:latin typeface="Arial" pitchFamily="34" charset="0"/>
                <a:cs typeface="Arial" pitchFamily="34" charset="0"/>
              </a:rPr>
              <a:t>is legal and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profitable, produce, distribute </a:t>
            </a:r>
            <a:r>
              <a:rPr lang="en-GB" dirty="0">
                <a:latin typeface="Arial" pitchFamily="34" charset="0"/>
                <a:cs typeface="Arial" pitchFamily="34" charset="0"/>
              </a:rPr>
              <a:t>and buy it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3300" dirty="0" smtClean="0">
                <a:latin typeface="Arial" pitchFamily="34" charset="0"/>
                <a:cs typeface="Arial" pitchFamily="34" charset="0"/>
              </a:rPr>
              <a:t>(There are compromise positions e.g. ‘broadly narrow’, combining the variations, depending on objectives, ownership forms and external/ internal pressures).</a:t>
            </a:r>
            <a:endParaRPr lang="en-GB" sz="3300" dirty="0">
              <a:latin typeface="Arial" pitchFamily="34" charset="0"/>
              <a:cs typeface="Arial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6495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59432"/>
            <a:ext cx="8229600" cy="1877070"/>
          </a:xfrm>
        </p:spPr>
        <p:txBody>
          <a:bodyPr>
            <a:normAutofit fontScale="90000"/>
          </a:bodyPr>
          <a:lstStyle/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 smtClean="0">
                <a:latin typeface="Arial" pitchFamily="34" charset="0"/>
                <a:cs typeface="Arial" pitchFamily="34" charset="0"/>
              </a:rPr>
            </a:br>
            <a:r>
              <a:rPr lang="en-GB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 smtClean="0">
                <a:latin typeface="Arial" pitchFamily="34" charset="0"/>
                <a:cs typeface="Arial" pitchFamily="34" charset="0"/>
              </a:rPr>
            </a:br>
            <a:r>
              <a:rPr lang="en-GB" sz="2000" b="1" dirty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>
                <a:latin typeface="Arial" pitchFamily="34" charset="0"/>
                <a:cs typeface="Arial" pitchFamily="34" charset="0"/>
              </a:rPr>
            </a:br>
            <a:r>
              <a:rPr lang="en-GB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 smtClean="0">
                <a:latin typeface="Arial" pitchFamily="34" charset="0"/>
                <a:cs typeface="Arial" pitchFamily="34" charset="0"/>
              </a:rPr>
            </a:br>
            <a:r>
              <a:rPr lang="en-GB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 smtClean="0">
                <a:latin typeface="Arial" pitchFamily="34" charset="0"/>
                <a:cs typeface="Arial" pitchFamily="34" charset="0"/>
              </a:rPr>
            </a:br>
            <a:r>
              <a:rPr lang="en-GB" sz="2000" b="1" dirty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>
                <a:latin typeface="Arial" pitchFamily="34" charset="0"/>
                <a:cs typeface="Arial" pitchFamily="34" charset="0"/>
              </a:rPr>
            </a:br>
            <a:r>
              <a:rPr lang="en-GB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 smtClean="0">
                <a:latin typeface="Arial" pitchFamily="34" charset="0"/>
                <a:cs typeface="Arial" pitchFamily="34" charset="0"/>
              </a:rPr>
            </a:br>
            <a:r>
              <a:rPr lang="en-GB" sz="2000" b="1" dirty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>
                <a:latin typeface="Arial" pitchFamily="34" charset="0"/>
                <a:cs typeface="Arial" pitchFamily="34" charset="0"/>
              </a:rPr>
            </a:b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Ethical 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Consumer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- Don’t buy it! A capitalist conspiracy. A big business plot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.</a:t>
            </a:r>
            <a:br>
              <a:rPr lang="en-GB" sz="2000" dirty="0" smtClean="0">
                <a:latin typeface="Arial" pitchFamily="34" charset="0"/>
                <a:cs typeface="Arial" pitchFamily="34" charset="0"/>
              </a:rPr>
            </a:br>
            <a:r>
              <a:rPr lang="en-GB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dirty="0" smtClean="0">
                <a:latin typeface="Arial" pitchFamily="34" charset="0"/>
                <a:cs typeface="Arial" pitchFamily="34" charset="0"/>
              </a:rPr>
            </a:br>
            <a:r>
              <a:rPr lang="en-GB" sz="200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en-GB" sz="2000" dirty="0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2"/>
              </a:rPr>
              <a:t>www.ethicalconsumer.org/latestnews/tabid/62/entryid/699/delicious-natural-bottled-water.aspx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dirty="0" smtClean="0">
                <a:latin typeface="Arial" pitchFamily="34" charset="0"/>
                <a:cs typeface="Arial" pitchFamily="34" charset="0"/>
              </a:rPr>
            </a:br>
            <a:r>
              <a:rPr lang="en-GB" dirty="0"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611560" y="1844824"/>
            <a:ext cx="8136904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1205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Reasons not to buy bottled water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Unfounded health claims-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fresh,tested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false claims,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Bisphenol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A (BPA) is an industrial chemical that has been used to make certain plastics and resins since the 1960s. 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Carbon footprint-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transport, packaging, logistics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Packaging pollution-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where do all the plastic bottles go?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Price/cost ratio-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excessive mark-ups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Impact on support for tap/municipal water supply-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reduces the political pressure to improve tap water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Political power-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multi national corporate power in the developed as well as developing world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333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857420" y="-357214"/>
            <a:ext cx="9901278" cy="1917728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dirty="0" smtClean="0">
                <a:latin typeface="Arial" pitchFamily="34" charset="0"/>
                <a:cs typeface="Arial" pitchFamily="34" charset="0"/>
              </a:rPr>
            </a:br>
            <a:r>
              <a:rPr lang="en-GB" sz="3200" dirty="0" smtClean="0">
                <a:latin typeface="Arial" pitchFamily="34" charset="0"/>
                <a:cs typeface="Arial" pitchFamily="34" charset="0"/>
              </a:rPr>
              <a:t>Reusable water bottles</a:t>
            </a:r>
            <a:br>
              <a:rPr lang="en-GB" sz="3200" dirty="0" smtClean="0">
                <a:latin typeface="Arial" pitchFamily="34" charset="0"/>
                <a:cs typeface="Arial" pitchFamily="34" charset="0"/>
              </a:rPr>
            </a:br>
            <a:r>
              <a:rPr lang="en-GB" sz="2400" dirty="0" smtClean="0">
                <a:latin typeface="Arial" pitchFamily="34" charset="0"/>
                <a:cs typeface="Arial" pitchFamily="34" charset="0"/>
              </a:rPr>
              <a:t>Frank Water, Social enterprise winner</a:t>
            </a:r>
            <a:br>
              <a:rPr lang="en-GB" sz="2400" dirty="0" smtClean="0"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latin typeface="Arial" pitchFamily="34" charset="0"/>
                <a:cs typeface="Arial" pitchFamily="34" charset="0"/>
              </a:rPr>
              <a:t>http://www.frankwater.com/refill-water-bottles/</a:t>
            </a:r>
            <a:br>
              <a:rPr lang="en-GB" sz="1400" dirty="0" smtClean="0">
                <a:latin typeface="Arial" pitchFamily="34" charset="0"/>
                <a:cs typeface="Arial" pitchFamily="34" charset="0"/>
              </a:rPr>
            </a:br>
            <a:endParaRPr lang="en-GB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Content Placeholder 5" descr="SourceBTls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71472" y="1857364"/>
            <a:ext cx="1352550" cy="857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Nalgene">
            <a:hlinkClick r:id="rId4"/>
          </p:cNvPr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00958" y="5286388"/>
            <a:ext cx="1304931" cy="12763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H2Onya ">
            <a:hlinkClick r:id="rId6"/>
          </p:cNvPr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2910" y="3214686"/>
            <a:ext cx="1309691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Bobble">
            <a:hlinkClick r:id="rId8"/>
          </p:cNvPr>
          <p:cNvPicPr/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143372" y="3143248"/>
            <a:ext cx="1085850" cy="100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Pure">
            <a:hlinkClick r:id="rId10"/>
          </p:cNvPr>
          <p:cNvPicPr/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428860" y="5429264"/>
            <a:ext cx="1557341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http://www.reusablebottle.co.uk/Aladdin.jpg">
            <a:hlinkClick r:id="rId12"/>
          </p:cNvPr>
          <p:cNvPicPr/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643570" y="3286124"/>
            <a:ext cx="1524003" cy="64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F:\ATM REsources\Bottled water\recyclable bw.jp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786050" y="1643050"/>
            <a:ext cx="3505200" cy="1323975"/>
          </a:xfrm>
          <a:prstGeom prst="rect">
            <a:avLst/>
          </a:prstGeom>
          <a:noFill/>
        </p:spPr>
      </p:pic>
      <p:pic>
        <p:nvPicPr>
          <p:cNvPr id="1028" name="Picture 4" descr="Hydrate for Health - Sports Hydrant, 750ml">
            <a:hlinkClick r:id="rId15"/>
          </p:cNvPr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7572396" y="3357562"/>
            <a:ext cx="1333500" cy="2000250"/>
          </a:xfrm>
          <a:prstGeom prst="rect">
            <a:avLst/>
          </a:prstGeom>
          <a:noFill/>
        </p:spPr>
      </p:pic>
      <p:pic>
        <p:nvPicPr>
          <p:cNvPr id="1030" name="Picture 6" descr="Aladdin Clean &amp; Clever Tumbler 350ml">
            <a:hlinkClick r:id="rId17"/>
          </p:cNvPr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785918" y="2857496"/>
            <a:ext cx="2095500" cy="2085975"/>
          </a:xfrm>
          <a:prstGeom prst="rect">
            <a:avLst/>
          </a:prstGeom>
          <a:noFill/>
        </p:spPr>
      </p:pic>
      <p:pic>
        <p:nvPicPr>
          <p:cNvPr id="1032" name="Picture 8" descr="GiveMeTap Reusable Stainless Steel 500ml Bottle">
            <a:hlinkClick r:id="rId19"/>
          </p:cNvPr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-571536" y="4600575"/>
            <a:ext cx="2857500" cy="2257425"/>
          </a:xfrm>
          <a:prstGeom prst="rect">
            <a:avLst/>
          </a:prstGeom>
          <a:noFill/>
        </p:spPr>
      </p:pic>
      <p:pic>
        <p:nvPicPr>
          <p:cNvPr id="1036" name="Picture 12" descr="lifebottle 700ml Stainless Steel">
            <a:hlinkClick r:id="rId21"/>
          </p:cNvPr>
          <p:cNvPicPr>
            <a:picLocks noChangeAspect="1" noChangeArrowheads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3929058" y="4048125"/>
            <a:ext cx="2381250" cy="2809875"/>
          </a:xfrm>
          <a:prstGeom prst="rect">
            <a:avLst/>
          </a:prstGeom>
          <a:noFill/>
        </p:spPr>
      </p:pic>
      <p:pic>
        <p:nvPicPr>
          <p:cNvPr id="1038" name="Picture 14" descr="http://www.frankwater.com/wp-content/uploads/2011/12/Picture-121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6786578" y="0"/>
            <a:ext cx="2357422" cy="2428868"/>
          </a:xfrm>
          <a:prstGeom prst="rect">
            <a:avLst/>
          </a:prstGeom>
          <a:noFill/>
        </p:spPr>
      </p:pic>
      <p:pic>
        <p:nvPicPr>
          <p:cNvPr id="1040" name="Picture 16" descr="camelbak podium bottle"/>
          <p:cNvPicPr>
            <a:picLocks noChangeAspect="1" noChangeArrowheads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6072198" y="4357694"/>
            <a:ext cx="1428760" cy="2500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Arial" pitchFamily="34" charset="0"/>
                <a:cs typeface="Arial" pitchFamily="34" charset="0"/>
              </a:rPr>
              <a:t>Reasons to buy bottled water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Choice and convenience for the customer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Trusted quality in uncertain times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Industry leaders are using sustainable sources</a:t>
            </a:r>
          </a:p>
          <a:p>
            <a:pPr marL="514350" indent="-514350"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Better than the alternatives: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Alcohol in bars and restaurants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Sweet sugary drinks for children</a:t>
            </a:r>
          </a:p>
          <a:p>
            <a:pPr marL="0" indent="0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5. Creates wealth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B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recon Carreg-philanthropy policies. FIJI-jobs and income for the economy)</a:t>
            </a:r>
          </a:p>
          <a:p>
            <a:pPr marL="0" indent="0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6. We like it. Freedom of choice.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210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00034" y="928670"/>
            <a:ext cx="6624736" cy="977989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 ethical bottled water</a:t>
            </a:r>
            <a:r>
              <a:rPr lang="en-US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?</a:t>
            </a:r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Brecon Carreg Mineral </a:t>
            </a:r>
            <a:br>
              <a:rPr lang="en-US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Water </a:t>
            </a:r>
            <a:br>
              <a:rPr lang="en-US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Slides donated by </a:t>
            </a:r>
            <a:b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2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2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en-US" sz="27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Mr Paul Cooper</a:t>
            </a: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, </a:t>
            </a:r>
            <a:b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Business Development Manager, </a:t>
            </a:r>
            <a:b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Brecon Mineral Water (</a:t>
            </a:r>
            <a:r>
              <a:rPr lang="en-US" sz="2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BMW</a:t>
            </a: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)</a:t>
            </a:r>
            <a:b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2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2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http</a:t>
            </a:r>
            <a:r>
              <a:rPr lang="en-US" sz="2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://www.breconwater.co.uk</a:t>
            </a: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/</a:t>
            </a:r>
            <a:b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endParaRPr lang="en-GB" sz="2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A4 splash bottles Hi-res.tif" descr="/Artwork/Axiom/Brecon Ad/A4 splash bottles Hi-res.tif"/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7099" b="99163" l="23471" r="99606">
                        <a14:foregroundMark x1="30769" y1="44073" x2="30769" y2="44073"/>
                        <a14:foregroundMark x1="25049" y1="36820" x2="99803" y2="37099"/>
                        <a14:foregroundMark x1="25247" y1="37796" x2="23866" y2="980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b="93"/>
          <a:stretch/>
        </p:blipFill>
        <p:spPr bwMode="auto">
          <a:xfrm>
            <a:off x="5220072" y="1988840"/>
            <a:ext cx="3668513" cy="4329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373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62671718"/>
              </p:ext>
            </p:extLst>
          </p:nvPr>
        </p:nvGraphicFramePr>
        <p:xfrm>
          <a:off x="1259632" y="5781456"/>
          <a:ext cx="2416175" cy="688975"/>
        </p:xfrm>
        <a:graphic>
          <a:graphicData uri="http://schemas.openxmlformats.org/presentationml/2006/ole">
            <p:oleObj spid="_x0000_s1039" name="Packager Shell Object" showAsIcon="1" r:id="rId5" imgW="2440800" imgH="685440" progId="Package">
              <p:embed/>
            </p:oleObj>
          </a:graphicData>
        </a:graphic>
      </p:graphicFrame>
      <p:sp>
        <p:nvSpPr>
          <p:cNvPr id="6" name="Rectangle 5"/>
          <p:cNvSpPr/>
          <p:nvPr/>
        </p:nvSpPr>
        <p:spPr>
          <a:xfrm>
            <a:off x="251520" y="5350569"/>
            <a:ext cx="5688632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xmlns="" val="27005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367" y="0"/>
            <a:ext cx="8229600" cy="1182826"/>
          </a:xfrm>
        </p:spPr>
        <p:txBody>
          <a:bodyPr>
            <a:noAutofit/>
          </a:bodyPr>
          <a:lstStyle/>
          <a:p>
            <a:r>
              <a:rPr lang="fr-BE" b="1" dirty="0" smtClean="0">
                <a:solidFill>
                  <a:schemeClr val="tx2"/>
                </a:solidFill>
              </a:rPr>
              <a:t>Our history  – from cotta</a:t>
            </a:r>
            <a:r>
              <a:rPr lang="fr-BE" sz="4000" b="1" dirty="0" smtClean="0">
                <a:solidFill>
                  <a:schemeClr val="tx2"/>
                </a:solidFill>
              </a:rPr>
              <a:t>ge industry to regional player</a:t>
            </a:r>
            <a:endParaRPr lang="en-GB" sz="4000" b="1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95536" y="3645024"/>
            <a:ext cx="8280920" cy="0"/>
          </a:xfrm>
          <a:prstGeom prst="line">
            <a:avLst/>
          </a:prstGeom>
          <a:ln w="1111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82764" y="3495754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30744" y="3124554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1978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3399" y="4244744"/>
            <a:ext cx="1390249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Brecon Beacons Natural Waters (BBNW) was established as a cottage industry bottled by hand.</a:t>
            </a:r>
          </a:p>
          <a:p>
            <a:endParaRPr lang="en-GB" sz="1400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606061" y="3124658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287103" y="3860972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1983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92132" y="179951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Spadel Group aquired BBNW.</a:t>
            </a:r>
            <a:endParaRPr lang="en-GB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3309868" y="3860972"/>
            <a:ext cx="782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1985-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03769" y="2200910"/>
            <a:ext cx="13981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Plant is in Trap, Carmarthenshire, Wales. </a:t>
            </a:r>
          </a:p>
          <a:p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2967830" y="2659177"/>
            <a:ext cx="13361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Plant was modernised and extended. </a:t>
            </a:r>
          </a:p>
          <a:p>
            <a:endParaRPr lang="en-GB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5330495" y="1246167"/>
            <a:ext cx="13019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 smtClean="0">
              <a:solidFill>
                <a:schemeClr val="accent1"/>
              </a:solidFill>
            </a:endParaRPr>
          </a:p>
          <a:p>
            <a:endParaRPr lang="en-GB" sz="1400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6632455" y="3484698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5961821" y="3149095"/>
            <a:ext cx="1417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2007- 2010 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5652120" y="4244744"/>
            <a:ext cx="1704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Brecon Carreg continued to perform well despite the recession.</a:t>
            </a:r>
            <a:endParaRPr lang="en-GB" sz="1400" dirty="0"/>
          </a:p>
        </p:txBody>
      </p:sp>
      <p:cxnSp>
        <p:nvCxnSpPr>
          <p:cNvPr id="23" name="Straight Connector 22"/>
          <p:cNvCxnSpPr/>
          <p:nvPr/>
        </p:nvCxnSpPr>
        <p:spPr>
          <a:xfrm>
            <a:off x="7727642" y="3121885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7361186" y="3829105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2009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915811" y="263179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Company renamed Brecon Mineral Water.</a:t>
            </a:r>
            <a:endParaRPr lang="en-GB" sz="1400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3635896" y="3189165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8435502" y="3495754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8083482" y="3124554"/>
            <a:ext cx="704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2012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779907" y="4257100"/>
            <a:ext cx="1403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BMW is now a key regional business, employing 28 people.</a:t>
            </a:r>
            <a:endParaRPr lang="en-GB" sz="1400" dirty="0"/>
          </a:p>
        </p:txBody>
      </p:sp>
      <p:sp>
        <p:nvSpPr>
          <p:cNvPr id="30" name="TextBox 29"/>
          <p:cNvSpPr txBox="1"/>
          <p:nvPr/>
        </p:nvSpPr>
        <p:spPr>
          <a:xfrm>
            <a:off x="1852690" y="4281968"/>
            <a:ext cx="17281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BBMW marketed 2 brands:</a:t>
            </a:r>
          </a:p>
          <a:p>
            <a:pPr marL="171450" indent="-171450" algn="ctr">
              <a:buFont typeface="Arial" pitchFamily="34" charset="0"/>
              <a:buChar char="•"/>
            </a:pPr>
            <a:r>
              <a:rPr lang="en-GB" sz="1200" dirty="0" smtClean="0"/>
              <a:t>Spa Reine &amp; Barisart</a:t>
            </a:r>
          </a:p>
          <a:p>
            <a:pPr marL="171450" indent="-171450" algn="ctr">
              <a:buFont typeface="Arial" pitchFamily="34" charset="0"/>
              <a:buChar char="•"/>
            </a:pPr>
            <a:r>
              <a:rPr lang="en-GB" sz="1200" dirty="0" smtClean="0"/>
              <a:t>Brecon Carreg Welsh natural mineral water </a:t>
            </a:r>
          </a:p>
          <a:p>
            <a:endParaRPr lang="en-GB" sz="1400" dirty="0"/>
          </a:p>
        </p:txBody>
      </p:sp>
      <p:sp>
        <p:nvSpPr>
          <p:cNvPr id="33" name="TextBox 32"/>
          <p:cNvSpPr txBox="1"/>
          <p:nvPr/>
        </p:nvSpPr>
        <p:spPr>
          <a:xfrm>
            <a:off x="4061255" y="4853217"/>
            <a:ext cx="12692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Significant success in obtaining private label business  enabled a step change in volumes.</a:t>
            </a:r>
            <a:endParaRPr lang="en-GB" sz="1400" dirty="0"/>
          </a:p>
        </p:txBody>
      </p:sp>
      <p:cxnSp>
        <p:nvCxnSpPr>
          <p:cNvPr id="34" name="Straight Connector 33"/>
          <p:cNvCxnSpPr/>
          <p:nvPr/>
        </p:nvCxnSpPr>
        <p:spPr>
          <a:xfrm>
            <a:off x="2661546" y="3449918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183690" y="3105219"/>
            <a:ext cx="9557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1984 -  </a:t>
            </a:r>
            <a:endParaRPr lang="en-GB" sz="2000" b="1" dirty="0">
              <a:solidFill>
                <a:schemeClr val="tx2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5450672" y="3109025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5105414" y="3777958"/>
            <a:ext cx="761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2005 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4596974" y="2358168"/>
            <a:ext cx="18472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First Brecon Carreg multipacks were introduced (6x50cl &amp; 6x1.5L).</a:t>
            </a:r>
            <a:endParaRPr lang="en-GB" sz="1400" dirty="0"/>
          </a:p>
        </p:txBody>
      </p:sp>
      <p:graphicFrame>
        <p:nvGraphicFramePr>
          <p:cNvPr id="41" name="Objec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927181574"/>
              </p:ext>
            </p:extLst>
          </p:nvPr>
        </p:nvGraphicFramePr>
        <p:xfrm>
          <a:off x="866569" y="1396131"/>
          <a:ext cx="1187624" cy="342479"/>
        </p:xfrm>
        <a:graphic>
          <a:graphicData uri="http://schemas.openxmlformats.org/presentationml/2006/ole">
            <p:oleObj spid="_x0000_s2060" name="Photo Editor Photo" r:id="rId3" imgW="1743318" imgH="523810" progId="">
              <p:embed/>
            </p:oleObj>
          </a:graphicData>
        </a:graphic>
      </p:graphicFrame>
      <p:pic>
        <p:nvPicPr>
          <p:cNvPr id="42" name="Picture 12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092455" y="4146259"/>
            <a:ext cx="950009" cy="534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384" name="Picture 104" descr="C:\Users\toth\Documents\Photos &amp; images\Arial photos - Spadel &amp; castle\Office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55424" y="1140457"/>
            <a:ext cx="2184115" cy="14535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7397" name="Picture 117" descr="C:\Users\toth\Pictures\Picture2.pn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760649" y="1000538"/>
            <a:ext cx="2297922" cy="15406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7398" name="Picture 118" descr="C:\Users\toth\Pictures\Picture3.png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3399" y="5403624"/>
            <a:ext cx="2170291" cy="14571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7399" name="Picture 119" descr="C:\Users\toth\Pictures\Picture5.png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820804" y="4858640"/>
            <a:ext cx="1699410" cy="196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7400" name="Picture 120" descr="C:\Users\toth\Pictures\Picture4.jpg"/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378361" y="5342287"/>
            <a:ext cx="414337" cy="142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7401" name="Picture 121" descr="C:\Users\toth\Pictures\Picture6.jpg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848893" y="5276440"/>
            <a:ext cx="581015" cy="14866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D:\Brecon Carreg\Product shots\low res\H-LR.jpg"/>
          <p:cNvPicPr>
            <a:picLocks noChangeAspect="1" noChangeArrowheads="1"/>
          </p:cNvPicPr>
          <p:nvPr/>
        </p:nvPicPr>
        <p:blipFill rotWithShape="1">
          <a:blip r:embed="rId1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1965" t="5187" r="13973" b="9959"/>
          <a:stretch/>
        </p:blipFill>
        <p:spPr bwMode="auto">
          <a:xfrm>
            <a:off x="4929476" y="1071265"/>
            <a:ext cx="1238090" cy="14185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4" name="Straight Connector 43"/>
          <p:cNvCxnSpPr/>
          <p:nvPr/>
        </p:nvCxnSpPr>
        <p:spPr>
          <a:xfrm>
            <a:off x="4559950" y="3328892"/>
            <a:ext cx="0" cy="72008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3867923" y="2106222"/>
            <a:ext cx="106155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smtClean="0"/>
              <a:t>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xmlns="" val="329279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26"/>
          <p:cNvSpPr txBox="1">
            <a:spLocks noChangeArrowheads="1"/>
          </p:cNvSpPr>
          <p:nvPr/>
        </p:nvSpPr>
        <p:spPr>
          <a:xfrm>
            <a:off x="1066800" y="0"/>
            <a:ext cx="6629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tx2"/>
                </a:solidFill>
                <a:latin typeface="Calibri" pitchFamily="34" charset="0"/>
              </a:rPr>
              <a:t>Key competitors</a:t>
            </a:r>
            <a:r>
              <a:rPr lang="en-GB" sz="4000" dirty="0" smtClean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" name="Rectangle 1027"/>
          <p:cNvSpPr txBox="1">
            <a:spLocks noChangeArrowheads="1"/>
          </p:cNvSpPr>
          <p:nvPr/>
        </p:nvSpPr>
        <p:spPr>
          <a:xfrm>
            <a:off x="1524000" y="990600"/>
            <a:ext cx="7620000" cy="51054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600" b="1" dirty="0" smtClean="0">
                <a:solidFill>
                  <a:srgbClr val="000066"/>
                </a:solidFill>
                <a:latin typeface="Calibri" pitchFamily="34" charset="0"/>
              </a:rPr>
              <a:t>Evian (Danone Waters)</a:t>
            </a: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 – Imported from France. Mineral water. Still only.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Number 1 bottled water brand in the UK.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Marketed as pure, natural mineral water from the French Alps. Feminine, sophisticated, stylish, posh image. ‘Live Young’ / Detox / Inner Cleansing / Purity.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‘Renew’ campaign in January &amp; ‘Evian roller skating’ babies (TV &amp; YouTube).</a:t>
            </a:r>
          </a:p>
          <a:p>
            <a:pPr>
              <a:lnSpc>
                <a:spcPct val="80000"/>
              </a:lnSpc>
            </a:pPr>
            <a:r>
              <a:rPr lang="en-GB" sz="1600" b="1" dirty="0" smtClean="0">
                <a:solidFill>
                  <a:srgbClr val="000066"/>
                </a:solidFill>
                <a:latin typeface="Calibri" pitchFamily="34" charset="0"/>
              </a:rPr>
              <a:t>Highland Spring (Highland Spring)</a:t>
            </a: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 – Spring water from Scotland. Still &amp; sparkling plus Kids’ range.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No 2 bottled water brand &amp; No 1 packaged sparkling water brand in the UK.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Traditional image. All about Provenance/Source and Environment.</a:t>
            </a:r>
          </a:p>
          <a:p>
            <a:pPr>
              <a:lnSpc>
                <a:spcPct val="80000"/>
              </a:lnSpc>
            </a:pPr>
            <a:r>
              <a:rPr lang="en-GB" sz="1600" b="1" dirty="0" smtClean="0">
                <a:solidFill>
                  <a:srgbClr val="000066"/>
                </a:solidFill>
                <a:latin typeface="Calibri" pitchFamily="34" charset="0"/>
              </a:rPr>
              <a:t>Volvic (Danone Waters)</a:t>
            </a: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 – Imported from France. Mineral water. Only still.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The brand includes flavoured and functional waters.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Volcanicity / Water from the Volcano / Hydration.</a:t>
            </a:r>
          </a:p>
          <a:p>
            <a:pPr>
              <a:lnSpc>
                <a:spcPct val="80000"/>
              </a:lnSpc>
            </a:pPr>
            <a:r>
              <a:rPr lang="en-GB" sz="1600" b="1" dirty="0" smtClean="0">
                <a:solidFill>
                  <a:srgbClr val="000066"/>
                </a:solidFill>
                <a:latin typeface="Calibri" pitchFamily="34" charset="0"/>
              </a:rPr>
              <a:t>Buxton (Nestle Waters UK)</a:t>
            </a: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 - From Buxton in Derbyshire. Still &amp; sparkling.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The No 1 English Mineral Water.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‘Drop of pure Britain’ – purity.</a:t>
            </a:r>
          </a:p>
          <a:p>
            <a:pPr>
              <a:lnSpc>
                <a:spcPct val="80000"/>
              </a:lnSpc>
            </a:pPr>
            <a:r>
              <a:rPr lang="en-GB" sz="1600" b="1" dirty="0" smtClean="0">
                <a:solidFill>
                  <a:srgbClr val="000066"/>
                </a:solidFill>
                <a:latin typeface="Calibri" pitchFamily="34" charset="0"/>
              </a:rPr>
              <a:t>Nestle Pure Life (Nestle Waters UK)</a:t>
            </a: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 – Spring water from Derbyshire. Still only.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Launched in 2008 in the UK. Global No 1 bottled water brand.</a:t>
            </a:r>
          </a:p>
          <a:p>
            <a:pPr>
              <a:lnSpc>
                <a:spcPct val="80000"/>
              </a:lnSpc>
            </a:pPr>
            <a:r>
              <a:rPr lang="en-GB" sz="1600" b="1" dirty="0" smtClean="0">
                <a:solidFill>
                  <a:srgbClr val="000066"/>
                </a:solidFill>
                <a:latin typeface="Calibri" pitchFamily="34" charset="0"/>
              </a:rPr>
              <a:t>Vittel (Nestle Waters UK)</a:t>
            </a: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 – Imported from France. Mineral water.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‘ReVittelise’ - The brand for ‘young, active urbanites’. </a:t>
            </a:r>
          </a:p>
          <a:p>
            <a:pPr>
              <a:lnSpc>
                <a:spcPct val="80000"/>
              </a:lnSpc>
            </a:pPr>
            <a:r>
              <a:rPr lang="en-GB" sz="1600" b="1" dirty="0" smtClean="0">
                <a:solidFill>
                  <a:srgbClr val="000066"/>
                </a:solidFill>
                <a:latin typeface="Calibri" pitchFamily="34" charset="0"/>
              </a:rPr>
              <a:t>Drench (Britvic)</a:t>
            </a: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 –  Spring water from Yorkshire. Still only.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Launched in 2006 but seeing big growth after its successful 2008 ad campaign featuring Thunderbird puppet Brains.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>
                <a:solidFill>
                  <a:srgbClr val="000066"/>
                </a:solidFill>
                <a:latin typeface="Calibri" pitchFamily="34" charset="0"/>
              </a:rPr>
              <a:t>Youthful, cool image.</a:t>
            </a:r>
          </a:p>
        </p:txBody>
      </p:sp>
      <p:pic>
        <p:nvPicPr>
          <p:cNvPr id="4" name="Picture 1028" descr="evian_logo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" y="1066800"/>
            <a:ext cx="1320800" cy="87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29" descr="vitte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00" y="4876800"/>
            <a:ext cx="1262063" cy="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30" descr="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57200" y="3505200"/>
            <a:ext cx="1008063" cy="88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31" descr="Quins9766sponsor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" y="1905000"/>
            <a:ext cx="1547813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32" descr="Volvic_Logo-lores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00" y="2819400"/>
            <a:ext cx="1241425" cy="74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3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4343400"/>
            <a:ext cx="990600" cy="65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034" descr="http://www.britvic.com/Cms/Images/Brands/Logos/67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4F4F4"/>
              </a:clrFrom>
              <a:clrTo>
                <a:srgbClr val="F4F4F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00" y="5486400"/>
            <a:ext cx="2209800" cy="69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485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507412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tx2"/>
                </a:solidFill>
              </a:rPr>
              <a:t>Brecon  Carreg : a brand capitalizing on its provenance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79388" y="1412875"/>
            <a:ext cx="8785225" cy="1465263"/>
          </a:xfrm>
        </p:spPr>
        <p:txBody>
          <a:bodyPr/>
          <a:lstStyle/>
          <a:p>
            <a:r>
              <a:rPr lang="en-US" sz="2000" dirty="0" smtClean="0"/>
              <a:t>USP of the brand: Welsh provenance – the iconic Welsh mineral water.</a:t>
            </a:r>
          </a:p>
          <a:p>
            <a:r>
              <a:rPr lang="en-US" sz="2000" b="1" i="1" dirty="0" smtClean="0"/>
              <a:t>Great Welsh water from the Brecon Beacons</a:t>
            </a:r>
            <a:r>
              <a:rPr lang="en-US" sz="2000" dirty="0" smtClean="0"/>
              <a:t>.</a:t>
            </a:r>
          </a:p>
        </p:txBody>
      </p:sp>
      <p:pic>
        <p:nvPicPr>
          <p:cNvPr id="8196" name="Picture 2" descr="C:\Users\toth\Documents\IMAGE CD\ADVERTISING\Waterfall\BC Waterfall Landscape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0825" y="2111375"/>
            <a:ext cx="8148638" cy="417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497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0"/>
            <a:ext cx="9118600" cy="107154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 smtClean="0">
                <a:solidFill>
                  <a:schemeClr val="tx2"/>
                </a:solidFill>
              </a:rPr>
              <a:t>Supporting and investing in Welsh charities, local communities, sports and radio campaigns in Wales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225" y="1377950"/>
            <a:ext cx="8821738" cy="499745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800" b="1" dirty="0" smtClean="0"/>
              <a:t>Ty Hafan Childrens’ Hospice </a:t>
            </a:r>
            <a:r>
              <a:rPr lang="en-GB" sz="1800" dirty="0" smtClean="0"/>
              <a:t>(Cardiff) - sporting and other events.</a:t>
            </a:r>
          </a:p>
          <a:p>
            <a:pPr lvl="1">
              <a:defRPr/>
            </a:pPr>
            <a:r>
              <a:rPr lang="en-GB" sz="1800" dirty="0" smtClean="0"/>
              <a:t>E.g. Midnight Sleep Walk , 04 May</a:t>
            </a:r>
          </a:p>
          <a:p>
            <a:pPr>
              <a:defRPr/>
            </a:pPr>
            <a:r>
              <a:rPr lang="en-GB" sz="1800" b="1" dirty="0" smtClean="0"/>
              <a:t>British Heart Foundation </a:t>
            </a:r>
            <a:r>
              <a:rPr lang="en-GB" sz="1800" dirty="0" smtClean="0"/>
              <a:t>- Welsh sporting and other events.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dirty="0" smtClean="0"/>
              <a:t>CSR Proactive – supporting </a:t>
            </a:r>
            <a:r>
              <a:rPr lang="en-GB" sz="1800" b="1" dirty="0" smtClean="0"/>
              <a:t>local events.</a:t>
            </a:r>
          </a:p>
          <a:p>
            <a:pPr lvl="1">
              <a:defRPr/>
            </a:pPr>
            <a:r>
              <a:rPr lang="en-GB" sz="1400" dirty="0" smtClean="0"/>
              <a:t>Trap Fun Run, May 2012</a:t>
            </a:r>
          </a:p>
          <a:p>
            <a:pPr lvl="1">
              <a:defRPr/>
            </a:pPr>
            <a:r>
              <a:rPr lang="en-GB" sz="1400" dirty="0" smtClean="0"/>
              <a:t>Events at local schools (torch relay, sports days)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Welsh Athletics </a:t>
            </a:r>
            <a:r>
              <a:rPr lang="en-GB" sz="1800" dirty="0" smtClean="0"/>
              <a:t>(Cardiff) 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Cardiff Half Marathon </a:t>
            </a:r>
            <a:r>
              <a:rPr lang="en-GB" sz="1800" dirty="0" smtClean="0"/>
              <a:t>(October 2012)</a:t>
            </a:r>
          </a:p>
          <a:p>
            <a:pPr marL="800100" lvl="4" indent="-342900">
              <a:buFont typeface="Arial" pitchFamily="34" charset="0"/>
              <a:buChar char="•"/>
              <a:defRPr/>
            </a:pPr>
            <a:r>
              <a:rPr lang="en-GB" sz="1800" dirty="0" smtClean="0"/>
              <a:t>Brecon Carreg is the official water supplier 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Cardiff City Football Club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Eisteddfod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Brecon Beacons Food Festivals &amp; Events 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r>
              <a:rPr lang="en-GB" sz="1800" b="1" dirty="0" smtClean="0"/>
              <a:t>Capital FM radio/sampling campaign </a:t>
            </a:r>
            <a:r>
              <a:rPr lang="en-GB" sz="1800" dirty="0" smtClean="0"/>
              <a:t>in June/July 2012</a:t>
            </a:r>
          </a:p>
          <a:p>
            <a:pPr marL="342900" lvl="3" indent="-342900">
              <a:buFont typeface="Arial" pitchFamily="34" charset="0"/>
              <a:buChar char="•"/>
              <a:defRPr/>
            </a:pPr>
            <a:endParaRPr lang="en-GB" sz="1600" b="1" dirty="0" smtClean="0"/>
          </a:p>
          <a:p>
            <a:pPr marL="342900" lvl="3" indent="-342900">
              <a:buFont typeface="Arial" pitchFamily="34" charset="0"/>
              <a:buChar char="•"/>
              <a:defRPr/>
            </a:pPr>
            <a:endParaRPr lang="en-GB" sz="1600" b="1" dirty="0" smtClean="0"/>
          </a:p>
          <a:p>
            <a:pPr>
              <a:defRPr/>
            </a:pPr>
            <a:endParaRPr lang="fr-FR" sz="2600" dirty="0" smtClean="0"/>
          </a:p>
          <a:p>
            <a:pPr lvl="1">
              <a:defRPr/>
            </a:pPr>
            <a:endParaRPr lang="en-GB" sz="2500" dirty="0" smtClean="0"/>
          </a:p>
          <a:p>
            <a:pPr>
              <a:defRPr/>
            </a:pPr>
            <a:endParaRPr lang="fr-FR" sz="2900" dirty="0" smtClean="0"/>
          </a:p>
          <a:p>
            <a:pPr marL="0" indent="0">
              <a:buFont typeface="Arial" pitchFamily="34" charset="0"/>
              <a:buNone/>
              <a:defRPr/>
            </a:pPr>
            <a:endParaRPr lang="en-GB" dirty="0" smtClean="0"/>
          </a:p>
          <a:p>
            <a:pPr marL="457200" lvl="1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4" name="Picture 2" descr="C:\Users\toth\Pictures\Alfie\Trap Fun Run ma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6"/>
          <a:stretch>
            <a:fillRect/>
          </a:stretch>
        </p:blipFill>
        <p:spPr bwMode="auto">
          <a:xfrm>
            <a:off x="2339975" y="5526088"/>
            <a:ext cx="3482975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C:\Temp\notesFCBCEE\SupportingMSW_butt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6163" y="1390650"/>
            <a:ext cx="1331912" cy="99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toth\Pictures\Party In The Par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4772025"/>
            <a:ext cx="1965325" cy="48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hildren at Eisteddfod Yr Urdd Image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6238" y="4167188"/>
            <a:ext cx="2173287" cy="1052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7175" y="2776538"/>
            <a:ext cx="942975" cy="113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3263900"/>
            <a:ext cx="1843087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2" descr="WAlogo_colour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6238" y="2693988"/>
            <a:ext cx="1104900" cy="128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5526088"/>
            <a:ext cx="176212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 descr="C:\Temp\notesFCBCEE\BC 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7113" y="5508625"/>
            <a:ext cx="1771650" cy="1265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5227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79388" y="76200"/>
            <a:ext cx="8329612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b="1" dirty="0" smtClean="0">
                <a:solidFill>
                  <a:schemeClr val="tx2"/>
                </a:solidFill>
              </a:rPr>
              <a:t>Brecon Carreg wins two medals at 2012/2013 True Taste Awards: </a:t>
            </a:r>
            <a:br>
              <a:rPr lang="en-GB" sz="3600" b="1" dirty="0" smtClean="0">
                <a:solidFill>
                  <a:schemeClr val="tx2"/>
                </a:solidFill>
              </a:rPr>
            </a:br>
            <a:r>
              <a:rPr lang="en-GB" sz="3600" b="1" dirty="0" smtClean="0">
                <a:solidFill>
                  <a:schemeClr val="tx2"/>
                </a:solidFill>
              </a:rPr>
              <a:t>Gold for Still &amp; Silver for Sparkling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-17463" y="2457450"/>
            <a:ext cx="9107488" cy="3816350"/>
          </a:xfrm>
        </p:spPr>
        <p:txBody>
          <a:bodyPr/>
          <a:lstStyle/>
          <a:p>
            <a:endParaRPr lang="en-GB" sz="1800" dirty="0" smtClean="0"/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The </a:t>
            </a:r>
            <a:r>
              <a:rPr lang="en-GB" sz="1800" b="1" dirty="0" smtClean="0"/>
              <a:t>'</a:t>
            </a:r>
            <a:r>
              <a:rPr lang="en-GB" sz="1800" b="1" i="1" dirty="0" smtClean="0"/>
              <a:t>Wales the True Taste Food and Drink Awards</a:t>
            </a:r>
            <a:r>
              <a:rPr lang="en-GB" sz="1800" dirty="0" smtClean="0"/>
              <a:t>' – a prestigious competition run by the Welsh Assembly Government - recognised by trade and consumers alike.</a:t>
            </a:r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The awards are popularly seen as the Oscars of the Welsh food and drinks industry.</a:t>
            </a:r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Winners were selected by an independent jury from more than 800 entrants.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1925" y="1484313"/>
            <a:ext cx="8748713" cy="13239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latin typeface="Arial" pitchFamily="34" charset="0"/>
              </a:rPr>
              <a:t>Brecon Carreg was awarded </a:t>
            </a:r>
            <a:r>
              <a:rPr lang="en-GB" sz="2000" b="1" dirty="0">
                <a:latin typeface="Arial" pitchFamily="34" charset="0"/>
              </a:rPr>
              <a:t>Gold</a:t>
            </a:r>
            <a:r>
              <a:rPr lang="en-GB" sz="2000" dirty="0">
                <a:latin typeface="Arial" pitchFamily="34" charset="0"/>
              </a:rPr>
              <a:t> </a:t>
            </a:r>
            <a:r>
              <a:rPr lang="en-GB" sz="2000" b="1" dirty="0">
                <a:latin typeface="Arial" pitchFamily="34" charset="0"/>
              </a:rPr>
              <a:t>Medal for its Still Water</a:t>
            </a:r>
            <a:r>
              <a:rPr lang="en-GB" sz="2000" dirty="0">
                <a:latin typeface="Arial" pitchFamily="34" charset="0"/>
              </a:rPr>
              <a:t> and</a:t>
            </a:r>
            <a:r>
              <a:rPr lang="en-GB" sz="2000" b="1" dirty="0">
                <a:latin typeface="Arial" pitchFamily="34" charset="0"/>
              </a:rPr>
              <a:t> Silver Medal for our Sparkling</a:t>
            </a:r>
            <a:r>
              <a:rPr lang="en-GB" sz="2000" dirty="0">
                <a:latin typeface="Arial" pitchFamily="34" charset="0"/>
              </a:rPr>
              <a:t> variant in the non-alcoholic drinks category on 25</a:t>
            </a:r>
            <a:r>
              <a:rPr lang="en-GB" sz="2000" baseline="30000" dirty="0">
                <a:latin typeface="Arial" pitchFamily="34" charset="0"/>
              </a:rPr>
              <a:t>th</a:t>
            </a:r>
            <a:r>
              <a:rPr lang="en-GB" sz="2000" dirty="0">
                <a:latin typeface="Arial" pitchFamily="34" charset="0"/>
              </a:rPr>
              <a:t> October 2012 at the '</a:t>
            </a:r>
            <a:r>
              <a:rPr lang="en-GB" sz="2000" b="1" i="1" dirty="0">
                <a:latin typeface="Arial" pitchFamily="34" charset="0"/>
              </a:rPr>
              <a:t>Wales the True Taste Food and Drink Awards’ </a:t>
            </a:r>
            <a:r>
              <a:rPr lang="en-GB" sz="2000" dirty="0">
                <a:latin typeface="Arial" pitchFamily="34" charset="0"/>
              </a:rPr>
              <a:t>– a great recognition of the excellent quality of our product. </a:t>
            </a:r>
          </a:p>
        </p:txBody>
      </p:sp>
      <p:sp>
        <p:nvSpPr>
          <p:cNvPr id="10245" name="TextBox 3"/>
          <p:cNvSpPr txBox="1">
            <a:spLocks noChangeArrowheads="1"/>
          </p:cNvSpPr>
          <p:nvPr/>
        </p:nvSpPr>
        <p:spPr bwMode="auto">
          <a:xfrm>
            <a:off x="2339975" y="6596063"/>
            <a:ext cx="18415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sz="1100" dirty="0"/>
          </a:p>
        </p:txBody>
      </p:sp>
      <p:pic>
        <p:nvPicPr>
          <p:cNvPr id="10246" name="Picture 2" descr="C:\Temp\notesFCBCEE\GOLD - STICKER 2012-20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363" y="4122738"/>
            <a:ext cx="2052637" cy="205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3" descr="C:\Temp\notesFCBCEE\TT 26mm Stickers_SIL#9C39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2725" y="4068763"/>
            <a:ext cx="2160588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toth\Documents\Awards\True Taste\IMG_5192.JPG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38"/>
          <a:stretch/>
        </p:blipFill>
        <p:spPr bwMode="auto">
          <a:xfrm>
            <a:off x="3096121" y="4077072"/>
            <a:ext cx="2880320" cy="2499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53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860432" cy="114300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tx2"/>
                </a:solidFill>
              </a:rPr>
              <a:t>Brecon Mineral Water is a socially responsible company which strives to minimise its environmental impact</a:t>
            </a:r>
            <a:endParaRPr lang="en-GB" sz="28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95" y="102200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 smtClean="0">
                <a:solidFill>
                  <a:srgbClr val="00B050"/>
                </a:solidFill>
              </a:rPr>
              <a:t>Bringing you </a:t>
            </a:r>
            <a:r>
              <a:rPr lang="en-GB" sz="1800" b="1" dirty="0">
                <a:solidFill>
                  <a:srgbClr val="00B050"/>
                </a:solidFill>
              </a:rPr>
              <a:t>n</a:t>
            </a:r>
            <a:r>
              <a:rPr lang="en-GB" sz="1800" b="1" dirty="0" smtClean="0">
                <a:solidFill>
                  <a:srgbClr val="00B050"/>
                </a:solidFill>
              </a:rPr>
              <a:t>ature’s </a:t>
            </a:r>
            <a:r>
              <a:rPr lang="en-GB" sz="1800" b="1" dirty="0">
                <a:solidFill>
                  <a:srgbClr val="00B050"/>
                </a:solidFill>
              </a:rPr>
              <a:t>b</a:t>
            </a:r>
            <a:r>
              <a:rPr lang="en-GB" sz="1800" b="1" dirty="0" smtClean="0">
                <a:solidFill>
                  <a:srgbClr val="00B050"/>
                </a:solidFill>
              </a:rPr>
              <a:t>est</a:t>
            </a:r>
          </a:p>
          <a:p>
            <a:pPr>
              <a:buSzPct val="100000"/>
              <a:buFont typeface="Times" charset="0"/>
              <a:buChar char="•"/>
            </a:pPr>
            <a:r>
              <a:rPr lang="en-US" sz="1400" dirty="0" smtClean="0">
                <a:ea typeface="ＭＳ Ｐゴシック" pitchFamily="34" charset="-128"/>
              </a:rPr>
              <a:t>100% natural and pure mineral water.</a:t>
            </a:r>
          </a:p>
          <a:p>
            <a:pPr>
              <a:buSzPct val="100000"/>
              <a:buFont typeface="Times" charset="0"/>
              <a:buChar char="•"/>
            </a:pPr>
            <a:r>
              <a:rPr lang="en-US" sz="1400" dirty="0" smtClean="0">
                <a:ea typeface="ＭＳ Ｐゴシック" pitchFamily="34" charset="-128"/>
              </a:rPr>
              <a:t>An important part of a healthy life regime.</a:t>
            </a:r>
          </a:p>
          <a:p>
            <a:pPr>
              <a:buSzPct val="100000"/>
              <a:buFont typeface="Times" charset="0"/>
              <a:buChar char="•"/>
            </a:pPr>
            <a:r>
              <a:rPr lang="en-US" sz="1400" dirty="0" smtClean="0">
                <a:ea typeface="ＭＳ Ｐゴシック" pitchFamily="34" charset="-128"/>
              </a:rPr>
              <a:t>High </a:t>
            </a:r>
            <a:r>
              <a:rPr lang="en-US" sz="1400" dirty="0">
                <a:ea typeface="ＭＳ Ｐゴシック" pitchFamily="34" charset="-128"/>
              </a:rPr>
              <a:t>standards of water resource </a:t>
            </a:r>
            <a:r>
              <a:rPr lang="en-US" sz="1400" dirty="0" smtClean="0">
                <a:ea typeface="ＭＳ Ｐゴシック" pitchFamily="34" charset="-128"/>
              </a:rPr>
              <a:t>protection</a:t>
            </a:r>
            <a:r>
              <a:rPr lang="en-US" sz="1400" dirty="0">
                <a:ea typeface="ＭＳ Ｐゴシック" pitchFamily="34" charset="-128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 smtClean="0">
                <a:solidFill>
                  <a:srgbClr val="00B050"/>
                </a:solidFill>
              </a:rPr>
              <a:t>Reducing  </a:t>
            </a:r>
            <a:r>
              <a:rPr lang="en-GB" sz="1800" b="1" dirty="0">
                <a:solidFill>
                  <a:srgbClr val="00B050"/>
                </a:solidFill>
              </a:rPr>
              <a:t>footprint through:</a:t>
            </a:r>
          </a:p>
          <a:p>
            <a:pPr>
              <a:buSzPct val="120000"/>
            </a:pPr>
            <a:r>
              <a:rPr lang="en-US" sz="1400" dirty="0">
                <a:ea typeface="ＭＳ Ｐゴシック" pitchFamily="34" charset="-128"/>
              </a:rPr>
              <a:t>Continuous light-weighting </a:t>
            </a:r>
            <a:r>
              <a:rPr lang="en-US" sz="1400" dirty="0" smtClean="0">
                <a:ea typeface="ＭＳ Ｐゴシック" pitchFamily="34" charset="-128"/>
              </a:rPr>
              <a:t>program. </a:t>
            </a:r>
            <a:endParaRPr lang="en-US" sz="1400" dirty="0">
              <a:ea typeface="ＭＳ Ｐゴシック" pitchFamily="34" charset="-128"/>
            </a:endParaRPr>
          </a:p>
          <a:p>
            <a:pPr>
              <a:buSzPct val="120000"/>
            </a:pPr>
            <a:r>
              <a:rPr lang="en-US" sz="1400" dirty="0" smtClean="0">
                <a:ea typeface="ＭＳ Ｐゴシック" pitchFamily="34" charset="-128"/>
              </a:rPr>
              <a:t>Program to reduce energy consumption.</a:t>
            </a:r>
            <a:endParaRPr lang="en-US" sz="1400" dirty="0">
              <a:ea typeface="ＭＳ Ｐゴシック" pitchFamily="34" charset="-128"/>
            </a:endParaRPr>
          </a:p>
          <a:p>
            <a:pPr>
              <a:buSzPct val="120000"/>
            </a:pPr>
            <a:r>
              <a:rPr lang="en-US" sz="1400" dirty="0" smtClean="0">
                <a:ea typeface="ＭＳ Ｐゴシック" pitchFamily="34" charset="-128"/>
              </a:rPr>
              <a:t>Reducing </a:t>
            </a:r>
            <a:r>
              <a:rPr lang="en-US" sz="1400" dirty="0">
                <a:ea typeface="ＭＳ Ｐゴシック" pitchFamily="34" charset="-128"/>
              </a:rPr>
              <a:t>carbon </a:t>
            </a:r>
            <a:r>
              <a:rPr lang="en-US" sz="1400" dirty="0" smtClean="0">
                <a:ea typeface="ＭＳ Ｐゴシック" pitchFamily="34" charset="-128"/>
              </a:rPr>
              <a:t>emissions.</a:t>
            </a:r>
          </a:p>
          <a:p>
            <a:pPr>
              <a:buSzPct val="120000"/>
            </a:pPr>
            <a:r>
              <a:rPr lang="en-US" sz="1400" dirty="0" smtClean="0">
                <a:ea typeface="ＭＳ Ｐゴシック" pitchFamily="34" charset="-128"/>
              </a:rPr>
              <a:t>Responsible sourcing.</a:t>
            </a:r>
            <a:endParaRPr lang="en-US" sz="1400" dirty="0">
              <a:ea typeface="ＭＳ Ｐゴシック" pitchFamily="34" charset="-128"/>
            </a:endParaRPr>
          </a:p>
          <a:p>
            <a:pPr marL="0" indent="0">
              <a:lnSpc>
                <a:spcPct val="150000"/>
              </a:lnSpc>
              <a:buSzPct val="100000"/>
              <a:buNone/>
            </a:pPr>
            <a:r>
              <a:rPr lang="en-US" sz="1800" b="1" dirty="0" smtClean="0">
                <a:solidFill>
                  <a:srgbClr val="00B050"/>
                </a:solidFill>
                <a:ea typeface="ＭＳ Ｐゴシック" pitchFamily="34" charset="-128"/>
              </a:rPr>
              <a:t>People</a:t>
            </a:r>
            <a:r>
              <a:rPr lang="en-US" sz="1800" dirty="0" smtClean="0">
                <a:solidFill>
                  <a:srgbClr val="00B050"/>
                </a:solidFill>
                <a:ea typeface="ＭＳ Ｐゴシック" pitchFamily="34" charset="-128"/>
              </a:rPr>
              <a:t>: </a:t>
            </a:r>
          </a:p>
          <a:p>
            <a:pPr>
              <a:buSzPct val="100000"/>
            </a:pPr>
            <a:r>
              <a:rPr lang="en-US" sz="1400" dirty="0" smtClean="0">
                <a:ea typeface="ＭＳ Ｐゴシック" pitchFamily="34" charset="-128"/>
              </a:rPr>
              <a:t>A socially  responsible company.</a:t>
            </a:r>
          </a:p>
          <a:p>
            <a:pPr>
              <a:buSzPct val="100000"/>
            </a:pPr>
            <a:r>
              <a:rPr lang="en-US" sz="1400" dirty="0" smtClean="0">
                <a:ea typeface="ＭＳ Ｐゴシック" pitchFamily="34" charset="-128"/>
              </a:rPr>
              <a:t>Values its people.</a:t>
            </a:r>
            <a:endParaRPr lang="en-GB" sz="14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sz="1800" dirty="0" smtClean="0"/>
          </a:p>
        </p:txBody>
      </p:sp>
      <p:pic>
        <p:nvPicPr>
          <p:cNvPr id="5" name="Picture 10" descr="CSR Roadmap-02.jpg                                             00482EC7Macintosh HD                   7C2681F2: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133" b="98786" l="4091" r="100000">
                        <a14:backgroundMark x1="88227" y1="16383" x2="88227" y2="16383"/>
                        <a14:backgroundMark x1="27682" y1="26335" x2="27682" y2="26335"/>
                        <a14:backgroundMark x1="59136" y1="38956" x2="59136" y2="38956"/>
                        <a14:backgroundMark x1="20773" y1="26517" x2="20773" y2="26517"/>
                        <a14:backgroundMark x1="41227" y1="19175" x2="41227" y2="19175"/>
                        <a14:backgroundMark x1="66227" y1="17476" x2="66227" y2="174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/>
        </p:blipFill>
        <p:spPr bwMode="auto">
          <a:xfrm>
            <a:off x="-11951" y="844416"/>
            <a:ext cx="9148097" cy="6013584"/>
          </a:xfrm>
          <a:prstGeom prst="rect">
            <a:avLst/>
          </a:prstGeom>
          <a:noFill/>
        </p:spPr>
      </p:pic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5525322" y="5042118"/>
            <a:ext cx="358663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fr-FR" b="1" dirty="0" smtClean="0">
                <a:solidFill>
                  <a:schemeClr val="bg1"/>
                </a:solidFill>
              </a:rPr>
              <a:t>Brecon Mineral Water’s vision </a:t>
            </a:r>
            <a:r>
              <a:rPr lang="fr-FR" b="1" dirty="0">
                <a:solidFill>
                  <a:schemeClr val="bg1"/>
                </a:solidFill>
              </a:rPr>
              <a:t>as </a:t>
            </a:r>
            <a:r>
              <a:rPr lang="fr-FR" b="1" dirty="0" smtClean="0">
                <a:solidFill>
                  <a:schemeClr val="bg1"/>
                </a:solidFill>
              </a:rPr>
              <a:t> a sustainable company:</a:t>
            </a:r>
            <a:endParaRPr lang="fr-FR" sz="1600" b="1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fr-FR" sz="1600" b="1" dirty="0" smtClean="0">
                <a:solidFill>
                  <a:schemeClr val="bg1"/>
                </a:solidFill>
              </a:rPr>
              <a:t>Bringing you </a:t>
            </a:r>
            <a:r>
              <a:rPr lang="fr-FR" sz="1600" b="1" dirty="0">
                <a:solidFill>
                  <a:schemeClr val="bg1"/>
                </a:solidFill>
              </a:rPr>
              <a:t>n</a:t>
            </a:r>
            <a:r>
              <a:rPr lang="fr-FR" sz="1600" b="1" dirty="0" smtClean="0">
                <a:solidFill>
                  <a:schemeClr val="bg1"/>
                </a:solidFill>
              </a:rPr>
              <a:t>ature’s best.</a:t>
            </a:r>
            <a:endParaRPr lang="fr-FR" sz="1600" b="1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fr-FR" sz="1600" b="1" dirty="0" smtClean="0">
                <a:solidFill>
                  <a:schemeClr val="bg1"/>
                </a:solidFill>
              </a:rPr>
              <a:t>Reducing our footprint.</a:t>
            </a:r>
            <a:endParaRPr lang="fr-FR" sz="1600" b="1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fr-FR" sz="1600" b="1" dirty="0" smtClean="0">
                <a:solidFill>
                  <a:schemeClr val="bg1"/>
                </a:solidFill>
              </a:rPr>
              <a:t>People first – a socially responsible company.</a:t>
            </a:r>
            <a:endParaRPr lang="fr-FR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219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-194427" y="260648"/>
            <a:ext cx="91440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tx2"/>
                </a:solidFill>
              </a:rPr>
              <a:t>Market Trends </a:t>
            </a:r>
            <a:r>
              <a:rPr lang="en-GB" b="1" dirty="0" smtClean="0">
                <a:solidFill>
                  <a:schemeClr val="accent1"/>
                </a:solidFill>
              </a:rPr>
              <a:t/>
            </a:r>
            <a:br>
              <a:rPr lang="en-GB" b="1" dirty="0" smtClean="0">
                <a:solidFill>
                  <a:schemeClr val="accent1"/>
                </a:solidFill>
              </a:rPr>
            </a:br>
            <a:endParaRPr lang="en-GB" sz="40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67160" y="1268759"/>
            <a:ext cx="8481304" cy="544658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3800" dirty="0" smtClean="0"/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19560" y="1421159"/>
            <a:ext cx="8481304" cy="544658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2000" b="1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fr-FR" sz="3800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1442" y="1121717"/>
            <a:ext cx="9062557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US" sz="2200" b="1" dirty="0"/>
              <a:t>Buying </a:t>
            </a:r>
            <a:r>
              <a:rPr lang="en-US" sz="2200" b="1" dirty="0" smtClean="0"/>
              <a:t>British/local</a:t>
            </a:r>
            <a:r>
              <a:rPr lang="en-US" sz="2200" dirty="0"/>
              <a:t>: British consumers increasingly prefer to buy </a:t>
            </a:r>
            <a:r>
              <a:rPr lang="en-US" sz="2200" dirty="0" smtClean="0"/>
              <a:t>British and/or local </a:t>
            </a:r>
            <a:r>
              <a:rPr lang="en-US" sz="2200" dirty="0"/>
              <a:t>brands and reduce food miles.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fr-FR" sz="2200" b="1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fr-FR" sz="2200" b="1" dirty="0" smtClean="0"/>
              <a:t>UK </a:t>
            </a:r>
            <a:r>
              <a:rPr lang="fr-FR" sz="2200" b="1" dirty="0"/>
              <a:t>brands vs Imported </a:t>
            </a:r>
            <a:r>
              <a:rPr lang="fr-FR" sz="2200" b="1" dirty="0" smtClean="0"/>
              <a:t>brands (bottled water): </a:t>
            </a:r>
            <a:r>
              <a:rPr lang="fr-FR" sz="2200" dirty="0"/>
              <a:t>UK brands are driving the market growth, imported brands have been losing share since 2005 </a:t>
            </a:r>
            <a:r>
              <a:rPr lang="en-US" sz="2200" dirty="0"/>
              <a:t>(32.3% in 2005 v 25.9% in 2011</a:t>
            </a:r>
            <a:r>
              <a:rPr lang="en-US" sz="2200" dirty="0" smtClean="0"/>
              <a:t>).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en-US" sz="2200" dirty="0" smtClean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b="1" dirty="0" smtClean="0"/>
              <a:t>Provenance</a:t>
            </a:r>
            <a:r>
              <a:rPr lang="en-GB" sz="2200" dirty="0" smtClean="0"/>
              <a:t> and confidence in trusted suppliers are now clearly important </a:t>
            </a:r>
            <a:r>
              <a:rPr lang="en-GB" sz="2200" dirty="0"/>
              <a:t>to consumers</a:t>
            </a:r>
            <a:r>
              <a:rPr lang="en-GB" sz="2200" dirty="0" smtClean="0"/>
              <a:t>.</a:t>
            </a:r>
          </a:p>
          <a:p>
            <a:pPr marL="285750" lvl="1" indent="-342900">
              <a:buFont typeface="Arial" pitchFamily="34" charset="0"/>
              <a:buChar char="•"/>
            </a:pPr>
            <a:endParaRPr lang="en-GB" sz="2200" dirty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dirty="0"/>
              <a:t>Extensive media focus on UK’s serious obesity problem (Europe’s fattest women with men not far behind) – opportunity for bottled waters to push </a:t>
            </a:r>
            <a:r>
              <a:rPr lang="en-GB" sz="2200" b="1" dirty="0"/>
              <a:t>health &amp; hydration </a:t>
            </a:r>
            <a:r>
              <a:rPr lang="en-GB" sz="2200" dirty="0"/>
              <a:t>messages. </a:t>
            </a:r>
            <a:endParaRPr lang="en-GB" sz="2200" dirty="0" smtClean="0"/>
          </a:p>
          <a:p>
            <a:pPr marL="285750" lvl="1" indent="-342900">
              <a:buFont typeface="Arial" pitchFamily="34" charset="0"/>
              <a:buChar char="•"/>
            </a:pPr>
            <a:endParaRPr lang="en-GB" sz="2200" dirty="0"/>
          </a:p>
          <a:p>
            <a:pPr marL="285750" lvl="1" indent="-342900">
              <a:buFont typeface="Arial" pitchFamily="34" charset="0"/>
              <a:buChar char="•"/>
            </a:pPr>
            <a:r>
              <a:rPr lang="en-GB" sz="2200" b="1" dirty="0" smtClean="0"/>
              <a:t>Discounters </a:t>
            </a:r>
            <a:r>
              <a:rPr lang="en-GB" sz="2200" dirty="0" smtClean="0"/>
              <a:t>(Aldi/Lidl) are growing their shares in the market.</a:t>
            </a:r>
            <a:endParaRPr lang="en-GB" sz="2200" dirty="0"/>
          </a:p>
          <a:p>
            <a:pPr marL="285750" lvl="1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285750" lvl="1" indent="-342900">
              <a:buFont typeface="Arial" pitchFamily="34" charset="0"/>
              <a:buChar char="•"/>
            </a:pPr>
            <a:endParaRPr lang="en-GB" sz="2000" dirty="0"/>
          </a:p>
          <a:p>
            <a:pPr marL="742950" lvl="2" indent="-342900">
              <a:buFont typeface="Arial" pitchFamily="34" charset="0"/>
              <a:buChar char="•"/>
            </a:pPr>
            <a:endParaRPr lang="fr-FR" sz="2400" b="1" dirty="0"/>
          </a:p>
        </p:txBody>
      </p:sp>
    </p:spTree>
    <p:extLst>
      <p:ext uri="{BB962C8B-B14F-4D97-AF65-F5344CB8AC3E}">
        <p14:creationId xmlns:p14="http://schemas.microsoft.com/office/powerpoint/2010/main" xmlns="" val="414223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 txBox="1">
            <a:spLocks/>
          </p:cNvSpPr>
          <p:nvPr/>
        </p:nvSpPr>
        <p:spPr bwMode="auto">
          <a:xfrm>
            <a:off x="495300" y="274638"/>
            <a:ext cx="83978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/>
            <a:r>
              <a:rPr lang="fr-FR" sz="4400" b="1" dirty="0">
                <a:solidFill>
                  <a:schemeClr val="tx2"/>
                </a:solidFill>
                <a:latin typeface="Calibri" pitchFamily="34" charset="0"/>
              </a:rPr>
              <a:t>Strategy</a:t>
            </a:r>
            <a:endParaRPr lang="en-GB" sz="44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3" name="Espace réservé du contenu 2"/>
          <p:cNvSpPr txBox="1">
            <a:spLocks/>
          </p:cNvSpPr>
          <p:nvPr/>
        </p:nvSpPr>
        <p:spPr>
          <a:xfrm>
            <a:off x="323528" y="1417639"/>
            <a:ext cx="8569647" cy="4614862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-457200" eaLnBrk="1" hangingPunct="1">
              <a:buFont typeface="Arial" pitchFamily="34" charset="0"/>
              <a:buChar char="•"/>
              <a:defRPr/>
            </a:pPr>
            <a:r>
              <a:rPr lang="en-US" sz="2800" dirty="0" smtClean="0">
                <a:solidFill>
                  <a:srgbClr val="002060"/>
                </a:solidFill>
              </a:rPr>
              <a:t>Develop a sustainable profitable growth strategy, driven by branded business development in our heartland </a:t>
            </a:r>
          </a:p>
          <a:p>
            <a:pPr lvl="1">
              <a:buFont typeface="Wingdings" pitchFamily="2" charset="2"/>
              <a:buChar char="ü"/>
              <a:defRPr/>
            </a:pPr>
            <a:r>
              <a:rPr lang="en-US" sz="2000" dirty="0" smtClean="0">
                <a:solidFill>
                  <a:srgbClr val="002060"/>
                </a:solidFill>
              </a:rPr>
              <a:t>with a strengthened brand positioning and visibility to drive loyalty in Wales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US" sz="2000" dirty="0" smtClean="0">
                <a:solidFill>
                  <a:srgbClr val="002060"/>
                </a:solidFill>
              </a:rPr>
              <a:t>with a dynamic innovation plan that meets consumer trends (convenience, communication and CSR…)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GB" sz="2200" dirty="0" smtClean="0">
                <a:solidFill>
                  <a:srgbClr val="002060"/>
                </a:solidFill>
              </a:rPr>
              <a:t>Defend </a:t>
            </a:r>
            <a:r>
              <a:rPr lang="en-GB" sz="2200" dirty="0">
                <a:solidFill>
                  <a:srgbClr val="002060"/>
                </a:solidFill>
              </a:rPr>
              <a:t>our position </a:t>
            </a:r>
            <a:r>
              <a:rPr lang="en-GB" sz="2200" dirty="0" smtClean="0">
                <a:solidFill>
                  <a:srgbClr val="002060"/>
                </a:solidFill>
              </a:rPr>
              <a:t>in the supermarket channel in </a:t>
            </a:r>
            <a:r>
              <a:rPr lang="en-GB" sz="2200" dirty="0">
                <a:solidFill>
                  <a:srgbClr val="002060"/>
                </a:solidFill>
              </a:rPr>
              <a:t>Wales </a:t>
            </a:r>
            <a:r>
              <a:rPr lang="en-GB" sz="2200" dirty="0" smtClean="0">
                <a:solidFill>
                  <a:srgbClr val="002060"/>
                </a:solidFill>
              </a:rPr>
              <a:t>and look to  maximise our visibility in all impulse areas</a:t>
            </a:r>
          </a:p>
          <a:p>
            <a:pPr lvl="2" eaLnBrk="1" hangingPunct="1">
              <a:buFont typeface="Wingdings" pitchFamily="2" charset="2"/>
              <a:buChar char="ü"/>
              <a:defRPr/>
            </a:pPr>
            <a:r>
              <a:rPr lang="en-GB" sz="1800" dirty="0" smtClean="0">
                <a:solidFill>
                  <a:srgbClr val="002060"/>
                </a:solidFill>
              </a:rPr>
              <a:t>Front of store and secondary sitings on the shop floor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GB" sz="2200" dirty="0" smtClean="0">
                <a:solidFill>
                  <a:srgbClr val="002060"/>
                </a:solidFill>
              </a:rPr>
              <a:t>Maintain </a:t>
            </a:r>
            <a:r>
              <a:rPr lang="en-GB" sz="2200" dirty="0">
                <a:solidFill>
                  <a:srgbClr val="002060"/>
                </a:solidFill>
              </a:rPr>
              <a:t>volume </a:t>
            </a:r>
            <a:r>
              <a:rPr lang="en-GB" sz="2200" dirty="0" smtClean="0">
                <a:solidFill>
                  <a:srgbClr val="002060"/>
                </a:solidFill>
              </a:rPr>
              <a:t>in the </a:t>
            </a:r>
            <a:r>
              <a:rPr lang="en-GB" sz="2200" dirty="0">
                <a:solidFill>
                  <a:srgbClr val="002060"/>
                </a:solidFill>
              </a:rPr>
              <a:t>declining </a:t>
            </a:r>
            <a:r>
              <a:rPr lang="en-GB" sz="2200" dirty="0" smtClean="0">
                <a:solidFill>
                  <a:srgbClr val="002060"/>
                </a:solidFill>
              </a:rPr>
              <a:t>wholesale channel</a:t>
            </a:r>
          </a:p>
          <a:p>
            <a:pPr lvl="1" eaLnBrk="1" hangingPunct="1">
              <a:buFont typeface="Wingdings" pitchFamily="2" charset="2"/>
              <a:buChar char="ü"/>
              <a:defRPr/>
            </a:pPr>
            <a:r>
              <a:rPr lang="en-GB" sz="2200" dirty="0" smtClean="0">
                <a:solidFill>
                  <a:srgbClr val="002060"/>
                </a:solidFill>
              </a:rPr>
              <a:t>Particular focus on market driver - 500ml multi-packs </a:t>
            </a:r>
            <a:endParaRPr lang="en-GB" sz="2200" dirty="0">
              <a:solidFill>
                <a:srgbClr val="002060"/>
              </a:solidFill>
            </a:endParaRPr>
          </a:p>
          <a:p>
            <a:pPr marL="457200" lvl="1" indent="0" eaLnBrk="1" hangingPunct="1">
              <a:buNone/>
              <a:defRPr/>
            </a:pPr>
            <a:endParaRPr lang="en-US" sz="3200" dirty="0" smtClean="0">
              <a:solidFill>
                <a:srgbClr val="002060"/>
              </a:solidFill>
            </a:endParaRPr>
          </a:p>
          <a:p>
            <a:pPr marL="114300" indent="-457200" eaLnBrk="1" hangingPunct="1">
              <a:buFont typeface="Arial" pitchFamily="34" charset="0"/>
              <a:buChar char="•"/>
              <a:defRPr/>
            </a:pPr>
            <a:r>
              <a:rPr lang="en-US" sz="2800" dirty="0" smtClean="0">
                <a:solidFill>
                  <a:srgbClr val="002060"/>
                </a:solidFill>
              </a:rPr>
              <a:t>Private label activity is non core but used as a fixed costs absorber.</a:t>
            </a:r>
          </a:p>
          <a:p>
            <a:pPr eaLnBrk="1" hangingPunct="1">
              <a:defRPr/>
            </a:pPr>
            <a:endParaRPr lang="en-US" sz="36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en-US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367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Brecon Carreg- An ethical brand?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Local, sustainable source, regional supplier</a:t>
            </a:r>
          </a:p>
          <a:p>
            <a:pPr marL="514350" indent="-514350">
              <a:buAutoNum type="arabicPeriod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Philanthropic activities</a:t>
            </a:r>
          </a:p>
          <a:p>
            <a:pPr marL="514350" indent="-514350">
              <a:buAutoNum type="arabicPeriod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Economic benefits to regional economy and stakeholders</a:t>
            </a:r>
          </a:p>
          <a:p>
            <a:pPr marL="514350" indent="-514350">
              <a:buAutoNum type="arabicPeriod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Pure, clean, safe and regulated product</a:t>
            </a:r>
          </a:p>
          <a:p>
            <a:pPr marL="514350" indent="-514350">
              <a:buAutoNum type="arabicPeriod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Gives choice to consumers. Much competition from  other bottled water and municipal providers. If they are selling well and growing, the customers are ‘voting’ with their money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260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Workshop: Design a bottled water: ’</a:t>
            </a:r>
            <a:r>
              <a:rPr lang="en-GB" b="1" i="1" dirty="0" smtClean="0"/>
              <a:t>Suomivessi’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1. What will the bottle be like?</a:t>
            </a:r>
          </a:p>
          <a:p>
            <a:pPr marL="0" indent="0">
              <a:buNone/>
            </a:pPr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2. What will the label look like?</a:t>
            </a:r>
          </a:p>
          <a:p>
            <a:pPr marL="0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Keep thinking: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Char char="•"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Competitive advantage-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Why should consumers buy your water? Unique selling proposition (USP)?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Char char="•"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Brand Integrity-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the brand look, feel, appeal, story etc. should be consistent across the product range, communication channels and different sectors (regions and market segments).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How might your answers be different if you were targeting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local and not international markets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734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1. What will the bottle be like</a:t>
            </a:r>
            <a:r>
              <a:rPr lang="en-GB" sz="4000" dirty="0" smtClean="0">
                <a:latin typeface="Arial" pitchFamily="34" charset="0"/>
                <a:cs typeface="Arial" pitchFamily="34" charset="0"/>
              </a:rPr>
              <a:t>?</a:t>
            </a:r>
            <a:r>
              <a:rPr lang="en-GB" dirty="0"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Group 1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Glass or plastic (PET) or other container?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Sizes- large or small?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Fit for purpose?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Group 2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Unique ‘Designer’ bottle or standard industry shape?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Colour of bottle- still v fizzy?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Is it the bottle or the contents that are more important?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4709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2. What will the label look like?</a:t>
            </a:r>
            <a:r>
              <a:rPr lang="en-GB" dirty="0"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Group 3</a:t>
            </a:r>
          </a:p>
          <a:p>
            <a:r>
              <a:rPr lang="en-GB" dirty="0" smtClean="0"/>
              <a:t>Paper or plastic?</a:t>
            </a:r>
          </a:p>
          <a:p>
            <a:r>
              <a:rPr lang="en-GB" dirty="0" smtClean="0"/>
              <a:t>Size and shape of label?</a:t>
            </a:r>
          </a:p>
          <a:p>
            <a:r>
              <a:rPr lang="en-GB" dirty="0" smtClean="0"/>
              <a:t>Colour of label?</a:t>
            </a:r>
          </a:p>
          <a:p>
            <a:pPr marL="0" indent="0">
              <a:buNone/>
            </a:pPr>
            <a:r>
              <a:rPr lang="en-GB" dirty="0" smtClean="0"/>
              <a:t>Group 4</a:t>
            </a:r>
          </a:p>
          <a:p>
            <a:r>
              <a:rPr lang="en-GB" dirty="0" smtClean="0"/>
              <a:t>Images on label? Symbolism? Logo?</a:t>
            </a:r>
          </a:p>
          <a:p>
            <a:r>
              <a:rPr lang="en-GB" dirty="0" smtClean="0"/>
              <a:t>Text and information?</a:t>
            </a:r>
          </a:p>
          <a:p>
            <a:r>
              <a:rPr lang="en-GB" dirty="0" smtClean="0"/>
              <a:t>What information must you have and what can you leave off?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9196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latin typeface="Arial" pitchFamily="34" charset="0"/>
                <a:cs typeface="Arial" pitchFamily="34" charset="0"/>
              </a:rPr>
              <a:t>1. What will the bottle be like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? #1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Elite </a:t>
            </a:r>
            <a:r>
              <a:rPr lang="en-GB" dirty="0">
                <a:latin typeface="Arial" pitchFamily="34" charset="0"/>
                <a:cs typeface="Arial" pitchFamily="34" charset="0"/>
                <a:hlinkClick r:id="rId2" action="ppaction://hlinkfile"/>
              </a:rPr>
              <a:t>bottled water</a:t>
            </a:r>
            <a:r>
              <a:rPr lang="en-GB" dirty="0">
                <a:latin typeface="Arial" pitchFamily="34" charset="0"/>
                <a:cs typeface="Arial" pitchFamily="34" charset="0"/>
              </a:rPr>
              <a:t> company </a:t>
            </a:r>
            <a:r>
              <a:rPr lang="en-GB" dirty="0">
                <a:latin typeface="Arial" pitchFamily="34" charset="0"/>
                <a:cs typeface="Arial" pitchFamily="34" charset="0"/>
                <a:hlinkClick r:id="rId3"/>
              </a:rPr>
              <a:t>Bling H</a:t>
            </a:r>
            <a:r>
              <a:rPr lang="en-GB" baseline="-25000" dirty="0">
                <a:latin typeface="Arial" pitchFamily="34" charset="0"/>
                <a:cs typeface="Arial" pitchFamily="34" charset="0"/>
                <a:hlinkClick r:id="rId3"/>
              </a:rPr>
              <a:t>2</a:t>
            </a:r>
            <a:r>
              <a:rPr lang="en-GB" dirty="0">
                <a:latin typeface="Arial" pitchFamily="34" charset="0"/>
                <a:cs typeface="Arial" pitchFamily="34" charset="0"/>
                <a:hlinkClick r:id="rId3"/>
              </a:rPr>
              <a:t>O</a:t>
            </a:r>
            <a:r>
              <a:rPr lang="en-GB" dirty="0">
                <a:latin typeface="Arial" pitchFamily="34" charset="0"/>
                <a:cs typeface="Arial" pitchFamily="34" charset="0"/>
              </a:rPr>
              <a:t> and lead crystal purveyors Swarovski have teamed up to concoct a $2,600 bottle of water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The bottle, dubbed “The Ten Thousand” by Bling, is studded with 10,000 hand-applied Swarovski crystals and has been listed as the most expensive bottled water in the world by Forbes, a fact which the company is proud to boast.</a:t>
            </a:r>
          </a:p>
          <a:p>
            <a:endParaRPr lang="en-GB" dirty="0"/>
          </a:p>
        </p:txBody>
      </p:sp>
      <p:pic>
        <p:nvPicPr>
          <p:cNvPr id="5" name="il_fi" descr="http://www.paperstone.co.uk/images/NewsImages/2011/bling-h2o-crystal-bottle.jpg"/>
          <p:cNvPicPr>
            <a:picLocks noGrp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56792"/>
            <a:ext cx="4038600" cy="42571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94444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1. What will the bottle be like?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#2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Aussie-based water bottling operation </a:t>
            </a:r>
            <a:r>
              <a:rPr lang="en-GB" u="sng" dirty="0">
                <a:hlinkClick r:id="rId2"/>
              </a:rPr>
              <a:t>Another Bloody Water</a:t>
            </a:r>
            <a:r>
              <a:rPr lang="en-GB" dirty="0"/>
              <a:t> brings some serious sass to the table. Their disregard for overly pretentious competitors shows in everything from their irreverent name to their simplistic design (consisting of a dazzling palette of white, </a:t>
            </a:r>
            <a:r>
              <a:rPr lang="en-GB" dirty="0" smtClean="0"/>
              <a:t>grey </a:t>
            </a:r>
            <a:r>
              <a:rPr lang="en-GB" dirty="0"/>
              <a:t>and black) and the oft-acerbic commentary on their blog. Down with the flowery language. Down with the Caribbean vistas. It's just bloody water. </a:t>
            </a:r>
          </a:p>
          <a:p>
            <a:endParaRPr lang="en-GB" dirty="0"/>
          </a:p>
        </p:txBody>
      </p:sp>
      <p:pic>
        <p:nvPicPr>
          <p:cNvPr id="5" name="Content Placeholder 4" descr="bloody-water-1.jpg"/>
          <p:cNvPicPr>
            <a:picLocks noGrp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2500" y="1484784"/>
            <a:ext cx="3810000" cy="44644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3232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itchFamily="34" charset="0"/>
                <a:cs typeface="Arial" pitchFamily="34" charset="0"/>
              </a:rPr>
              <a:t>2. What will the label look like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? #1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John Connell (2006) ‘The Taste of Paradise’: Selling Fiji and FIJI Water, </a:t>
            </a:r>
            <a:r>
              <a:rPr lang="en-GB" sz="2300" i="1" dirty="0" smtClean="0">
                <a:latin typeface="Arial" pitchFamily="34" charset="0"/>
                <a:cs typeface="Arial" pitchFamily="34" charset="0"/>
              </a:rPr>
              <a:t>Asia Pacific Viewpoint</a:t>
            </a:r>
            <a:r>
              <a:rPr lang="en-GB" sz="2300" dirty="0" smtClean="0">
                <a:latin typeface="Arial" pitchFamily="34" charset="0"/>
                <a:cs typeface="Arial" pitchFamily="34" charset="0"/>
              </a:rPr>
              <a:t>, 47, 3, pp342-350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“A bland commodity has been linked to an exotic place and sold to elite consumers as a form of cultural capital. The company website and newspaper extol the virtues of a ‘pristine’ product, produced in a natural context, in an environmentally sensitive manner.”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 descr="http://www.standard.co.uk/incoming/article8463831.ece/ALTERNATES/w620/AN14921467Fiji.jpg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875558" cy="43924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490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itchFamily="34" charset="0"/>
                <a:cs typeface="Arial" pitchFamily="34" charset="0"/>
              </a:rPr>
              <a:t>2. What will the label look like? 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#2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E:\Pictures\Bottled water\Fiji water in H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01" y="1196752"/>
            <a:ext cx="4260767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E:\Pictures\Bottled water\Wuhan water bottle not for expor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4608512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235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Impact- Sponsorship and display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E:\Pictures\Bottled water\Scweppes Olymic wa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4176464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Pictures\Bottled water\coop displa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4207396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739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785842"/>
            <a:ext cx="8229600" cy="2203480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Shelf display #1: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We are Welsh and pure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8674" name="Picture 2" descr="G:\DCIM\105_PANA\P105011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928670"/>
            <a:ext cx="8929718" cy="59293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43106" y="-500090"/>
            <a:ext cx="11715832" cy="1917728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Shelf display </a:t>
            </a:r>
            <a:r>
              <a:rPr lang="en-GB" sz="3200" dirty="0" smtClean="0">
                <a:latin typeface="Arial" pitchFamily="34" charset="0"/>
                <a:cs typeface="Arial" pitchFamily="34" charset="0"/>
              </a:rPr>
              <a:t>#2: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Ty Nant- the bottle is the business</a:t>
            </a:r>
            <a:endParaRPr lang="en-GB" sz="2400" dirty="0"/>
          </a:p>
        </p:txBody>
      </p:sp>
      <p:pic>
        <p:nvPicPr>
          <p:cNvPr id="29698" name="Picture 2" descr="G:\DCIM\105_PANA\P105011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2"/>
            <a:ext cx="9143999" cy="6000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57288" y="-285776"/>
            <a:ext cx="10572824" cy="1703414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Shelf display #3: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Competitive positioning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85784" y="1000108"/>
            <a:ext cx="9429784" cy="5857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Finnish trends? Can </a:t>
            </a:r>
            <a:r>
              <a:rPr lang="en-GB" sz="3600" b="1" i="1" dirty="0" smtClean="0">
                <a:latin typeface="Arial" pitchFamily="34" charset="0"/>
                <a:cs typeface="Arial" pitchFamily="34" charset="0"/>
              </a:rPr>
              <a:t>Suomivessi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break into the market?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 descr="E:\ATM REsources\Bottled water\fin flavour wa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4392488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ATM REsources\Bottled water\olvi vich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4135388" cy="533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611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603448"/>
            <a:ext cx="8229600" cy="1872208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Source: William E. Marks (2001) </a:t>
            </a:r>
            <a:r>
              <a:rPr lang="en-GB" sz="1800" i="1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800" i="1" dirty="0">
                <a:latin typeface="Arial" pitchFamily="34" charset="0"/>
                <a:cs typeface="Arial" pitchFamily="34" charset="0"/>
              </a:rPr>
              <a:t>Holy Order of </a:t>
            </a:r>
            <a:r>
              <a:rPr lang="en-GB" sz="1800" i="1" dirty="0" smtClean="0">
                <a:latin typeface="Arial" pitchFamily="34" charset="0"/>
                <a:cs typeface="Arial" pitchFamily="34" charset="0"/>
              </a:rPr>
              <a:t>Water: Healing </a:t>
            </a:r>
            <a:r>
              <a:rPr lang="en-GB" sz="1800" i="1" dirty="0">
                <a:latin typeface="Arial" pitchFamily="34" charset="0"/>
                <a:cs typeface="Arial" pitchFamily="34" charset="0"/>
              </a:rPr>
              <a:t>the Earth's Waters and </a:t>
            </a:r>
            <a:r>
              <a:rPr lang="en-GB" sz="1800" i="1" dirty="0" smtClean="0">
                <a:latin typeface="Arial" pitchFamily="34" charset="0"/>
                <a:cs typeface="Arial" pitchFamily="34" charset="0"/>
              </a:rPr>
              <a:t>Ourselves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 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New York, Steiner Books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E:\Pictures\Bottled water\yin and yan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496944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573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Thank you</a:t>
            </a:r>
            <a:b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Any questions or are you all bottled up?</a:t>
            </a:r>
          </a:p>
          <a:p>
            <a:pPr marL="0" indent="0" algn="ctr">
              <a:buNone/>
            </a:pPr>
            <a:endParaRPr lang="en-GB" sz="36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Steve Griffiths</a:t>
            </a:r>
          </a:p>
          <a:p>
            <a:pPr marL="0" indent="0" algn="ctr">
              <a:buNone/>
            </a:pPr>
            <a:r>
              <a:rPr lang="en-GB" sz="3600" dirty="0">
                <a:latin typeface="Arial" pitchFamily="34" charset="0"/>
                <a:cs typeface="Arial" pitchFamily="34" charset="0"/>
              </a:rPr>
              <a:t>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teve.griffiths@smu.ac.uk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/>
      </p:sp>
    </p:spTree>
    <p:extLst>
      <p:ext uri="{BB962C8B-B14F-4D97-AF65-F5344CB8AC3E}">
        <p14:creationId xmlns:p14="http://schemas.microsoft.com/office/powerpoint/2010/main" xmlns="" val="665416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589</TotalTime>
  <Words>1889</Words>
  <Application>Microsoft Office PowerPoint</Application>
  <PresentationFormat>On-screen Show (4:3)</PresentationFormat>
  <Paragraphs>231</Paragraphs>
  <Slides>36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Office Theme</vt:lpstr>
      <vt:lpstr>Packager Shell Object</vt:lpstr>
      <vt:lpstr>Photo Editor Photo</vt:lpstr>
      <vt:lpstr>Slide 1</vt:lpstr>
      <vt:lpstr>CGMA Report (2013) ‘Thirsty Planet’</vt:lpstr>
      <vt:lpstr>Where does the world need water?</vt:lpstr>
      <vt:lpstr>Beware of Bias!</vt:lpstr>
      <vt:lpstr>Campaigns Against http://www.tappening.com/ </vt:lpstr>
      <vt:lpstr> Campaigns in favour http://naturalhydrationcouncil.org.uk/wp-content/uploads/2012/09/NHC_glass_healthy.jpg  </vt:lpstr>
      <vt:lpstr> Ethics, CSR and Sustainability</vt:lpstr>
      <vt:lpstr> Spectrum of CSR approaches to Bottled water </vt:lpstr>
      <vt:lpstr>        Ethical Consumer- Don’t buy it! A capitalist conspiracy. A big business plot.  http://www.ethicalconsumer.org/latestnews/tabid/62/entryid/699/delicious-natural-bottled-water.aspx   </vt:lpstr>
      <vt:lpstr>Reasons not to buy bottled water</vt:lpstr>
      <vt:lpstr> Reusable water bottles Frank Water, Social enterprise winner http://www.frankwater.com/refill-water-bottles/ </vt:lpstr>
      <vt:lpstr>Reasons to buy bottled water</vt:lpstr>
      <vt:lpstr>       An ethical bottled water?  Brecon Carreg Mineral  Water              Slides donated by                    Mr Paul Cooper,           Business Development Manager,             Brecon Mineral Water (BMW)            http://www.breconwater.co.uk/  </vt:lpstr>
      <vt:lpstr>Our history  – from cottage industry to regional player</vt:lpstr>
      <vt:lpstr>Slide 15</vt:lpstr>
      <vt:lpstr>Brecon  Carreg : a brand capitalizing on its provenance</vt:lpstr>
      <vt:lpstr>Slide 17</vt:lpstr>
      <vt:lpstr>Brecon Carreg wins two medals at 2012/2013 True Taste Awards:  Gold for Still &amp; Silver for Sparkling</vt:lpstr>
      <vt:lpstr>Brecon Mineral Water is a socially responsible company which strives to minimise its environmental impact</vt:lpstr>
      <vt:lpstr>Slide 20</vt:lpstr>
      <vt:lpstr>Slide 21</vt:lpstr>
      <vt:lpstr>Brecon Carreg- An ethical brand?</vt:lpstr>
      <vt:lpstr>Workshop: Design a bottled water: ’Suomivessi’</vt:lpstr>
      <vt:lpstr>1. What will the bottle be like? </vt:lpstr>
      <vt:lpstr>2. What will the label look like? </vt:lpstr>
      <vt:lpstr>1. What will the bottle be like? #1</vt:lpstr>
      <vt:lpstr>1. What will the bottle be like? #2</vt:lpstr>
      <vt:lpstr>2. What will the label look like? #1</vt:lpstr>
      <vt:lpstr>2. What will the label look like? #2</vt:lpstr>
      <vt:lpstr>Impact- Sponsorship and display</vt:lpstr>
      <vt:lpstr>Shelf display #1: We are Welsh and pure</vt:lpstr>
      <vt:lpstr>Shelf display #2: Ty Nant- the bottle is the business</vt:lpstr>
      <vt:lpstr>Shelf display #3: Competitive positioning</vt:lpstr>
      <vt:lpstr>Finnish trends? Can Suomivessi break into the market?</vt:lpstr>
      <vt:lpstr>Source: William E. Marks (2001) The Holy Order of Water: Healing the Earth's Waters and Ourselves,  New York, Steiner Books</vt:lpstr>
      <vt:lpstr>Thank you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</dc:creator>
  <cp:lastModifiedBy>Karen</cp:lastModifiedBy>
  <cp:revision>56</cp:revision>
  <dcterms:created xsi:type="dcterms:W3CDTF">2012-04-16T15:22:01Z</dcterms:created>
  <dcterms:modified xsi:type="dcterms:W3CDTF">2013-04-09T06:46:16Z</dcterms:modified>
</cp:coreProperties>
</file>