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sldIdLst>
    <p:sldId id="256" r:id="rId5"/>
    <p:sldId id="347" r:id="rId6"/>
    <p:sldId id="372" r:id="rId7"/>
    <p:sldId id="389" r:id="rId8"/>
    <p:sldId id="368" r:id="rId9"/>
    <p:sldId id="351" r:id="rId10"/>
    <p:sldId id="353" r:id="rId11"/>
    <p:sldId id="354" r:id="rId12"/>
    <p:sldId id="321" r:id="rId13"/>
    <p:sldId id="324" r:id="rId14"/>
    <p:sldId id="314" r:id="rId15"/>
    <p:sldId id="388" r:id="rId16"/>
    <p:sldId id="355" r:id="rId17"/>
    <p:sldId id="325" r:id="rId18"/>
    <p:sldId id="330" r:id="rId19"/>
    <p:sldId id="359" r:id="rId20"/>
    <p:sldId id="360" r:id="rId21"/>
    <p:sldId id="373" r:id="rId22"/>
    <p:sldId id="366" r:id="rId23"/>
    <p:sldId id="392" r:id="rId24"/>
    <p:sldId id="357" r:id="rId25"/>
    <p:sldId id="390" r:id="rId26"/>
    <p:sldId id="326" r:id="rId27"/>
    <p:sldId id="391" r:id="rId28"/>
    <p:sldId id="358" r:id="rId29"/>
    <p:sldId id="287" r:id="rId30"/>
    <p:sldId id="383" r:id="rId31"/>
    <p:sldId id="29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C1BC7-7B22-4DA7-9FF7-7F6207E127A1}" v="5" dt="2023-11-28T09:22:35.7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92" d="100"/>
          <a:sy n="92" d="100"/>
        </p:scale>
        <p:origin x="102" y="4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12/12/2023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librarysearch.uwtsd.ac.uk/discovery/search?query=any,contains,explosives%20and%20detonators&amp;tab=Everything&amp;search_scope=MyInst_and_CI&amp;vid=44WHELF_UWTSD:44WHELF_UWTSD_VU1&amp;facet=tlevel,include,online_resources&amp;lang=en&amp;offset=0" TargetMode="Externa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search?query=any,contains,explosives&amp;pfilter=rtype,exact,books&amp;tab=Everything&amp;search_scope=MyInst_and_CI&amp;vid=44WHELF_UWTSD:44WHELF_UWTSD_VU1&amp;facet=tlevel,include,available_p&amp;lang=en&amp;offset=0" TargetMode="Externa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librarysearch.uwtsd.ac.uk/discovery/search?query=any,contains,explosives&amp;tab=Everything&amp;search_scope=MyInst_and_CI&amp;vid=44WHELF_UWTSD:44WHELF_UWTSD_VU1&amp;facet=tlevel,include,online_resources&amp;facet=rtype,include,books&amp;lang=en&amp;offset=0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librarysearch.uwtsd.ac.uk/discovery/fulldisplay?docid=alma99100439602802421&amp;context=L&amp;vid=44WHELF_UWTSD:44WHELF_UWTSD_VU1&amp;lang=en&amp;search_scope=MyInst_and_CI&amp;adaptor=Local%20Search%20Engine&amp;isFrbr=true&amp;tab=Everything&amp;query=any,contains,explosives&amp;facet=tlevel,include,available_p&amp;pfilter=rtype,exact,books&amp;offset=0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query=any,contains,explosives%20and%20detonators&amp;tab=Everything&amp;search_scope=MyInst_and_CI&amp;vid=44WHELF_UWTSD:44WHELF_UWTSD_VU1&amp;facet=tlevel,include,online_resources&amp;facet=rtype,include,articles&amp;lang=en&amp;offset=0" TargetMode="External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librarysearch.uwtsd.ac.uk/discovery/search?query=any,contains,explosives&amp;tab=Everything&amp;search_scope=MyInst_and_CI&amp;vid=44WHELF_UWTSD:44WHELF_UWTSD_VU1&amp;lang=en&amp;offset=0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fulldisplay?docid=alma99100192060202421&amp;context=L&amp;vid=44WHELF_UWTSD:44WHELF_UWTSD_VU1&amp;lang=en&amp;adaptor=Local%20Search%20Engine&amp;tab=jsearch_slot&amp;query=contains,dbcategory,&amp;sortby=title&amp;offset=10&amp;databases=category,Institute%20of%20Science%20and%20Art" TargetMode="External"/><Relationship Id="rId7" Type="http://schemas.openxmlformats.org/officeDocument/2006/relationships/hyperlink" Target="https://librarysearch.uwtsd.ac.uk/discovery/dbfulldisplay?docid=alma99100224560102421&amp;context=L&amp;vid=44WHELF_UWTSD:44WHELF_UWTSD_VU1&amp;lang=en&amp;adaptor=Local%20Search%20Engine&amp;tab=jsearch_slot&amp;query=contains,dbcategory,&amp;sortby=title&amp;offset=20&amp;databases=category,Institute%20of%20Science%20and%20Art" TargetMode="External"/><Relationship Id="rId2" Type="http://schemas.openxmlformats.org/officeDocument/2006/relationships/hyperlink" Target="https://librarysearch.uwtsd.ac.uk/discovery/dbfulldisplay?docid=alma99100242560302421&amp;context=L&amp;vid=44WHELF_UWTSD:44WHELF_UWTSD_VU1&amp;lang=en&amp;adaptor=Local%20Search%20Engine&amp;tab=jsearch_slot&amp;query=contains,dbcategory,&amp;sortby=title&amp;offset=0&amp;databases=category,Institute%20of%20Science%20and%20A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discovery/dbfulldisplay?docid=alma99100224560202421&amp;context=L&amp;vid=44WHELF_UWTSD:44WHELF_UWTSD_VU1&amp;lang=en&amp;adaptor=Local%20Search%20Engine&amp;tab=jsearch_slot&amp;query=any,contains,SAE%20mobilus.&amp;offset=0&amp;databases=any,SAE%20mobilus." TargetMode="External"/><Relationship Id="rId5" Type="http://schemas.openxmlformats.org/officeDocument/2006/relationships/hyperlink" Target="https://librarysearch.uwtsd.ac.uk/discovery/dbfulldisplay?docid=alma99100224559102421&amp;context=L&amp;vid=44WHELF_UWTSD:44WHELF_UWTSD_VU1&amp;lang=en&amp;adaptor=Local%20Search%20Engine&amp;tab=jsearch_slot&amp;query=contains,dbcategory,&amp;sortby=title&amp;offset=20&amp;databases=category,Institute%20of%20Science%20and%20Art" TargetMode="External"/><Relationship Id="rId4" Type="http://schemas.openxmlformats.org/officeDocument/2006/relationships/hyperlink" Target="https://librarysearch.uwtsd.ac.uk/discovery/dbfulldisplay?docid=alma99100220860202421&amp;context=L&amp;vid=44WHELF_UWTSD:44WHELF_UWTSD_VU1&amp;lang=en&amp;adaptor=Local%20Search%20Engine&amp;tab=jsearch_slot&amp;query=contains,dbcategory,&amp;sortby=title&amp;offset=10&amp;databases=category,Institute%20of%20Science%20and%20Art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librarysearch.uwtsd.ac.uk/discovery/dbfulldisplay?docid=alma99100242560302421&amp;context=L&amp;vid=44WHELF_UWTSD:44WHELF_UWTSD_VU1&amp;lang=en&amp;adaptor=Local%20Search%20Engine&amp;tab=jsearch_slot&amp;query=contains,dbcategory,&amp;sortby=title&amp;offset=0&amp;databases=category,Institute%20of%20Science%20and%20Art%E2%94%80Applied%20computing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librarysearch.uwtsd.ac.uk/discovery/dbfulldisplay?docid=alma99100220860202421&amp;context=L&amp;vid=44WHELF_UWTSD:44WHELF_UWTSD_VU1&amp;lang=en&amp;adaptor=Local%20Search%20Engine&amp;tab=jsearch_slot&amp;query=contains,dbcategory,&amp;sortby=title&amp;offset=0&amp;databases=category,Institute%20of%20Science%20and%20Art%E2%94%80Applied%20computin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librarysearch.uwtsd.ac.uk/discovery/fulldisplay?docid=alma99100224559102421&amp;context=L&amp;vid=44WHELF_UWTSD:44WHELF_UWTSD_VU1&amp;lang=en&amp;search_scope=MyInst_and_CI&amp;adaptor=Local%20Search%20Engine&amp;tab=Everything&amp;query=any,contains,Proquest%20Central&amp;offset=0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librarysearch.uwtsd.ac.uk/discovery/dbfulldisplay?docid=alma99100224560202421&amp;context=L&amp;vid=44WHELF_UWTSD:44WHELF_UWTSD_VU1&amp;lang=en&amp;adaptor=Local%20Search%20Engine&amp;tab=jsearch_slot&amp;query=any,contains,sae&amp;offset=0&amp;databases=any,sae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librarysearch.uwtsd.ac.uk/discovery/fulldisplay?docid=alma99100224560102421&amp;context=L&amp;vid=44WHELF_UWTSD:44WHELF_UWTSD_VU1&amp;lang=en&amp;search_scope=MyInst_and_CI&amp;adaptor=Local%20Search%20Engine&amp;tab=Everything&amp;query=any,contains,sciencedirect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librarysearch.uwtsd.ac.uk/discovery/dbfulldisplay?docid=alma99100436002502421&amp;context=L&amp;vid=44WHELF_UWTSD:44WHELF_UWTSD_VU1&amp;lang=en&amp;adaptor=Local%20Search%20Engine&amp;tab=jsearch_slot&amp;query=any,contains,Cite%20them%20right%20:%20the%20essential%20referencing%20guide.&amp;offset=0&amp;databases=any,Cite%20them%20right%20:%20the%20essential%20referencing%20guide.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fulldisplay?docid=alma99100394611702421&amp;context=L&amp;vid=44WHELF_UWTSD:44WHELF_UWTSD_VU1&amp;lang=en&amp;adaptor=Local%20Search%20Engine&amp;tab=jsearch_slot&amp;query=contains,dbcategory,&amp;sortby=title&amp;offset=0&amp;databases=category,Audio%20visual" TargetMode="External"/><Relationship Id="rId2" Type="http://schemas.openxmlformats.org/officeDocument/2006/relationships/hyperlink" Target="https://librarysearch.uwtsd.ac.uk/discovery/dbfulldisplay?docid=alma99100361956202421&amp;context=L&amp;vid=44WHELF_UWTSD:44WHELF_UWTSD_VU1&amp;lang=en&amp;adaptor=Local%20Search%20Engine&amp;tab=jsearch_slot&amp;query=contains,dbcategory,&amp;sortby=title&amp;offset=0&amp;databases=category,Audio%20visual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hyperlink" Target="https://librarysearch.uwtsd.ac.uk/discovery/dbfulldisplay?docid=alma99100404582202421&amp;context=L&amp;vid=44WHELF_UWTSD:44WHELF_UWTSD_VU1&amp;lang=en&amp;adaptor=Local%20Search%20Engine&amp;tab=jsearch_slot&amp;query=contains,dbcategory,&amp;sortby=title&amp;offset=0&amp;databases=category,Audio%20visua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librarysearch.uwtsd.ac.uk/discovery/dbfulldisplay?docid=alma99100241659302421&amp;context=L&amp;vid=44WHELF_UWTSD:44WHELF_UWTSD_VU1&amp;lang=en&amp;adaptor=Local%20Search%20Engine&amp;tab=jsearch_slot&amp;query=contains,dbcategory,&amp;sortby=title&amp;offset=10&amp;databases=category,eBooks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browzine.com/libraries/1422/subjects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book-an-appointment/" TargetMode="External"/><Relationship Id="rId2" Type="http://schemas.openxmlformats.org/officeDocument/2006/relationships/hyperlink" Target="mailto:emily.wild@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library@uwtsd.ac.uk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/>
              <a:t>Emily Wild</a:t>
            </a:r>
          </a:p>
          <a:p>
            <a:r>
              <a:rPr lang="en-GB" sz="2800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784555"/>
            <a:ext cx="5346695" cy="3038168"/>
          </a:xfrm>
        </p:spPr>
        <p:txBody>
          <a:bodyPr>
            <a:normAutofit fontScale="90000"/>
          </a:bodyPr>
          <a:lstStyle/>
          <a:p>
            <a:r>
              <a:rPr lang="en-GB" dirty="0"/>
              <a:t>Finding and Using Information</a:t>
            </a:r>
            <a:br>
              <a:rPr lang="en-GB" sz="3200" dirty="0"/>
            </a:br>
            <a:br>
              <a:rPr lang="en-GB" sz="3200" dirty="0"/>
            </a:br>
            <a:r>
              <a:rPr lang="en-GB" sz="4400" dirty="0"/>
              <a:t>Ordinance, Munitions, and Explosives</a:t>
            </a: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3A2E-BF7A-4E87-A95E-71937C376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 of UWTSD Library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FB39-D035-499B-90CE-618FBFA1C9E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91396" y="2177450"/>
            <a:ext cx="4566250" cy="3226279"/>
          </a:xfrm>
        </p:spPr>
        <p:txBody>
          <a:bodyPr>
            <a:normAutofit/>
          </a:bodyPr>
          <a:lstStyle/>
          <a:p>
            <a:r>
              <a:rPr lang="en-GB" dirty="0"/>
              <a:t>Services and support</a:t>
            </a:r>
          </a:p>
          <a:p>
            <a:r>
              <a:rPr lang="en-GB" dirty="0"/>
              <a:t>Online resources</a:t>
            </a:r>
          </a:p>
          <a:p>
            <a:r>
              <a:rPr lang="en-GB" dirty="0"/>
              <a:t>Library search function</a:t>
            </a:r>
          </a:p>
          <a:p>
            <a:r>
              <a:rPr lang="en-GB" dirty="0"/>
              <a:t>Online Resource lists</a:t>
            </a:r>
          </a:p>
          <a:p>
            <a:r>
              <a:rPr lang="en-GB" dirty="0"/>
              <a:t>Subject specific databases</a:t>
            </a:r>
          </a:p>
          <a:p>
            <a:r>
              <a:rPr lang="en-GB" dirty="0"/>
              <a:t>Referencing support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library with many books on shelves&#10;&#10;Description automatically generated with low confidence">
            <a:extLst>
              <a:ext uri="{FF2B5EF4-FFF2-40B4-BE49-F238E27FC236}">
                <a16:creationId xmlns:a16="http://schemas.microsoft.com/office/drawing/2014/main" id="{C5B5B310-F314-6C56-87D9-5339332DA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72241"/>
            <a:ext cx="4636698" cy="4636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25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49545" y="2093571"/>
            <a:ext cx="5566670" cy="32253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Dedicated librarian to provide research support</a:t>
            </a:r>
          </a:p>
          <a:p>
            <a:r>
              <a:rPr lang="en-GB" sz="2400" dirty="0"/>
              <a:t>Online support via email </a:t>
            </a:r>
            <a:r>
              <a:rPr lang="en-GB" sz="2400"/>
              <a:t>or Teams</a:t>
            </a:r>
            <a:endParaRPr lang="en-GB" sz="2400" dirty="0"/>
          </a:p>
          <a:p>
            <a:r>
              <a:rPr lang="en-GB" sz="2400" dirty="0"/>
              <a:t>Book a 1-2-1 session via the website</a:t>
            </a:r>
          </a:p>
          <a:p>
            <a:r>
              <a:rPr lang="en-GB" sz="2400" dirty="0"/>
              <a:t>Online Resource Lists for your modules </a:t>
            </a:r>
          </a:p>
          <a:p>
            <a:r>
              <a:rPr lang="en-GB" sz="2400" dirty="0"/>
              <a:t>NeedMore? service</a:t>
            </a:r>
          </a:p>
          <a:p>
            <a:r>
              <a:rPr lang="en-GB" sz="2400" dirty="0"/>
              <a:t>Advice on copyright, referencing, Open Access resources and accessibility </a:t>
            </a:r>
          </a:p>
          <a:p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Services and Support</a:t>
            </a:r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3726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1B4BA21F-194B-4526-A867-98BE981C4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1985" y="1892311"/>
            <a:ext cx="3364938" cy="417665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Library Search</a:t>
            </a:r>
          </a:p>
          <a:p>
            <a:r>
              <a:rPr lang="en-US" dirty="0"/>
              <a:t>Your library account</a:t>
            </a:r>
          </a:p>
          <a:p>
            <a:r>
              <a:rPr lang="en-US" dirty="0"/>
              <a:t>NeedMore? service</a:t>
            </a:r>
          </a:p>
          <a:p>
            <a:r>
              <a:rPr lang="en-US" dirty="0"/>
              <a:t>Student Essentials</a:t>
            </a:r>
          </a:p>
          <a:p>
            <a:r>
              <a:rPr lang="en-US" dirty="0"/>
              <a:t>Referencing guidance</a:t>
            </a:r>
          </a:p>
          <a:p>
            <a:r>
              <a:rPr lang="en-US" dirty="0"/>
              <a:t>Libraries and opening times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Library website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673821-ED51-40EE-B0FD-C67A4A9E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Library Webpage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B418EAD-B598-434B-F597-95A6339D7E5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58774" t="5305" r="379" b="43017"/>
          <a:stretch/>
        </p:blipFill>
        <p:spPr>
          <a:xfrm>
            <a:off x="4409807" y="1949097"/>
            <a:ext cx="7290544" cy="3613355"/>
          </a:xfrm>
        </p:spPr>
      </p:pic>
    </p:spTree>
    <p:extLst>
      <p:ext uri="{BB962C8B-B14F-4D97-AF65-F5344CB8AC3E}">
        <p14:creationId xmlns:p14="http://schemas.microsoft.com/office/powerpoint/2010/main" val="1552371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778E2C-D85E-46E2-8186-404FE8286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242" y="1592263"/>
            <a:ext cx="5520254" cy="4060482"/>
          </a:xfrm>
        </p:spPr>
        <p:txBody>
          <a:bodyPr>
            <a:normAutofit/>
          </a:bodyPr>
          <a:lstStyle/>
          <a:p>
            <a:r>
              <a:rPr lang="en-GB" sz="2400" dirty="0"/>
              <a:t>Good sources of academic research</a:t>
            </a:r>
          </a:p>
          <a:p>
            <a:r>
              <a:rPr lang="en-GB" sz="2400" dirty="0"/>
              <a:t>Curated and up to date</a:t>
            </a:r>
          </a:p>
          <a:p>
            <a:r>
              <a:rPr lang="en-GB" sz="2400" dirty="0"/>
              <a:t>Not freely available on the internet</a:t>
            </a:r>
          </a:p>
          <a:p>
            <a:r>
              <a:rPr lang="en-GB" sz="2400" dirty="0"/>
              <a:t>Filters out poor quality research</a:t>
            </a:r>
          </a:p>
          <a:p>
            <a:pPr marL="0" indent="0">
              <a:buNone/>
            </a:pPr>
            <a:r>
              <a:rPr lang="en-GB" sz="2400" dirty="0"/>
              <a:t>Our subscriptions include:</a:t>
            </a:r>
          </a:p>
          <a:p>
            <a:pPr lvl="1"/>
            <a:r>
              <a:rPr lang="en-GB" sz="2000" dirty="0"/>
              <a:t>Academic journal databases</a:t>
            </a:r>
          </a:p>
          <a:p>
            <a:pPr lvl="1"/>
            <a:r>
              <a:rPr lang="en-GB" sz="2000" dirty="0"/>
              <a:t>Ebook collections</a:t>
            </a:r>
          </a:p>
          <a:p>
            <a:pPr lvl="1"/>
            <a:r>
              <a:rPr lang="en-GB" sz="2000" dirty="0"/>
              <a:t>Specialist databases</a:t>
            </a:r>
          </a:p>
          <a:p>
            <a:pPr lvl="1"/>
            <a:r>
              <a:rPr lang="en-GB" sz="2000" dirty="0"/>
              <a:t>Image databases</a:t>
            </a:r>
          </a:p>
          <a:p>
            <a:pPr lvl="1"/>
            <a:r>
              <a:rPr lang="en-GB" sz="2000" dirty="0"/>
              <a:t>Film, TV and video resources 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15E9B6DA-1325-4CA8-B0BD-ECB4D9D17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435" r="13170"/>
          <a:stretch/>
        </p:blipFill>
        <p:spPr>
          <a:xfrm>
            <a:off x="6218496" y="1592263"/>
            <a:ext cx="5275262" cy="406048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2F3915D-71AC-4215-95CB-2D396EC0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Online Resources</a:t>
            </a:r>
          </a:p>
        </p:txBody>
      </p:sp>
    </p:spTree>
    <p:extLst>
      <p:ext uri="{BB962C8B-B14F-4D97-AF65-F5344CB8AC3E}">
        <p14:creationId xmlns:p14="http://schemas.microsoft.com/office/powerpoint/2010/main" val="212030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CFB63-2026-484D-932B-0A1D35968F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9688" y="2235916"/>
            <a:ext cx="3867007" cy="32732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UWTSD libraries</a:t>
            </a:r>
          </a:p>
          <a:p>
            <a:r>
              <a:rPr lang="en-GB" dirty="0"/>
              <a:t>Audio visual </a:t>
            </a:r>
          </a:p>
          <a:p>
            <a:r>
              <a:rPr lang="en-GB" dirty="0"/>
              <a:t>Data</a:t>
            </a:r>
          </a:p>
          <a:p>
            <a:r>
              <a:rPr lang="en-GB" dirty="0"/>
              <a:t>Dissertations &amp; theses</a:t>
            </a:r>
          </a:p>
          <a:p>
            <a:r>
              <a:rPr lang="en-GB" dirty="0"/>
              <a:t>eBooks</a:t>
            </a:r>
          </a:p>
          <a:p>
            <a:r>
              <a:rPr lang="en-GB" dirty="0" err="1"/>
              <a:t>eJournals</a:t>
            </a:r>
            <a:endParaRPr lang="en-GB" dirty="0"/>
          </a:p>
          <a:p>
            <a:r>
              <a:rPr lang="en-GB" dirty="0"/>
              <a:t>Images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9B7773C-E8B0-43C4-8C1A-30BB5780D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Search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917629-4DA7-C023-E45F-AA6FC017F73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58885" t="5699" r="56" b="42686"/>
          <a:stretch/>
        </p:blipFill>
        <p:spPr>
          <a:xfrm>
            <a:off x="4779805" y="1961535"/>
            <a:ext cx="7210633" cy="3547632"/>
          </a:xfrm>
        </p:spPr>
      </p:pic>
    </p:spTree>
    <p:extLst>
      <p:ext uri="{BB962C8B-B14F-4D97-AF65-F5344CB8AC3E}">
        <p14:creationId xmlns:p14="http://schemas.microsoft.com/office/powerpoint/2010/main" val="3365332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261" y="252284"/>
            <a:ext cx="10479579" cy="1003916"/>
          </a:xfrm>
        </p:spPr>
        <p:txBody>
          <a:bodyPr/>
          <a:lstStyle/>
          <a:p>
            <a:r>
              <a:rPr lang="en-GB" dirty="0"/>
              <a:t>Filtering the Library 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3570981" y="5857466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F29CAC-F678-4CA4-B25E-7309E59D4D11}"/>
              </a:ext>
            </a:extLst>
          </p:cNvPr>
          <p:cNvSpPr txBox="1"/>
          <p:nvPr/>
        </p:nvSpPr>
        <p:spPr>
          <a:xfrm>
            <a:off x="648829" y="2252670"/>
            <a:ext cx="27922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options on the left to refine and filter your results by: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Peer-reviewed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Resource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BEF064-F6D1-573E-3F03-6B1CB06770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0" t="13788" r="1668" b="4845"/>
          <a:stretch/>
        </p:blipFill>
        <p:spPr>
          <a:xfrm>
            <a:off x="3570981" y="1477866"/>
            <a:ext cx="7498195" cy="415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96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Finding Print Resources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936301" y="2520559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books – either using the drop-down menu under the search box or on the left-hand side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Held by library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the Map it link to locate any print resources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741405" y="5660147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6C600B-E085-7F79-02DF-AC280EE22E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189" t="11443" r="20270" b="5657"/>
          <a:stretch/>
        </p:blipFill>
        <p:spPr>
          <a:xfrm>
            <a:off x="741405" y="1532236"/>
            <a:ext cx="6905149" cy="4036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0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BDDEF4B0-4B09-4BC4-8CBC-1E4D30974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5898" y="2255159"/>
            <a:ext cx="3193204" cy="25662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Use the Library Search to find ebooks</a:t>
            </a:r>
          </a:p>
          <a:p>
            <a:r>
              <a:rPr lang="en-US" dirty="0"/>
              <a:t>Limit to full text online</a:t>
            </a:r>
          </a:p>
          <a:p>
            <a:r>
              <a:rPr lang="en-US" dirty="0"/>
              <a:t>Limit to books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71FC6FC-FD5F-45BE-9D1B-F2C3E0FA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Limit to Ebooks Only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3F345C-507B-48A6-B407-F4FEFF20CB5B}"/>
              </a:ext>
            </a:extLst>
          </p:cNvPr>
          <p:cNvSpPr txBox="1"/>
          <p:nvPr/>
        </p:nvSpPr>
        <p:spPr>
          <a:xfrm>
            <a:off x="529086" y="5014699"/>
            <a:ext cx="3996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Ebooks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155B022-AEF4-7E63-2795-E65B807D12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97" t="46418" r="423" b="2282"/>
          <a:stretch/>
        </p:blipFill>
        <p:spPr>
          <a:xfrm>
            <a:off x="3732362" y="1644770"/>
            <a:ext cx="8196075" cy="406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499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820" y="1623573"/>
            <a:ext cx="5720942" cy="24193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Where the book is held if it’s in print</a:t>
            </a:r>
          </a:p>
          <a:p>
            <a:r>
              <a:rPr lang="en-GB" dirty="0"/>
              <a:t>Link to ebook if it’s electronic</a:t>
            </a:r>
          </a:p>
          <a:p>
            <a:r>
              <a:rPr lang="en-GB" dirty="0"/>
              <a:t>How to request it if it’s on loan</a:t>
            </a:r>
          </a:p>
          <a:p>
            <a:r>
              <a:rPr lang="en-GB" dirty="0"/>
              <a:t>Related reading</a:t>
            </a:r>
          </a:p>
          <a:p>
            <a:r>
              <a:rPr lang="en-GB" dirty="0"/>
              <a:t>Virtual browse of other similar books</a:t>
            </a:r>
          </a:p>
          <a:p>
            <a:r>
              <a:rPr lang="en-GB" dirty="0"/>
              <a:t>Books on the same Online Resource list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321385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Item Records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8A8002-E42F-442D-B230-EBD1C8D14605}"/>
              </a:ext>
            </a:extLst>
          </p:cNvPr>
          <p:cNvSpPr txBox="1"/>
          <p:nvPr/>
        </p:nvSpPr>
        <p:spPr>
          <a:xfrm>
            <a:off x="698242" y="5733737"/>
            <a:ext cx="3692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Book record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733F24-03FB-E0B5-0436-372DA8DC37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26" t="13125" r="43728" b="5840"/>
          <a:stretch/>
        </p:blipFill>
        <p:spPr>
          <a:xfrm>
            <a:off x="5992483" y="1325301"/>
            <a:ext cx="5773858" cy="36262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CCCCCD4-C67C-1B42-E287-37A90BE2D0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27" t="31909" r="56871" b="32248"/>
          <a:stretch/>
        </p:blipFill>
        <p:spPr>
          <a:xfrm>
            <a:off x="317946" y="3962741"/>
            <a:ext cx="4931022" cy="185116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A5F6016-DD02-8AA3-5F62-EB133B14F47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99" t="16015" r="45047" b="8791"/>
          <a:stretch/>
        </p:blipFill>
        <p:spPr>
          <a:xfrm>
            <a:off x="5506773" y="4042913"/>
            <a:ext cx="4005288" cy="221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702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Limit </a:t>
            </a:r>
            <a:r>
              <a:rPr lang="en-GB"/>
              <a:t>to Journals </a:t>
            </a:r>
            <a:r>
              <a:rPr lang="en-GB" dirty="0"/>
              <a:t>Articles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24174" y="2644170"/>
            <a:ext cx="3190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Use the Library Search to find journal articles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Full Text Online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Articles</a:t>
            </a:r>
          </a:p>
        </p:txBody>
      </p:sp>
      <p:sp>
        <p:nvSpPr>
          <p:cNvPr id="4" name="TextBox 3">
            <a:hlinkClick r:id="rId2"/>
            <a:extLst>
              <a:ext uri="{FF2B5EF4-FFF2-40B4-BE49-F238E27FC236}">
                <a16:creationId xmlns:a16="http://schemas.microsoft.com/office/drawing/2014/main" id="{A23FA2EA-646A-4FC5-A91C-AFD6CB7A3D59}"/>
              </a:ext>
            </a:extLst>
          </p:cNvPr>
          <p:cNvSpPr txBox="1"/>
          <p:nvPr/>
        </p:nvSpPr>
        <p:spPr>
          <a:xfrm>
            <a:off x="698242" y="4848045"/>
            <a:ext cx="2953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Articles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BC94B5-576A-FA2F-028D-3D529EBE76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" t="13501" r="1139" b="4738"/>
          <a:stretch/>
        </p:blipFill>
        <p:spPr>
          <a:xfrm>
            <a:off x="3964470" y="1495245"/>
            <a:ext cx="8008993" cy="441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336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Your Account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085892" y="2117993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 in to your account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Link, email, print and pin resources in your saved items, or send to RefWorks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Personalize your results by selecting your preferred discipline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603849" y="5579652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D31FE8-F410-CA65-87E3-3E0AF56904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105" t="46329" r="652" b="2839"/>
          <a:stretch/>
        </p:blipFill>
        <p:spPr>
          <a:xfrm>
            <a:off x="603849" y="1519510"/>
            <a:ext cx="7463573" cy="3703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33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098" y="252284"/>
            <a:ext cx="10368742" cy="1003916"/>
          </a:xfrm>
        </p:spPr>
        <p:txBody>
          <a:bodyPr/>
          <a:lstStyle/>
          <a:p>
            <a:r>
              <a:rPr lang="en-GB" dirty="0"/>
              <a:t>Accessing Other Areas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723260" y="5570833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2A2B86-DE16-41DB-8DE9-68F70E211EF2}"/>
              </a:ext>
            </a:extLst>
          </p:cNvPr>
          <p:cNvSpPr txBox="1"/>
          <p:nvPr/>
        </p:nvSpPr>
        <p:spPr>
          <a:xfrm>
            <a:off x="723260" y="1545301"/>
            <a:ext cx="5372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Online Resource lists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Browse </a:t>
            </a:r>
            <a:r>
              <a:rPr lang="en-GB" sz="2400" dirty="0" err="1"/>
              <a:t>eJournals</a:t>
            </a:r>
            <a:r>
              <a:rPr lang="en-GB" sz="2400" dirty="0"/>
              <a:t> / Browzine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Database Search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NeedMore?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BB31F4-B3AC-213E-9279-74C00AC7C8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632" t="6022" b="80854"/>
          <a:stretch/>
        </p:blipFill>
        <p:spPr>
          <a:xfrm>
            <a:off x="764875" y="3743040"/>
            <a:ext cx="10916984" cy="135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533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7901" y="556630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Database Search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8241" y="1753183"/>
            <a:ext cx="4684641" cy="4060483"/>
          </a:xfrm>
        </p:spPr>
        <p:txBody>
          <a:bodyPr>
            <a:normAutofit/>
          </a:bodyPr>
          <a:lstStyle/>
          <a:p>
            <a:r>
              <a:rPr lang="en-GB" sz="2200" dirty="0"/>
              <a:t>Browse databases not searched by the library search:</a:t>
            </a:r>
          </a:p>
          <a:p>
            <a:pPr lvl="1"/>
            <a:r>
              <a:rPr lang="en-GB" sz="1800" dirty="0"/>
              <a:t>BoB</a:t>
            </a:r>
          </a:p>
          <a:p>
            <a:pPr lvl="1"/>
            <a:r>
              <a:rPr lang="en-GB" sz="1800" dirty="0"/>
              <a:t>Digimap</a:t>
            </a:r>
          </a:p>
          <a:p>
            <a:pPr lvl="1"/>
            <a:r>
              <a:rPr lang="en-GB" sz="1800" dirty="0"/>
              <a:t>Cite Them Right</a:t>
            </a:r>
          </a:p>
          <a:p>
            <a:r>
              <a:rPr lang="en-GB" sz="2200" dirty="0"/>
              <a:t>Go directly to subject specific databases:</a:t>
            </a:r>
          </a:p>
          <a:p>
            <a:pPr lvl="1"/>
            <a:r>
              <a:rPr lang="en-GB" sz="1800" dirty="0"/>
              <a:t>ACM Digital Library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IEEE Xplore Digital </a:t>
            </a:r>
            <a:r>
              <a:rPr lang="en-GB" sz="1800" dirty="0">
                <a:solidFill>
                  <a:srgbClr val="3A3A3A"/>
                </a:solidFill>
              </a:rPr>
              <a:t>L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ibrary</a:t>
            </a:r>
          </a:p>
          <a:p>
            <a:pPr lvl="1"/>
            <a:r>
              <a:rPr lang="en-GB" sz="1800" dirty="0"/>
              <a:t>Proquest Central</a:t>
            </a:r>
          </a:p>
          <a:p>
            <a:pPr lvl="1"/>
            <a:r>
              <a:rPr lang="en-GB" sz="1800" dirty="0"/>
              <a:t>SAE Mobilus</a:t>
            </a:r>
          </a:p>
          <a:p>
            <a:pPr lvl="1"/>
            <a:r>
              <a:rPr lang="en-GB" sz="1800" dirty="0"/>
              <a:t>Science Direct</a:t>
            </a:r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Database 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7688F6-02C0-B990-BC41-F5A5E1CD4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" t="38826" r="39042" b="8930"/>
          <a:stretch/>
        </p:blipFill>
        <p:spPr>
          <a:xfrm>
            <a:off x="5555410" y="1822300"/>
            <a:ext cx="6251277" cy="358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67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807F-AA7D-46C6-8769-F5FCDDEB9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Computing &amp; Engineering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CEAA8-3386-417E-AA82-E3F75F1F3A3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400" dirty="0">
                <a:hlinkClick r:id="rId2"/>
              </a:rPr>
              <a:t>ACM Digital Library</a:t>
            </a:r>
            <a:endParaRPr lang="en-GB" sz="2400" dirty="0"/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ACM Digital Library provides access to tables of contents, abstracts, reviews, and full texts to articles published by ACM, as well as bibliographic citations from publishers in computing.</a:t>
            </a:r>
          </a:p>
          <a:p>
            <a:r>
              <a:rPr lang="en-GB" sz="2400" dirty="0">
                <a:solidFill>
                  <a:srgbClr val="3A3A3A"/>
                </a:solidFill>
                <a:hlinkClick r:id="rId3"/>
              </a:rPr>
              <a:t>Digimap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A web mapping and online data delivery service developed by the EDINA national data centre for UK academia.</a:t>
            </a:r>
          </a:p>
          <a:p>
            <a:r>
              <a:rPr lang="en-GB" sz="2400" dirty="0">
                <a:solidFill>
                  <a:srgbClr val="3A3A3A"/>
                </a:solidFill>
                <a:hlinkClick r:id="rId4"/>
              </a:rPr>
              <a:t>IEEE Xplore Digital Library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Covers literature in electrical engineering, computer science, and electronics. Full text articles from IEEE journals, transactions, and magazines.</a:t>
            </a:r>
          </a:p>
          <a:p>
            <a:r>
              <a:rPr lang="en-GB" sz="2400" dirty="0">
                <a:solidFill>
                  <a:srgbClr val="3A3A3A"/>
                </a:solidFill>
                <a:hlinkClick r:id="rId5"/>
              </a:rPr>
              <a:t>Proquest Central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ProQuest Central is the largest single periodical resource available, bringing together complete databases across all major subject area - select the Computer Science Database</a:t>
            </a:r>
          </a:p>
          <a:p>
            <a:r>
              <a:rPr lang="en-GB" sz="2400" dirty="0">
                <a:solidFill>
                  <a:srgbClr val="3A3A3A"/>
                </a:solidFill>
                <a:hlinkClick r:id="rId6"/>
              </a:rPr>
              <a:t>SAE Mobilus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3A3A3A"/>
                </a:solidFill>
              </a:rPr>
              <a:t>C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ollection of engineering standards, news, and insights — designed by and exclusively for the ground vehicle and aerospace mobility industry.</a:t>
            </a:r>
            <a:endParaRPr lang="en-GB" sz="2200" dirty="0">
              <a:solidFill>
                <a:srgbClr val="3A3A3A"/>
              </a:solidFill>
            </a:endParaRPr>
          </a:p>
          <a:p>
            <a:r>
              <a:rPr lang="en-GB" sz="2400" dirty="0">
                <a:solidFill>
                  <a:srgbClr val="3A3A3A"/>
                </a:solidFill>
                <a:hlinkClick r:id="rId7"/>
              </a:rPr>
              <a:t>Science Direct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Explore scientific, technical, and medical research on ScienceDirect.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36839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5280" y="5762304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ACM Digital Library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1465" y="1701424"/>
            <a:ext cx="4431600" cy="4555602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ACM Digital Library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428EB0-B1B2-C321-2604-ADB9B99A3D5E}"/>
              </a:ext>
            </a:extLst>
          </p:cNvPr>
          <p:cNvSpPr txBox="1"/>
          <p:nvPr/>
        </p:nvSpPr>
        <p:spPr>
          <a:xfrm>
            <a:off x="399194" y="1753376"/>
            <a:ext cx="391041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ACM Journals: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scholarly peer-reviewed journals in computing and information technology disciplines covering computing innovation and </a:t>
            </a:r>
            <a:r>
              <a:rPr lang="en-GB" dirty="0">
                <a:solidFill>
                  <a:srgbClr val="333333"/>
                </a:solidFill>
              </a:rPr>
              <a:t>e</a:t>
            </a:r>
            <a:r>
              <a:rPr lang="en-GB" b="0" i="0" dirty="0">
                <a:solidFill>
                  <a:srgbClr val="333333"/>
                </a:solidFill>
                <a:effectLst/>
              </a:rPr>
              <a:t>merging and established computing research for both practical and theoretical applications. </a:t>
            </a:r>
          </a:p>
          <a:p>
            <a:endParaRPr lang="en-GB" dirty="0">
              <a:solidFill>
                <a:srgbClr val="333333"/>
              </a:solidFill>
              <a:cs typeface="Calibri Light" panose="020F03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cs typeface="Calibri Light" panose="020F0302020204030204" pitchFamily="34" charset="0"/>
              </a:rPr>
              <a:t>ACM Books: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series of scholarly research monographs and graduate-level texts, authored by computer scientists and practitioners at the forefront of computing technology</a:t>
            </a:r>
            <a:endParaRPr lang="en-GB" b="0" i="0" dirty="0">
              <a:solidFill>
                <a:srgbClr val="333333"/>
              </a:solidFill>
              <a:effectLst/>
              <a:cs typeface="Calibri Light" panose="020F03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FEA820-27E3-E526-6346-103936D0F9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11489" r="1475" b="4738"/>
          <a:stretch/>
        </p:blipFill>
        <p:spPr>
          <a:xfrm>
            <a:off x="4477009" y="1615353"/>
            <a:ext cx="7315797" cy="414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049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27176" y="4788387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IEEE Xplore Digital Library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IEEE Xplore Digital Library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95FEEA-8E84-5585-BECF-778CD78238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21" r="1418" b="26792"/>
          <a:stretch/>
        </p:blipFill>
        <p:spPr>
          <a:xfrm>
            <a:off x="5227176" y="2005298"/>
            <a:ext cx="6734787" cy="28186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A16251-5E6F-338C-6D00-A43227D9359E}"/>
              </a:ext>
            </a:extLst>
          </p:cNvPr>
          <p:cNvSpPr txBox="1"/>
          <p:nvPr/>
        </p:nvSpPr>
        <p:spPr>
          <a:xfrm>
            <a:off x="230037" y="1446247"/>
            <a:ext cx="499713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Over 5 million full-text documents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Approximately 20,000 new documents added to IEEE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Xplore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each month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 than 25 full years of IEEE journals, conference proceedings, and standards (back to 1988)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192 IEEE journals, magazines, and transactions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Proceedings from over 1,700 IEEE and IET conference titles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30+ IET journals and magazines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Access to the archive of Nokia Bell Labs Technical Journal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 than 11 million downloads per month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Over 4 million unique users</a:t>
            </a:r>
          </a:p>
        </p:txBody>
      </p:sp>
    </p:spTree>
    <p:extLst>
      <p:ext uri="{BB962C8B-B14F-4D97-AF65-F5344CB8AC3E}">
        <p14:creationId xmlns:p14="http://schemas.microsoft.com/office/powerpoint/2010/main" val="1533720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17841" y="5164392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ProQuest Central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Proquest Central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A16251-5E6F-338C-6D00-A43227D9359E}"/>
              </a:ext>
            </a:extLst>
          </p:cNvPr>
          <p:cNvSpPr txBox="1"/>
          <p:nvPr/>
        </p:nvSpPr>
        <p:spPr>
          <a:xfrm>
            <a:off x="246512" y="1541488"/>
            <a:ext cx="4997139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ProQuest Central is the largest single periodical resource available, it contains complete databases across all major subject areas</a:t>
            </a:r>
          </a:p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lang="en-GB" dirty="0">
              <a:solidFill>
                <a:srgbClr val="555555"/>
              </a:solidFill>
              <a:latin typeface="Roboto" panose="02000000000000000000" pitchFamily="2" charset="0"/>
            </a:endParaRPr>
          </a:p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This includes: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Business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555555"/>
                </a:solidFill>
                <a:latin typeface="Roboto" panose="02000000000000000000" pitchFamily="2" charset="0"/>
              </a:rPr>
              <a:t>Arts and Humanities</a:t>
            </a:r>
            <a:endParaRPr lang="en-GB" b="0" i="0" dirty="0">
              <a:solidFill>
                <a:srgbClr val="555555"/>
              </a:solidFill>
              <a:effectLst/>
              <a:latin typeface="Roboto" panose="02000000000000000000" pitchFamily="2" charset="0"/>
            </a:endParaRP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555555"/>
                </a:solidFill>
                <a:latin typeface="Roboto" panose="02000000000000000000" pitchFamily="2" charset="0"/>
              </a:rPr>
              <a:t>Engineering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Applied Computing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Health and Medical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Language and Literature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Social Sciences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Education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Science and Technology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Performing Arts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A560F4-2812-ADC4-0F5C-0DC0C3C4DB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257" t="46861" r="676" b="2398"/>
          <a:stretch/>
        </p:blipFill>
        <p:spPr>
          <a:xfrm>
            <a:off x="5317841" y="1446247"/>
            <a:ext cx="6718263" cy="3342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916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21757" y="556843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SAE Mobilus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SAE Mobilus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8AEB7-DA5D-BA13-70E2-A9AE08337A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10986" r="6953" b="4486"/>
          <a:stretch/>
        </p:blipFill>
        <p:spPr>
          <a:xfrm>
            <a:off x="5273184" y="1446247"/>
            <a:ext cx="6514093" cy="39451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698242" y="1823049"/>
            <a:ext cx="4713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3A3A3A"/>
                </a:solidFill>
              </a:rPr>
              <a:t>C</a:t>
            </a:r>
            <a:r>
              <a:rPr lang="en-GB" b="0" i="0" dirty="0">
                <a:solidFill>
                  <a:srgbClr val="3A3A3A"/>
                </a:solidFill>
                <a:effectLst/>
              </a:rPr>
              <a:t>ollection of engineering standards, news, and insights exclusively for the ground vehicle and aerospace mobility industry</a:t>
            </a:r>
          </a:p>
          <a:p>
            <a:endParaRPr lang="en-GB" dirty="0">
              <a:solidFill>
                <a:srgbClr val="3A3A3A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</a:rPr>
              <a:t>SAE Edge Research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</a:rPr>
              <a:t>SAE International Standards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</a:rPr>
              <a:t>SAE International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</a:rPr>
              <a:t>SAE Technical 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</a:rPr>
              <a:t>SAE International Books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Register for free and this allows you to customize the SAE MOBILUS platform. Create personal project folders, save favourite publications for quick access, and make personal annotations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6422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1719" y="5706458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ScienceDirect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ScienceDirect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624B7F-074F-D5AA-DE1E-7B666BBACD5C}"/>
              </a:ext>
            </a:extLst>
          </p:cNvPr>
          <p:cNvSpPr txBox="1"/>
          <p:nvPr/>
        </p:nvSpPr>
        <p:spPr>
          <a:xfrm>
            <a:off x="698242" y="1823049"/>
            <a:ext cx="47133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dirty="0">
                <a:solidFill>
                  <a:srgbClr val="1F1F1F"/>
                </a:solidFill>
                <a:effectLst/>
                <a:latin typeface="ElsevierSans"/>
              </a:rPr>
              <a:t>Search for peer-reviewed journal articles and book chapters including open access content</a:t>
            </a:r>
            <a:endParaRPr lang="en-GB" b="0" i="0" dirty="0">
              <a:solidFill>
                <a:srgbClr val="3A3A3A"/>
              </a:solidFill>
              <a:effectLst/>
              <a:latin typeface="ElsevierSans"/>
            </a:endParaRPr>
          </a:p>
          <a:p>
            <a:pPr algn="l"/>
            <a:endParaRPr lang="en-GB" dirty="0">
              <a:solidFill>
                <a:srgbClr val="3A3A3A"/>
              </a:solidFill>
              <a:latin typeface="ElsevierSans"/>
            </a:endParaRPr>
          </a:p>
          <a:p>
            <a:pPr algn="l"/>
            <a:r>
              <a:rPr lang="en-GB" b="0" i="0" dirty="0">
                <a:solidFill>
                  <a:srgbClr val="3A3A3A"/>
                </a:solidFill>
                <a:effectLst/>
                <a:latin typeface="ElsevierSans"/>
              </a:rPr>
              <a:t>Science Direct covers: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ElsevierSan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ElsevierSans"/>
              </a:rPr>
              <a:t>Physical Sciences and Engineering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ElsevierSans"/>
              </a:rPr>
              <a:t>Life Sciences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A3A3A"/>
                </a:solidFill>
                <a:latin typeface="ElsevierSans"/>
              </a:rPr>
              <a:t>Health Sciences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A3A3A"/>
                </a:solidFill>
                <a:effectLst/>
                <a:latin typeface="ElsevierSans"/>
              </a:rPr>
              <a:t>Soc</a:t>
            </a:r>
            <a:r>
              <a:rPr lang="en-GB" dirty="0">
                <a:solidFill>
                  <a:srgbClr val="3A3A3A"/>
                </a:solidFill>
                <a:latin typeface="ElsevierSans"/>
              </a:rPr>
              <a:t>ial Sciences and Humanities</a:t>
            </a:r>
          </a:p>
          <a:p>
            <a:pPr algn="l"/>
            <a:endParaRPr lang="en-GB" b="0" i="0" dirty="0">
              <a:solidFill>
                <a:srgbClr val="3A3A3A"/>
              </a:solidFill>
              <a:effectLst/>
              <a:latin typeface="ElsevierSans"/>
            </a:endParaRPr>
          </a:p>
          <a:p>
            <a:pPr algn="l"/>
            <a:r>
              <a:rPr lang="en-GB" b="0" i="0" dirty="0">
                <a:solidFill>
                  <a:srgbClr val="1F1F1F"/>
                </a:solidFill>
                <a:effectLst/>
                <a:latin typeface="ElsevierSans"/>
              </a:rPr>
              <a:t>There are also help pages and online video tutorials to help you use </a:t>
            </a:r>
            <a:r>
              <a:rPr lang="en-GB" b="0" i="0">
                <a:solidFill>
                  <a:srgbClr val="1F1F1F"/>
                </a:solidFill>
                <a:effectLst/>
                <a:latin typeface="ElsevierSans"/>
              </a:rPr>
              <a:t>this database</a:t>
            </a:r>
            <a:endParaRPr lang="en-GB" b="0" i="0" dirty="0">
              <a:solidFill>
                <a:srgbClr val="1F1F1F"/>
              </a:solidFill>
              <a:effectLst/>
              <a:latin typeface="ElsevierSan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7972D3-B7C5-5CC7-0A5D-6D5FAF1333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" t="11801" r="46509" b="5073"/>
          <a:stretch/>
        </p:blipFill>
        <p:spPr>
          <a:xfrm>
            <a:off x="5342626" y="1598117"/>
            <a:ext cx="6469812" cy="3970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2608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Cite Them Right Online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40F94-C234-D656-369F-3D84414DB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46" y="2089338"/>
            <a:ext cx="3030084" cy="2946779"/>
          </a:xfrm>
        </p:spPr>
        <p:txBody>
          <a:bodyPr>
            <a:normAutofit/>
          </a:bodyPr>
          <a:lstStyle/>
          <a:p>
            <a:r>
              <a:rPr lang="en-GB" dirty="0"/>
              <a:t>How to reference</a:t>
            </a:r>
          </a:p>
          <a:p>
            <a:r>
              <a:rPr lang="en-GB" dirty="0"/>
              <a:t>Plagiarism</a:t>
            </a:r>
          </a:p>
          <a:p>
            <a:r>
              <a:rPr lang="en-GB" dirty="0"/>
              <a:t>Study skills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Cite them right online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7EF983-8A6C-D99F-3576-F24C7BDB12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" t="17512" r="7170" b="13320"/>
          <a:stretch/>
        </p:blipFill>
        <p:spPr>
          <a:xfrm>
            <a:off x="3749616" y="1727648"/>
            <a:ext cx="8073935" cy="42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407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0E00-0C73-4606-A653-F74B4B321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Audio Visual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09536-AD7D-40E8-BD15-E9A6239F027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4574" y="1771940"/>
            <a:ext cx="6983361" cy="47630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Box of Broadcasts (BoB)</a:t>
            </a:r>
            <a:endParaRPr lang="en-GB" sz="2000" dirty="0"/>
          </a:p>
          <a:p>
            <a:pPr>
              <a:lnSpc>
                <a:spcPct val="50000"/>
              </a:lnSpc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BoB is a TV and radio service for education 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your own account with your UWTDS details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playlists or search for public playlists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clips with your recordings</a:t>
            </a:r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Academic Video Online</a:t>
            </a:r>
            <a:endParaRPr lang="en-GB" sz="2000" dirty="0"/>
          </a:p>
          <a:p>
            <a:pPr>
              <a:lnSpc>
                <a:spcPct val="60000"/>
              </a:lnSpc>
            </a:pPr>
            <a:r>
              <a:rPr lang="en-GB" sz="2000" b="0" i="0" dirty="0">
                <a:solidFill>
                  <a:srgbClr val="000000"/>
                </a:solidFill>
                <a:effectLst/>
                <a:cs typeface="Calibri Light" panose="020F0302020204030204" pitchFamily="34" charset="0"/>
              </a:rPr>
              <a:t>Documentaries, interviews, demonstrations, etc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View transcripts, details, and export citations to RefWorks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Create clips of the videos or view previously created clips</a:t>
            </a:r>
            <a:endParaRPr lang="en-GB" sz="2000" dirty="0"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LinkedIn Learning</a:t>
            </a:r>
            <a:endParaRPr lang="en-GB" sz="2000" dirty="0"/>
          </a:p>
          <a:p>
            <a:r>
              <a:rPr lang="en-GB" sz="2000" b="0" i="0" dirty="0">
                <a:solidFill>
                  <a:srgbClr val="3A3A3A"/>
                </a:solidFill>
                <a:effectLst/>
              </a:rPr>
              <a:t>UWTSD has access to thousands of useful courses to improve your academic, professional and employability skills.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3ED251-70C5-6FAA-85AD-C2876EA7861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0" b="-827"/>
          <a:stretch/>
        </p:blipFill>
        <p:spPr>
          <a:xfrm>
            <a:off x="7214790" y="1771940"/>
            <a:ext cx="4764332" cy="37363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0C39E3-4E06-28FD-1ECB-2AF65D4A67F4}"/>
              </a:ext>
            </a:extLst>
          </p:cNvPr>
          <p:cNvSpPr txBox="1"/>
          <p:nvPr/>
        </p:nvSpPr>
        <p:spPr>
          <a:xfrm>
            <a:off x="7214790" y="5508252"/>
            <a:ext cx="3111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by Vinson Tan: Pixabay</a:t>
            </a:r>
          </a:p>
        </p:txBody>
      </p:sp>
    </p:spTree>
    <p:extLst>
      <p:ext uri="{BB962C8B-B14F-4D97-AF65-F5344CB8AC3E}">
        <p14:creationId xmlns:p14="http://schemas.microsoft.com/office/powerpoint/2010/main" val="828102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Click on the ebooks link in Database Search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ASME Digital Collection</a:t>
            </a:r>
          </a:p>
          <a:p>
            <a:r>
              <a:rPr lang="en-US" dirty="0"/>
              <a:t>Taylor &amp; Francis </a:t>
            </a:r>
          </a:p>
          <a:p>
            <a:r>
              <a:rPr lang="en-US" dirty="0"/>
              <a:t>Ebook Central</a:t>
            </a:r>
          </a:p>
          <a:p>
            <a:r>
              <a:rPr lang="en-US" dirty="0" err="1"/>
              <a:t>VLeBooks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Make sure to limit to content you have access to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Ebooks via Database Search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6004354" y="1777181"/>
            <a:ext cx="6010447" cy="3465871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6055743" y="5566913"/>
            <a:ext cx="2858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Database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54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4000" y="5793104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Taylor &amp; Francis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5457" y="1988971"/>
            <a:ext cx="4623816" cy="3324901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Taylor &amp; Francis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FF6358-F268-BA17-A3D6-58AD1452F661}"/>
              </a:ext>
            </a:extLst>
          </p:cNvPr>
          <p:cNvSpPr txBox="1"/>
          <p:nvPr/>
        </p:nvSpPr>
        <p:spPr>
          <a:xfrm>
            <a:off x="453048" y="1745679"/>
            <a:ext cx="5006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Search or the ebook collections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Limit to Licensed Content or Open Access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Read online or download books or chapters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See related books 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3A41F-34B1-9FEC-7AC6-0AA030EF48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76" t="26797" r="47094" b="23079"/>
          <a:stretch/>
        </p:blipFill>
        <p:spPr>
          <a:xfrm>
            <a:off x="5840628" y="1392194"/>
            <a:ext cx="5980670" cy="42144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6FFA03-6580-6945-F70B-E1179E514F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190" t="27284" r="46689" b="22534"/>
          <a:stretch/>
        </p:blipFill>
        <p:spPr>
          <a:xfrm>
            <a:off x="623589" y="3069118"/>
            <a:ext cx="5140411" cy="296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251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714AFB-65BC-3801-160F-F23D37B5D1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98" r="729" b="5483"/>
          <a:stretch/>
        </p:blipFill>
        <p:spPr>
          <a:xfrm>
            <a:off x="5274373" y="1718187"/>
            <a:ext cx="6605452" cy="368709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740872"/>
            <a:ext cx="4576131" cy="36870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Reading lists for your course</a:t>
            </a:r>
          </a:p>
          <a:p>
            <a:r>
              <a:rPr lang="en-GB" dirty="0"/>
              <a:t>Created by your lecturers</a:t>
            </a:r>
          </a:p>
          <a:p>
            <a:r>
              <a:rPr lang="en-GB" dirty="0"/>
              <a:t>Link directly to library resources</a:t>
            </a:r>
          </a:p>
          <a:p>
            <a:r>
              <a:rPr lang="en-GB" dirty="0"/>
              <a:t>Books/ebooks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Databases</a:t>
            </a:r>
          </a:p>
          <a:p>
            <a:r>
              <a:rPr lang="en-GB" dirty="0"/>
              <a:t>Web resources</a:t>
            </a:r>
          </a:p>
          <a:p>
            <a:r>
              <a:rPr lang="en-GB" dirty="0"/>
              <a:t>BoB playlists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781665" y="5515897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Online resource lists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Browse Ejournals via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issues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"/>
                <a:hlinkClick r:id="rId2"/>
              </a:rPr>
              <a:t>Browzine</a:t>
            </a: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85A9D4-27CF-45B3-9793-ABD19F6089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2" t="11152" r="-768" b="4438"/>
          <a:stretch/>
        </p:blipFill>
        <p:spPr>
          <a:xfrm>
            <a:off x="4374831" y="1654047"/>
            <a:ext cx="7180530" cy="4023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176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846166" y="1579984"/>
            <a:ext cx="8798943" cy="457404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For help with research and referencing queries or for help with digital skills advice 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Emily Wild  </a:t>
            </a:r>
            <a:r>
              <a:rPr lang="en-GB" sz="2400" dirty="0">
                <a:latin typeface="Calibri"/>
                <a:cs typeface="Calibri"/>
              </a:rPr>
              <a:t>Academic Liaison Librarian email: </a:t>
            </a:r>
            <a:r>
              <a:rPr lang="en-GB" sz="2400">
                <a:latin typeface="Calibri"/>
                <a:cs typeface="Calibri"/>
                <a:hlinkClick r:id="rId2"/>
              </a:rPr>
              <a:t>emily.wild@</a:t>
            </a:r>
            <a:r>
              <a:rPr lang="en-GB" sz="2400" dirty="0">
                <a:latin typeface="Calibri"/>
                <a:cs typeface="Calibri"/>
                <a:hlinkClick r:id="rId2"/>
              </a:rPr>
              <a:t>uwtsd.ac.uk</a:t>
            </a:r>
            <a:r>
              <a:rPr lang="en-GB" sz="2400" dirty="0">
                <a:latin typeface="Calibri"/>
                <a:cs typeface="Calibri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</a:rPr>
              <a:t>For help with your librarian or Digital Skills Advisor from this page:</a:t>
            </a: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  <a:hlinkClick r:id="rId3"/>
              </a:rPr>
              <a:t>Book an appointment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General queries and help with loans: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  <a:hlinkClick r:id="rId4"/>
              </a:rPr>
              <a:t>library@uwtsd.ac.uk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6921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d6763200-d287-43bd-9663-450c381dd6d6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9c361958-d63d-4444-9986-5debd40b8faa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5643</TotalTime>
  <Words>1143</Words>
  <Application>Microsoft Office PowerPoint</Application>
  <PresentationFormat>Widescreen</PresentationFormat>
  <Paragraphs>247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ElsevierSans</vt:lpstr>
      <vt:lpstr>Arial</vt:lpstr>
      <vt:lpstr>Calibri</vt:lpstr>
      <vt:lpstr>Calibri Light</vt:lpstr>
      <vt:lpstr>Lucida Sans</vt:lpstr>
      <vt:lpstr>Roboto</vt:lpstr>
      <vt:lpstr>Segoe UI</vt:lpstr>
      <vt:lpstr>Trebuchet MS</vt:lpstr>
      <vt:lpstr>Verdana</vt:lpstr>
      <vt:lpstr>Wingdings</vt:lpstr>
      <vt:lpstr>Office Theme</vt:lpstr>
      <vt:lpstr>Finding and Using Information  Ordinance, Munitions, and Explosives</vt:lpstr>
      <vt:lpstr>Overview of UWTSD Library Service</vt:lpstr>
      <vt:lpstr>Services and Support</vt:lpstr>
      <vt:lpstr>Library Webpage</vt:lpstr>
      <vt:lpstr>Online Resources</vt:lpstr>
      <vt:lpstr>The Library Search</vt:lpstr>
      <vt:lpstr>Filtering the Library Search</vt:lpstr>
      <vt:lpstr>Finding Print Resources</vt:lpstr>
      <vt:lpstr>Limit to Ebooks Only</vt:lpstr>
      <vt:lpstr>Item Records</vt:lpstr>
      <vt:lpstr>Limit to Journals Articles</vt:lpstr>
      <vt:lpstr>Your Account</vt:lpstr>
      <vt:lpstr>Accessing Other Areas</vt:lpstr>
      <vt:lpstr>Database Search</vt:lpstr>
      <vt:lpstr>Computing &amp; Engineering Databases</vt:lpstr>
      <vt:lpstr>ACM Digital Library</vt:lpstr>
      <vt:lpstr>IEEE Xplore Digital Library</vt:lpstr>
      <vt:lpstr>Proquest Central</vt:lpstr>
      <vt:lpstr>SAE Mobilus</vt:lpstr>
      <vt:lpstr>ScienceDirect</vt:lpstr>
      <vt:lpstr>Cite Them Right Online </vt:lpstr>
      <vt:lpstr>Audio Visual Resources</vt:lpstr>
      <vt:lpstr>Ebooks via Database Search</vt:lpstr>
      <vt:lpstr>Taylor &amp; Francis</vt:lpstr>
      <vt:lpstr>Online Resource Lists</vt:lpstr>
      <vt:lpstr>Browse Ejournals via Browzine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Jenni Steen</cp:lastModifiedBy>
  <cp:revision>118</cp:revision>
  <dcterms:created xsi:type="dcterms:W3CDTF">2019-09-13T10:04:54Z</dcterms:created>
  <dcterms:modified xsi:type="dcterms:W3CDTF">2023-12-12T12:48:31Z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