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66" r:id="rId4"/>
    <p:sldId id="258" r:id="rId5"/>
    <p:sldId id="259" r:id="rId6"/>
    <p:sldId id="285" r:id="rId7"/>
    <p:sldId id="287" r:id="rId8"/>
    <p:sldId id="286" r:id="rId9"/>
    <p:sldId id="267" r:id="rId10"/>
    <p:sldId id="261" r:id="rId11"/>
    <p:sldId id="262" r:id="rId12"/>
    <p:sldId id="268" r:id="rId13"/>
    <p:sldId id="269" r:id="rId14"/>
    <p:sldId id="264" r:id="rId15"/>
    <p:sldId id="260" r:id="rId16"/>
    <p:sldId id="270" r:id="rId17"/>
    <p:sldId id="288" r:id="rId18"/>
    <p:sldId id="263" r:id="rId19"/>
    <p:sldId id="265" r:id="rId20"/>
    <p:sldId id="271" r:id="rId21"/>
    <p:sldId id="272" r:id="rId22"/>
    <p:sldId id="274" r:id="rId23"/>
    <p:sldId id="273" r:id="rId24"/>
    <p:sldId id="275" r:id="rId25"/>
    <p:sldId id="276" r:id="rId26"/>
    <p:sldId id="281" r:id="rId27"/>
    <p:sldId id="282" r:id="rId28"/>
    <p:sldId id="284" r:id="rId29"/>
    <p:sldId id="283" r:id="rId30"/>
    <p:sldId id="277" r:id="rId31"/>
    <p:sldId id="278" r:id="rId32"/>
    <p:sldId id="279" r:id="rId33"/>
    <p:sldId id="280" r:id="rId34"/>
  </p:sldIdLst>
  <p:sldSz cx="18288000" cy="10287000"/>
  <p:notesSz cx="6858000" cy="9144000"/>
  <p:embeddedFontLst>
    <p:embeddedFont>
      <p:font typeface="Montserrat" panose="00000500000000000000" pitchFamily="2" charset="0"/>
      <p:regular r:id="rId35"/>
      <p:bold r:id="rId36"/>
      <p:italic r:id="rId37"/>
      <p:boldItalic r:id="rId38"/>
    </p:embeddedFont>
    <p:embeddedFont>
      <p:font typeface="Montserrat Bold" panose="00000800000000000000" charset="0"/>
      <p:regular r:id="rId39"/>
      <p:bold r:id="rId40"/>
    </p:embeddedFont>
    <p:embeddedFont>
      <p:font typeface="Open Sauce" panose="020B0604020202020204" charset="0"/>
      <p:regular r:id="rId41"/>
    </p:embeddedFont>
    <p:embeddedFont>
      <p:font typeface="Open Sauce Bold" panose="020B0604020202020204" charset="0"/>
      <p:regular r:id="rId42"/>
    </p:embeddedFont>
    <p:embeddedFont>
      <p:font typeface="Poppins" panose="00000500000000000000" pitchFamily="2" charset="0"/>
      <p:regular r:id="rId43"/>
      <p:bold r:id="rId44"/>
      <p:italic r:id="rId45"/>
      <p:boldItalic r:id="rId4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965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5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8.fntdata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3.fntdata"/><Relationship Id="rId40" Type="http://schemas.openxmlformats.org/officeDocument/2006/relationships/font" Target="fonts/font6.fntdata"/><Relationship Id="rId45" Type="http://schemas.openxmlformats.org/officeDocument/2006/relationships/font" Target="fonts/font11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2.fntdata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font" Target="fonts/font10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font" Target="fonts/font1.fntdata"/><Relationship Id="rId43" Type="http://schemas.openxmlformats.org/officeDocument/2006/relationships/font" Target="fonts/font9.fntdata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4.fntdata"/><Relationship Id="rId46" Type="http://schemas.openxmlformats.org/officeDocument/2006/relationships/font" Target="fonts/font12.fntdata"/><Relationship Id="rId20" Type="http://schemas.openxmlformats.org/officeDocument/2006/relationships/slide" Target="slides/slide19.xml"/><Relationship Id="rId41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D0D9C5-8DA0-41A1-AA15-06F3083DCEAF}" type="doc">
      <dgm:prSet loTypeId="urn:microsoft.com/office/officeart/2005/8/layout/h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3AB9AD7-319B-4BB0-899C-4113C63410A4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Scale and Size of the NHS</a:t>
          </a:r>
        </a:p>
      </dgm:t>
    </dgm:pt>
    <dgm:pt modelId="{5974C016-F66B-4B56-92B8-615F538FBE02}" type="parTrans" cxnId="{CD96EB9B-1776-4027-9F10-9B59427330B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A0B0C03-FB26-4A8E-B5B1-392FE7CF6436}" type="sibTrans" cxnId="{CD96EB9B-1776-4027-9F10-9B59427330B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097A146-A151-46A4-A4D8-F4EBD59C5A94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NHS employs 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1,545,602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staff (headcount) in England as of January 2026.</a:t>
          </a:r>
        </a:p>
      </dgm:t>
    </dgm:pt>
    <dgm:pt modelId="{CC24EE29-0B6D-4EC4-B0BF-C0C0C9F469C3}" type="parTrans" cxnId="{050E0705-B2B7-4F1C-ACD0-0EED718995A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D0D830-60FD-4CCC-8A2D-1E418CDA640A}" type="sibTrans" cxnId="{050E0705-B2B7-4F1C-ACD0-0EED718995A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F0EF2E-573E-465C-ADF0-755D51D65AFA}">
      <dgm:prSet phldrT="[Text]" phldr="0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Role in Healthcare Delivery</a:t>
          </a:r>
        </a:p>
      </dgm:t>
    </dgm:pt>
    <dgm:pt modelId="{CB8C1D3F-C8A6-4FC3-8324-496CCFF617C4}" type="parTrans" cxnId="{2D2808FC-C52B-4B09-B4E7-B2A41ECC1AC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E419C6E-292A-469B-9028-D19615528272}" type="sibTrans" cxnId="{2D2808FC-C52B-4B09-B4E7-B2A41ECC1ACE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764731-A31C-44DA-B8B7-02422E72F070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National health services (NHS) is a publicly funded healthcare system in England able to offer care in hospitals, community and mental health care.</a:t>
          </a:r>
        </a:p>
      </dgm:t>
    </dgm:pt>
    <dgm:pt modelId="{D5E8D291-B7FB-4C86-A9AF-6B0F0876D997}" type="parTrans" cxnId="{108EC087-5710-4BA9-A90B-DAA8A371FE6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3E6D70-6129-49C1-BF71-6ECB3AC039BE}" type="sibTrans" cxnId="{108EC087-5710-4BA9-A90B-DAA8A371FE6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6982918-3D7B-443A-9F0D-D786695DE3EF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Training &amp; Development in the NHS</a:t>
          </a:r>
        </a:p>
      </dgm:t>
    </dgm:pt>
    <dgm:pt modelId="{C6E32E0C-2FAA-4258-A12D-716C648ABE9D}" type="parTrans" cxnId="{24C9C1F9-34F7-4034-A303-A9376EF9F1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CD1528-9C95-491D-9AE6-FC97E4D5AE5B}" type="sibTrans" cxnId="{24C9C1F9-34F7-4034-A303-A9376EF9F11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5194356-CB5D-46DF-A626-5075FACCD5EB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development is an expensive undertaking of the NHS, organized by NHS England and Health Education England (HEE).</a:t>
          </a:r>
        </a:p>
      </dgm:t>
    </dgm:pt>
    <dgm:pt modelId="{A83986DA-0F2C-4819-A108-40100EF6FD72}" type="parTrans" cxnId="{B37448D2-F22E-4CB6-8301-B718A0DF75A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12A6A5-89DC-41EA-A57C-0B861F3EF776}" type="sibTrans" cxnId="{B37448D2-F22E-4CB6-8301-B718A0DF75A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5F6CCE8-D199-4A6E-9A0D-B97404AF0B7E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This translates to 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1,379,163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full-time equivalent (FTE) employees representing the size of workforce capacity (Bulut, 2023).</a:t>
          </a:r>
        </a:p>
      </dgm:t>
    </dgm:pt>
    <dgm:pt modelId="{51599EBB-B476-4F03-AB1F-C87E735B26A5}" type="parTrans" cxnId="{94C7BE70-603B-4D88-AA6A-23EA10F9FB8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393D6E-5024-48CC-B39D-6C29AA0F005E}" type="sibTrans" cxnId="{94C7BE70-603B-4D88-AA6A-23EA10F9FB8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DE280F-C471-44E1-815E-6F3FE7BA1C1F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It is a major employer in the world and is ranked the largest organizations in the world</a:t>
          </a:r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93A521AC-63D2-4EF9-9370-FA2D3879C467}" type="parTrans" cxnId="{C6EAE5B4-0385-4426-A9AF-4396D396BAC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659DE60-3CDF-498B-8E45-A1D652A0F603}" type="sibTrans" cxnId="{C6EAE5B4-0385-4426-A9AF-4396D396BAC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0EB3FEB-0270-48ED-AC71-4EAFDCA0BEF7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It assists in approximately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1.6 million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patient interactions daily, which demonstrates its primary role in society (Team 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RioMed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2026).</a:t>
          </a:r>
        </a:p>
      </dgm:t>
    </dgm:pt>
    <dgm:pt modelId="{B7203C77-06BC-49CB-829A-3E0900785356}" type="parTrans" cxnId="{65F39E74-0EDC-4250-96F4-130006917CB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5F297FE-090E-40D2-B59E-905C22A0435A}" type="sibTrans" cxnId="{65F39E74-0EDC-4250-96F4-130006917CB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FEC820-D539-4539-9EEB-D0E27CCA28B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Clinical personnel, support staff, and infrastructure positions needed to make service delivery possible fall within the workforce.</a:t>
          </a:r>
        </a:p>
      </dgm:t>
    </dgm:pt>
    <dgm:pt modelId="{FE76B2C8-7973-4F08-975C-8751CAC9D28F}" type="parTrans" cxnId="{437D301A-2F5C-4888-8634-AED759325F4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864291A-CA4A-421A-9E81-FED148AFFB0E}" type="sibTrans" cxnId="{437D301A-2F5C-4888-8634-AED759325F4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71F3652-9DC0-4627-B32A-CCEFD8B209A2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training process is needed to guarantee that staff remains clinically competent, safe with patients, and flexible to emerging technologies and treatments.</a:t>
          </a:r>
        </a:p>
      </dgm:t>
    </dgm:pt>
    <dgm:pt modelId="{BD94FA36-75B3-4B50-AF74-7E11EA63C3D0}" type="parTrans" cxnId="{BD3CD600-8C81-4D0D-9B08-F0C2634A3CC7}">
      <dgm:prSet/>
      <dgm:spPr/>
      <dgm:t>
        <a:bodyPr/>
        <a:lstStyle/>
        <a:p>
          <a:endParaRPr lang="en-US"/>
        </a:p>
      </dgm:t>
    </dgm:pt>
    <dgm:pt modelId="{9DF786DF-405F-4016-8EFD-35E8506642FE}" type="sibTrans" cxnId="{BD3CD600-8C81-4D0D-9B08-F0C2634A3CC7}">
      <dgm:prSet/>
      <dgm:spPr/>
      <dgm:t>
        <a:bodyPr/>
        <a:lstStyle/>
        <a:p>
          <a:endParaRPr lang="en-US"/>
        </a:p>
      </dgm:t>
    </dgm:pt>
    <dgm:pt modelId="{1998DB73-DEE2-4CD8-8546-6B35B098DC69}">
      <dgm:prSet phldrT="[Text]" custT="1"/>
      <dgm:spPr/>
      <dgm:t>
        <a:bodyPr/>
        <a:lstStyle/>
        <a:p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9464636-3888-4008-9DA0-063770F15ED6}" type="parTrans" cxnId="{4587F7DB-44AE-4916-B37C-37878944436A}">
      <dgm:prSet/>
      <dgm:spPr/>
      <dgm:t>
        <a:bodyPr/>
        <a:lstStyle/>
        <a:p>
          <a:endParaRPr lang="en-US"/>
        </a:p>
      </dgm:t>
    </dgm:pt>
    <dgm:pt modelId="{A7D9EE42-272A-419A-A553-C07061649494}" type="sibTrans" cxnId="{4587F7DB-44AE-4916-B37C-37878944436A}">
      <dgm:prSet/>
      <dgm:spPr/>
      <dgm:t>
        <a:bodyPr/>
        <a:lstStyle/>
        <a:p>
          <a:endParaRPr lang="en-US"/>
        </a:p>
      </dgm:t>
    </dgm:pt>
    <dgm:pt modelId="{2D0F3D08-D919-464B-B70F-C3A879698BB9}">
      <dgm:prSet phldrT="[Text]" custT="1"/>
      <dgm:spPr/>
      <dgm:t>
        <a:bodyPr/>
        <a:lstStyle/>
        <a:p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C24E69-09D6-49BA-93C7-9FE117812984}" type="parTrans" cxnId="{393639CC-A113-437D-A0BB-648564E39F1B}">
      <dgm:prSet/>
      <dgm:spPr/>
      <dgm:t>
        <a:bodyPr/>
        <a:lstStyle/>
        <a:p>
          <a:endParaRPr lang="en-US"/>
        </a:p>
      </dgm:t>
    </dgm:pt>
    <dgm:pt modelId="{363A828D-5026-4B92-8671-A6C078CE9807}" type="sibTrans" cxnId="{393639CC-A113-437D-A0BB-648564E39F1B}">
      <dgm:prSet/>
      <dgm:spPr/>
      <dgm:t>
        <a:bodyPr/>
        <a:lstStyle/>
        <a:p>
          <a:endParaRPr lang="en-US"/>
        </a:p>
      </dgm:t>
    </dgm:pt>
    <dgm:pt modelId="{4C864904-C2A4-485B-8F37-5E10452B86D3}" type="pres">
      <dgm:prSet presAssocID="{E9D0D9C5-8DA0-41A1-AA15-06F3083DCEAF}" presName="linearFlow" presStyleCnt="0">
        <dgm:presLayoutVars>
          <dgm:dir/>
          <dgm:animLvl val="lvl"/>
          <dgm:resizeHandles/>
        </dgm:presLayoutVars>
      </dgm:prSet>
      <dgm:spPr/>
    </dgm:pt>
    <dgm:pt modelId="{D0F9DB9E-48A7-4B5D-BB87-1D2E406D68CC}" type="pres">
      <dgm:prSet presAssocID="{D3AB9AD7-319B-4BB0-899C-4113C63410A4}" presName="compositeNode" presStyleCnt="0">
        <dgm:presLayoutVars>
          <dgm:bulletEnabled val="1"/>
        </dgm:presLayoutVars>
      </dgm:prSet>
      <dgm:spPr/>
    </dgm:pt>
    <dgm:pt modelId="{7E2EDFCB-DD92-4314-9C15-F5196DC66E82}" type="pres">
      <dgm:prSet presAssocID="{D3AB9AD7-319B-4BB0-899C-4113C63410A4}" presName="image" presStyleLbl="fgImgPlace1" presStyleIdx="0" presStyleCnt="3"/>
      <dgm:spPr>
        <a:solidFill>
          <a:schemeClr val="accent1">
            <a:lumMod val="60000"/>
            <a:lumOff val="40000"/>
          </a:schemeClr>
        </a:solidFill>
        <a:ln>
          <a:solidFill>
            <a:schemeClr val="accent1"/>
          </a:solidFill>
        </a:ln>
      </dgm:spPr>
    </dgm:pt>
    <dgm:pt modelId="{514D1145-8AAF-4F30-BC21-D2BB761E2A6C}" type="pres">
      <dgm:prSet presAssocID="{D3AB9AD7-319B-4BB0-899C-4113C63410A4}" presName="childNode" presStyleLbl="node1" presStyleIdx="0" presStyleCnt="3">
        <dgm:presLayoutVars>
          <dgm:bulletEnabled val="1"/>
        </dgm:presLayoutVars>
      </dgm:prSet>
      <dgm:spPr/>
    </dgm:pt>
    <dgm:pt modelId="{506770A9-1611-471A-9A2E-073A9106FAD4}" type="pres">
      <dgm:prSet presAssocID="{D3AB9AD7-319B-4BB0-899C-4113C63410A4}" presName="parentNode" presStyleLbl="revTx" presStyleIdx="0" presStyleCnt="3">
        <dgm:presLayoutVars>
          <dgm:chMax val="0"/>
          <dgm:bulletEnabled val="1"/>
        </dgm:presLayoutVars>
      </dgm:prSet>
      <dgm:spPr/>
    </dgm:pt>
    <dgm:pt modelId="{F7402177-A049-498F-A1DE-B99755315D13}" type="pres">
      <dgm:prSet presAssocID="{BA0B0C03-FB26-4A8E-B5B1-392FE7CF6436}" presName="sibTrans" presStyleCnt="0"/>
      <dgm:spPr/>
    </dgm:pt>
    <dgm:pt modelId="{1888EA36-87AF-4BDA-A3B6-75B301C72C70}" type="pres">
      <dgm:prSet presAssocID="{E1F0EF2E-573E-465C-ADF0-755D51D65AFA}" presName="compositeNode" presStyleCnt="0">
        <dgm:presLayoutVars>
          <dgm:bulletEnabled val="1"/>
        </dgm:presLayoutVars>
      </dgm:prSet>
      <dgm:spPr/>
    </dgm:pt>
    <dgm:pt modelId="{4C760FD8-6D3A-442F-948B-AF9986CAD177}" type="pres">
      <dgm:prSet presAssocID="{E1F0EF2E-573E-465C-ADF0-755D51D65AFA}" presName="image" presStyleLbl="fgImgPlace1" presStyleIdx="1" presStyleCnt="3"/>
      <dgm:spPr>
        <a:solidFill>
          <a:schemeClr val="accent1">
            <a:lumMod val="60000"/>
            <a:lumOff val="40000"/>
          </a:schemeClr>
        </a:solidFill>
        <a:ln>
          <a:solidFill>
            <a:schemeClr val="accent5">
              <a:lumMod val="75000"/>
            </a:schemeClr>
          </a:solidFill>
        </a:ln>
      </dgm:spPr>
    </dgm:pt>
    <dgm:pt modelId="{78812C2A-0C46-46AE-A014-F97FCB7FE76C}" type="pres">
      <dgm:prSet presAssocID="{E1F0EF2E-573E-465C-ADF0-755D51D65AFA}" presName="childNode" presStyleLbl="node1" presStyleIdx="1" presStyleCnt="3">
        <dgm:presLayoutVars>
          <dgm:bulletEnabled val="1"/>
        </dgm:presLayoutVars>
      </dgm:prSet>
      <dgm:spPr/>
    </dgm:pt>
    <dgm:pt modelId="{37BCB531-4F7D-4843-A3A0-864BF1DFFD41}" type="pres">
      <dgm:prSet presAssocID="{E1F0EF2E-573E-465C-ADF0-755D51D65AFA}" presName="parentNode" presStyleLbl="revTx" presStyleIdx="1" presStyleCnt="3">
        <dgm:presLayoutVars>
          <dgm:chMax val="0"/>
          <dgm:bulletEnabled val="1"/>
        </dgm:presLayoutVars>
      </dgm:prSet>
      <dgm:spPr/>
    </dgm:pt>
    <dgm:pt modelId="{D567A6E3-1892-4F40-9D2A-5A939B3FD024}" type="pres">
      <dgm:prSet presAssocID="{FE419C6E-292A-469B-9028-D19615528272}" presName="sibTrans" presStyleCnt="0"/>
      <dgm:spPr/>
    </dgm:pt>
    <dgm:pt modelId="{E6DCF906-5BC8-414E-BD76-84BC92B99E28}" type="pres">
      <dgm:prSet presAssocID="{66982918-3D7B-443A-9F0D-D786695DE3EF}" presName="compositeNode" presStyleCnt="0">
        <dgm:presLayoutVars>
          <dgm:bulletEnabled val="1"/>
        </dgm:presLayoutVars>
      </dgm:prSet>
      <dgm:spPr/>
    </dgm:pt>
    <dgm:pt modelId="{BB2D5DDE-B64D-4A6F-8784-257D768B45D0}" type="pres">
      <dgm:prSet presAssocID="{66982918-3D7B-443A-9F0D-D786695DE3EF}" presName="image" presStyleLbl="fgImgPlace1" presStyleIdx="2" presStyleCnt="3"/>
      <dgm:spPr>
        <a:solidFill>
          <a:schemeClr val="accent1">
            <a:lumMod val="60000"/>
            <a:lumOff val="40000"/>
          </a:schemeClr>
        </a:solidFill>
        <a:ln>
          <a:solidFill>
            <a:schemeClr val="accent5">
              <a:lumMod val="75000"/>
            </a:schemeClr>
          </a:solidFill>
        </a:ln>
      </dgm:spPr>
    </dgm:pt>
    <dgm:pt modelId="{01E08C0F-809D-4C1E-AB45-BCD598463DE4}" type="pres">
      <dgm:prSet presAssocID="{66982918-3D7B-443A-9F0D-D786695DE3EF}" presName="childNode" presStyleLbl="node1" presStyleIdx="2" presStyleCnt="3" custScaleY="112488">
        <dgm:presLayoutVars>
          <dgm:bulletEnabled val="1"/>
        </dgm:presLayoutVars>
      </dgm:prSet>
      <dgm:spPr/>
    </dgm:pt>
    <dgm:pt modelId="{743F0B2A-62F7-4CBC-8626-AF4C7A435D18}" type="pres">
      <dgm:prSet presAssocID="{66982918-3D7B-443A-9F0D-D786695DE3EF}" presName="parentNode" presStyleLbl="revTx" presStyleIdx="2" presStyleCnt="3">
        <dgm:presLayoutVars>
          <dgm:chMax val="0"/>
          <dgm:bulletEnabled val="1"/>
        </dgm:presLayoutVars>
      </dgm:prSet>
      <dgm:spPr/>
    </dgm:pt>
  </dgm:ptLst>
  <dgm:cxnLst>
    <dgm:cxn modelId="{BD3CD600-8C81-4D0D-9B08-F0C2634A3CC7}" srcId="{66982918-3D7B-443A-9F0D-D786695DE3EF}" destId="{A71F3652-9DC0-4627-B32A-CCEFD8B209A2}" srcOrd="3" destOrd="0" parTransId="{BD94FA36-75B3-4B50-AF74-7E11EA63C3D0}" sibTransId="{9DF786DF-405F-4016-8EFD-35E8506642FE}"/>
    <dgm:cxn modelId="{050E0705-B2B7-4F1C-ACD0-0EED718995A8}" srcId="{D3AB9AD7-319B-4BB0-899C-4113C63410A4}" destId="{C097A146-A151-46A4-A4D8-F4EBD59C5A94}" srcOrd="0" destOrd="0" parTransId="{CC24EE29-0B6D-4EC4-B0BF-C0C0C9F469C3}" sibTransId="{88D0D830-60FD-4CCC-8A2D-1E418CDA640A}"/>
    <dgm:cxn modelId="{437D301A-2F5C-4888-8634-AED759325F41}" srcId="{E1F0EF2E-573E-465C-ADF0-755D51D65AFA}" destId="{BDFEC820-D539-4539-9EEB-D0E27CCA28B0}" srcOrd="2" destOrd="0" parTransId="{FE76B2C8-7973-4F08-975C-8751CAC9D28F}" sibTransId="{8864291A-CA4A-421A-9E81-FED148AFFB0E}"/>
    <dgm:cxn modelId="{F4073225-F398-4EFF-9CCC-CCD175456617}" type="presOf" srcId="{C5194356-CB5D-46DF-A626-5075FACCD5EB}" destId="{01E08C0F-809D-4C1E-AB45-BCD598463DE4}" srcOrd="0" destOrd="1" presId="urn:microsoft.com/office/officeart/2005/8/layout/hList2"/>
    <dgm:cxn modelId="{514FAF2A-B2BE-415A-9687-8A09F58A9344}" type="presOf" srcId="{66982918-3D7B-443A-9F0D-D786695DE3EF}" destId="{743F0B2A-62F7-4CBC-8626-AF4C7A435D18}" srcOrd="0" destOrd="0" presId="urn:microsoft.com/office/officeart/2005/8/layout/hList2"/>
    <dgm:cxn modelId="{B0FB8B35-2527-4B12-9ECA-C1B17F2C7CDE}" type="presOf" srcId="{25F6CCE8-D199-4A6E-9A0D-B97404AF0B7E}" destId="{514D1145-8AAF-4F30-BC21-D2BB761E2A6C}" srcOrd="0" destOrd="1" presId="urn:microsoft.com/office/officeart/2005/8/layout/hList2"/>
    <dgm:cxn modelId="{60E15A5C-9B97-4A06-B78D-ABE178F9CD20}" type="presOf" srcId="{E1F0EF2E-573E-465C-ADF0-755D51D65AFA}" destId="{37BCB531-4F7D-4843-A3A0-864BF1DFFD41}" srcOrd="0" destOrd="0" presId="urn:microsoft.com/office/officeart/2005/8/layout/hList2"/>
    <dgm:cxn modelId="{0D535563-6392-4413-A271-2E21001DF17F}" type="presOf" srcId="{25764731-A31C-44DA-B8B7-02422E72F070}" destId="{78812C2A-0C46-46AE-A014-F97FCB7FE76C}" srcOrd="0" destOrd="0" presId="urn:microsoft.com/office/officeart/2005/8/layout/hList2"/>
    <dgm:cxn modelId="{E9484468-7CEF-4970-BFFC-6BE52353F750}" type="presOf" srcId="{E9D0D9C5-8DA0-41A1-AA15-06F3083DCEAF}" destId="{4C864904-C2A4-485B-8F37-5E10452B86D3}" srcOrd="0" destOrd="0" presId="urn:microsoft.com/office/officeart/2005/8/layout/hList2"/>
    <dgm:cxn modelId="{94C7BE70-603B-4D88-AA6A-23EA10F9FB80}" srcId="{D3AB9AD7-319B-4BB0-899C-4113C63410A4}" destId="{25F6CCE8-D199-4A6E-9A0D-B97404AF0B7E}" srcOrd="1" destOrd="0" parTransId="{51599EBB-B476-4F03-AB1F-C87E735B26A5}" sibTransId="{32393D6E-5024-48CC-B39D-6C29AA0F005E}"/>
    <dgm:cxn modelId="{65F39E74-0EDC-4250-96F4-130006917CB2}" srcId="{E1F0EF2E-573E-465C-ADF0-755D51D65AFA}" destId="{F0EB3FEB-0270-48ED-AC71-4EAFDCA0BEF7}" srcOrd="1" destOrd="0" parTransId="{B7203C77-06BC-49CB-829A-3E0900785356}" sibTransId="{95F297FE-090E-40D2-B59E-905C22A0435A}"/>
    <dgm:cxn modelId="{108EC087-5710-4BA9-A90B-DAA8A371FE61}" srcId="{E1F0EF2E-573E-465C-ADF0-755D51D65AFA}" destId="{25764731-A31C-44DA-B8B7-02422E72F070}" srcOrd="0" destOrd="0" parTransId="{D5E8D291-B7FB-4C86-A9AF-6B0F0876D997}" sibTransId="{663E6D70-6129-49C1-BF71-6ECB3AC039BE}"/>
    <dgm:cxn modelId="{6479AD88-5886-4CC5-BCB1-CC5340B36BCF}" type="presOf" srcId="{C097A146-A151-46A4-A4D8-F4EBD59C5A94}" destId="{514D1145-8AAF-4F30-BC21-D2BB761E2A6C}" srcOrd="0" destOrd="0" presId="urn:microsoft.com/office/officeart/2005/8/layout/hList2"/>
    <dgm:cxn modelId="{A30CE199-CC82-48A9-A62F-D53B48F540E7}" type="presOf" srcId="{D3AB9AD7-319B-4BB0-899C-4113C63410A4}" destId="{506770A9-1611-471A-9A2E-073A9106FAD4}" srcOrd="0" destOrd="0" presId="urn:microsoft.com/office/officeart/2005/8/layout/hList2"/>
    <dgm:cxn modelId="{CD96EB9B-1776-4027-9F10-9B59427330B7}" srcId="{E9D0D9C5-8DA0-41A1-AA15-06F3083DCEAF}" destId="{D3AB9AD7-319B-4BB0-899C-4113C63410A4}" srcOrd="0" destOrd="0" parTransId="{5974C016-F66B-4B56-92B8-615F538FBE02}" sibTransId="{BA0B0C03-FB26-4A8E-B5B1-392FE7CF6436}"/>
    <dgm:cxn modelId="{1848A1AC-BB3D-4374-87EF-6D135EF3AF06}" type="presOf" srcId="{2D0F3D08-D919-464B-B70F-C3A879698BB9}" destId="{01E08C0F-809D-4C1E-AB45-BCD598463DE4}" srcOrd="0" destOrd="0" presId="urn:microsoft.com/office/officeart/2005/8/layout/hList2"/>
    <dgm:cxn modelId="{C6EAE5B4-0385-4426-A9AF-4396D396BAC5}" srcId="{D3AB9AD7-319B-4BB0-899C-4113C63410A4}" destId="{8CDE280F-C471-44E1-815E-6F3FE7BA1C1F}" srcOrd="2" destOrd="0" parTransId="{93A521AC-63D2-4EF9-9370-FA2D3879C467}" sibTransId="{4659DE60-3CDF-498B-8E45-A1D652A0F603}"/>
    <dgm:cxn modelId="{689063B7-FE39-4D23-B3BA-14C7E989E04A}" type="presOf" srcId="{8CDE280F-C471-44E1-815E-6F3FE7BA1C1F}" destId="{514D1145-8AAF-4F30-BC21-D2BB761E2A6C}" srcOrd="0" destOrd="2" presId="urn:microsoft.com/office/officeart/2005/8/layout/hList2"/>
    <dgm:cxn modelId="{393639CC-A113-437D-A0BB-648564E39F1B}" srcId="{66982918-3D7B-443A-9F0D-D786695DE3EF}" destId="{2D0F3D08-D919-464B-B70F-C3A879698BB9}" srcOrd="0" destOrd="0" parTransId="{04C24E69-09D6-49BA-93C7-9FE117812984}" sibTransId="{363A828D-5026-4B92-8671-A6C078CE9807}"/>
    <dgm:cxn modelId="{1A6330CE-5097-47F6-8CB6-B8CF6013555E}" type="presOf" srcId="{BDFEC820-D539-4539-9EEB-D0E27CCA28B0}" destId="{78812C2A-0C46-46AE-A014-F97FCB7FE76C}" srcOrd="0" destOrd="2" presId="urn:microsoft.com/office/officeart/2005/8/layout/hList2"/>
    <dgm:cxn modelId="{B37448D2-F22E-4CB6-8301-B718A0DF75A6}" srcId="{66982918-3D7B-443A-9F0D-D786695DE3EF}" destId="{C5194356-CB5D-46DF-A626-5075FACCD5EB}" srcOrd="1" destOrd="0" parTransId="{A83986DA-0F2C-4819-A108-40100EF6FD72}" sibTransId="{0F12A6A5-89DC-41EA-A57C-0B861F3EF776}"/>
    <dgm:cxn modelId="{AE4B91DB-C2FE-489D-B105-114D20256555}" type="presOf" srcId="{F0EB3FEB-0270-48ED-AC71-4EAFDCA0BEF7}" destId="{78812C2A-0C46-46AE-A014-F97FCB7FE76C}" srcOrd="0" destOrd="1" presId="urn:microsoft.com/office/officeart/2005/8/layout/hList2"/>
    <dgm:cxn modelId="{2251C3DB-892E-44B7-A062-A19D3E46885E}" type="presOf" srcId="{A71F3652-9DC0-4627-B32A-CCEFD8B209A2}" destId="{01E08C0F-809D-4C1E-AB45-BCD598463DE4}" srcOrd="0" destOrd="3" presId="urn:microsoft.com/office/officeart/2005/8/layout/hList2"/>
    <dgm:cxn modelId="{4587F7DB-44AE-4916-B37C-37878944436A}" srcId="{66982918-3D7B-443A-9F0D-D786695DE3EF}" destId="{1998DB73-DEE2-4CD8-8546-6B35B098DC69}" srcOrd="2" destOrd="0" parTransId="{59464636-3888-4008-9DA0-063770F15ED6}" sibTransId="{A7D9EE42-272A-419A-A553-C07061649494}"/>
    <dgm:cxn modelId="{650C34EC-21D7-4273-9678-4379A6BCE707}" type="presOf" srcId="{1998DB73-DEE2-4CD8-8546-6B35B098DC69}" destId="{01E08C0F-809D-4C1E-AB45-BCD598463DE4}" srcOrd="0" destOrd="2" presId="urn:microsoft.com/office/officeart/2005/8/layout/hList2"/>
    <dgm:cxn modelId="{24C9C1F9-34F7-4034-A303-A9376EF9F117}" srcId="{E9D0D9C5-8DA0-41A1-AA15-06F3083DCEAF}" destId="{66982918-3D7B-443A-9F0D-D786695DE3EF}" srcOrd="2" destOrd="0" parTransId="{C6E32E0C-2FAA-4258-A12D-716C648ABE9D}" sibTransId="{E3CD1528-9C95-491D-9AE6-FC97E4D5AE5B}"/>
    <dgm:cxn modelId="{2D2808FC-C52B-4B09-B4E7-B2A41ECC1ACE}" srcId="{E9D0D9C5-8DA0-41A1-AA15-06F3083DCEAF}" destId="{E1F0EF2E-573E-465C-ADF0-755D51D65AFA}" srcOrd="1" destOrd="0" parTransId="{CB8C1D3F-C8A6-4FC3-8324-496CCFF617C4}" sibTransId="{FE419C6E-292A-469B-9028-D19615528272}"/>
    <dgm:cxn modelId="{482902A0-7709-49BC-8729-C97D22F6B386}" type="presParOf" srcId="{4C864904-C2A4-485B-8F37-5E10452B86D3}" destId="{D0F9DB9E-48A7-4B5D-BB87-1D2E406D68CC}" srcOrd="0" destOrd="0" presId="urn:microsoft.com/office/officeart/2005/8/layout/hList2"/>
    <dgm:cxn modelId="{AD34D3BC-3F07-4631-A536-7D9F03FCA355}" type="presParOf" srcId="{D0F9DB9E-48A7-4B5D-BB87-1D2E406D68CC}" destId="{7E2EDFCB-DD92-4314-9C15-F5196DC66E82}" srcOrd="0" destOrd="0" presId="urn:microsoft.com/office/officeart/2005/8/layout/hList2"/>
    <dgm:cxn modelId="{482B6EE3-2AB5-43F7-82E7-08B4A89805FC}" type="presParOf" srcId="{D0F9DB9E-48A7-4B5D-BB87-1D2E406D68CC}" destId="{514D1145-8AAF-4F30-BC21-D2BB761E2A6C}" srcOrd="1" destOrd="0" presId="urn:microsoft.com/office/officeart/2005/8/layout/hList2"/>
    <dgm:cxn modelId="{1242681A-E42E-48A6-AC3D-4DDCCA8D4062}" type="presParOf" srcId="{D0F9DB9E-48A7-4B5D-BB87-1D2E406D68CC}" destId="{506770A9-1611-471A-9A2E-073A9106FAD4}" srcOrd="2" destOrd="0" presId="urn:microsoft.com/office/officeart/2005/8/layout/hList2"/>
    <dgm:cxn modelId="{DFD36862-FB35-475A-9F94-24B50D735994}" type="presParOf" srcId="{4C864904-C2A4-485B-8F37-5E10452B86D3}" destId="{F7402177-A049-498F-A1DE-B99755315D13}" srcOrd="1" destOrd="0" presId="urn:microsoft.com/office/officeart/2005/8/layout/hList2"/>
    <dgm:cxn modelId="{BE5FE4BE-1F8A-44B2-892C-7EF57263D0E3}" type="presParOf" srcId="{4C864904-C2A4-485B-8F37-5E10452B86D3}" destId="{1888EA36-87AF-4BDA-A3B6-75B301C72C70}" srcOrd="2" destOrd="0" presId="urn:microsoft.com/office/officeart/2005/8/layout/hList2"/>
    <dgm:cxn modelId="{CCF33810-2FAC-4DA4-AD04-1E20AF9A2133}" type="presParOf" srcId="{1888EA36-87AF-4BDA-A3B6-75B301C72C70}" destId="{4C760FD8-6D3A-442F-948B-AF9986CAD177}" srcOrd="0" destOrd="0" presId="urn:microsoft.com/office/officeart/2005/8/layout/hList2"/>
    <dgm:cxn modelId="{75DC615C-A170-4875-9D3A-980D4368B154}" type="presParOf" srcId="{1888EA36-87AF-4BDA-A3B6-75B301C72C70}" destId="{78812C2A-0C46-46AE-A014-F97FCB7FE76C}" srcOrd="1" destOrd="0" presId="urn:microsoft.com/office/officeart/2005/8/layout/hList2"/>
    <dgm:cxn modelId="{BEFC4D66-862C-4D11-AC34-C8F3502191CE}" type="presParOf" srcId="{1888EA36-87AF-4BDA-A3B6-75B301C72C70}" destId="{37BCB531-4F7D-4843-A3A0-864BF1DFFD41}" srcOrd="2" destOrd="0" presId="urn:microsoft.com/office/officeart/2005/8/layout/hList2"/>
    <dgm:cxn modelId="{02BE2C4E-A3D5-4DEA-8F38-0C4384F649E6}" type="presParOf" srcId="{4C864904-C2A4-485B-8F37-5E10452B86D3}" destId="{D567A6E3-1892-4F40-9D2A-5A939B3FD024}" srcOrd="3" destOrd="0" presId="urn:microsoft.com/office/officeart/2005/8/layout/hList2"/>
    <dgm:cxn modelId="{CF81C669-17D9-4D83-AFAE-A9B7F844BAE0}" type="presParOf" srcId="{4C864904-C2A4-485B-8F37-5E10452B86D3}" destId="{E6DCF906-5BC8-414E-BD76-84BC92B99E28}" srcOrd="4" destOrd="0" presId="urn:microsoft.com/office/officeart/2005/8/layout/hList2"/>
    <dgm:cxn modelId="{55AAC24B-6575-4A23-895A-5B6368F70F40}" type="presParOf" srcId="{E6DCF906-5BC8-414E-BD76-84BC92B99E28}" destId="{BB2D5DDE-B64D-4A6F-8784-257D768B45D0}" srcOrd="0" destOrd="0" presId="urn:microsoft.com/office/officeart/2005/8/layout/hList2"/>
    <dgm:cxn modelId="{77D6A698-DA04-43ED-BEDE-A4DAEBD9CD85}" type="presParOf" srcId="{E6DCF906-5BC8-414E-BD76-84BC92B99E28}" destId="{01E08C0F-809D-4C1E-AB45-BCD598463DE4}" srcOrd="1" destOrd="0" presId="urn:microsoft.com/office/officeart/2005/8/layout/hList2"/>
    <dgm:cxn modelId="{2CEDF9CB-D77D-485B-A1AA-3D1ED501B9CC}" type="presParOf" srcId="{E6DCF906-5BC8-414E-BD76-84BC92B99E28}" destId="{743F0B2A-62F7-4CBC-8626-AF4C7A435D18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97B080-6916-426A-B662-C4210E900226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648E7F77-AED4-4C5F-B664-A528CF3E9777}">
      <dgm:prSet phldrT="[Text]" custT="1"/>
      <dgm:spPr/>
      <dgm:t>
        <a:bodyPr/>
        <a:lstStyle/>
        <a:p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Importance</a:t>
          </a:r>
        </a:p>
      </dgm:t>
    </dgm:pt>
    <dgm:pt modelId="{59D1FA4C-4E2D-4BB3-9E96-B919E97A6A7E}" type="parTrans" cxnId="{722720B6-2A6E-4B69-8440-13D9D2CBB6F6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26EE76-73D9-4E71-A27B-6E0D9358C66B}" type="sibTrans" cxnId="{722720B6-2A6E-4B69-8440-13D9D2CBB6F6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9637AC-9125-4AE3-9351-807647FA5295}">
      <dgm:prSet phldrT="[Text]"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NHS workforce plan is based on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Train, Retain, Reform.</a:t>
          </a:r>
        </a:p>
      </dgm:t>
    </dgm:pt>
    <dgm:pt modelId="{AEC64319-A43A-405C-A79D-95FE57CF10FB}" type="parTrans" cxnId="{279A28BA-A141-4C40-B623-426D41B7EEF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F8B7C4-FF31-47B6-A7EF-99BDFB90B04F}" type="sibTrans" cxnId="{279A28BA-A141-4C40-B623-426D41B7EEF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AE27F6-BCA5-4A9D-AFA4-85772187F273}">
      <dgm:prSet phldrT="[Text]" custT="1"/>
      <dgm:spPr/>
      <dgm:t>
        <a:bodyPr/>
        <a:lstStyle/>
        <a:p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&amp; Current Gaps</a:t>
          </a:r>
        </a:p>
      </dgm:t>
    </dgm:pt>
    <dgm:pt modelId="{E146AD9B-BD1C-4099-A180-F159A8E60C2D}" type="parTrans" cxnId="{A2F31821-8AB3-4C35-A27D-53FAD61FE55F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A67443-BDB5-4EDE-9154-80A1000FBA36}" type="sibTrans" cxnId="{A2F31821-8AB3-4C35-A27D-53FAD61FE55F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23646C-13A1-44DD-9B68-29B449DD855A}">
      <dgm:prSet phldrT="[Text]" custT="1"/>
      <dgm:spPr/>
      <dgm:t>
        <a:bodyPr/>
        <a:lstStyle/>
        <a:p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£4.9 billion 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spent on education &amp; training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(2023–24)</a:t>
          </a:r>
        </a:p>
      </dgm:t>
    </dgm:pt>
    <dgm:pt modelId="{09F9897F-FF1C-4D8C-9527-958FDC1B12E4}" type="parTrans" cxnId="{D0DAFE22-4ED7-4191-BA23-653B7AE573E8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FE995A-FA1A-4768-B55D-37791DAEED87}" type="sibTrans" cxnId="{D0DAFE22-4ED7-4191-BA23-653B7AE573E8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B64C6E-F87C-4D79-9CA7-B3A688055A1F}">
      <dgm:prSet custT="1"/>
      <dgm:spPr/>
      <dgm:t>
        <a:bodyPr/>
        <a:lstStyle/>
        <a:p>
          <a:r>
            <a:rPr lang="en-US" sz="2200">
              <a:latin typeface="Times New Roman" panose="02020603050405020304" pitchFamily="18" charset="0"/>
              <a:cs typeface="Times New Roman" panose="02020603050405020304" pitchFamily="18" charset="0"/>
            </a:rPr>
            <a:t>Training expansion at record levels</a:t>
          </a:r>
        </a:p>
      </dgm:t>
    </dgm:pt>
    <dgm:pt modelId="{74142437-C4B9-4C56-A739-7DBBD06B4ADF}" type="parTrans" cxnId="{360599F1-3940-4868-92A0-BD6BD3ED2FB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1CEA6F-F89A-4602-980F-A0D058286BA8}" type="sibTrans" cxnId="{360599F1-3940-4868-92A0-BD6BD3ED2FB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FDABA4-B67A-4D88-BC5D-DBD8D20ED949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places to increase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50–65%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 by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2031/32 (Stockton and Pender, 2025)</a:t>
          </a:r>
        </a:p>
      </dgm:t>
    </dgm:pt>
    <dgm:pt modelId="{37DE286E-62EB-4573-A90A-B470F3E71D9F}" type="parTrans" cxnId="{32D3EA4C-F98A-4FCC-B2CD-F16C934A4BB0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97FAA4-231A-4241-9653-9E3051B05AA9}" type="sibTrans" cxnId="{32D3EA4C-F98A-4FCC-B2CD-F16C934A4BB0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F8E695-86FB-4AA6-A187-AC6784539AAF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Minimizes labor shortages and dependence on foreign employees.</a:t>
          </a:r>
        </a:p>
      </dgm:t>
    </dgm:pt>
    <dgm:pt modelId="{53B627C5-2F09-477A-99DF-A891A239C399}" type="parTrans" cxnId="{C971B805-5F65-4750-A0BD-D7CE207E4EA7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517CD3-BA14-4144-9B1F-8CD9ABC8BF95}" type="sibTrans" cxnId="{C971B805-5F65-4750-A0BD-D7CE207E4EA7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98D4991-9453-4ED3-8813-E348EAAC485D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Only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~0.6% 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of NHS trust budgets allocated to training</a:t>
          </a:r>
        </a:p>
      </dgm:t>
    </dgm:pt>
    <dgm:pt modelId="{D55D40D6-3198-4A41-9BD0-8CE7926820D7}" type="parTrans" cxnId="{0E9DF7CD-396F-4AB0-A96A-2FF3FE38A66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930625-A816-46CF-A8B6-D036F51E975C}" type="sibTrans" cxnId="{0E9DF7CD-396F-4AB0-A96A-2FF3FE38A66B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8973BD4-0B65-40C4-9C7B-98DF056E9D8A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Major difference in training (NHS England, 2024) investment between trusts.</a:t>
          </a:r>
        </a:p>
      </dgm:t>
    </dgm:pt>
    <dgm:pt modelId="{98599025-8A36-4804-8EB8-24335BDDBDDA}" type="parTrans" cxnId="{2F291817-B2AE-4D54-BCCB-4A33F86F707A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CBD860-D6BE-4953-9200-E396944C553E}" type="sibTrans" cxnId="{2F291817-B2AE-4D54-BCCB-4A33F86F707A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B55F846-CFD4-492A-BC46-12200FFD7CCE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gap between need and actual training provision</a:t>
          </a:r>
        </a:p>
      </dgm:t>
    </dgm:pt>
    <dgm:pt modelId="{AC686D4A-D15B-4539-9C01-7478844456E3}" type="parTrans" cxnId="{FDD80D33-B64A-4E4D-8B96-6A022D96A2DE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A2FD08-EE65-4B58-9166-0387A01D6652}" type="sibTrans" cxnId="{FDD80D33-B64A-4E4D-8B96-6A022D96A2DE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0A7AAE-B1EA-4C42-B185-2863CB4E307A}" type="pres">
      <dgm:prSet presAssocID="{B397B080-6916-426A-B662-C4210E900226}" presName="Name0" presStyleCnt="0">
        <dgm:presLayoutVars>
          <dgm:dir/>
          <dgm:animLvl val="lvl"/>
          <dgm:resizeHandles val="exact"/>
        </dgm:presLayoutVars>
      </dgm:prSet>
      <dgm:spPr/>
    </dgm:pt>
    <dgm:pt modelId="{DFFD879A-DEFB-4FDD-9505-CFAAA543E316}" type="pres">
      <dgm:prSet presAssocID="{648E7F77-AED4-4C5F-B664-A528CF3E9777}" presName="composite" presStyleCnt="0"/>
      <dgm:spPr/>
    </dgm:pt>
    <dgm:pt modelId="{0DED30FB-9D45-4804-BDC1-DFB69C97CB0D}" type="pres">
      <dgm:prSet presAssocID="{648E7F77-AED4-4C5F-B664-A528CF3E9777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84231B05-0753-4C95-8D82-A63B65B3200B}" type="pres">
      <dgm:prSet presAssocID="{648E7F77-AED4-4C5F-B664-A528CF3E9777}" presName="desTx" presStyleLbl="alignAccFollowNode1" presStyleIdx="0" presStyleCnt="2">
        <dgm:presLayoutVars>
          <dgm:bulletEnabled val="1"/>
        </dgm:presLayoutVars>
      </dgm:prSet>
      <dgm:spPr/>
    </dgm:pt>
    <dgm:pt modelId="{B685AD33-8C9F-412D-A1F7-CA5423227A07}" type="pres">
      <dgm:prSet presAssocID="{EF26EE76-73D9-4E71-A27B-6E0D9358C66B}" presName="space" presStyleCnt="0"/>
      <dgm:spPr/>
    </dgm:pt>
    <dgm:pt modelId="{E9796EE6-9828-48FC-83CF-59F65BFCA40D}" type="pres">
      <dgm:prSet presAssocID="{E3AE27F6-BCA5-4A9D-AFA4-85772187F273}" presName="composite" presStyleCnt="0"/>
      <dgm:spPr/>
    </dgm:pt>
    <dgm:pt modelId="{6EDB7EE4-7662-45F8-802E-634F86D5F8C6}" type="pres">
      <dgm:prSet presAssocID="{E3AE27F6-BCA5-4A9D-AFA4-85772187F273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DD5BB5EE-F459-4103-BEA9-65BCA6201EBE}" type="pres">
      <dgm:prSet presAssocID="{E3AE27F6-BCA5-4A9D-AFA4-85772187F273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C971B805-5F65-4750-A0BD-D7CE207E4EA7}" srcId="{648E7F77-AED4-4C5F-B664-A528CF3E9777}" destId="{48F8E695-86FB-4AA6-A187-AC6784539AAF}" srcOrd="3" destOrd="0" parTransId="{53B627C5-2F09-477A-99DF-A891A239C399}" sibTransId="{37517CD3-BA14-4144-9B1F-8CD9ABC8BF95}"/>
    <dgm:cxn modelId="{C6DA600D-7836-4211-91E7-90AE24423FC9}" type="presOf" srcId="{648E7F77-AED4-4C5F-B664-A528CF3E9777}" destId="{0DED30FB-9D45-4804-BDC1-DFB69C97CB0D}" srcOrd="0" destOrd="0" presId="urn:microsoft.com/office/officeart/2005/8/layout/hList1"/>
    <dgm:cxn modelId="{632F9215-639E-47EF-9A5F-128186180169}" type="presOf" srcId="{D3B64C6E-F87C-4D79-9CA7-B3A688055A1F}" destId="{84231B05-0753-4C95-8D82-A63B65B3200B}" srcOrd="0" destOrd="1" presId="urn:microsoft.com/office/officeart/2005/8/layout/hList1"/>
    <dgm:cxn modelId="{2F291817-B2AE-4D54-BCCB-4A33F86F707A}" srcId="{E3AE27F6-BCA5-4A9D-AFA4-85772187F273}" destId="{28973BD4-0B65-40C4-9C7B-98DF056E9D8A}" srcOrd="2" destOrd="0" parTransId="{98599025-8A36-4804-8EB8-24335BDDBDDA}" sibTransId="{EACBD860-D6BE-4953-9200-E396944C553E}"/>
    <dgm:cxn modelId="{AB52C11F-811F-49B0-ABDA-8FB5723A0E0F}" type="presOf" srcId="{E3AE27F6-BCA5-4A9D-AFA4-85772187F273}" destId="{6EDB7EE4-7662-45F8-802E-634F86D5F8C6}" srcOrd="0" destOrd="0" presId="urn:microsoft.com/office/officeart/2005/8/layout/hList1"/>
    <dgm:cxn modelId="{A2F31821-8AB3-4C35-A27D-53FAD61FE55F}" srcId="{B397B080-6916-426A-B662-C4210E900226}" destId="{E3AE27F6-BCA5-4A9D-AFA4-85772187F273}" srcOrd="1" destOrd="0" parTransId="{E146AD9B-BD1C-4099-A180-F159A8E60C2D}" sibTransId="{02A67443-BDB5-4EDE-9154-80A1000FBA36}"/>
    <dgm:cxn modelId="{D0DAFE22-4ED7-4191-BA23-653B7AE573E8}" srcId="{E3AE27F6-BCA5-4A9D-AFA4-85772187F273}" destId="{0123646C-13A1-44DD-9B68-29B449DD855A}" srcOrd="0" destOrd="0" parTransId="{09F9897F-FF1C-4D8C-9527-958FDC1B12E4}" sibTransId="{73FE995A-FA1A-4768-B55D-37791DAEED87}"/>
    <dgm:cxn modelId="{FDD80D33-B64A-4E4D-8B96-6A022D96A2DE}" srcId="{E3AE27F6-BCA5-4A9D-AFA4-85772187F273}" destId="{9B55F846-CFD4-492A-BC46-12200FFD7CCE}" srcOrd="3" destOrd="0" parTransId="{AC686D4A-D15B-4539-9C01-7478844456E3}" sibTransId="{9DA2FD08-EE65-4B58-9166-0387A01D6652}"/>
    <dgm:cxn modelId="{3AB5AC39-0B4F-4F49-B00C-8247F5DDDB5C}" type="presOf" srcId="{F98D4991-9453-4ED3-8813-E348EAAC485D}" destId="{DD5BB5EE-F459-4103-BEA9-65BCA6201EBE}" srcOrd="0" destOrd="1" presId="urn:microsoft.com/office/officeart/2005/8/layout/hList1"/>
    <dgm:cxn modelId="{4B465244-BF79-4B8B-B449-276A7F81725C}" type="presOf" srcId="{9B55F846-CFD4-492A-BC46-12200FFD7CCE}" destId="{DD5BB5EE-F459-4103-BEA9-65BCA6201EBE}" srcOrd="0" destOrd="3" presId="urn:microsoft.com/office/officeart/2005/8/layout/hList1"/>
    <dgm:cxn modelId="{EB2EFB67-0DE9-42D6-B05A-2CE007BEB301}" type="presOf" srcId="{17FDABA4-B67A-4D88-BC5D-DBD8D20ED949}" destId="{84231B05-0753-4C95-8D82-A63B65B3200B}" srcOrd="0" destOrd="2" presId="urn:microsoft.com/office/officeart/2005/8/layout/hList1"/>
    <dgm:cxn modelId="{32D3EA4C-F98A-4FCC-B2CD-F16C934A4BB0}" srcId="{648E7F77-AED4-4C5F-B664-A528CF3E9777}" destId="{17FDABA4-B67A-4D88-BC5D-DBD8D20ED949}" srcOrd="2" destOrd="0" parTransId="{37DE286E-62EB-4573-A90A-B470F3E71D9F}" sibTransId="{4397FAA4-231A-4241-9653-9E3051B05AA9}"/>
    <dgm:cxn modelId="{3EEE6D70-2324-4501-BA4E-0BF163E7046B}" type="presOf" srcId="{48F8E695-86FB-4AA6-A187-AC6784539AAF}" destId="{84231B05-0753-4C95-8D82-A63B65B3200B}" srcOrd="0" destOrd="3" presId="urn:microsoft.com/office/officeart/2005/8/layout/hList1"/>
    <dgm:cxn modelId="{CF63CEA8-0BDC-4348-B686-C16C263C8E2B}" type="presOf" srcId="{28973BD4-0B65-40C4-9C7B-98DF056E9D8A}" destId="{DD5BB5EE-F459-4103-BEA9-65BCA6201EBE}" srcOrd="0" destOrd="2" presId="urn:microsoft.com/office/officeart/2005/8/layout/hList1"/>
    <dgm:cxn modelId="{722720B6-2A6E-4B69-8440-13D9D2CBB6F6}" srcId="{B397B080-6916-426A-B662-C4210E900226}" destId="{648E7F77-AED4-4C5F-B664-A528CF3E9777}" srcOrd="0" destOrd="0" parTransId="{59D1FA4C-4E2D-4BB3-9E96-B919E97A6A7E}" sibTransId="{EF26EE76-73D9-4E71-A27B-6E0D9358C66B}"/>
    <dgm:cxn modelId="{279A28BA-A141-4C40-B623-426D41B7EEFB}" srcId="{648E7F77-AED4-4C5F-B664-A528CF3E9777}" destId="{F29637AC-9125-4AE3-9351-807647FA5295}" srcOrd="0" destOrd="0" parTransId="{AEC64319-A43A-405C-A79D-95FE57CF10FB}" sibTransId="{F4F8B7C4-FF31-47B6-A7EF-99BDFB90B04F}"/>
    <dgm:cxn modelId="{5A8B48C2-E693-4A19-B8F2-B700C9D1A4BC}" type="presOf" srcId="{0123646C-13A1-44DD-9B68-29B449DD855A}" destId="{DD5BB5EE-F459-4103-BEA9-65BCA6201EBE}" srcOrd="0" destOrd="0" presId="urn:microsoft.com/office/officeart/2005/8/layout/hList1"/>
    <dgm:cxn modelId="{0E9DF7CD-396F-4AB0-A96A-2FF3FE38A66B}" srcId="{E3AE27F6-BCA5-4A9D-AFA4-85772187F273}" destId="{F98D4991-9453-4ED3-8813-E348EAAC485D}" srcOrd="1" destOrd="0" parTransId="{D55D40D6-3198-4A41-9BD0-8CE7926820D7}" sibTransId="{C8930625-A816-46CF-A8B6-D036F51E975C}"/>
    <dgm:cxn modelId="{4CF2E1DA-87EC-4D27-B5E6-1BFCD0295B63}" type="presOf" srcId="{F29637AC-9125-4AE3-9351-807647FA5295}" destId="{84231B05-0753-4C95-8D82-A63B65B3200B}" srcOrd="0" destOrd="0" presId="urn:microsoft.com/office/officeart/2005/8/layout/hList1"/>
    <dgm:cxn modelId="{360599F1-3940-4868-92A0-BD6BD3ED2FBB}" srcId="{648E7F77-AED4-4C5F-B664-A528CF3E9777}" destId="{D3B64C6E-F87C-4D79-9CA7-B3A688055A1F}" srcOrd="1" destOrd="0" parTransId="{74142437-C4B9-4C56-A739-7DBBD06B4ADF}" sibTransId="{EF1CEA6F-F89A-4602-980F-A0D058286BA8}"/>
    <dgm:cxn modelId="{E070E1FA-F346-487E-8883-E694D26A84F0}" type="presOf" srcId="{B397B080-6916-426A-B662-C4210E900226}" destId="{A80A7AAE-B1EA-4C42-B185-2863CB4E307A}" srcOrd="0" destOrd="0" presId="urn:microsoft.com/office/officeart/2005/8/layout/hList1"/>
    <dgm:cxn modelId="{AC7DA196-016F-457B-9E69-49B22EABC1A6}" type="presParOf" srcId="{A80A7AAE-B1EA-4C42-B185-2863CB4E307A}" destId="{DFFD879A-DEFB-4FDD-9505-CFAAA543E316}" srcOrd="0" destOrd="0" presId="urn:microsoft.com/office/officeart/2005/8/layout/hList1"/>
    <dgm:cxn modelId="{80BDE50E-6220-4675-BAB3-AF383D5B16F5}" type="presParOf" srcId="{DFFD879A-DEFB-4FDD-9505-CFAAA543E316}" destId="{0DED30FB-9D45-4804-BDC1-DFB69C97CB0D}" srcOrd="0" destOrd="0" presId="urn:microsoft.com/office/officeart/2005/8/layout/hList1"/>
    <dgm:cxn modelId="{80D5918A-0412-4B53-8A82-3CCE2A39A441}" type="presParOf" srcId="{DFFD879A-DEFB-4FDD-9505-CFAAA543E316}" destId="{84231B05-0753-4C95-8D82-A63B65B3200B}" srcOrd="1" destOrd="0" presId="urn:microsoft.com/office/officeart/2005/8/layout/hList1"/>
    <dgm:cxn modelId="{C6445D99-ED79-4674-987F-89B00D309BFE}" type="presParOf" srcId="{A80A7AAE-B1EA-4C42-B185-2863CB4E307A}" destId="{B685AD33-8C9F-412D-A1F7-CA5423227A07}" srcOrd="1" destOrd="0" presId="urn:microsoft.com/office/officeart/2005/8/layout/hList1"/>
    <dgm:cxn modelId="{B0623D2A-562C-486A-8148-D6010D7C1A13}" type="presParOf" srcId="{A80A7AAE-B1EA-4C42-B185-2863CB4E307A}" destId="{E9796EE6-9828-48FC-83CF-59F65BFCA40D}" srcOrd="2" destOrd="0" presId="urn:microsoft.com/office/officeart/2005/8/layout/hList1"/>
    <dgm:cxn modelId="{E2285C5B-6F25-46BD-BB93-5B93FB9F9366}" type="presParOf" srcId="{E9796EE6-9828-48FC-83CF-59F65BFCA40D}" destId="{6EDB7EE4-7662-45F8-802E-634F86D5F8C6}" srcOrd="0" destOrd="0" presId="urn:microsoft.com/office/officeart/2005/8/layout/hList1"/>
    <dgm:cxn modelId="{65482551-4106-417D-8FD4-555F34C4473D}" type="presParOf" srcId="{E9796EE6-9828-48FC-83CF-59F65BFCA40D}" destId="{DD5BB5EE-F459-4103-BEA9-65BCA6201EBE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920852B-DF63-42D9-BAB4-CE7618DF369A}" type="doc">
      <dgm:prSet loTypeId="urn:microsoft.com/office/officeart/2011/layout/InterconnectedBlock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A3BD264-D20F-446F-BA76-14E92951150C}">
      <dgm:prSet phldrT="[Text]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Digital Learning Platforms</a:t>
          </a:r>
        </a:p>
      </dgm:t>
    </dgm:pt>
    <dgm:pt modelId="{F31579F1-4C32-4ADC-A34B-886E3D079382}" type="parTrans" cxnId="{CAA646BB-4DC8-46C1-B295-797A58A9B500}">
      <dgm:prSet/>
      <dgm:spPr/>
      <dgm:t>
        <a:bodyPr/>
        <a:lstStyle/>
        <a:p>
          <a:endParaRPr lang="en-US"/>
        </a:p>
      </dgm:t>
    </dgm:pt>
    <dgm:pt modelId="{6F4E9098-B472-4EAA-9F92-192704F1EEA6}" type="sibTrans" cxnId="{CAA646BB-4DC8-46C1-B295-797A58A9B500}">
      <dgm:prSet/>
      <dgm:spPr/>
      <dgm:t>
        <a:bodyPr/>
        <a:lstStyle/>
        <a:p>
          <a:endParaRPr lang="en-US"/>
        </a:p>
      </dgm:t>
    </dgm:pt>
    <dgm:pt modelId="{F7FD848C-6979-4463-B6B8-B4E24028BA66}">
      <dgm:prSet phldrT="[Text]"/>
      <dgm:spPr/>
      <dgm:t>
        <a:bodyPr/>
        <a:lstStyle/>
        <a:p>
          <a:pPr algn="l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NHS Learning Hub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- national portal connected to free e-learning opportunities, resources and professional development tools of all NHS employees.</a:t>
          </a:r>
        </a:p>
      </dgm:t>
    </dgm:pt>
    <dgm:pt modelId="{18FF7741-B196-4AB8-97F4-6C4A73513B80}" type="parTrans" cxnId="{C33B1CB7-967F-43A8-8F27-836D7EE06E89}">
      <dgm:prSet/>
      <dgm:spPr/>
      <dgm:t>
        <a:bodyPr/>
        <a:lstStyle/>
        <a:p>
          <a:endParaRPr lang="en-US"/>
        </a:p>
      </dgm:t>
    </dgm:pt>
    <dgm:pt modelId="{D2C064F2-332D-441F-BD88-998717BD0138}" type="sibTrans" cxnId="{C33B1CB7-967F-43A8-8F27-836D7EE06E89}">
      <dgm:prSet/>
      <dgm:spPr/>
      <dgm:t>
        <a:bodyPr/>
        <a:lstStyle/>
        <a:p>
          <a:endParaRPr lang="en-US"/>
        </a:p>
      </dgm:t>
    </dgm:pt>
    <dgm:pt modelId="{59D54A4E-B8D8-4041-BBD6-A656DB985C9E}">
      <dgm:prSet phldrT="[Text]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Training Infrastructure</a:t>
          </a:r>
        </a:p>
      </dgm:t>
    </dgm:pt>
    <dgm:pt modelId="{9CD6BD48-7326-462A-8535-1A040B83F983}" type="parTrans" cxnId="{BC7E8F57-98FC-4D78-A83C-B0B37F952F5E}">
      <dgm:prSet/>
      <dgm:spPr/>
      <dgm:t>
        <a:bodyPr/>
        <a:lstStyle/>
        <a:p>
          <a:endParaRPr lang="en-US"/>
        </a:p>
      </dgm:t>
    </dgm:pt>
    <dgm:pt modelId="{D4BE98A9-9718-437C-8937-8499AAA71A06}" type="sibTrans" cxnId="{BC7E8F57-98FC-4D78-A83C-B0B37F952F5E}">
      <dgm:prSet/>
      <dgm:spPr/>
      <dgm:t>
        <a:bodyPr/>
        <a:lstStyle/>
        <a:p>
          <a:endParaRPr lang="en-US"/>
        </a:p>
      </dgm:t>
    </dgm:pt>
    <dgm:pt modelId="{4F28D676-CD94-4D4E-A14D-78039B85E5C9}">
      <dgm:prSet phldrT="[Text]"/>
      <dgm:spPr/>
      <dgm:t>
        <a:bodyPr/>
        <a:lstStyle/>
        <a:p>
          <a:pPr algn="l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Electronic Staff Record (ESR) -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national system where NHS employees can access training, learning records and courses 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Lacey</a:t>
          </a:r>
          <a:r>
            <a:rPr lang="fr-FR" dirty="0">
              <a:latin typeface="Times New Roman" panose="02020603050405020304" pitchFamily="18" charset="0"/>
              <a:cs typeface="Times New Roman" panose="02020603050405020304" pitchFamily="18" charset="0"/>
            </a:rPr>
            <a:t> Bryant et al., 2022)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gm:t>
    </dgm:pt>
    <dgm:pt modelId="{13121BB6-6514-444A-81D3-874C57735529}" type="parTrans" cxnId="{FF9E7B14-3DDB-4B45-A034-DD20B0F875EB}">
      <dgm:prSet/>
      <dgm:spPr/>
      <dgm:t>
        <a:bodyPr/>
        <a:lstStyle/>
        <a:p>
          <a:endParaRPr lang="en-US"/>
        </a:p>
      </dgm:t>
    </dgm:pt>
    <dgm:pt modelId="{ECB5ACA0-0DA3-4CD6-A3D5-3E5624780065}" type="sibTrans" cxnId="{FF9E7B14-3DDB-4B45-A034-DD20B0F875EB}">
      <dgm:prSet/>
      <dgm:spPr/>
      <dgm:t>
        <a:bodyPr/>
        <a:lstStyle/>
        <a:p>
          <a:endParaRPr lang="en-US"/>
        </a:p>
      </dgm:t>
    </dgm:pt>
    <dgm:pt modelId="{D1240372-B23A-4AC0-920E-0CBEEC7232D5}">
      <dgm:prSet/>
      <dgm:spPr/>
      <dgm:t>
        <a:bodyPr/>
        <a:lstStyle/>
        <a:p>
          <a:pPr algn="l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for Healthcare (e-</a:t>
          </a:r>
          <a:r>
            <a:rPr lang="en-US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)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- provides 400+ training programmes 24/7 to healthcare professionals.</a:t>
          </a:r>
        </a:p>
      </dgm:t>
    </dgm:pt>
    <dgm:pt modelId="{D2D41FED-0FF8-4B99-928F-627BDDD478AD}" type="parTrans" cxnId="{EC52F5A4-0F6E-481B-B8F1-8D2D1083CE45}">
      <dgm:prSet/>
      <dgm:spPr/>
      <dgm:t>
        <a:bodyPr/>
        <a:lstStyle/>
        <a:p>
          <a:endParaRPr lang="en-US"/>
        </a:p>
      </dgm:t>
    </dgm:pt>
    <dgm:pt modelId="{FD5902C1-52C0-4A25-870C-C04F149617C0}" type="sibTrans" cxnId="{EC52F5A4-0F6E-481B-B8F1-8D2D1083CE45}">
      <dgm:prSet/>
      <dgm:spPr/>
      <dgm:t>
        <a:bodyPr/>
        <a:lstStyle/>
        <a:p>
          <a:endParaRPr lang="en-US"/>
        </a:p>
      </dgm:t>
    </dgm:pt>
    <dgm:pt modelId="{C9BAE7C7-D0E5-4C22-B07C-7C33D1B2BFEF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(Geary, McKee and Petty-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Saphon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, 2024)</a:t>
          </a:r>
        </a:p>
      </dgm:t>
    </dgm:pt>
    <dgm:pt modelId="{79738412-B442-472A-84CB-91219424A71E}" type="parTrans" cxnId="{F9CBAE9B-9FC0-449E-AECD-6A20D8666AEF}">
      <dgm:prSet/>
      <dgm:spPr/>
      <dgm:t>
        <a:bodyPr/>
        <a:lstStyle/>
        <a:p>
          <a:endParaRPr lang="en-US"/>
        </a:p>
      </dgm:t>
    </dgm:pt>
    <dgm:pt modelId="{6AC89919-800F-4E65-9B4A-86CE6D95CB98}" type="sibTrans" cxnId="{F9CBAE9B-9FC0-449E-AECD-6A20D8666AEF}">
      <dgm:prSet/>
      <dgm:spPr/>
      <dgm:t>
        <a:bodyPr/>
        <a:lstStyle/>
        <a:p>
          <a:endParaRPr lang="en-US"/>
        </a:p>
      </dgm:t>
    </dgm:pt>
    <dgm:pt modelId="{9B90C2E6-58A2-4F47-978A-3E16A9195845}">
      <dgm:prSet/>
      <dgm:spPr/>
      <dgm:t>
        <a:bodyPr/>
        <a:lstStyle/>
        <a:p>
          <a:pPr algn="l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Health Education England (HEE) -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manages workforce education and training planning in the NHS.</a:t>
          </a:r>
        </a:p>
      </dgm:t>
    </dgm:pt>
    <dgm:pt modelId="{939891D2-80C1-42E7-B3E6-5ED6FEAF9E37}" type="parTrans" cxnId="{BD496700-5479-420B-96B0-C9086E8E9F27}">
      <dgm:prSet/>
      <dgm:spPr/>
      <dgm:t>
        <a:bodyPr/>
        <a:lstStyle/>
        <a:p>
          <a:endParaRPr lang="en-US"/>
        </a:p>
      </dgm:t>
    </dgm:pt>
    <dgm:pt modelId="{1671281D-F83C-4C9D-9756-46AF675FA38F}" type="sibTrans" cxnId="{BD496700-5479-420B-96B0-C9086E8E9F27}">
      <dgm:prSet/>
      <dgm:spPr/>
      <dgm:t>
        <a:bodyPr/>
        <a:lstStyle/>
        <a:p>
          <a:endParaRPr lang="en-US"/>
        </a:p>
      </dgm:t>
    </dgm:pt>
    <dgm:pt modelId="{E0B88F42-654E-43D5-AACB-593646C06822}">
      <dgm:prSet/>
      <dgm:spPr/>
      <dgm:t>
        <a:bodyPr/>
        <a:lstStyle/>
        <a:p>
          <a:pPr algn="l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Local Education &amp; Training Boards (LETBs) –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plan and deliver training based on regional workforce needs (NHS England, 2020)</a:t>
          </a:r>
        </a:p>
      </dgm:t>
    </dgm:pt>
    <dgm:pt modelId="{042F29C6-C566-412D-B55A-3C939A552D4F}" type="parTrans" cxnId="{79550D2B-666C-4702-B3E8-5F23B675907E}">
      <dgm:prSet/>
      <dgm:spPr/>
      <dgm:t>
        <a:bodyPr/>
        <a:lstStyle/>
        <a:p>
          <a:endParaRPr lang="en-US"/>
        </a:p>
      </dgm:t>
    </dgm:pt>
    <dgm:pt modelId="{4F596666-CBE9-4563-92D4-D213680352A5}" type="sibTrans" cxnId="{79550D2B-666C-4702-B3E8-5F23B675907E}">
      <dgm:prSet/>
      <dgm:spPr/>
      <dgm:t>
        <a:bodyPr/>
        <a:lstStyle/>
        <a:p>
          <a:endParaRPr lang="en-US"/>
        </a:p>
      </dgm:t>
    </dgm:pt>
    <dgm:pt modelId="{3C7CDCEF-9F43-4833-A762-DADAD4AD5ACF}" type="pres">
      <dgm:prSet presAssocID="{1920852B-DF63-42D9-BAB4-CE7618DF369A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</dgm:pt>
    <dgm:pt modelId="{A63728B3-6313-4053-9597-308023A9FB36}" type="pres">
      <dgm:prSet presAssocID="{59D54A4E-B8D8-4041-BBD6-A656DB985C9E}" presName="ChildAccent2" presStyleCnt="0"/>
      <dgm:spPr/>
    </dgm:pt>
    <dgm:pt modelId="{96C3CDA5-B322-4333-BF1E-719A8A1F7AB5}" type="pres">
      <dgm:prSet presAssocID="{59D54A4E-B8D8-4041-BBD6-A656DB985C9E}" presName="ChildAccent" presStyleLbl="alignImgPlace1" presStyleIdx="0" presStyleCnt="2"/>
      <dgm:spPr/>
    </dgm:pt>
    <dgm:pt modelId="{F1427E42-9207-4F06-9BAC-52A24459D037}" type="pres">
      <dgm:prSet presAssocID="{59D54A4E-B8D8-4041-BBD6-A656DB985C9E}" presName="Child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8DA9570-E5E9-451E-A0C1-E04C0D16F7BD}" type="pres">
      <dgm:prSet presAssocID="{59D54A4E-B8D8-4041-BBD6-A656DB985C9E}" presName="Parent2" presStyleLbl="node1" presStyleIdx="0" presStyleCnt="2">
        <dgm:presLayoutVars>
          <dgm:chMax val="2"/>
          <dgm:chPref val="1"/>
          <dgm:bulletEnabled val="1"/>
        </dgm:presLayoutVars>
      </dgm:prSet>
      <dgm:spPr/>
    </dgm:pt>
    <dgm:pt modelId="{C61D57BD-BB6E-461A-822B-6DB013AC8508}" type="pres">
      <dgm:prSet presAssocID="{DA3BD264-D20F-446F-BA76-14E92951150C}" presName="ChildAccent1" presStyleCnt="0"/>
      <dgm:spPr/>
    </dgm:pt>
    <dgm:pt modelId="{C3BBD5D7-67D0-4D8A-A9C4-D5E3D9C1F9C8}" type="pres">
      <dgm:prSet presAssocID="{DA3BD264-D20F-446F-BA76-14E92951150C}" presName="ChildAccent" presStyleLbl="alignImgPlace1" presStyleIdx="1" presStyleCnt="2"/>
      <dgm:spPr/>
    </dgm:pt>
    <dgm:pt modelId="{F80CA4AF-0B5C-48E1-A6B1-585227AB128B}" type="pres">
      <dgm:prSet presAssocID="{DA3BD264-D20F-446F-BA76-14E92951150C}" presName="Child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E328A0AE-35F8-4E00-A6CC-E09D1437E711}" type="pres">
      <dgm:prSet presAssocID="{DA3BD264-D20F-446F-BA76-14E92951150C}" presName="Parent1" presStyleLbl="node1" presStyleIdx="1" presStyleCnt="2">
        <dgm:presLayoutVars>
          <dgm:chMax val="2"/>
          <dgm:chPref val="1"/>
          <dgm:bulletEnabled val="1"/>
        </dgm:presLayoutVars>
      </dgm:prSet>
      <dgm:spPr/>
    </dgm:pt>
  </dgm:ptLst>
  <dgm:cxnLst>
    <dgm:cxn modelId="{BD496700-5479-420B-96B0-C9086E8E9F27}" srcId="{59D54A4E-B8D8-4041-BBD6-A656DB985C9E}" destId="{9B90C2E6-58A2-4F47-978A-3E16A9195845}" srcOrd="1" destOrd="0" parTransId="{939891D2-80C1-42E7-B3E6-5ED6FEAF9E37}" sibTransId="{1671281D-F83C-4C9D-9756-46AF675FA38F}"/>
    <dgm:cxn modelId="{AFAF3901-2271-4171-B03F-DC7EAB18E212}" type="presOf" srcId="{F7FD848C-6979-4463-B6B8-B4E24028BA66}" destId="{C3BBD5D7-67D0-4D8A-A9C4-D5E3D9C1F9C8}" srcOrd="0" destOrd="0" presId="urn:microsoft.com/office/officeart/2011/layout/InterconnectedBlockProcess"/>
    <dgm:cxn modelId="{E4EA8D03-07DD-44FB-95A1-16414EEA1DCC}" type="presOf" srcId="{C9BAE7C7-D0E5-4C22-B07C-7C33D1B2BFEF}" destId="{C3BBD5D7-67D0-4D8A-A9C4-D5E3D9C1F9C8}" srcOrd="0" destOrd="2" presId="urn:microsoft.com/office/officeart/2011/layout/InterconnectedBlockProcess"/>
    <dgm:cxn modelId="{842F5A11-BA4D-4D3D-8F80-97BA85C3A069}" type="presOf" srcId="{E0B88F42-654E-43D5-AACB-593646C06822}" destId="{96C3CDA5-B322-4333-BF1E-719A8A1F7AB5}" srcOrd="0" destOrd="2" presId="urn:microsoft.com/office/officeart/2011/layout/InterconnectedBlockProcess"/>
    <dgm:cxn modelId="{FF9E7B14-3DDB-4B45-A034-DD20B0F875EB}" srcId="{59D54A4E-B8D8-4041-BBD6-A656DB985C9E}" destId="{4F28D676-CD94-4D4E-A14D-78039B85E5C9}" srcOrd="0" destOrd="0" parTransId="{13121BB6-6514-444A-81D3-874C57735529}" sibTransId="{ECB5ACA0-0DA3-4CD6-A3D5-3E5624780065}"/>
    <dgm:cxn modelId="{79550D2B-666C-4702-B3E8-5F23B675907E}" srcId="{59D54A4E-B8D8-4041-BBD6-A656DB985C9E}" destId="{E0B88F42-654E-43D5-AACB-593646C06822}" srcOrd="2" destOrd="0" parTransId="{042F29C6-C566-412D-B55A-3C939A552D4F}" sibTransId="{4F596666-CBE9-4563-92D4-D213680352A5}"/>
    <dgm:cxn modelId="{10FD0631-8006-433C-8F27-87360D068B6B}" type="presOf" srcId="{F7FD848C-6979-4463-B6B8-B4E24028BA66}" destId="{F80CA4AF-0B5C-48E1-A6B1-585227AB128B}" srcOrd="1" destOrd="0" presId="urn:microsoft.com/office/officeart/2011/layout/InterconnectedBlockProcess"/>
    <dgm:cxn modelId="{F6FD4A32-0201-4566-AFD8-A5870DEEC863}" type="presOf" srcId="{4F28D676-CD94-4D4E-A14D-78039B85E5C9}" destId="{96C3CDA5-B322-4333-BF1E-719A8A1F7AB5}" srcOrd="0" destOrd="0" presId="urn:microsoft.com/office/officeart/2011/layout/InterconnectedBlockProcess"/>
    <dgm:cxn modelId="{2B58723B-D59C-4BD6-A3BE-DBA7940E8DFB}" type="presOf" srcId="{DA3BD264-D20F-446F-BA76-14E92951150C}" destId="{E328A0AE-35F8-4E00-A6CC-E09D1437E711}" srcOrd="0" destOrd="0" presId="urn:microsoft.com/office/officeart/2011/layout/InterconnectedBlockProcess"/>
    <dgm:cxn modelId="{DAD64A65-D6FB-4930-B404-CC0CD22F862F}" type="presOf" srcId="{D1240372-B23A-4AC0-920E-0CBEEC7232D5}" destId="{C3BBD5D7-67D0-4D8A-A9C4-D5E3D9C1F9C8}" srcOrd="0" destOrd="1" presId="urn:microsoft.com/office/officeart/2011/layout/InterconnectedBlockProcess"/>
    <dgm:cxn modelId="{E6974C55-4336-42FD-A75F-A6A0A2066EAC}" type="presOf" srcId="{59D54A4E-B8D8-4041-BBD6-A656DB985C9E}" destId="{E8DA9570-E5E9-451E-A0C1-E04C0D16F7BD}" srcOrd="0" destOrd="0" presId="urn:microsoft.com/office/officeart/2011/layout/InterconnectedBlockProcess"/>
    <dgm:cxn modelId="{EE2E8875-A6C7-456E-9A74-98A970C673C7}" type="presOf" srcId="{9B90C2E6-58A2-4F47-978A-3E16A9195845}" destId="{96C3CDA5-B322-4333-BF1E-719A8A1F7AB5}" srcOrd="0" destOrd="1" presId="urn:microsoft.com/office/officeart/2011/layout/InterconnectedBlockProcess"/>
    <dgm:cxn modelId="{BC7E8F57-98FC-4D78-A83C-B0B37F952F5E}" srcId="{1920852B-DF63-42D9-BAB4-CE7618DF369A}" destId="{59D54A4E-B8D8-4041-BBD6-A656DB985C9E}" srcOrd="1" destOrd="0" parTransId="{9CD6BD48-7326-462A-8535-1A040B83F983}" sibTransId="{D4BE98A9-9718-437C-8937-8499AAA71A06}"/>
    <dgm:cxn modelId="{F9CBAE9B-9FC0-449E-AECD-6A20D8666AEF}" srcId="{DA3BD264-D20F-446F-BA76-14E92951150C}" destId="{C9BAE7C7-D0E5-4C22-B07C-7C33D1B2BFEF}" srcOrd="2" destOrd="0" parTransId="{79738412-B442-472A-84CB-91219424A71E}" sibTransId="{6AC89919-800F-4E65-9B4A-86CE6D95CB98}"/>
    <dgm:cxn modelId="{E5F3859C-DA26-497F-B290-A2007814406B}" type="presOf" srcId="{1920852B-DF63-42D9-BAB4-CE7618DF369A}" destId="{3C7CDCEF-9F43-4833-A762-DADAD4AD5ACF}" srcOrd="0" destOrd="0" presId="urn:microsoft.com/office/officeart/2011/layout/InterconnectedBlockProcess"/>
    <dgm:cxn modelId="{EC52F5A4-0F6E-481B-B8F1-8D2D1083CE45}" srcId="{DA3BD264-D20F-446F-BA76-14E92951150C}" destId="{D1240372-B23A-4AC0-920E-0CBEEC7232D5}" srcOrd="1" destOrd="0" parTransId="{D2D41FED-0FF8-4B99-928F-627BDDD478AD}" sibTransId="{FD5902C1-52C0-4A25-870C-C04F149617C0}"/>
    <dgm:cxn modelId="{C33B1CB7-967F-43A8-8F27-836D7EE06E89}" srcId="{DA3BD264-D20F-446F-BA76-14E92951150C}" destId="{F7FD848C-6979-4463-B6B8-B4E24028BA66}" srcOrd="0" destOrd="0" parTransId="{18FF7741-B196-4AB8-97F4-6C4A73513B80}" sibTransId="{D2C064F2-332D-441F-BD88-998717BD0138}"/>
    <dgm:cxn modelId="{664A7EB7-28C4-4A82-8689-684F0A7A1AA9}" type="presOf" srcId="{E0B88F42-654E-43D5-AACB-593646C06822}" destId="{F1427E42-9207-4F06-9BAC-52A24459D037}" srcOrd="1" destOrd="2" presId="urn:microsoft.com/office/officeart/2011/layout/InterconnectedBlockProcess"/>
    <dgm:cxn modelId="{CAA646BB-4DC8-46C1-B295-797A58A9B500}" srcId="{1920852B-DF63-42D9-BAB4-CE7618DF369A}" destId="{DA3BD264-D20F-446F-BA76-14E92951150C}" srcOrd="0" destOrd="0" parTransId="{F31579F1-4C32-4ADC-A34B-886E3D079382}" sibTransId="{6F4E9098-B472-4EAA-9F92-192704F1EEA6}"/>
    <dgm:cxn modelId="{FE6958BD-2361-495B-BBB9-8D18902F3617}" type="presOf" srcId="{4F28D676-CD94-4D4E-A14D-78039B85E5C9}" destId="{F1427E42-9207-4F06-9BAC-52A24459D037}" srcOrd="1" destOrd="0" presId="urn:microsoft.com/office/officeart/2011/layout/InterconnectedBlockProcess"/>
    <dgm:cxn modelId="{6B35BED2-D3AC-4A37-88C1-FF23015A7EB0}" type="presOf" srcId="{9B90C2E6-58A2-4F47-978A-3E16A9195845}" destId="{F1427E42-9207-4F06-9BAC-52A24459D037}" srcOrd="1" destOrd="1" presId="urn:microsoft.com/office/officeart/2011/layout/InterconnectedBlockProcess"/>
    <dgm:cxn modelId="{70059ED9-3195-4A63-915F-0D0D40FFE209}" type="presOf" srcId="{C9BAE7C7-D0E5-4C22-B07C-7C33D1B2BFEF}" destId="{F80CA4AF-0B5C-48E1-A6B1-585227AB128B}" srcOrd="1" destOrd="2" presId="urn:microsoft.com/office/officeart/2011/layout/InterconnectedBlockProcess"/>
    <dgm:cxn modelId="{595C79FA-87B5-4069-B280-726514F3673C}" type="presOf" srcId="{D1240372-B23A-4AC0-920E-0CBEEC7232D5}" destId="{F80CA4AF-0B5C-48E1-A6B1-585227AB128B}" srcOrd="1" destOrd="1" presId="urn:microsoft.com/office/officeart/2011/layout/InterconnectedBlockProcess"/>
    <dgm:cxn modelId="{8584115F-F8DE-49A2-933A-DCC76CF893E3}" type="presParOf" srcId="{3C7CDCEF-9F43-4833-A762-DADAD4AD5ACF}" destId="{A63728B3-6313-4053-9597-308023A9FB36}" srcOrd="0" destOrd="0" presId="urn:microsoft.com/office/officeart/2011/layout/InterconnectedBlockProcess"/>
    <dgm:cxn modelId="{F4CAE85D-7B32-46B5-81D3-C6F22EE73E83}" type="presParOf" srcId="{A63728B3-6313-4053-9597-308023A9FB36}" destId="{96C3CDA5-B322-4333-BF1E-719A8A1F7AB5}" srcOrd="0" destOrd="0" presId="urn:microsoft.com/office/officeart/2011/layout/InterconnectedBlockProcess"/>
    <dgm:cxn modelId="{0ED714AA-593F-4792-B157-44521F29BD49}" type="presParOf" srcId="{3C7CDCEF-9F43-4833-A762-DADAD4AD5ACF}" destId="{F1427E42-9207-4F06-9BAC-52A24459D037}" srcOrd="1" destOrd="0" presId="urn:microsoft.com/office/officeart/2011/layout/InterconnectedBlockProcess"/>
    <dgm:cxn modelId="{FC7559C6-5EE7-4E4B-9EFA-069FCE0BEBC3}" type="presParOf" srcId="{3C7CDCEF-9F43-4833-A762-DADAD4AD5ACF}" destId="{E8DA9570-E5E9-451E-A0C1-E04C0D16F7BD}" srcOrd="2" destOrd="0" presId="urn:microsoft.com/office/officeart/2011/layout/InterconnectedBlockProcess"/>
    <dgm:cxn modelId="{2170A6F4-E147-4306-9E39-29D3E8BDE2CA}" type="presParOf" srcId="{3C7CDCEF-9F43-4833-A762-DADAD4AD5ACF}" destId="{C61D57BD-BB6E-461A-822B-6DB013AC8508}" srcOrd="3" destOrd="0" presId="urn:microsoft.com/office/officeart/2011/layout/InterconnectedBlockProcess"/>
    <dgm:cxn modelId="{3E76FFBD-74E1-4F53-9B74-E68EAB3084CE}" type="presParOf" srcId="{C61D57BD-BB6E-461A-822B-6DB013AC8508}" destId="{C3BBD5D7-67D0-4D8A-A9C4-D5E3D9C1F9C8}" srcOrd="0" destOrd="0" presId="urn:microsoft.com/office/officeart/2011/layout/InterconnectedBlockProcess"/>
    <dgm:cxn modelId="{9720EB0C-9745-4BF8-9EE5-EB8C4630CE22}" type="presParOf" srcId="{3C7CDCEF-9F43-4833-A762-DADAD4AD5ACF}" destId="{F80CA4AF-0B5C-48E1-A6B1-585227AB128B}" srcOrd="4" destOrd="0" presId="urn:microsoft.com/office/officeart/2011/layout/InterconnectedBlockProcess"/>
    <dgm:cxn modelId="{8C157FA2-886C-4EF6-A351-159E66D60113}" type="presParOf" srcId="{3C7CDCEF-9F43-4833-A762-DADAD4AD5ACF}" destId="{E328A0AE-35F8-4E00-A6CC-E09D1437E711}" srcOrd="5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085E6A3-D6FC-47D0-9BA7-3F939E1B57A8}" type="doc">
      <dgm:prSet loTypeId="urn:diagrams.loki3.com/Bracket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BE2D2433-F056-4529-B7DD-A3883C33E67A}">
      <dgm:prSet phldrT="[Text]"/>
      <dgm:spPr/>
      <dgm:t>
        <a:bodyPr/>
        <a:lstStyle/>
        <a:p>
          <a:pPr algn="ctr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Limited Access to Development Opportunities</a:t>
          </a:r>
        </a:p>
      </dgm:t>
    </dgm:pt>
    <dgm:pt modelId="{4CBC842F-255C-4D5E-AD25-47B6C01921F4}" type="parTrans" cxnId="{C847C7AD-30E1-4FA1-ACFF-5C33943E645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0236E1-6DB3-48D9-A2BD-1DB92D4DEE0F}" type="sibTrans" cxnId="{C847C7AD-30E1-4FA1-ACFF-5C33943E645B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D1F1C1-0045-4946-8373-0A7CD8994BF4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NHS Staff Survey 2025 highlights the need for improvement in training, development, and career progression opportunities across trusts (NHS Employers, 2025)</a:t>
          </a:r>
        </a:p>
      </dgm:t>
    </dgm:pt>
    <dgm:pt modelId="{02916AB9-A348-4F62-B9F0-66746ED3538F}" type="parTrans" cxnId="{64F6F2CB-0E27-4C18-BE2D-7F86C1466D8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05F618-707E-4738-A82B-262E10BE4C8F}" type="sibTrans" cxnId="{64F6F2CB-0E27-4C18-BE2D-7F86C1466D8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472406A-21DF-4A17-A16C-62285F8F9AAD}">
      <dgm:prSet phldrT="[Text]"/>
      <dgm:spPr/>
      <dgm:t>
        <a:bodyPr/>
        <a:lstStyle/>
        <a:p>
          <a:pPr algn="ctr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Impact on Workforce Development</a:t>
          </a:r>
        </a:p>
      </dgm:t>
    </dgm:pt>
    <dgm:pt modelId="{4F1A34E0-DC0B-4827-AF70-DB82BDB660BF}" type="parTrans" cxnId="{49883638-481A-4EB3-8DFC-164A268BA22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B39E03-1BCB-4F92-8488-24F9990521F3}" type="sibTrans" cxnId="{49883638-481A-4EB3-8DFC-164A268BA22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E9421E-C4C2-4BF8-B33C-79C5B6C67936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 are key metrics linked to NHS performance and workforce improvement plans (Wakeling et al., 2025)</a:t>
          </a:r>
        </a:p>
      </dgm:t>
    </dgm:pt>
    <dgm:pt modelId="{1C2E2D6E-5B4E-45EB-B69E-6977940BF724}" type="parTrans" cxnId="{696C4D5C-1A80-4D37-8312-3AD0F909B8D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BDEF77-F7B8-4B82-A8FA-AD532CD7D959}" type="sibTrans" cxnId="{696C4D5C-1A80-4D37-8312-3AD0F909B8D2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052F67-7A98-4403-AA58-A031FD1F8402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financial constraints and workforce pressures restrict the ability to provide regular training programmes (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Batavanis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2025).</a:t>
          </a:r>
        </a:p>
      </dgm:t>
    </dgm:pt>
    <dgm:pt modelId="{3734E700-37AF-418F-8A56-0CD5887AAFBB}" type="parTrans" cxnId="{A62019CA-3CC3-4BC1-9FF2-2F162892F7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92F148-2BF0-4B69-9855-6CAB08892637}" type="sibTrans" cxnId="{A62019CA-3CC3-4BC1-9FF2-2F162892F74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0CAC3E-77D7-499E-9E70-25366854BCDE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Inequalities are still present in organizations, with differences in access to development opportunities.</a:t>
          </a:r>
        </a:p>
      </dgm:t>
    </dgm:pt>
    <dgm:pt modelId="{356638FA-3C43-4B14-AC84-5130898767E3}" type="parTrans" cxnId="{24238F9F-AD79-4402-ABCE-0857721349F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E81BA18-9D9B-4074-9152-D49E40A80E70}" type="sibTrans" cxnId="{24238F9F-AD79-4402-ABCE-0857721349FC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A6983AF-89A7-4890-ACAA-D04CC6249062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systematic development influences employee advancement, retention, and participation.</a:t>
          </a:r>
        </a:p>
      </dgm:t>
    </dgm:pt>
    <dgm:pt modelId="{24A60553-C50B-4EAE-A6B8-B0C94355D5AD}" type="parTrans" cxnId="{34910210-BE8A-484E-8480-B70EB31BE86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66B3C44-65E1-4A1A-A060-A9BAA8AEA9B5}" type="sibTrans" cxnId="{34910210-BE8A-484E-8480-B70EB31BE868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BC0EEA-B820-4AE8-8A69-FCACEE364E3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NHS still focuses on training as a workforce strategy, yet there are still gaps in its implementation.</a:t>
          </a:r>
        </a:p>
      </dgm:t>
    </dgm:pt>
    <dgm:pt modelId="{6AC11996-6169-49E7-9A42-3BD3C60452DE}" type="parTrans" cxnId="{56D4CBD8-8F1C-4B14-B6C4-0A7E0451914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196CA1-0C9E-43B7-AF51-C93C8FBC4EFC}" type="sibTrans" cxnId="{56D4CBD8-8F1C-4B14-B6C4-0A7E0451914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F0F184C-6D57-48EB-B374-957E3A13DECA}" type="pres">
      <dgm:prSet presAssocID="{F085E6A3-D6FC-47D0-9BA7-3F939E1B57A8}" presName="Name0" presStyleCnt="0">
        <dgm:presLayoutVars>
          <dgm:dir/>
          <dgm:animLvl val="lvl"/>
          <dgm:resizeHandles val="exact"/>
        </dgm:presLayoutVars>
      </dgm:prSet>
      <dgm:spPr/>
    </dgm:pt>
    <dgm:pt modelId="{58953F95-3468-4592-8E51-2369586AB13E}" type="pres">
      <dgm:prSet presAssocID="{BE2D2433-F056-4529-B7DD-A3883C33E67A}" presName="linNode" presStyleCnt="0"/>
      <dgm:spPr/>
    </dgm:pt>
    <dgm:pt modelId="{127AB65A-164A-4A9C-8D77-D89F711272D5}" type="pres">
      <dgm:prSet presAssocID="{BE2D2433-F056-4529-B7DD-A3883C33E67A}" presName="parTx" presStyleLbl="revTx" presStyleIdx="0" presStyleCnt="2">
        <dgm:presLayoutVars>
          <dgm:chMax val="1"/>
          <dgm:bulletEnabled val="1"/>
        </dgm:presLayoutVars>
      </dgm:prSet>
      <dgm:spPr/>
    </dgm:pt>
    <dgm:pt modelId="{6B630DEC-F868-431E-A28B-2EA43E140E2B}" type="pres">
      <dgm:prSet presAssocID="{BE2D2433-F056-4529-B7DD-A3883C33E67A}" presName="bracket" presStyleLbl="parChTrans1D1" presStyleIdx="0" presStyleCnt="2"/>
      <dgm:spPr/>
    </dgm:pt>
    <dgm:pt modelId="{3A33FA5A-181A-4553-BFB5-3575188CC2F5}" type="pres">
      <dgm:prSet presAssocID="{BE2D2433-F056-4529-B7DD-A3883C33E67A}" presName="spH" presStyleCnt="0"/>
      <dgm:spPr/>
    </dgm:pt>
    <dgm:pt modelId="{CDCC350D-AB4F-4E1A-92BE-6C8EC169C9DF}" type="pres">
      <dgm:prSet presAssocID="{BE2D2433-F056-4529-B7DD-A3883C33E67A}" presName="desTx" presStyleLbl="node1" presStyleIdx="0" presStyleCnt="2">
        <dgm:presLayoutVars>
          <dgm:bulletEnabled val="1"/>
        </dgm:presLayoutVars>
      </dgm:prSet>
      <dgm:spPr/>
    </dgm:pt>
    <dgm:pt modelId="{2554AA01-1088-4981-8598-7663D80BCD50}" type="pres">
      <dgm:prSet presAssocID="{450236E1-6DB3-48D9-A2BD-1DB92D4DEE0F}" presName="spV" presStyleCnt="0"/>
      <dgm:spPr/>
    </dgm:pt>
    <dgm:pt modelId="{280F5D8E-F28D-4E74-9BA8-3A0C3F38E5FD}" type="pres">
      <dgm:prSet presAssocID="{7472406A-21DF-4A17-A16C-62285F8F9AAD}" presName="linNode" presStyleCnt="0"/>
      <dgm:spPr/>
    </dgm:pt>
    <dgm:pt modelId="{B67B86B9-2722-4017-BFC1-EC4427EE6534}" type="pres">
      <dgm:prSet presAssocID="{7472406A-21DF-4A17-A16C-62285F8F9AAD}" presName="parTx" presStyleLbl="revTx" presStyleIdx="1" presStyleCnt="2">
        <dgm:presLayoutVars>
          <dgm:chMax val="1"/>
          <dgm:bulletEnabled val="1"/>
        </dgm:presLayoutVars>
      </dgm:prSet>
      <dgm:spPr/>
    </dgm:pt>
    <dgm:pt modelId="{FE7557BB-3B3F-42D0-92A0-8E58C5D83722}" type="pres">
      <dgm:prSet presAssocID="{7472406A-21DF-4A17-A16C-62285F8F9AAD}" presName="bracket" presStyleLbl="parChTrans1D1" presStyleIdx="1" presStyleCnt="2"/>
      <dgm:spPr/>
    </dgm:pt>
    <dgm:pt modelId="{81BBF4EA-7F5C-4E4C-B7E6-2F6200B02351}" type="pres">
      <dgm:prSet presAssocID="{7472406A-21DF-4A17-A16C-62285F8F9AAD}" presName="spH" presStyleCnt="0"/>
      <dgm:spPr/>
    </dgm:pt>
    <dgm:pt modelId="{FC23B0E0-F643-42FF-85A8-876C43468506}" type="pres">
      <dgm:prSet presAssocID="{7472406A-21DF-4A17-A16C-62285F8F9AAD}" presName="desTx" presStyleLbl="node1" presStyleIdx="1" presStyleCnt="2">
        <dgm:presLayoutVars>
          <dgm:bulletEnabled val="1"/>
        </dgm:presLayoutVars>
      </dgm:prSet>
      <dgm:spPr/>
    </dgm:pt>
  </dgm:ptLst>
  <dgm:cxnLst>
    <dgm:cxn modelId="{ECA6B205-1F1E-495C-AA28-4DFBB276ACFA}" type="presOf" srcId="{A40CAC3E-77D7-499E-9E70-25366854BCDE}" destId="{CDCC350D-AB4F-4E1A-92BE-6C8EC169C9DF}" srcOrd="0" destOrd="2" presId="urn:diagrams.loki3.com/BracketList"/>
    <dgm:cxn modelId="{34910210-BE8A-484E-8480-B70EB31BE868}" srcId="{7472406A-21DF-4A17-A16C-62285F8F9AAD}" destId="{9A6983AF-89A7-4890-ACAA-D04CC6249062}" srcOrd="1" destOrd="0" parTransId="{24A60553-C50B-4EAE-A6B8-B0C94355D5AD}" sibTransId="{866B3C44-65E1-4A1A-A060-A9BAA8AEA9B5}"/>
    <dgm:cxn modelId="{D629A810-E010-4915-96A7-7898A117B7E5}" type="presOf" srcId="{67D1F1C1-0045-4946-8373-0A7CD8994BF4}" destId="{CDCC350D-AB4F-4E1A-92BE-6C8EC169C9DF}" srcOrd="0" destOrd="0" presId="urn:diagrams.loki3.com/BracketList"/>
    <dgm:cxn modelId="{49883638-481A-4EB3-8DFC-164A268BA22A}" srcId="{F085E6A3-D6FC-47D0-9BA7-3F939E1B57A8}" destId="{7472406A-21DF-4A17-A16C-62285F8F9AAD}" srcOrd="1" destOrd="0" parTransId="{4F1A34E0-DC0B-4827-AF70-DB82BDB660BF}" sibTransId="{44B39E03-1BCB-4F92-8488-24F9990521F3}"/>
    <dgm:cxn modelId="{696C4D5C-1A80-4D37-8312-3AD0F909B8D2}" srcId="{7472406A-21DF-4A17-A16C-62285F8F9AAD}" destId="{33E9421E-C4C2-4BF8-B33C-79C5B6C67936}" srcOrd="0" destOrd="0" parTransId="{1C2E2D6E-5B4E-45EB-B69E-6977940BF724}" sibTransId="{5ABDEF77-F7B8-4B82-A8FA-AD532CD7D959}"/>
    <dgm:cxn modelId="{08AECB46-4C8E-44E3-928D-498AEB770155}" type="presOf" srcId="{9EBC0EEA-B820-4AE8-8A69-FCACEE364E38}" destId="{FC23B0E0-F643-42FF-85A8-876C43468506}" srcOrd="0" destOrd="2" presId="urn:diagrams.loki3.com/BracketList"/>
    <dgm:cxn modelId="{9BE0276A-3E10-4FE3-ABA1-8466AB5546E9}" type="presOf" srcId="{33E9421E-C4C2-4BF8-B33C-79C5B6C67936}" destId="{FC23B0E0-F643-42FF-85A8-876C43468506}" srcOrd="0" destOrd="0" presId="urn:diagrams.loki3.com/BracketList"/>
    <dgm:cxn modelId="{BBCD594D-E20E-456D-AD5C-43AF63A93D9F}" type="presOf" srcId="{9A6983AF-89A7-4890-ACAA-D04CC6249062}" destId="{FC23B0E0-F643-42FF-85A8-876C43468506}" srcOrd="0" destOrd="1" presId="urn:diagrams.loki3.com/BracketList"/>
    <dgm:cxn modelId="{BFBB1D4F-4FC0-42EA-9F34-51B441596339}" type="presOf" srcId="{7472406A-21DF-4A17-A16C-62285F8F9AAD}" destId="{B67B86B9-2722-4017-BFC1-EC4427EE6534}" srcOrd="0" destOrd="0" presId="urn:diagrams.loki3.com/BracketList"/>
    <dgm:cxn modelId="{24238F9F-AD79-4402-ABCE-0857721349FC}" srcId="{BE2D2433-F056-4529-B7DD-A3883C33E67A}" destId="{A40CAC3E-77D7-499E-9E70-25366854BCDE}" srcOrd="2" destOrd="0" parTransId="{356638FA-3C43-4B14-AC84-5130898767E3}" sibTransId="{CE81BA18-9D9B-4074-9152-D49E40A80E70}"/>
    <dgm:cxn modelId="{C847C7AD-30E1-4FA1-ACFF-5C33943E645B}" srcId="{F085E6A3-D6FC-47D0-9BA7-3F939E1B57A8}" destId="{BE2D2433-F056-4529-B7DD-A3883C33E67A}" srcOrd="0" destOrd="0" parTransId="{4CBC842F-255C-4D5E-AD25-47B6C01921F4}" sibTransId="{450236E1-6DB3-48D9-A2BD-1DB92D4DEE0F}"/>
    <dgm:cxn modelId="{A62019CA-3CC3-4BC1-9FF2-2F162892F746}" srcId="{BE2D2433-F056-4529-B7DD-A3883C33E67A}" destId="{4E052F67-7A98-4403-AA58-A031FD1F8402}" srcOrd="1" destOrd="0" parTransId="{3734E700-37AF-418F-8A56-0CD5887AAFBB}" sibTransId="{5D92F148-2BF0-4B69-9855-6CAB08892637}"/>
    <dgm:cxn modelId="{64F6F2CB-0E27-4C18-BE2D-7F86C1466D8A}" srcId="{BE2D2433-F056-4529-B7DD-A3883C33E67A}" destId="{67D1F1C1-0045-4946-8373-0A7CD8994BF4}" srcOrd="0" destOrd="0" parTransId="{02916AB9-A348-4F62-B9F0-66746ED3538F}" sibTransId="{2705F618-707E-4738-A82B-262E10BE4C8F}"/>
    <dgm:cxn modelId="{56D4CBD8-8F1C-4B14-B6C4-0A7E04519141}" srcId="{7472406A-21DF-4A17-A16C-62285F8F9AAD}" destId="{9EBC0EEA-B820-4AE8-8A69-FCACEE364E38}" srcOrd="2" destOrd="0" parTransId="{6AC11996-6169-49E7-9A42-3BD3C60452DE}" sibTransId="{47196CA1-0C9E-43B7-AF51-C93C8FBC4EFC}"/>
    <dgm:cxn modelId="{71B592DD-C6D5-4E4C-8052-F9468576335D}" type="presOf" srcId="{F085E6A3-D6FC-47D0-9BA7-3F939E1B57A8}" destId="{6F0F184C-6D57-48EB-B374-957E3A13DECA}" srcOrd="0" destOrd="0" presId="urn:diagrams.loki3.com/BracketList"/>
    <dgm:cxn modelId="{4CB3C4E9-719D-457A-95B2-3F9983FA99BA}" type="presOf" srcId="{4E052F67-7A98-4403-AA58-A031FD1F8402}" destId="{CDCC350D-AB4F-4E1A-92BE-6C8EC169C9DF}" srcOrd="0" destOrd="1" presId="urn:diagrams.loki3.com/BracketList"/>
    <dgm:cxn modelId="{67E8CBF1-C6DF-4891-B887-4A282BBDD5F6}" type="presOf" srcId="{BE2D2433-F056-4529-B7DD-A3883C33E67A}" destId="{127AB65A-164A-4A9C-8D77-D89F711272D5}" srcOrd="0" destOrd="0" presId="urn:diagrams.loki3.com/BracketList"/>
    <dgm:cxn modelId="{A609B94D-0B0F-4266-BD32-266ED51159EC}" type="presParOf" srcId="{6F0F184C-6D57-48EB-B374-957E3A13DECA}" destId="{58953F95-3468-4592-8E51-2369586AB13E}" srcOrd="0" destOrd="0" presId="urn:diagrams.loki3.com/BracketList"/>
    <dgm:cxn modelId="{DDA07780-D3BF-4145-A702-F6571063D717}" type="presParOf" srcId="{58953F95-3468-4592-8E51-2369586AB13E}" destId="{127AB65A-164A-4A9C-8D77-D89F711272D5}" srcOrd="0" destOrd="0" presId="urn:diagrams.loki3.com/BracketList"/>
    <dgm:cxn modelId="{67E69360-E3AA-4F60-8670-49F6BB7E7BA2}" type="presParOf" srcId="{58953F95-3468-4592-8E51-2369586AB13E}" destId="{6B630DEC-F868-431E-A28B-2EA43E140E2B}" srcOrd="1" destOrd="0" presId="urn:diagrams.loki3.com/BracketList"/>
    <dgm:cxn modelId="{51F68B98-0772-44C5-8883-316DFD0EB75E}" type="presParOf" srcId="{58953F95-3468-4592-8E51-2369586AB13E}" destId="{3A33FA5A-181A-4553-BFB5-3575188CC2F5}" srcOrd="2" destOrd="0" presId="urn:diagrams.loki3.com/BracketList"/>
    <dgm:cxn modelId="{D61E4CD2-540B-45B9-9073-029C1E2BEA14}" type="presParOf" srcId="{58953F95-3468-4592-8E51-2369586AB13E}" destId="{CDCC350D-AB4F-4E1A-92BE-6C8EC169C9DF}" srcOrd="3" destOrd="0" presId="urn:diagrams.loki3.com/BracketList"/>
    <dgm:cxn modelId="{6C95A942-F5D9-49CA-919C-37A904EF9166}" type="presParOf" srcId="{6F0F184C-6D57-48EB-B374-957E3A13DECA}" destId="{2554AA01-1088-4981-8598-7663D80BCD50}" srcOrd="1" destOrd="0" presId="urn:diagrams.loki3.com/BracketList"/>
    <dgm:cxn modelId="{1A4F0B4E-F4B7-4858-8A04-CB2804115129}" type="presParOf" srcId="{6F0F184C-6D57-48EB-B374-957E3A13DECA}" destId="{280F5D8E-F28D-4E74-9BA8-3A0C3F38E5FD}" srcOrd="2" destOrd="0" presId="urn:diagrams.loki3.com/BracketList"/>
    <dgm:cxn modelId="{A2B4310C-70F1-44FA-9AF2-B9E2821C0431}" type="presParOf" srcId="{280F5D8E-F28D-4E74-9BA8-3A0C3F38E5FD}" destId="{B67B86B9-2722-4017-BFC1-EC4427EE6534}" srcOrd="0" destOrd="0" presId="urn:diagrams.loki3.com/BracketList"/>
    <dgm:cxn modelId="{006910B4-C0F7-46B4-92FC-40552451A2D6}" type="presParOf" srcId="{280F5D8E-F28D-4E74-9BA8-3A0C3F38E5FD}" destId="{FE7557BB-3B3F-42D0-92A0-8E58C5D83722}" srcOrd="1" destOrd="0" presId="urn:diagrams.loki3.com/BracketList"/>
    <dgm:cxn modelId="{43D237CD-BD96-418E-B61F-70AB8A2C2B1D}" type="presParOf" srcId="{280F5D8E-F28D-4E74-9BA8-3A0C3F38E5FD}" destId="{81BBF4EA-7F5C-4E4C-B7E6-2F6200B02351}" srcOrd="2" destOrd="0" presId="urn:diagrams.loki3.com/BracketList"/>
    <dgm:cxn modelId="{E947CCA5-FA5F-4B4A-B711-0CB4EC22B5CF}" type="presParOf" srcId="{280F5D8E-F28D-4E74-9BA8-3A0C3F38E5FD}" destId="{FC23B0E0-F643-42FF-85A8-876C43468506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8A26ECB-4A42-4822-8BDA-7C436D356ECF}" type="doc">
      <dgm:prSet loTypeId="urn:microsoft.com/office/officeart/2005/8/layout/hList3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780C0779-E303-484F-A03D-3C4114210D9F}">
      <dgm:prSet phldrT="[Text]" custT="1"/>
      <dgm:spPr/>
      <dgm:t>
        <a:bodyPr/>
        <a:lstStyle/>
        <a:p>
          <a:r>
            <a:rPr lang="en-US" sz="4800" b="1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rPr>
            <a:t>Skills Gaps in Training &amp; Development in NHS</a:t>
          </a:r>
          <a:endParaRPr lang="en-US" sz="4800" b="1" dirty="0"/>
        </a:p>
      </dgm:t>
    </dgm:pt>
    <dgm:pt modelId="{E8C6C18E-8E6E-4DE7-83BA-9E9FCC3DDA9F}" type="parTrans" cxnId="{8CB41796-53AB-4303-A27E-741656C78352}">
      <dgm:prSet/>
      <dgm:spPr/>
      <dgm:t>
        <a:bodyPr/>
        <a:lstStyle/>
        <a:p>
          <a:endParaRPr lang="en-US"/>
        </a:p>
      </dgm:t>
    </dgm:pt>
    <dgm:pt modelId="{E4290F64-4DC7-4B7F-85FE-9F7C179719E2}" type="sibTrans" cxnId="{8CB41796-53AB-4303-A27E-741656C78352}">
      <dgm:prSet/>
      <dgm:spPr/>
      <dgm:t>
        <a:bodyPr/>
        <a:lstStyle/>
        <a:p>
          <a:endParaRPr lang="en-US"/>
        </a:p>
      </dgm:t>
    </dgm:pt>
    <dgm:pt modelId="{D5348B37-0F87-4BAB-BE11-00EB54BAFB9E}">
      <dgm:prSet phldrT="[Text]" custT="1"/>
      <dgm:spPr/>
      <dgm:t>
        <a:bodyPr/>
        <a:lstStyle/>
        <a:p>
          <a:pPr algn="ctr">
            <a:buNone/>
          </a:pP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Clinical &amp; Specialist Skills</a:t>
          </a:r>
        </a:p>
        <a:p>
          <a:pPr algn="l">
            <a:buFont typeface="Arial" panose="020B0604020202020204" pitchFamily="34" charset="0"/>
            <a:buChar char="•"/>
          </a:pP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Nurse, midwife and specialist clinician (e.g. mental health, radiology) shortage.</a:t>
          </a:r>
        </a:p>
        <a:p>
          <a:pPr algn="l">
            <a:buFont typeface="Arial" panose="020B0604020202020204" pitchFamily="34" charset="0"/>
            <a:buChar char="•"/>
          </a:pP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Gaps in advanced clinical decision-making and complex care skills</a:t>
          </a:r>
        </a:p>
        <a:p>
          <a:pPr algn="l">
            <a:buFont typeface="Arial" panose="020B0604020202020204" pitchFamily="34" charset="0"/>
            <a:buChar char="•"/>
          </a:pP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Patient complexity is increasing, requiring multi-skilled professionals.</a:t>
          </a:r>
        </a:p>
      </dgm:t>
    </dgm:pt>
    <dgm:pt modelId="{28FC849F-EEE3-4380-A9C4-6B10D4D466CF}" type="parTrans" cxnId="{9CE30D2C-F1BB-49CC-A715-F103C52311DE}">
      <dgm:prSet/>
      <dgm:spPr/>
      <dgm:t>
        <a:bodyPr/>
        <a:lstStyle/>
        <a:p>
          <a:endParaRPr lang="en-US"/>
        </a:p>
      </dgm:t>
    </dgm:pt>
    <dgm:pt modelId="{A71A5E5F-FF10-4DBC-9401-900B4E45B674}" type="sibTrans" cxnId="{9CE30D2C-F1BB-49CC-A715-F103C52311DE}">
      <dgm:prSet/>
      <dgm:spPr/>
      <dgm:t>
        <a:bodyPr/>
        <a:lstStyle/>
        <a:p>
          <a:endParaRPr lang="en-US"/>
        </a:p>
      </dgm:t>
    </dgm:pt>
    <dgm:pt modelId="{11CAABE7-1782-41A5-B302-CFF036BA37FF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Digital &amp; Technological Skills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electronic health record (EHR) and digital training.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Insufficient data analysis and AI-related healthcare competencies.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revolution exceeding the ability of staff.</a:t>
          </a:r>
        </a:p>
      </dgm:t>
    </dgm:pt>
    <dgm:pt modelId="{10921227-9646-4C97-9033-04C7ED49BE02}" type="parTrans" cxnId="{08F4E575-A1FB-4A76-BBBF-3946A568F720}">
      <dgm:prSet/>
      <dgm:spPr/>
      <dgm:t>
        <a:bodyPr/>
        <a:lstStyle/>
        <a:p>
          <a:endParaRPr lang="en-US"/>
        </a:p>
      </dgm:t>
    </dgm:pt>
    <dgm:pt modelId="{9EF5EC1F-3FDA-4145-A00C-B9928E0E8269}" type="sibTrans" cxnId="{08F4E575-A1FB-4A76-BBBF-3946A568F720}">
      <dgm:prSet/>
      <dgm:spPr/>
      <dgm:t>
        <a:bodyPr/>
        <a:lstStyle/>
        <a:p>
          <a:endParaRPr lang="en-US"/>
        </a:p>
      </dgm:t>
    </dgm:pt>
    <dgm:pt modelId="{E63143E2-CD7C-4746-B68E-06C19CEC73AF}">
      <dgm:prSet phldrT="[Text]" custT="1"/>
      <dgm:spPr/>
      <dgm:t>
        <a:bodyPr/>
        <a:lstStyle/>
        <a:p>
          <a:pPr algn="ctr"/>
          <a:r>
            <a:rPr lang="en-US" sz="2800" dirty="0"/>
            <a:t> 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&amp; Management Skills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Poor leadership, supervision and team management.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structured succession planning and leadership pipelines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Ineffective leadership affects staff retention and performance.</a:t>
          </a:r>
        </a:p>
      </dgm:t>
    </dgm:pt>
    <dgm:pt modelId="{AC1DFC4A-16DB-4E6B-AEE2-FBA07EAA7E9A}" type="parTrans" cxnId="{35855994-3702-4501-956B-8B62CD350C8B}">
      <dgm:prSet/>
      <dgm:spPr/>
      <dgm:t>
        <a:bodyPr/>
        <a:lstStyle/>
        <a:p>
          <a:endParaRPr lang="en-US"/>
        </a:p>
      </dgm:t>
    </dgm:pt>
    <dgm:pt modelId="{0AF8BBA0-AE58-4D16-8082-B47C96346FAE}" type="sibTrans" cxnId="{35855994-3702-4501-956B-8B62CD350C8B}">
      <dgm:prSet/>
      <dgm:spPr/>
      <dgm:t>
        <a:bodyPr/>
        <a:lstStyle/>
        <a:p>
          <a:endParaRPr lang="en-US"/>
        </a:p>
      </dgm:t>
    </dgm:pt>
    <dgm:pt modelId="{E612DB18-8E3D-4EAB-97D6-543B89174E21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Soft Skills and Patient-</a:t>
          </a:r>
          <a:r>
            <a:rPr lang="en-US" sz="2400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 Care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Gaps in communication, empathy, and patient engagement skills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Need for better interdisciplinary teamwork and collaboration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competence skills are still developing</a:t>
          </a:r>
        </a:p>
      </dgm:t>
    </dgm:pt>
    <dgm:pt modelId="{4EEFE472-C1F7-4BF4-9DEC-88AC5FA1D65D}" type="parTrans" cxnId="{7573F9C0-E79A-4962-B351-F0C13BAD0202}">
      <dgm:prSet/>
      <dgm:spPr/>
      <dgm:t>
        <a:bodyPr/>
        <a:lstStyle/>
        <a:p>
          <a:endParaRPr lang="en-US"/>
        </a:p>
      </dgm:t>
    </dgm:pt>
    <dgm:pt modelId="{E9912E5B-7C57-46ED-BF5C-37225112E703}" type="sibTrans" cxnId="{7573F9C0-E79A-4962-B351-F0C13BAD0202}">
      <dgm:prSet/>
      <dgm:spPr/>
      <dgm:t>
        <a:bodyPr/>
        <a:lstStyle/>
        <a:p>
          <a:endParaRPr lang="en-US"/>
        </a:p>
      </dgm:t>
    </dgm:pt>
    <dgm:pt modelId="{496D9CBA-8460-4F14-AFAD-FC7B516D4C22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Learning &amp; Adaptability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emphasis on the culture of lifelong learning and upskilling.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are not able to adjust to swift policy and healthcare reforms.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Not necessarily flexible and accessible training systems.</a:t>
          </a:r>
        </a:p>
      </dgm:t>
    </dgm:pt>
    <dgm:pt modelId="{7504E59B-B3D4-4A5C-97DC-4E7F3F880946}" type="parTrans" cxnId="{B7443903-F324-448E-BEED-B5E833B915E8}">
      <dgm:prSet/>
      <dgm:spPr/>
      <dgm:t>
        <a:bodyPr/>
        <a:lstStyle/>
        <a:p>
          <a:endParaRPr lang="en-US"/>
        </a:p>
      </dgm:t>
    </dgm:pt>
    <dgm:pt modelId="{3417346A-3318-4031-9086-5C863C34331E}" type="sibTrans" cxnId="{B7443903-F324-448E-BEED-B5E833B915E8}">
      <dgm:prSet/>
      <dgm:spPr/>
      <dgm:t>
        <a:bodyPr/>
        <a:lstStyle/>
        <a:p>
          <a:endParaRPr lang="en-US"/>
        </a:p>
      </dgm:t>
    </dgm:pt>
    <dgm:pt modelId="{79469398-C80A-4902-A451-6D840630EDB8}" type="pres">
      <dgm:prSet presAssocID="{78A26ECB-4A42-4822-8BDA-7C436D356ECF}" presName="composite" presStyleCnt="0">
        <dgm:presLayoutVars>
          <dgm:chMax val="1"/>
          <dgm:dir/>
          <dgm:resizeHandles val="exact"/>
        </dgm:presLayoutVars>
      </dgm:prSet>
      <dgm:spPr/>
    </dgm:pt>
    <dgm:pt modelId="{3BF0C67F-D439-4932-9DEB-79DF1FAD8D78}" type="pres">
      <dgm:prSet presAssocID="{780C0779-E303-484F-A03D-3C4114210D9F}" presName="roof" presStyleLbl="dkBgShp" presStyleIdx="0" presStyleCnt="2"/>
      <dgm:spPr/>
    </dgm:pt>
    <dgm:pt modelId="{369CCEB8-1038-4C0A-800C-F924BE128B67}" type="pres">
      <dgm:prSet presAssocID="{780C0779-E303-484F-A03D-3C4114210D9F}" presName="pillars" presStyleCnt="0"/>
      <dgm:spPr/>
    </dgm:pt>
    <dgm:pt modelId="{EFA41671-9A65-4BD2-AF12-87B3FC5DD2D5}" type="pres">
      <dgm:prSet presAssocID="{780C0779-E303-484F-A03D-3C4114210D9F}" presName="pillar1" presStyleLbl="node1" presStyleIdx="0" presStyleCnt="5">
        <dgm:presLayoutVars>
          <dgm:bulletEnabled val="1"/>
        </dgm:presLayoutVars>
      </dgm:prSet>
      <dgm:spPr/>
    </dgm:pt>
    <dgm:pt modelId="{23FEFF95-E126-4F01-9026-1DA824471222}" type="pres">
      <dgm:prSet presAssocID="{11CAABE7-1782-41A5-B302-CFF036BA37FF}" presName="pillarX" presStyleLbl="node1" presStyleIdx="1" presStyleCnt="5">
        <dgm:presLayoutVars>
          <dgm:bulletEnabled val="1"/>
        </dgm:presLayoutVars>
      </dgm:prSet>
      <dgm:spPr/>
    </dgm:pt>
    <dgm:pt modelId="{F3E72058-787D-4B65-8B8E-0C3D98B22021}" type="pres">
      <dgm:prSet presAssocID="{E63143E2-CD7C-4746-B68E-06C19CEC73AF}" presName="pillarX" presStyleLbl="node1" presStyleIdx="2" presStyleCnt="5">
        <dgm:presLayoutVars>
          <dgm:bulletEnabled val="1"/>
        </dgm:presLayoutVars>
      </dgm:prSet>
      <dgm:spPr/>
    </dgm:pt>
    <dgm:pt modelId="{B58A2A4C-D043-4F2A-B2FE-3E4F97E42D7D}" type="pres">
      <dgm:prSet presAssocID="{E612DB18-8E3D-4EAB-97D6-543B89174E21}" presName="pillarX" presStyleLbl="node1" presStyleIdx="3" presStyleCnt="5">
        <dgm:presLayoutVars>
          <dgm:bulletEnabled val="1"/>
        </dgm:presLayoutVars>
      </dgm:prSet>
      <dgm:spPr/>
    </dgm:pt>
    <dgm:pt modelId="{7337DA60-CD79-49BB-A005-972B9C49629A}" type="pres">
      <dgm:prSet presAssocID="{496D9CBA-8460-4F14-AFAD-FC7B516D4C22}" presName="pillarX" presStyleLbl="node1" presStyleIdx="4" presStyleCnt="5">
        <dgm:presLayoutVars>
          <dgm:bulletEnabled val="1"/>
        </dgm:presLayoutVars>
      </dgm:prSet>
      <dgm:spPr/>
    </dgm:pt>
    <dgm:pt modelId="{7A17BF08-7B66-461D-AE03-EC9074C1DFEA}" type="pres">
      <dgm:prSet presAssocID="{780C0779-E303-484F-A03D-3C4114210D9F}" presName="base" presStyleLbl="dkBgShp" presStyleIdx="1" presStyleCnt="2"/>
      <dgm:spPr/>
    </dgm:pt>
  </dgm:ptLst>
  <dgm:cxnLst>
    <dgm:cxn modelId="{B7443903-F324-448E-BEED-B5E833B915E8}" srcId="{780C0779-E303-484F-A03D-3C4114210D9F}" destId="{496D9CBA-8460-4F14-AFAD-FC7B516D4C22}" srcOrd="4" destOrd="0" parTransId="{7504E59B-B3D4-4A5C-97DC-4E7F3F880946}" sibTransId="{3417346A-3318-4031-9086-5C863C34331E}"/>
    <dgm:cxn modelId="{9CE30D2C-F1BB-49CC-A715-F103C52311DE}" srcId="{780C0779-E303-484F-A03D-3C4114210D9F}" destId="{D5348B37-0F87-4BAB-BE11-00EB54BAFB9E}" srcOrd="0" destOrd="0" parTransId="{28FC849F-EEE3-4380-A9C4-6B10D4D466CF}" sibTransId="{A71A5E5F-FF10-4DBC-9401-900B4E45B674}"/>
    <dgm:cxn modelId="{61418740-2601-4E97-A539-4EFCE85D4576}" type="presOf" srcId="{78A26ECB-4A42-4822-8BDA-7C436D356ECF}" destId="{79469398-C80A-4902-A451-6D840630EDB8}" srcOrd="0" destOrd="0" presId="urn:microsoft.com/office/officeart/2005/8/layout/hList3"/>
    <dgm:cxn modelId="{C183714C-F230-4310-8691-BA07FA76E336}" type="presOf" srcId="{11CAABE7-1782-41A5-B302-CFF036BA37FF}" destId="{23FEFF95-E126-4F01-9026-1DA824471222}" srcOrd="0" destOrd="0" presId="urn:microsoft.com/office/officeart/2005/8/layout/hList3"/>
    <dgm:cxn modelId="{C0969E4D-4B94-439C-B3E7-E50D729989BC}" type="presOf" srcId="{496D9CBA-8460-4F14-AFAD-FC7B516D4C22}" destId="{7337DA60-CD79-49BB-A005-972B9C49629A}" srcOrd="0" destOrd="0" presId="urn:microsoft.com/office/officeart/2005/8/layout/hList3"/>
    <dgm:cxn modelId="{ED200C72-CFB4-49E6-A321-C8AB2DCAD1F9}" type="presOf" srcId="{780C0779-E303-484F-A03D-3C4114210D9F}" destId="{3BF0C67F-D439-4932-9DEB-79DF1FAD8D78}" srcOrd="0" destOrd="0" presId="urn:microsoft.com/office/officeart/2005/8/layout/hList3"/>
    <dgm:cxn modelId="{1C461D72-70D7-4595-AC28-01F96743CB6F}" type="presOf" srcId="{E63143E2-CD7C-4746-B68E-06C19CEC73AF}" destId="{F3E72058-787D-4B65-8B8E-0C3D98B22021}" srcOrd="0" destOrd="0" presId="urn:microsoft.com/office/officeart/2005/8/layout/hList3"/>
    <dgm:cxn modelId="{08F4E575-A1FB-4A76-BBBF-3946A568F720}" srcId="{780C0779-E303-484F-A03D-3C4114210D9F}" destId="{11CAABE7-1782-41A5-B302-CFF036BA37FF}" srcOrd="1" destOrd="0" parTransId="{10921227-9646-4C97-9033-04C7ED49BE02}" sibTransId="{9EF5EC1F-3FDA-4145-A00C-B9928E0E8269}"/>
    <dgm:cxn modelId="{C5A81785-F163-430E-97D9-0624E180E447}" type="presOf" srcId="{D5348B37-0F87-4BAB-BE11-00EB54BAFB9E}" destId="{EFA41671-9A65-4BD2-AF12-87B3FC5DD2D5}" srcOrd="0" destOrd="0" presId="urn:microsoft.com/office/officeart/2005/8/layout/hList3"/>
    <dgm:cxn modelId="{149D4685-C107-41D8-8B91-3F9CBEE8DCC2}" type="presOf" srcId="{E612DB18-8E3D-4EAB-97D6-543B89174E21}" destId="{B58A2A4C-D043-4F2A-B2FE-3E4F97E42D7D}" srcOrd="0" destOrd="0" presId="urn:microsoft.com/office/officeart/2005/8/layout/hList3"/>
    <dgm:cxn modelId="{35855994-3702-4501-956B-8B62CD350C8B}" srcId="{780C0779-E303-484F-A03D-3C4114210D9F}" destId="{E63143E2-CD7C-4746-B68E-06C19CEC73AF}" srcOrd="2" destOrd="0" parTransId="{AC1DFC4A-16DB-4E6B-AEE2-FBA07EAA7E9A}" sibTransId="{0AF8BBA0-AE58-4D16-8082-B47C96346FAE}"/>
    <dgm:cxn modelId="{8CB41796-53AB-4303-A27E-741656C78352}" srcId="{78A26ECB-4A42-4822-8BDA-7C436D356ECF}" destId="{780C0779-E303-484F-A03D-3C4114210D9F}" srcOrd="0" destOrd="0" parTransId="{E8C6C18E-8E6E-4DE7-83BA-9E9FCC3DDA9F}" sibTransId="{E4290F64-4DC7-4B7F-85FE-9F7C179719E2}"/>
    <dgm:cxn modelId="{7573F9C0-E79A-4962-B351-F0C13BAD0202}" srcId="{780C0779-E303-484F-A03D-3C4114210D9F}" destId="{E612DB18-8E3D-4EAB-97D6-543B89174E21}" srcOrd="3" destOrd="0" parTransId="{4EEFE472-C1F7-4BF4-9DEC-88AC5FA1D65D}" sibTransId="{E9912E5B-7C57-46ED-BF5C-37225112E703}"/>
    <dgm:cxn modelId="{AA3A09F7-72C9-4D29-BCE3-EF906592D348}" type="presParOf" srcId="{79469398-C80A-4902-A451-6D840630EDB8}" destId="{3BF0C67F-D439-4932-9DEB-79DF1FAD8D78}" srcOrd="0" destOrd="0" presId="urn:microsoft.com/office/officeart/2005/8/layout/hList3"/>
    <dgm:cxn modelId="{CDAECB5B-D67A-4040-A95D-4DA841A1165E}" type="presParOf" srcId="{79469398-C80A-4902-A451-6D840630EDB8}" destId="{369CCEB8-1038-4C0A-800C-F924BE128B67}" srcOrd="1" destOrd="0" presId="urn:microsoft.com/office/officeart/2005/8/layout/hList3"/>
    <dgm:cxn modelId="{52D423A2-FFD2-46E4-AD21-C69C494EBC8E}" type="presParOf" srcId="{369CCEB8-1038-4C0A-800C-F924BE128B67}" destId="{EFA41671-9A65-4BD2-AF12-87B3FC5DD2D5}" srcOrd="0" destOrd="0" presId="urn:microsoft.com/office/officeart/2005/8/layout/hList3"/>
    <dgm:cxn modelId="{BDCBC2FE-43A6-410E-8251-F2C7989DBEEE}" type="presParOf" srcId="{369CCEB8-1038-4C0A-800C-F924BE128B67}" destId="{23FEFF95-E126-4F01-9026-1DA824471222}" srcOrd="1" destOrd="0" presId="urn:microsoft.com/office/officeart/2005/8/layout/hList3"/>
    <dgm:cxn modelId="{7F91E480-76DA-4960-9273-230FFB469A6C}" type="presParOf" srcId="{369CCEB8-1038-4C0A-800C-F924BE128B67}" destId="{F3E72058-787D-4B65-8B8E-0C3D98B22021}" srcOrd="2" destOrd="0" presId="urn:microsoft.com/office/officeart/2005/8/layout/hList3"/>
    <dgm:cxn modelId="{9F918836-5334-4B5F-B1AA-DD4987F1E6A5}" type="presParOf" srcId="{369CCEB8-1038-4C0A-800C-F924BE128B67}" destId="{B58A2A4C-D043-4F2A-B2FE-3E4F97E42D7D}" srcOrd="3" destOrd="0" presId="urn:microsoft.com/office/officeart/2005/8/layout/hList3"/>
    <dgm:cxn modelId="{F697FCC7-7AD2-45C3-9338-1A193FD3F77E}" type="presParOf" srcId="{369CCEB8-1038-4C0A-800C-F924BE128B67}" destId="{7337DA60-CD79-49BB-A005-972B9C49629A}" srcOrd="4" destOrd="0" presId="urn:microsoft.com/office/officeart/2005/8/layout/hList3"/>
    <dgm:cxn modelId="{1EDC8E45-A73D-48B1-9F00-A6BF9BE18E96}" type="presParOf" srcId="{79469398-C80A-4902-A451-6D840630EDB8}" destId="{7A17BF08-7B66-461D-AE03-EC9074C1DFEA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8CC1ECC-8BE9-4AA6-AD2E-EAA44AEA00A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7B0734F-D84B-417D-B22A-3B22573B4839}">
      <dgm:prSet phldrT="[Text]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Just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46.5%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of employees indicate that they have the ability to address all competing time requirements, and they have little capacity to participate in training.</a:t>
          </a:r>
        </a:p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Only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32.8%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feel that they have enough staff to do their job correctly, which limits the time they have to develop.</a:t>
          </a:r>
        </a:p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Over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two-thirds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of staff reported  that they cannot effectively perform their job because of staffing shortages, which restricts their ability to take part in training.</a:t>
          </a:r>
        </a:p>
      </dgm:t>
    </dgm:pt>
    <dgm:pt modelId="{1D905CB9-0820-45F5-ADCB-7D524233BB1D}" type="parTrans" cxnId="{AE4C1AA5-9B3F-47FC-AD28-7587931CAD66}">
      <dgm:prSet/>
      <dgm:spPr/>
      <dgm:t>
        <a:bodyPr/>
        <a:lstStyle/>
        <a:p>
          <a:endParaRPr lang="en-US"/>
        </a:p>
      </dgm:t>
    </dgm:pt>
    <dgm:pt modelId="{D04233DF-1014-4780-A294-C6CA2E280E3C}" type="sibTrans" cxnId="{AE4C1AA5-9B3F-47FC-AD28-7587931CAD66}">
      <dgm:prSet/>
      <dgm:spPr/>
      <dgm:t>
        <a:bodyPr/>
        <a:lstStyle/>
        <a:p>
          <a:endParaRPr lang="en-US"/>
        </a:p>
      </dgm:t>
    </dgm:pt>
    <dgm:pt modelId="{06D52DF2-95FD-4113-A060-7D854426C63B}">
      <dgm:prSet phldrT="[Text]"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Burnout is reported by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31.47%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of the staff, decreasing their capacity to participate in learning and development.</a:t>
          </a:r>
        </a:p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proportion of people who felt unwell as a result of work-related stress was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42.36%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and it affected training uptake and performance.</a:t>
          </a:r>
        </a:p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overall response rate of approximately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49 % (766,000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or more staff) demonstrates extensive workforce issues within NHS organizations.</a:t>
          </a:r>
        </a:p>
      </dgm:t>
    </dgm:pt>
    <dgm:pt modelId="{46FDC726-335E-4518-936B-A6A2BED809C6}" type="parTrans" cxnId="{2929F556-2672-4C4D-9DC2-4A22DB91B90F}">
      <dgm:prSet/>
      <dgm:spPr/>
      <dgm:t>
        <a:bodyPr/>
        <a:lstStyle/>
        <a:p>
          <a:endParaRPr lang="en-US"/>
        </a:p>
      </dgm:t>
    </dgm:pt>
    <dgm:pt modelId="{CE1CB506-9A16-4AE1-9164-9E920BF0893D}" type="sibTrans" cxnId="{2929F556-2672-4C4D-9DC2-4A22DB91B90F}">
      <dgm:prSet/>
      <dgm:spPr/>
      <dgm:t>
        <a:bodyPr/>
        <a:lstStyle/>
        <a:p>
          <a:endParaRPr lang="en-US"/>
        </a:p>
      </dgm:t>
    </dgm:pt>
    <dgm:pt modelId="{E7708A03-8040-4093-B625-05E29A3A01A2}" type="pres">
      <dgm:prSet presAssocID="{78CC1ECC-8BE9-4AA6-AD2E-EAA44AEA00A3}" presName="CompostProcess" presStyleCnt="0">
        <dgm:presLayoutVars>
          <dgm:dir/>
          <dgm:resizeHandles val="exact"/>
        </dgm:presLayoutVars>
      </dgm:prSet>
      <dgm:spPr/>
    </dgm:pt>
    <dgm:pt modelId="{3C498338-CEB9-4F28-94B6-D28216496E8C}" type="pres">
      <dgm:prSet presAssocID="{78CC1ECC-8BE9-4AA6-AD2E-EAA44AEA00A3}" presName="arrow" presStyleLbl="bgShp" presStyleIdx="0" presStyleCnt="1"/>
      <dgm:spPr>
        <a:solidFill>
          <a:schemeClr val="tx2"/>
        </a:solidFill>
      </dgm:spPr>
    </dgm:pt>
    <dgm:pt modelId="{360074C5-8B40-4225-9BEB-2ED53A4D6563}" type="pres">
      <dgm:prSet presAssocID="{78CC1ECC-8BE9-4AA6-AD2E-EAA44AEA00A3}" presName="linearProcess" presStyleCnt="0"/>
      <dgm:spPr/>
    </dgm:pt>
    <dgm:pt modelId="{3DC6B4AB-568A-40E9-93FE-C4596E1CCE70}" type="pres">
      <dgm:prSet presAssocID="{97B0734F-D84B-417D-B22A-3B22573B4839}" presName="textNode" presStyleLbl="node1" presStyleIdx="0" presStyleCnt="2" custScaleX="108216" custScaleY="153846">
        <dgm:presLayoutVars>
          <dgm:bulletEnabled val="1"/>
        </dgm:presLayoutVars>
      </dgm:prSet>
      <dgm:spPr/>
    </dgm:pt>
    <dgm:pt modelId="{88395575-70ED-403E-9805-A7D82E944268}" type="pres">
      <dgm:prSet presAssocID="{D04233DF-1014-4780-A294-C6CA2E280E3C}" presName="sibTrans" presStyleCnt="0"/>
      <dgm:spPr/>
    </dgm:pt>
    <dgm:pt modelId="{2D15E09E-3A54-4286-9B60-A280884E70E9}" type="pres">
      <dgm:prSet presAssocID="{06D52DF2-95FD-4113-A060-7D854426C63B}" presName="textNode" presStyleLbl="node1" presStyleIdx="1" presStyleCnt="2" custScaleX="110871" custScaleY="159091">
        <dgm:presLayoutVars>
          <dgm:bulletEnabled val="1"/>
        </dgm:presLayoutVars>
      </dgm:prSet>
      <dgm:spPr/>
    </dgm:pt>
  </dgm:ptLst>
  <dgm:cxnLst>
    <dgm:cxn modelId="{1156DC18-2376-4015-AF66-09AD178B6772}" type="presOf" srcId="{97B0734F-D84B-417D-B22A-3B22573B4839}" destId="{3DC6B4AB-568A-40E9-93FE-C4596E1CCE70}" srcOrd="0" destOrd="0" presId="urn:microsoft.com/office/officeart/2005/8/layout/hProcess9"/>
    <dgm:cxn modelId="{2929F556-2672-4C4D-9DC2-4A22DB91B90F}" srcId="{78CC1ECC-8BE9-4AA6-AD2E-EAA44AEA00A3}" destId="{06D52DF2-95FD-4113-A060-7D854426C63B}" srcOrd="1" destOrd="0" parTransId="{46FDC726-335E-4518-936B-A6A2BED809C6}" sibTransId="{CE1CB506-9A16-4AE1-9164-9E920BF0893D}"/>
    <dgm:cxn modelId="{CD06E090-FF21-4D7A-A29F-64AA56DD47DB}" type="presOf" srcId="{78CC1ECC-8BE9-4AA6-AD2E-EAA44AEA00A3}" destId="{E7708A03-8040-4093-B625-05E29A3A01A2}" srcOrd="0" destOrd="0" presId="urn:microsoft.com/office/officeart/2005/8/layout/hProcess9"/>
    <dgm:cxn modelId="{AE4C1AA5-9B3F-47FC-AD28-7587931CAD66}" srcId="{78CC1ECC-8BE9-4AA6-AD2E-EAA44AEA00A3}" destId="{97B0734F-D84B-417D-B22A-3B22573B4839}" srcOrd="0" destOrd="0" parTransId="{1D905CB9-0820-45F5-ADCB-7D524233BB1D}" sibTransId="{D04233DF-1014-4780-A294-C6CA2E280E3C}"/>
    <dgm:cxn modelId="{1194B7BB-6F27-4459-B548-FEEE6AF1FA81}" type="presOf" srcId="{06D52DF2-95FD-4113-A060-7D854426C63B}" destId="{2D15E09E-3A54-4286-9B60-A280884E70E9}" srcOrd="0" destOrd="0" presId="urn:microsoft.com/office/officeart/2005/8/layout/hProcess9"/>
    <dgm:cxn modelId="{133FD8A7-5E7C-484F-8F84-6CD1B2848B2B}" type="presParOf" srcId="{E7708A03-8040-4093-B625-05E29A3A01A2}" destId="{3C498338-CEB9-4F28-94B6-D28216496E8C}" srcOrd="0" destOrd="0" presId="urn:microsoft.com/office/officeart/2005/8/layout/hProcess9"/>
    <dgm:cxn modelId="{0ADC1CBB-4430-472D-951E-6DDA8898B988}" type="presParOf" srcId="{E7708A03-8040-4093-B625-05E29A3A01A2}" destId="{360074C5-8B40-4225-9BEB-2ED53A4D6563}" srcOrd="1" destOrd="0" presId="urn:microsoft.com/office/officeart/2005/8/layout/hProcess9"/>
    <dgm:cxn modelId="{0212CAA6-2A18-4C6B-A86B-3516D222D598}" type="presParOf" srcId="{360074C5-8B40-4225-9BEB-2ED53A4D6563}" destId="{3DC6B4AB-568A-40E9-93FE-C4596E1CCE70}" srcOrd="0" destOrd="0" presId="urn:microsoft.com/office/officeart/2005/8/layout/hProcess9"/>
    <dgm:cxn modelId="{6E4C4F5C-C925-4A82-9DDE-258EA97201EE}" type="presParOf" srcId="{360074C5-8B40-4225-9BEB-2ED53A4D6563}" destId="{88395575-70ED-403E-9805-A7D82E944268}" srcOrd="1" destOrd="0" presId="urn:microsoft.com/office/officeart/2005/8/layout/hProcess9"/>
    <dgm:cxn modelId="{7D984DE3-1319-49F6-B641-3B7B28CD998B}" type="presParOf" srcId="{360074C5-8B40-4225-9BEB-2ED53A4D6563}" destId="{2D15E09E-3A54-4286-9B60-A280884E70E9}" srcOrd="2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DA5D72C-D319-45A5-8502-B42E5AE6BFBE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677754A-83A2-41C7-9FA9-4D2FFA421133}">
      <dgm:prSet phldrT="[Text]" custT="1"/>
      <dgm:spPr/>
      <dgm:t>
        <a:bodyPr/>
        <a:lstStyle/>
        <a:p>
          <a:pPr algn="l"/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l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Restricted access to training because of workload and shortage of staff.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Disparity in access to development programs by NHS trusts.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learning time postpones skills acquisition and career growth.(Alkan, Cushen-Brewster and Anyanwu, 2024).</a:t>
          </a:r>
        </a:p>
      </dgm:t>
    </dgm:pt>
    <dgm:pt modelId="{5A02031E-53E5-48D7-BA45-1A029D9B9A3F}" type="parTrans" cxnId="{8F0FF594-E23B-4300-B0A4-FD1DA58CFEBD}">
      <dgm:prSet/>
      <dgm:spPr/>
      <dgm:t>
        <a:bodyPr/>
        <a:lstStyle/>
        <a:p>
          <a:endParaRPr lang="en-US"/>
        </a:p>
      </dgm:t>
    </dgm:pt>
    <dgm:pt modelId="{EFCC1AF2-C672-4EF1-9A5D-7759A8903B4D}" type="sibTrans" cxnId="{8F0FF594-E23B-4300-B0A4-FD1DA58CFEBD}">
      <dgm:prSet/>
      <dgm:spPr/>
      <dgm:t>
        <a:bodyPr/>
        <a:lstStyle/>
        <a:p>
          <a:endParaRPr lang="en-US"/>
        </a:p>
      </dgm:t>
    </dgm:pt>
    <dgm:pt modelId="{37A3A4EA-FE66-442E-B54B-241F686503A1}">
      <dgm:prSet phldrT="[Text]" custT="1"/>
      <dgm:spPr/>
      <dgm:t>
        <a:bodyPr/>
        <a:lstStyle/>
        <a:p>
          <a:pPr algn="l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 Clinical skills and patient safety are enhanced through good training. 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absence of training lowers the staff confidence and performance. 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standards of care need to be constantly developed (Williams, 2024).</a:t>
          </a:r>
        </a:p>
      </dgm:t>
    </dgm:pt>
    <dgm:pt modelId="{76B08AC8-3C23-4497-BC80-3E87E190F3A3}" type="parTrans" cxnId="{64131DA0-9AE3-44FC-9761-78DE5D60669D}">
      <dgm:prSet/>
      <dgm:spPr/>
      <dgm:t>
        <a:bodyPr/>
        <a:lstStyle/>
        <a:p>
          <a:endParaRPr lang="en-US"/>
        </a:p>
      </dgm:t>
    </dgm:pt>
    <dgm:pt modelId="{FC312B44-CB4B-444C-808B-438AFB74C8FF}" type="sibTrans" cxnId="{64131DA0-9AE3-44FC-9761-78DE5D60669D}">
      <dgm:prSet/>
      <dgm:spPr/>
      <dgm:t>
        <a:bodyPr/>
        <a:lstStyle/>
        <a:p>
          <a:endParaRPr lang="en-US"/>
        </a:p>
      </dgm:t>
    </dgm:pt>
    <dgm:pt modelId="{70B8B8DA-AAB1-4B63-94FD-15A37153EF1A}">
      <dgm:prSet phldrT="[Text]" custT="1"/>
      <dgm:spPr/>
      <dgm:t>
        <a:bodyPr/>
        <a:lstStyle/>
        <a:p>
          <a:pPr algn="l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training enhances stress and job dissatisfaction.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Few development opportunities lead to burnout.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Professional employees are more assured and involved.(Remnant et al., 2025).</a:t>
          </a:r>
        </a:p>
      </dgm:t>
    </dgm:pt>
    <dgm:pt modelId="{170CF0DC-7EA0-489E-9FA6-A77035D2E66F}" type="parTrans" cxnId="{B0C940AB-D2E0-48F0-A835-1D13F74D4A8C}">
      <dgm:prSet/>
      <dgm:spPr/>
      <dgm:t>
        <a:bodyPr/>
        <a:lstStyle/>
        <a:p>
          <a:endParaRPr lang="en-US"/>
        </a:p>
      </dgm:t>
    </dgm:pt>
    <dgm:pt modelId="{EA4E9586-AA3B-4FD8-AD7E-39BE6BF99F03}" type="sibTrans" cxnId="{B0C940AB-D2E0-48F0-A835-1D13F74D4A8C}">
      <dgm:prSet/>
      <dgm:spPr/>
      <dgm:t>
        <a:bodyPr/>
        <a:lstStyle/>
        <a:p>
          <a:endParaRPr lang="en-US"/>
        </a:p>
      </dgm:t>
    </dgm:pt>
    <dgm:pt modelId="{04E1585D-3414-45F2-A3B9-A23603856017}">
      <dgm:prSet phldrT="[Text]" custT="1"/>
      <dgm:spPr/>
      <dgm:t>
        <a:bodyPr/>
        <a:lstStyle/>
        <a:p>
          <a:pPr algn="l"/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Experienced employees provide better quality and efficient care.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lack of training may result in clinical errors and adverse outcomes.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Life-long learning enhances general medical performance.</a:t>
          </a:r>
        </a:p>
      </dgm:t>
    </dgm:pt>
    <dgm:pt modelId="{5B6851C3-60C2-4C47-AB08-621CDC20CAE7}" type="parTrans" cxnId="{FD924FE8-C3DE-45C5-8DBE-1D678F1B0111}">
      <dgm:prSet/>
      <dgm:spPr/>
      <dgm:t>
        <a:bodyPr/>
        <a:lstStyle/>
        <a:p>
          <a:endParaRPr lang="en-US"/>
        </a:p>
      </dgm:t>
    </dgm:pt>
    <dgm:pt modelId="{E9ED077B-BF45-4FF8-900B-350007DAD43E}" type="sibTrans" cxnId="{FD924FE8-C3DE-45C5-8DBE-1D678F1B0111}">
      <dgm:prSet/>
      <dgm:spPr/>
      <dgm:t>
        <a:bodyPr/>
        <a:lstStyle/>
        <a:p>
          <a:endParaRPr lang="en-US"/>
        </a:p>
      </dgm:t>
    </dgm:pt>
    <dgm:pt modelId="{5BF06FEA-68F6-4A93-AF2B-A4F008B2B396}" type="pres">
      <dgm:prSet presAssocID="{8DA5D72C-D319-45A5-8502-B42E5AE6BFBE}" presName="diagram" presStyleCnt="0">
        <dgm:presLayoutVars>
          <dgm:dir/>
          <dgm:resizeHandles val="exact"/>
        </dgm:presLayoutVars>
      </dgm:prSet>
      <dgm:spPr/>
    </dgm:pt>
    <dgm:pt modelId="{C8D61446-5B84-4667-AAC6-25F0A7703E59}" type="pres">
      <dgm:prSet presAssocID="{3677754A-83A2-41C7-9FA9-4D2FFA421133}" presName="node" presStyleLbl="node1" presStyleIdx="0" presStyleCnt="4">
        <dgm:presLayoutVars>
          <dgm:bulletEnabled val="1"/>
        </dgm:presLayoutVars>
      </dgm:prSet>
      <dgm:spPr/>
    </dgm:pt>
    <dgm:pt modelId="{31CF01BA-56BB-41BF-9E7F-CCECDAA94428}" type="pres">
      <dgm:prSet presAssocID="{EFCC1AF2-C672-4EF1-9A5D-7759A8903B4D}" presName="sibTrans" presStyleCnt="0"/>
      <dgm:spPr/>
    </dgm:pt>
    <dgm:pt modelId="{A399CF6E-25FB-457B-8ADA-308866D47A67}" type="pres">
      <dgm:prSet presAssocID="{37A3A4EA-FE66-442E-B54B-241F686503A1}" presName="node" presStyleLbl="node1" presStyleIdx="1" presStyleCnt="4">
        <dgm:presLayoutVars>
          <dgm:bulletEnabled val="1"/>
        </dgm:presLayoutVars>
      </dgm:prSet>
      <dgm:spPr/>
    </dgm:pt>
    <dgm:pt modelId="{B29AE15A-D41C-49B6-9135-A79A1FACCDAE}" type="pres">
      <dgm:prSet presAssocID="{FC312B44-CB4B-444C-808B-438AFB74C8FF}" presName="sibTrans" presStyleCnt="0"/>
      <dgm:spPr/>
    </dgm:pt>
    <dgm:pt modelId="{9488F4E5-ABF3-4097-BF8E-C8FB3BC3A451}" type="pres">
      <dgm:prSet presAssocID="{70B8B8DA-AAB1-4B63-94FD-15A37153EF1A}" presName="node" presStyleLbl="node1" presStyleIdx="2" presStyleCnt="4">
        <dgm:presLayoutVars>
          <dgm:bulletEnabled val="1"/>
        </dgm:presLayoutVars>
      </dgm:prSet>
      <dgm:spPr/>
    </dgm:pt>
    <dgm:pt modelId="{12C61AF7-EE47-4EC0-BAF1-AB02B3CD189E}" type="pres">
      <dgm:prSet presAssocID="{EA4E9586-AA3B-4FD8-AD7E-39BE6BF99F03}" presName="sibTrans" presStyleCnt="0"/>
      <dgm:spPr/>
    </dgm:pt>
    <dgm:pt modelId="{56BE4167-A99B-4FED-AA50-4CF719ED11A9}" type="pres">
      <dgm:prSet presAssocID="{04E1585D-3414-45F2-A3B9-A23603856017}" presName="node" presStyleLbl="node1" presStyleIdx="3" presStyleCnt="4">
        <dgm:presLayoutVars>
          <dgm:bulletEnabled val="1"/>
        </dgm:presLayoutVars>
      </dgm:prSet>
      <dgm:spPr/>
    </dgm:pt>
  </dgm:ptLst>
  <dgm:cxnLst>
    <dgm:cxn modelId="{E9D03211-2D72-4AB9-AE1A-090B5285777A}" type="presOf" srcId="{8DA5D72C-D319-45A5-8502-B42E5AE6BFBE}" destId="{5BF06FEA-68F6-4A93-AF2B-A4F008B2B396}" srcOrd="0" destOrd="0" presId="urn:microsoft.com/office/officeart/2005/8/layout/default"/>
    <dgm:cxn modelId="{59656779-2505-41A6-9F63-DA98FB5250E3}" type="presOf" srcId="{3677754A-83A2-41C7-9FA9-4D2FFA421133}" destId="{C8D61446-5B84-4667-AAC6-25F0A7703E59}" srcOrd="0" destOrd="0" presId="urn:microsoft.com/office/officeart/2005/8/layout/default"/>
    <dgm:cxn modelId="{8F0FF594-E23B-4300-B0A4-FD1DA58CFEBD}" srcId="{8DA5D72C-D319-45A5-8502-B42E5AE6BFBE}" destId="{3677754A-83A2-41C7-9FA9-4D2FFA421133}" srcOrd="0" destOrd="0" parTransId="{5A02031E-53E5-48D7-BA45-1A029D9B9A3F}" sibTransId="{EFCC1AF2-C672-4EF1-9A5D-7759A8903B4D}"/>
    <dgm:cxn modelId="{64131DA0-9AE3-44FC-9761-78DE5D60669D}" srcId="{8DA5D72C-D319-45A5-8502-B42E5AE6BFBE}" destId="{37A3A4EA-FE66-442E-B54B-241F686503A1}" srcOrd="1" destOrd="0" parTransId="{76B08AC8-3C23-4497-BC80-3E87E190F3A3}" sibTransId="{FC312B44-CB4B-444C-808B-438AFB74C8FF}"/>
    <dgm:cxn modelId="{B0C940AB-D2E0-48F0-A835-1D13F74D4A8C}" srcId="{8DA5D72C-D319-45A5-8502-B42E5AE6BFBE}" destId="{70B8B8DA-AAB1-4B63-94FD-15A37153EF1A}" srcOrd="2" destOrd="0" parTransId="{170CF0DC-7EA0-489E-9FA6-A77035D2E66F}" sibTransId="{EA4E9586-AA3B-4FD8-AD7E-39BE6BF99F03}"/>
    <dgm:cxn modelId="{5941BFAE-ECEB-4BB8-A13B-CC8907E86FC5}" type="presOf" srcId="{37A3A4EA-FE66-442E-B54B-241F686503A1}" destId="{A399CF6E-25FB-457B-8ADA-308866D47A67}" srcOrd="0" destOrd="0" presId="urn:microsoft.com/office/officeart/2005/8/layout/default"/>
    <dgm:cxn modelId="{D5B7FDBB-EAF9-4C29-B860-01298560F395}" type="presOf" srcId="{70B8B8DA-AAB1-4B63-94FD-15A37153EF1A}" destId="{9488F4E5-ABF3-4097-BF8E-C8FB3BC3A451}" srcOrd="0" destOrd="0" presId="urn:microsoft.com/office/officeart/2005/8/layout/default"/>
    <dgm:cxn modelId="{978A62BF-E2F7-44A2-8166-B49DB7B42376}" type="presOf" srcId="{04E1585D-3414-45F2-A3B9-A23603856017}" destId="{56BE4167-A99B-4FED-AA50-4CF719ED11A9}" srcOrd="0" destOrd="0" presId="urn:microsoft.com/office/officeart/2005/8/layout/default"/>
    <dgm:cxn modelId="{FD924FE8-C3DE-45C5-8DBE-1D678F1B0111}" srcId="{8DA5D72C-D319-45A5-8502-B42E5AE6BFBE}" destId="{04E1585D-3414-45F2-A3B9-A23603856017}" srcOrd="3" destOrd="0" parTransId="{5B6851C3-60C2-4C47-AB08-621CDC20CAE7}" sibTransId="{E9ED077B-BF45-4FF8-900B-350007DAD43E}"/>
    <dgm:cxn modelId="{C0597218-CC7E-4FA5-B3B2-2CD2F770752D}" type="presParOf" srcId="{5BF06FEA-68F6-4A93-AF2B-A4F008B2B396}" destId="{C8D61446-5B84-4667-AAC6-25F0A7703E59}" srcOrd="0" destOrd="0" presId="urn:microsoft.com/office/officeart/2005/8/layout/default"/>
    <dgm:cxn modelId="{5BD1A909-F23F-4AFF-83E3-46BE21F2F1CB}" type="presParOf" srcId="{5BF06FEA-68F6-4A93-AF2B-A4F008B2B396}" destId="{31CF01BA-56BB-41BF-9E7F-CCECDAA94428}" srcOrd="1" destOrd="0" presId="urn:microsoft.com/office/officeart/2005/8/layout/default"/>
    <dgm:cxn modelId="{A6DFC55A-3652-4918-AEAD-555F48675C28}" type="presParOf" srcId="{5BF06FEA-68F6-4A93-AF2B-A4F008B2B396}" destId="{A399CF6E-25FB-457B-8ADA-308866D47A67}" srcOrd="2" destOrd="0" presId="urn:microsoft.com/office/officeart/2005/8/layout/default"/>
    <dgm:cxn modelId="{4DF4B345-2B72-433A-9392-7EE45C38CDC9}" type="presParOf" srcId="{5BF06FEA-68F6-4A93-AF2B-A4F008B2B396}" destId="{B29AE15A-D41C-49B6-9135-A79A1FACCDAE}" srcOrd="3" destOrd="0" presId="urn:microsoft.com/office/officeart/2005/8/layout/default"/>
    <dgm:cxn modelId="{B4D810E1-EF80-4948-B820-4AF978875103}" type="presParOf" srcId="{5BF06FEA-68F6-4A93-AF2B-A4F008B2B396}" destId="{9488F4E5-ABF3-4097-BF8E-C8FB3BC3A451}" srcOrd="4" destOrd="0" presId="urn:microsoft.com/office/officeart/2005/8/layout/default"/>
    <dgm:cxn modelId="{57B1F457-8B20-4445-A47A-55284EE8B4EA}" type="presParOf" srcId="{5BF06FEA-68F6-4A93-AF2B-A4F008B2B396}" destId="{12C61AF7-EE47-4EC0-BAF1-AB02B3CD189E}" srcOrd="5" destOrd="0" presId="urn:microsoft.com/office/officeart/2005/8/layout/default"/>
    <dgm:cxn modelId="{12533EC2-0CFB-4719-9BBF-8737FCE6D3D3}" type="presParOf" srcId="{5BF06FEA-68F6-4A93-AF2B-A4F008B2B396}" destId="{56BE4167-A99B-4FED-AA50-4CF719ED11A9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BFAEF62-3B28-47C0-A6AC-F5B0AD360804}" type="doc">
      <dgm:prSet loTypeId="urn:microsoft.com/office/officeart/2005/8/layout/matrix1" loCatId="matrix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en-US"/>
        </a:p>
      </dgm:t>
    </dgm:pt>
    <dgm:pt modelId="{7A1EB9A3-0BA6-4478-B84C-B9768B8B8AAC}">
      <dgm:prSet phldrT="[Text]" phldr="0" custT="1"/>
      <dgm:spPr/>
      <dgm:t>
        <a:bodyPr/>
        <a:lstStyle/>
        <a:p>
          <a:r>
            <a:rPr lang="en-US" sz="2800" b="1" dirty="0">
              <a:latin typeface="Times New Roman" panose="02020603050405020304" pitchFamily="18" charset="0"/>
              <a:cs typeface="Times New Roman" panose="02020603050405020304" pitchFamily="18" charset="0"/>
            </a:rPr>
            <a:t>NHS Leadership Development for Training &amp; Development</a:t>
          </a:r>
        </a:p>
      </dgm:t>
    </dgm:pt>
    <dgm:pt modelId="{4547F5B0-24A7-4AA5-8FF1-E8EB3A8ABB2E}" type="parTrans" cxnId="{8A57C931-B070-4973-9387-E0ED5DC75AD5}">
      <dgm:prSet/>
      <dgm:spPr/>
      <dgm:t>
        <a:bodyPr/>
        <a:lstStyle/>
        <a:p>
          <a:endParaRPr lang="en-US"/>
        </a:p>
      </dgm:t>
    </dgm:pt>
    <dgm:pt modelId="{895C09CB-2544-4C46-9D6D-1456BB0D8C8F}" type="sibTrans" cxnId="{8A57C931-B070-4973-9387-E0ED5DC75AD5}">
      <dgm:prSet/>
      <dgm:spPr/>
      <dgm:t>
        <a:bodyPr/>
        <a:lstStyle/>
        <a:p>
          <a:endParaRPr lang="en-US"/>
        </a:p>
      </dgm:t>
    </dgm:pt>
    <dgm:pt modelId="{9BD465E1-3EA4-449E-83DE-D50F1BC89E46}">
      <dgm:prSet phldrT="[Text]"/>
      <dgm:spPr/>
      <dgm:t>
        <a:bodyPr/>
        <a:lstStyle/>
        <a:p>
          <a:pPr algn="ctr">
            <a:buNone/>
          </a:pP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High Clinical Workload</a:t>
          </a:r>
        </a:p>
        <a:p>
          <a:pPr algn="ctr">
            <a:buNone/>
          </a:pPr>
          <a:endParaRPr lang="en-US" b="1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 lot of work minimizes time to take on leadership training.</a:t>
          </a:r>
        </a:p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employees are more concerned with patient care rather than development.</a:t>
          </a:r>
        </a:p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Restricts involvement in formal leadership courses (Snelling et al., 2023)</a:t>
          </a:r>
        </a:p>
      </dgm:t>
    </dgm:pt>
    <dgm:pt modelId="{4E0521D2-E585-4238-A397-F469C12B1F38}" type="parTrans" cxnId="{42E88DCC-5DDD-49FC-87D7-F672810607B6}">
      <dgm:prSet/>
      <dgm:spPr/>
      <dgm:t>
        <a:bodyPr/>
        <a:lstStyle/>
        <a:p>
          <a:endParaRPr lang="en-US"/>
        </a:p>
      </dgm:t>
    </dgm:pt>
    <dgm:pt modelId="{3AD61B2B-B4FE-4C6D-8343-0CBF32F2FC1D}" type="sibTrans" cxnId="{42E88DCC-5DDD-49FC-87D7-F672810607B6}">
      <dgm:prSet/>
      <dgm:spPr/>
      <dgm:t>
        <a:bodyPr/>
        <a:lstStyle/>
        <a:p>
          <a:endParaRPr lang="en-US"/>
        </a:p>
      </dgm:t>
    </dgm:pt>
    <dgm:pt modelId="{398AC48E-8275-4221-B208-0E1360BF0CBD}">
      <dgm:prSet phldrT="[Text]"/>
      <dgm:spPr/>
      <dgm:t>
        <a:bodyPr/>
        <a:lstStyle/>
        <a:p>
          <a:pPr algn="ctr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Limited Funding for Training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development initiatives are limited by budget limitations.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Less access to higher training programmes.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tended to concentrate on short-term service provision (Jones, Horton and Home, 2022)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0E07E1-87C7-4561-95C7-35333D3126FB}" type="parTrans" cxnId="{8CD8B942-44B4-40FA-9D56-D6DC4B0CB449}">
      <dgm:prSet/>
      <dgm:spPr/>
      <dgm:t>
        <a:bodyPr/>
        <a:lstStyle/>
        <a:p>
          <a:endParaRPr lang="en-US"/>
        </a:p>
      </dgm:t>
    </dgm:pt>
    <dgm:pt modelId="{4CD6C203-70EE-41D9-9BE7-10F1C7740B66}" type="sibTrans" cxnId="{8CD8B942-44B4-40FA-9D56-D6DC4B0CB449}">
      <dgm:prSet/>
      <dgm:spPr/>
      <dgm:t>
        <a:bodyPr/>
        <a:lstStyle/>
        <a:p>
          <a:endParaRPr lang="en-US"/>
        </a:p>
      </dgm:t>
    </dgm:pt>
    <dgm:pt modelId="{24FEB07D-BDB4-4813-8E3B-D9D0F12DE059}">
      <dgm:prSet phldrT="[Text]"/>
      <dgm:spPr/>
      <dgm:t>
        <a:bodyPr/>
        <a:lstStyle/>
        <a:p>
          <a:pPr algn="ctr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Frequent Job Rotations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Rotations interfere with the continuity of leadership skills development.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Limits long-term mentoring and leadership growth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Minimizes stability of leadership channels.</a:t>
          </a:r>
        </a:p>
      </dgm:t>
    </dgm:pt>
    <dgm:pt modelId="{B2556CF0-471F-428E-BA73-828BD5ECAC77}" type="parTrans" cxnId="{9D49B1B7-FDB3-4A67-9860-27D983E7CE37}">
      <dgm:prSet/>
      <dgm:spPr/>
      <dgm:t>
        <a:bodyPr/>
        <a:lstStyle/>
        <a:p>
          <a:endParaRPr lang="en-US"/>
        </a:p>
      </dgm:t>
    </dgm:pt>
    <dgm:pt modelId="{0F071B90-613F-4CCE-8455-23BEE74FB5B1}" type="sibTrans" cxnId="{9D49B1B7-FDB3-4A67-9860-27D983E7CE37}">
      <dgm:prSet/>
      <dgm:spPr/>
      <dgm:t>
        <a:bodyPr/>
        <a:lstStyle/>
        <a:p>
          <a:endParaRPr lang="en-US"/>
        </a:p>
      </dgm:t>
    </dgm:pt>
    <dgm:pt modelId="{84693B29-F82E-4575-9FAA-723FE76C3242}">
      <dgm:prSet phldrT="[Text]"/>
      <dgm:spPr/>
      <dgm:t>
        <a:bodyPr/>
        <a:lstStyle/>
        <a:p>
          <a:pPr algn="ctr"/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Lack of Formal Recognition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skills do not necessarily receive official recognition.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Lowers the incentive to undergo leadership training.</a:t>
          </a:r>
        </a:p>
        <a:p>
          <a:r>
            <a:rPr lang="en-US" b="0" dirty="0">
              <a:latin typeface="Times New Roman" panose="02020603050405020304" pitchFamily="18" charset="0"/>
              <a:cs typeface="Times New Roman" panose="02020603050405020304" pitchFamily="18" charset="0"/>
            </a:rPr>
            <a:t>Few motivations to encourage employees to take up leadership positions (Lewis, Hughes and Baldie, 2025).</a:t>
          </a:r>
        </a:p>
      </dgm:t>
    </dgm:pt>
    <dgm:pt modelId="{E46A86A7-6FC7-4278-9DCF-3EC023371931}" type="parTrans" cxnId="{56DFFF18-2255-4570-B850-92F1A78351D2}">
      <dgm:prSet/>
      <dgm:spPr/>
      <dgm:t>
        <a:bodyPr/>
        <a:lstStyle/>
        <a:p>
          <a:endParaRPr lang="en-US"/>
        </a:p>
      </dgm:t>
    </dgm:pt>
    <dgm:pt modelId="{F7E69198-9713-418F-88E9-0AC19781C517}" type="sibTrans" cxnId="{56DFFF18-2255-4570-B850-92F1A78351D2}">
      <dgm:prSet/>
      <dgm:spPr/>
      <dgm:t>
        <a:bodyPr/>
        <a:lstStyle/>
        <a:p>
          <a:endParaRPr lang="en-US"/>
        </a:p>
      </dgm:t>
    </dgm:pt>
    <dgm:pt modelId="{E8875569-F5D1-418C-961A-1CF0DCB9F362}" type="pres">
      <dgm:prSet presAssocID="{8BFAEF62-3B28-47C0-A6AC-F5B0AD360804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8531BC41-45EF-4E61-A6C4-DED3E83010BE}" type="pres">
      <dgm:prSet presAssocID="{8BFAEF62-3B28-47C0-A6AC-F5B0AD360804}" presName="matrix" presStyleCnt="0"/>
      <dgm:spPr/>
    </dgm:pt>
    <dgm:pt modelId="{334AAEE9-EBC6-4550-BA97-3850546476A6}" type="pres">
      <dgm:prSet presAssocID="{8BFAEF62-3B28-47C0-A6AC-F5B0AD360804}" presName="tile1" presStyleLbl="node1" presStyleIdx="0" presStyleCnt="4"/>
      <dgm:spPr/>
    </dgm:pt>
    <dgm:pt modelId="{25CB7764-EB65-4FC9-BC24-EE5DB09AC35A}" type="pres">
      <dgm:prSet presAssocID="{8BFAEF62-3B28-47C0-A6AC-F5B0AD360804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6EB3DC0A-6C54-4502-899B-CCE393AA16DB}" type="pres">
      <dgm:prSet presAssocID="{8BFAEF62-3B28-47C0-A6AC-F5B0AD360804}" presName="tile2" presStyleLbl="node1" presStyleIdx="1" presStyleCnt="4"/>
      <dgm:spPr/>
    </dgm:pt>
    <dgm:pt modelId="{5E27108E-9DD1-43F7-B3FA-CB16733B4191}" type="pres">
      <dgm:prSet presAssocID="{8BFAEF62-3B28-47C0-A6AC-F5B0AD360804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0A91DD89-01F5-424F-9B7D-D4D8D6D8FD1F}" type="pres">
      <dgm:prSet presAssocID="{8BFAEF62-3B28-47C0-A6AC-F5B0AD360804}" presName="tile3" presStyleLbl="node1" presStyleIdx="2" presStyleCnt="4"/>
      <dgm:spPr/>
    </dgm:pt>
    <dgm:pt modelId="{06001D87-07DE-4F1A-9AF4-7A7776C120F5}" type="pres">
      <dgm:prSet presAssocID="{8BFAEF62-3B28-47C0-A6AC-F5B0AD360804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2AFF059-259C-4FAB-BC5D-A8B40ED09765}" type="pres">
      <dgm:prSet presAssocID="{8BFAEF62-3B28-47C0-A6AC-F5B0AD360804}" presName="tile4" presStyleLbl="node1" presStyleIdx="3" presStyleCnt="4"/>
      <dgm:spPr/>
    </dgm:pt>
    <dgm:pt modelId="{BB0DA625-EE24-49E2-B63D-3291BBF2B71B}" type="pres">
      <dgm:prSet presAssocID="{8BFAEF62-3B28-47C0-A6AC-F5B0AD360804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58CA891-2EB2-4F46-A838-AD734050CD4A}" type="pres">
      <dgm:prSet presAssocID="{8BFAEF62-3B28-47C0-A6AC-F5B0AD360804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0C281912-27DA-416F-943F-2D0DC20ACDB9}" type="presOf" srcId="{9BD465E1-3EA4-449E-83DE-D50F1BC89E46}" destId="{25CB7764-EB65-4FC9-BC24-EE5DB09AC35A}" srcOrd="1" destOrd="0" presId="urn:microsoft.com/office/officeart/2005/8/layout/matrix1"/>
    <dgm:cxn modelId="{46652916-77CC-48BC-A139-1A2BC55CA8DA}" type="presOf" srcId="{84693B29-F82E-4575-9FAA-723FE76C3242}" destId="{BB0DA625-EE24-49E2-B63D-3291BBF2B71B}" srcOrd="1" destOrd="0" presId="urn:microsoft.com/office/officeart/2005/8/layout/matrix1"/>
    <dgm:cxn modelId="{56DFFF18-2255-4570-B850-92F1A78351D2}" srcId="{7A1EB9A3-0BA6-4478-B84C-B9768B8B8AAC}" destId="{84693B29-F82E-4575-9FAA-723FE76C3242}" srcOrd="3" destOrd="0" parTransId="{E46A86A7-6FC7-4278-9DCF-3EC023371931}" sibTransId="{F7E69198-9713-418F-88E9-0AC19781C517}"/>
    <dgm:cxn modelId="{57B9401B-A10D-4693-A2F8-6CF107B30C3C}" type="presOf" srcId="{398AC48E-8275-4221-B208-0E1360BF0CBD}" destId="{6EB3DC0A-6C54-4502-899B-CCE393AA16DB}" srcOrd="0" destOrd="0" presId="urn:microsoft.com/office/officeart/2005/8/layout/matrix1"/>
    <dgm:cxn modelId="{ACD11E2D-3CE2-4F81-B102-27E1754D280F}" type="presOf" srcId="{24FEB07D-BDB4-4813-8E3B-D9D0F12DE059}" destId="{06001D87-07DE-4F1A-9AF4-7A7776C120F5}" srcOrd="1" destOrd="0" presId="urn:microsoft.com/office/officeart/2005/8/layout/matrix1"/>
    <dgm:cxn modelId="{8A57C931-B070-4973-9387-E0ED5DC75AD5}" srcId="{8BFAEF62-3B28-47C0-A6AC-F5B0AD360804}" destId="{7A1EB9A3-0BA6-4478-B84C-B9768B8B8AAC}" srcOrd="0" destOrd="0" parTransId="{4547F5B0-24A7-4AA5-8FF1-E8EB3A8ABB2E}" sibTransId="{895C09CB-2544-4C46-9D6D-1456BB0D8C8F}"/>
    <dgm:cxn modelId="{8CD8B942-44B4-40FA-9D56-D6DC4B0CB449}" srcId="{7A1EB9A3-0BA6-4478-B84C-B9768B8B8AAC}" destId="{398AC48E-8275-4221-B208-0E1360BF0CBD}" srcOrd="1" destOrd="0" parTransId="{B40E07E1-87C7-4561-95C7-35333D3126FB}" sibTransId="{4CD6C203-70EE-41D9-9BE7-10F1C7740B66}"/>
    <dgm:cxn modelId="{79CAB84D-479E-4402-8706-0EEF142837DF}" type="presOf" srcId="{8BFAEF62-3B28-47C0-A6AC-F5B0AD360804}" destId="{E8875569-F5D1-418C-961A-1CF0DCB9F362}" srcOrd="0" destOrd="0" presId="urn:microsoft.com/office/officeart/2005/8/layout/matrix1"/>
    <dgm:cxn modelId="{92A1F570-BA63-47E9-B9D5-F6B7893EF47C}" type="presOf" srcId="{7A1EB9A3-0BA6-4478-B84C-B9768B8B8AAC}" destId="{758CA891-2EB2-4F46-A838-AD734050CD4A}" srcOrd="0" destOrd="0" presId="urn:microsoft.com/office/officeart/2005/8/layout/matrix1"/>
    <dgm:cxn modelId="{13B17681-1963-4366-9077-96EF06377904}" type="presOf" srcId="{9BD465E1-3EA4-449E-83DE-D50F1BC89E46}" destId="{334AAEE9-EBC6-4550-BA97-3850546476A6}" srcOrd="0" destOrd="0" presId="urn:microsoft.com/office/officeart/2005/8/layout/matrix1"/>
    <dgm:cxn modelId="{5111008D-A2FF-425E-907A-66A266EB9A5F}" type="presOf" srcId="{84693B29-F82E-4575-9FAA-723FE76C3242}" destId="{92AFF059-259C-4FAB-BC5D-A8B40ED09765}" srcOrd="0" destOrd="0" presId="urn:microsoft.com/office/officeart/2005/8/layout/matrix1"/>
    <dgm:cxn modelId="{9D49B1B7-FDB3-4A67-9860-27D983E7CE37}" srcId="{7A1EB9A3-0BA6-4478-B84C-B9768B8B8AAC}" destId="{24FEB07D-BDB4-4813-8E3B-D9D0F12DE059}" srcOrd="2" destOrd="0" parTransId="{B2556CF0-471F-428E-BA73-828BD5ECAC77}" sibTransId="{0F071B90-613F-4CCE-8455-23BEE74FB5B1}"/>
    <dgm:cxn modelId="{EC85AEBB-4454-4194-9B4E-CF0757EE685E}" type="presOf" srcId="{24FEB07D-BDB4-4813-8E3B-D9D0F12DE059}" destId="{0A91DD89-01F5-424F-9B7D-D4D8D6D8FD1F}" srcOrd="0" destOrd="0" presId="urn:microsoft.com/office/officeart/2005/8/layout/matrix1"/>
    <dgm:cxn modelId="{42E88DCC-5DDD-49FC-87D7-F672810607B6}" srcId="{7A1EB9A3-0BA6-4478-B84C-B9768B8B8AAC}" destId="{9BD465E1-3EA4-449E-83DE-D50F1BC89E46}" srcOrd="0" destOrd="0" parTransId="{4E0521D2-E585-4238-A397-F469C12B1F38}" sibTransId="{3AD61B2B-B4FE-4C6D-8343-0CBF32F2FC1D}"/>
    <dgm:cxn modelId="{53E8B6F9-A9E5-4885-86F2-9B6165B08D95}" type="presOf" srcId="{398AC48E-8275-4221-B208-0E1360BF0CBD}" destId="{5E27108E-9DD1-43F7-B3FA-CB16733B4191}" srcOrd="1" destOrd="0" presId="urn:microsoft.com/office/officeart/2005/8/layout/matrix1"/>
    <dgm:cxn modelId="{E7E3438A-F1FB-4416-A53D-ECE66E1A9CEF}" type="presParOf" srcId="{E8875569-F5D1-418C-961A-1CF0DCB9F362}" destId="{8531BC41-45EF-4E61-A6C4-DED3E83010BE}" srcOrd="0" destOrd="0" presId="urn:microsoft.com/office/officeart/2005/8/layout/matrix1"/>
    <dgm:cxn modelId="{6424BBF7-44CC-41D4-A472-5FFD26E1E49B}" type="presParOf" srcId="{8531BC41-45EF-4E61-A6C4-DED3E83010BE}" destId="{334AAEE9-EBC6-4550-BA97-3850546476A6}" srcOrd="0" destOrd="0" presId="urn:microsoft.com/office/officeart/2005/8/layout/matrix1"/>
    <dgm:cxn modelId="{B74CA86A-FFD3-45B0-991F-68D14731E8E9}" type="presParOf" srcId="{8531BC41-45EF-4E61-A6C4-DED3E83010BE}" destId="{25CB7764-EB65-4FC9-BC24-EE5DB09AC35A}" srcOrd="1" destOrd="0" presId="urn:microsoft.com/office/officeart/2005/8/layout/matrix1"/>
    <dgm:cxn modelId="{DE597F53-CB46-442B-B91A-78865C9C2790}" type="presParOf" srcId="{8531BC41-45EF-4E61-A6C4-DED3E83010BE}" destId="{6EB3DC0A-6C54-4502-899B-CCE393AA16DB}" srcOrd="2" destOrd="0" presId="urn:microsoft.com/office/officeart/2005/8/layout/matrix1"/>
    <dgm:cxn modelId="{1ACE9D28-8D43-42D0-B44E-85CB4FB7CAFE}" type="presParOf" srcId="{8531BC41-45EF-4E61-A6C4-DED3E83010BE}" destId="{5E27108E-9DD1-43F7-B3FA-CB16733B4191}" srcOrd="3" destOrd="0" presId="urn:microsoft.com/office/officeart/2005/8/layout/matrix1"/>
    <dgm:cxn modelId="{F4FF0C0A-3447-47AF-802F-DDE9991DB05A}" type="presParOf" srcId="{8531BC41-45EF-4E61-A6C4-DED3E83010BE}" destId="{0A91DD89-01F5-424F-9B7D-D4D8D6D8FD1F}" srcOrd="4" destOrd="0" presId="urn:microsoft.com/office/officeart/2005/8/layout/matrix1"/>
    <dgm:cxn modelId="{23381354-8CF2-455E-9785-20F9DE7AA60A}" type="presParOf" srcId="{8531BC41-45EF-4E61-A6C4-DED3E83010BE}" destId="{06001D87-07DE-4F1A-9AF4-7A7776C120F5}" srcOrd="5" destOrd="0" presId="urn:microsoft.com/office/officeart/2005/8/layout/matrix1"/>
    <dgm:cxn modelId="{EF8C975D-8617-48C4-A4AB-CDA24FAAD2A1}" type="presParOf" srcId="{8531BC41-45EF-4E61-A6C4-DED3E83010BE}" destId="{92AFF059-259C-4FAB-BC5D-A8B40ED09765}" srcOrd="6" destOrd="0" presId="urn:microsoft.com/office/officeart/2005/8/layout/matrix1"/>
    <dgm:cxn modelId="{0B300366-B768-4D77-91C1-ED274B5A8D8D}" type="presParOf" srcId="{8531BC41-45EF-4E61-A6C4-DED3E83010BE}" destId="{BB0DA625-EE24-49E2-B63D-3291BBF2B71B}" srcOrd="7" destOrd="0" presId="urn:microsoft.com/office/officeart/2005/8/layout/matrix1"/>
    <dgm:cxn modelId="{5953E333-CA14-49C0-A15C-78E9DA389EF0}" type="presParOf" srcId="{E8875569-F5D1-418C-961A-1CF0DCB9F362}" destId="{758CA891-2EB2-4F46-A838-AD734050CD4A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2D264FA-2585-4984-B218-C9C7A68F372E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2DE84E-DEC8-4ED9-8A27-45F068ABD4A0}">
      <dgm:prSet phldrT="[Text]" phldr="0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Root Causes</a:t>
          </a:r>
        </a:p>
      </dgm:t>
    </dgm:pt>
    <dgm:pt modelId="{5278B62B-8A8F-4FA7-85F2-280AF80A36DD}" type="parTrans" cxnId="{48800EA0-7397-4813-B3D8-E064677D34B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DDD3408-B06B-44B9-8C07-C5BA06E3F6D8}" type="sibTrans" cxnId="{48800EA0-7397-4813-B3D8-E064677D34B0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FC7668-796F-4A0C-9C11-DEE80B3ADA19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Workload &amp; Time Pressure</a:t>
          </a:r>
        </a:p>
      </dgm:t>
    </dgm:pt>
    <dgm:pt modelId="{7D459577-839C-46C8-94A9-E94B00B9F04F}" type="parTrans" cxnId="{F8A0A7BD-B77F-41CF-AA19-F7E267DA3AB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200066-25C0-4BD9-A474-6223BA67F27C}" type="sibTrans" cxnId="{F8A0A7BD-B77F-41CF-AA19-F7E267DA3AB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CEEADC-7C83-4209-8C21-204F9B8B410D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Budget Constraints</a:t>
          </a:r>
        </a:p>
      </dgm:t>
    </dgm:pt>
    <dgm:pt modelId="{CA961A6A-FA4E-4AC4-BF3E-B00159887E43}" type="parTrans" cxnId="{8772AAFB-A665-456F-B793-39BAB401EBD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5889771-656F-4393-9B0B-EA4943EFF98E}" type="sibTrans" cxnId="{8772AAFB-A665-456F-B793-39BAB401EBD6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14DD462-D6C8-4450-995A-137765C1DA28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Cultural Issues</a:t>
          </a:r>
        </a:p>
      </dgm:t>
    </dgm:pt>
    <dgm:pt modelId="{87BB1529-71C8-41D7-8976-A39014C3E4D9}" type="parTrans" cxnId="{1826F7AF-75B6-4287-9DC8-613A0BF3D61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1911B9-EC89-4EFA-8DE0-38EB606E11B4}" type="sibTrans" cxnId="{1826F7AF-75B6-4287-9DC8-613A0BF3D61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D99CDC-1344-454A-BFCE-A00809628CA9}" type="pres">
      <dgm:prSet presAssocID="{62D264FA-2585-4984-B218-C9C7A68F372E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D56E225A-4310-4DAB-BBF2-F0B140DD84C3}" type="pres">
      <dgm:prSet presAssocID="{342DE84E-DEC8-4ED9-8A27-45F068ABD4A0}" presName="hierRoot1" presStyleCnt="0">
        <dgm:presLayoutVars>
          <dgm:hierBranch val="init"/>
        </dgm:presLayoutVars>
      </dgm:prSet>
      <dgm:spPr/>
    </dgm:pt>
    <dgm:pt modelId="{8F60A441-AE78-45C3-A8A3-A32B11E1B782}" type="pres">
      <dgm:prSet presAssocID="{342DE84E-DEC8-4ED9-8A27-45F068ABD4A0}" presName="rootComposite1" presStyleCnt="0"/>
      <dgm:spPr/>
    </dgm:pt>
    <dgm:pt modelId="{5A1A2030-8942-466E-A341-7DFC5EA49F8F}" type="pres">
      <dgm:prSet presAssocID="{342DE84E-DEC8-4ED9-8A27-45F068ABD4A0}" presName="rootText1" presStyleLbl="node0" presStyleIdx="0" presStyleCnt="1">
        <dgm:presLayoutVars>
          <dgm:chPref val="3"/>
        </dgm:presLayoutVars>
      </dgm:prSet>
      <dgm:spPr/>
    </dgm:pt>
    <dgm:pt modelId="{BAD1CC27-7BBD-4E45-AA0A-3599DFF76C96}" type="pres">
      <dgm:prSet presAssocID="{342DE84E-DEC8-4ED9-8A27-45F068ABD4A0}" presName="rootConnector1" presStyleLbl="node1" presStyleIdx="0" presStyleCnt="0"/>
      <dgm:spPr/>
    </dgm:pt>
    <dgm:pt modelId="{B8282963-BA2E-4447-ADC2-6BCBD4523FBF}" type="pres">
      <dgm:prSet presAssocID="{342DE84E-DEC8-4ED9-8A27-45F068ABD4A0}" presName="hierChild2" presStyleCnt="0"/>
      <dgm:spPr/>
    </dgm:pt>
    <dgm:pt modelId="{9CAD62D2-064A-47B2-8A01-506203B2E972}" type="pres">
      <dgm:prSet presAssocID="{7D459577-839C-46C8-94A9-E94B00B9F04F}" presName="Name37" presStyleLbl="parChTrans1D2" presStyleIdx="0" presStyleCnt="3"/>
      <dgm:spPr/>
    </dgm:pt>
    <dgm:pt modelId="{E32EFD1D-9252-4F84-B95A-50B4C49F6715}" type="pres">
      <dgm:prSet presAssocID="{EEFC7668-796F-4A0C-9C11-DEE80B3ADA19}" presName="hierRoot2" presStyleCnt="0">
        <dgm:presLayoutVars>
          <dgm:hierBranch val="init"/>
        </dgm:presLayoutVars>
      </dgm:prSet>
      <dgm:spPr/>
    </dgm:pt>
    <dgm:pt modelId="{9A0320EE-7553-46CE-A37A-8AA396A9FD3E}" type="pres">
      <dgm:prSet presAssocID="{EEFC7668-796F-4A0C-9C11-DEE80B3ADA19}" presName="rootComposite" presStyleCnt="0"/>
      <dgm:spPr/>
    </dgm:pt>
    <dgm:pt modelId="{5574D604-AE54-4ABB-A57B-73F479D6B732}" type="pres">
      <dgm:prSet presAssocID="{EEFC7668-796F-4A0C-9C11-DEE80B3ADA19}" presName="rootText" presStyleLbl="node2" presStyleIdx="0" presStyleCnt="3">
        <dgm:presLayoutVars>
          <dgm:chPref val="3"/>
        </dgm:presLayoutVars>
      </dgm:prSet>
      <dgm:spPr/>
    </dgm:pt>
    <dgm:pt modelId="{8A9E8372-7204-4F7D-984F-2387738B0780}" type="pres">
      <dgm:prSet presAssocID="{EEFC7668-796F-4A0C-9C11-DEE80B3ADA19}" presName="rootConnector" presStyleLbl="node2" presStyleIdx="0" presStyleCnt="3"/>
      <dgm:spPr/>
    </dgm:pt>
    <dgm:pt modelId="{6DCA1B7A-AB11-47FE-84A5-BB5E68176800}" type="pres">
      <dgm:prSet presAssocID="{EEFC7668-796F-4A0C-9C11-DEE80B3ADA19}" presName="hierChild4" presStyleCnt="0"/>
      <dgm:spPr/>
    </dgm:pt>
    <dgm:pt modelId="{4151E2AE-0168-43FA-8D5A-A5779F7DB33E}" type="pres">
      <dgm:prSet presAssocID="{EEFC7668-796F-4A0C-9C11-DEE80B3ADA19}" presName="hierChild5" presStyleCnt="0"/>
      <dgm:spPr/>
    </dgm:pt>
    <dgm:pt modelId="{BF7FDAD5-42D8-4801-88E1-10FCA9369EB3}" type="pres">
      <dgm:prSet presAssocID="{CA961A6A-FA4E-4AC4-BF3E-B00159887E43}" presName="Name37" presStyleLbl="parChTrans1D2" presStyleIdx="1" presStyleCnt="3"/>
      <dgm:spPr/>
    </dgm:pt>
    <dgm:pt modelId="{9BA93CE2-E18C-4DC8-80E9-30AE71B2FCB6}" type="pres">
      <dgm:prSet presAssocID="{A1CEEADC-7C83-4209-8C21-204F9B8B410D}" presName="hierRoot2" presStyleCnt="0">
        <dgm:presLayoutVars>
          <dgm:hierBranch val="init"/>
        </dgm:presLayoutVars>
      </dgm:prSet>
      <dgm:spPr/>
    </dgm:pt>
    <dgm:pt modelId="{495783B4-46B1-4165-9CDF-E1DD541055B8}" type="pres">
      <dgm:prSet presAssocID="{A1CEEADC-7C83-4209-8C21-204F9B8B410D}" presName="rootComposite" presStyleCnt="0"/>
      <dgm:spPr/>
    </dgm:pt>
    <dgm:pt modelId="{A439BEF7-8F6C-4070-81EF-B535B18BCFC1}" type="pres">
      <dgm:prSet presAssocID="{A1CEEADC-7C83-4209-8C21-204F9B8B410D}" presName="rootText" presStyleLbl="node2" presStyleIdx="1" presStyleCnt="3">
        <dgm:presLayoutVars>
          <dgm:chPref val="3"/>
        </dgm:presLayoutVars>
      </dgm:prSet>
      <dgm:spPr/>
    </dgm:pt>
    <dgm:pt modelId="{E2F717B7-07EC-4E0E-BED1-0F664242B902}" type="pres">
      <dgm:prSet presAssocID="{A1CEEADC-7C83-4209-8C21-204F9B8B410D}" presName="rootConnector" presStyleLbl="node2" presStyleIdx="1" presStyleCnt="3"/>
      <dgm:spPr/>
    </dgm:pt>
    <dgm:pt modelId="{6FA8EB19-DB3E-4119-BF94-F78B78B2BBFB}" type="pres">
      <dgm:prSet presAssocID="{A1CEEADC-7C83-4209-8C21-204F9B8B410D}" presName="hierChild4" presStyleCnt="0"/>
      <dgm:spPr/>
    </dgm:pt>
    <dgm:pt modelId="{6E3F1B8C-47CE-4CA0-831E-E32529CD567D}" type="pres">
      <dgm:prSet presAssocID="{A1CEEADC-7C83-4209-8C21-204F9B8B410D}" presName="hierChild5" presStyleCnt="0"/>
      <dgm:spPr/>
    </dgm:pt>
    <dgm:pt modelId="{7D46DE24-FA08-4A4E-801D-2E172EB149DB}" type="pres">
      <dgm:prSet presAssocID="{87BB1529-71C8-41D7-8976-A39014C3E4D9}" presName="Name37" presStyleLbl="parChTrans1D2" presStyleIdx="2" presStyleCnt="3"/>
      <dgm:spPr/>
    </dgm:pt>
    <dgm:pt modelId="{447E4985-7123-4C05-B2D7-BDB7FF45CCDE}" type="pres">
      <dgm:prSet presAssocID="{F14DD462-D6C8-4450-995A-137765C1DA28}" presName="hierRoot2" presStyleCnt="0">
        <dgm:presLayoutVars>
          <dgm:hierBranch val="init"/>
        </dgm:presLayoutVars>
      </dgm:prSet>
      <dgm:spPr/>
    </dgm:pt>
    <dgm:pt modelId="{F73DC8C6-3AF9-4B81-A584-0591E77B84EF}" type="pres">
      <dgm:prSet presAssocID="{F14DD462-D6C8-4450-995A-137765C1DA28}" presName="rootComposite" presStyleCnt="0"/>
      <dgm:spPr/>
    </dgm:pt>
    <dgm:pt modelId="{7EB1F9AA-A0A0-468F-8478-A868F1C413ED}" type="pres">
      <dgm:prSet presAssocID="{F14DD462-D6C8-4450-995A-137765C1DA28}" presName="rootText" presStyleLbl="node2" presStyleIdx="2" presStyleCnt="3">
        <dgm:presLayoutVars>
          <dgm:chPref val="3"/>
        </dgm:presLayoutVars>
      </dgm:prSet>
      <dgm:spPr/>
    </dgm:pt>
    <dgm:pt modelId="{7D287B81-0391-499F-85F4-64F16763E087}" type="pres">
      <dgm:prSet presAssocID="{F14DD462-D6C8-4450-995A-137765C1DA28}" presName="rootConnector" presStyleLbl="node2" presStyleIdx="2" presStyleCnt="3"/>
      <dgm:spPr/>
    </dgm:pt>
    <dgm:pt modelId="{52C9281B-CC5E-4119-BADC-3E9A1BE8195C}" type="pres">
      <dgm:prSet presAssocID="{F14DD462-D6C8-4450-995A-137765C1DA28}" presName="hierChild4" presStyleCnt="0"/>
      <dgm:spPr/>
    </dgm:pt>
    <dgm:pt modelId="{2BCD024E-5112-457F-8239-B85D8E9C50F0}" type="pres">
      <dgm:prSet presAssocID="{F14DD462-D6C8-4450-995A-137765C1DA28}" presName="hierChild5" presStyleCnt="0"/>
      <dgm:spPr/>
    </dgm:pt>
    <dgm:pt modelId="{332B1DC0-6F05-44D0-8D1D-1F59E4987DA1}" type="pres">
      <dgm:prSet presAssocID="{342DE84E-DEC8-4ED9-8A27-45F068ABD4A0}" presName="hierChild3" presStyleCnt="0"/>
      <dgm:spPr/>
    </dgm:pt>
  </dgm:ptLst>
  <dgm:cxnLst>
    <dgm:cxn modelId="{53927205-ED94-4BCA-9F90-9F9EF2962AFF}" type="presOf" srcId="{CA961A6A-FA4E-4AC4-BF3E-B00159887E43}" destId="{BF7FDAD5-42D8-4801-88E1-10FCA9369EB3}" srcOrd="0" destOrd="0" presId="urn:microsoft.com/office/officeart/2005/8/layout/orgChart1"/>
    <dgm:cxn modelId="{75E4800A-64FF-4D15-97F8-57CF6C8B5C17}" type="presOf" srcId="{62D264FA-2585-4984-B218-C9C7A68F372E}" destId="{17D99CDC-1344-454A-BFCE-A00809628CA9}" srcOrd="0" destOrd="0" presId="urn:microsoft.com/office/officeart/2005/8/layout/orgChart1"/>
    <dgm:cxn modelId="{C49C3041-C5FF-476F-BE5F-778DE6305975}" type="presOf" srcId="{7D459577-839C-46C8-94A9-E94B00B9F04F}" destId="{9CAD62D2-064A-47B2-8A01-506203B2E972}" srcOrd="0" destOrd="0" presId="urn:microsoft.com/office/officeart/2005/8/layout/orgChart1"/>
    <dgm:cxn modelId="{800D1875-463F-49F7-84B3-27532F840C99}" type="presOf" srcId="{A1CEEADC-7C83-4209-8C21-204F9B8B410D}" destId="{A439BEF7-8F6C-4070-81EF-B535B18BCFC1}" srcOrd="0" destOrd="0" presId="urn:microsoft.com/office/officeart/2005/8/layout/orgChart1"/>
    <dgm:cxn modelId="{8C971077-6D76-49DC-B1CF-5132E8BACF48}" type="presOf" srcId="{F14DD462-D6C8-4450-995A-137765C1DA28}" destId="{7EB1F9AA-A0A0-468F-8478-A868F1C413ED}" srcOrd="0" destOrd="0" presId="urn:microsoft.com/office/officeart/2005/8/layout/orgChart1"/>
    <dgm:cxn modelId="{FB4D245A-6BF5-4F5F-AA3E-81E802F32BC6}" type="presOf" srcId="{F14DD462-D6C8-4450-995A-137765C1DA28}" destId="{7D287B81-0391-499F-85F4-64F16763E087}" srcOrd="1" destOrd="0" presId="urn:microsoft.com/office/officeart/2005/8/layout/orgChart1"/>
    <dgm:cxn modelId="{48800EA0-7397-4813-B3D8-E064677D34B0}" srcId="{62D264FA-2585-4984-B218-C9C7A68F372E}" destId="{342DE84E-DEC8-4ED9-8A27-45F068ABD4A0}" srcOrd="0" destOrd="0" parTransId="{5278B62B-8A8F-4FA7-85F2-280AF80A36DD}" sibTransId="{BDDD3408-B06B-44B9-8C07-C5BA06E3F6D8}"/>
    <dgm:cxn modelId="{F2E5B1A6-A76C-4A5A-ACA9-CBBE6E51747B}" type="presOf" srcId="{EEFC7668-796F-4A0C-9C11-DEE80B3ADA19}" destId="{8A9E8372-7204-4F7D-984F-2387738B0780}" srcOrd="1" destOrd="0" presId="urn:microsoft.com/office/officeart/2005/8/layout/orgChart1"/>
    <dgm:cxn modelId="{1826F7AF-75B6-4287-9DC8-613A0BF3D615}" srcId="{342DE84E-DEC8-4ED9-8A27-45F068ABD4A0}" destId="{F14DD462-D6C8-4450-995A-137765C1DA28}" srcOrd="2" destOrd="0" parTransId="{87BB1529-71C8-41D7-8976-A39014C3E4D9}" sibTransId="{0A1911B9-EC89-4EFA-8DE0-38EB606E11B4}"/>
    <dgm:cxn modelId="{0DC5B3B8-83FB-4DE1-9B03-BDE85E9CCC12}" type="presOf" srcId="{87BB1529-71C8-41D7-8976-A39014C3E4D9}" destId="{7D46DE24-FA08-4A4E-801D-2E172EB149DB}" srcOrd="0" destOrd="0" presId="urn:microsoft.com/office/officeart/2005/8/layout/orgChart1"/>
    <dgm:cxn modelId="{F8A0A7BD-B77F-41CF-AA19-F7E267DA3AB6}" srcId="{342DE84E-DEC8-4ED9-8A27-45F068ABD4A0}" destId="{EEFC7668-796F-4A0C-9C11-DEE80B3ADA19}" srcOrd="0" destOrd="0" parTransId="{7D459577-839C-46C8-94A9-E94B00B9F04F}" sibTransId="{52200066-25C0-4BD9-A474-6223BA67F27C}"/>
    <dgm:cxn modelId="{68E210EA-A776-490C-84FD-BA4659DFD972}" type="presOf" srcId="{A1CEEADC-7C83-4209-8C21-204F9B8B410D}" destId="{E2F717B7-07EC-4E0E-BED1-0F664242B902}" srcOrd="1" destOrd="0" presId="urn:microsoft.com/office/officeart/2005/8/layout/orgChart1"/>
    <dgm:cxn modelId="{42DDA6F2-CF9E-4B0C-9E49-21C99E0F5C0C}" type="presOf" srcId="{342DE84E-DEC8-4ED9-8A27-45F068ABD4A0}" destId="{5A1A2030-8942-466E-A341-7DFC5EA49F8F}" srcOrd="0" destOrd="0" presId="urn:microsoft.com/office/officeart/2005/8/layout/orgChart1"/>
    <dgm:cxn modelId="{D9CBABF4-9412-4816-BAC5-CAF8D0843C04}" type="presOf" srcId="{EEFC7668-796F-4A0C-9C11-DEE80B3ADA19}" destId="{5574D604-AE54-4ABB-A57B-73F479D6B732}" srcOrd="0" destOrd="0" presId="urn:microsoft.com/office/officeart/2005/8/layout/orgChart1"/>
    <dgm:cxn modelId="{4AC3A0F5-263C-445A-AC20-68EC75438BC8}" type="presOf" srcId="{342DE84E-DEC8-4ED9-8A27-45F068ABD4A0}" destId="{BAD1CC27-7BBD-4E45-AA0A-3599DFF76C96}" srcOrd="1" destOrd="0" presId="urn:microsoft.com/office/officeart/2005/8/layout/orgChart1"/>
    <dgm:cxn modelId="{8772AAFB-A665-456F-B793-39BAB401EBD6}" srcId="{342DE84E-DEC8-4ED9-8A27-45F068ABD4A0}" destId="{A1CEEADC-7C83-4209-8C21-204F9B8B410D}" srcOrd="1" destOrd="0" parTransId="{CA961A6A-FA4E-4AC4-BF3E-B00159887E43}" sibTransId="{A5889771-656F-4393-9B0B-EA4943EFF98E}"/>
    <dgm:cxn modelId="{CABEDC51-597C-4483-8327-2C8997140AA2}" type="presParOf" srcId="{17D99CDC-1344-454A-BFCE-A00809628CA9}" destId="{D56E225A-4310-4DAB-BBF2-F0B140DD84C3}" srcOrd="0" destOrd="0" presId="urn:microsoft.com/office/officeart/2005/8/layout/orgChart1"/>
    <dgm:cxn modelId="{EA1DDA90-48CB-4567-8C41-EB327A665971}" type="presParOf" srcId="{D56E225A-4310-4DAB-BBF2-F0B140DD84C3}" destId="{8F60A441-AE78-45C3-A8A3-A32B11E1B782}" srcOrd="0" destOrd="0" presId="urn:microsoft.com/office/officeart/2005/8/layout/orgChart1"/>
    <dgm:cxn modelId="{0B8A34FA-C800-4174-9438-E5A073D05C0F}" type="presParOf" srcId="{8F60A441-AE78-45C3-A8A3-A32B11E1B782}" destId="{5A1A2030-8942-466E-A341-7DFC5EA49F8F}" srcOrd="0" destOrd="0" presId="urn:microsoft.com/office/officeart/2005/8/layout/orgChart1"/>
    <dgm:cxn modelId="{2F2FD567-9047-4A7A-BB24-AAEB37BDC94D}" type="presParOf" srcId="{8F60A441-AE78-45C3-A8A3-A32B11E1B782}" destId="{BAD1CC27-7BBD-4E45-AA0A-3599DFF76C96}" srcOrd="1" destOrd="0" presId="urn:microsoft.com/office/officeart/2005/8/layout/orgChart1"/>
    <dgm:cxn modelId="{57AF32EF-50F1-43A4-9861-43B47F420615}" type="presParOf" srcId="{D56E225A-4310-4DAB-BBF2-F0B140DD84C3}" destId="{B8282963-BA2E-4447-ADC2-6BCBD4523FBF}" srcOrd="1" destOrd="0" presId="urn:microsoft.com/office/officeart/2005/8/layout/orgChart1"/>
    <dgm:cxn modelId="{560108CA-2D01-44E4-9609-54C41D782B9F}" type="presParOf" srcId="{B8282963-BA2E-4447-ADC2-6BCBD4523FBF}" destId="{9CAD62D2-064A-47B2-8A01-506203B2E972}" srcOrd="0" destOrd="0" presId="urn:microsoft.com/office/officeart/2005/8/layout/orgChart1"/>
    <dgm:cxn modelId="{64B801A6-412F-409E-82D1-C94A5D02BE61}" type="presParOf" srcId="{B8282963-BA2E-4447-ADC2-6BCBD4523FBF}" destId="{E32EFD1D-9252-4F84-B95A-50B4C49F6715}" srcOrd="1" destOrd="0" presId="urn:microsoft.com/office/officeart/2005/8/layout/orgChart1"/>
    <dgm:cxn modelId="{814975D1-4F3A-405C-B2F0-C768CAFD3536}" type="presParOf" srcId="{E32EFD1D-9252-4F84-B95A-50B4C49F6715}" destId="{9A0320EE-7553-46CE-A37A-8AA396A9FD3E}" srcOrd="0" destOrd="0" presId="urn:microsoft.com/office/officeart/2005/8/layout/orgChart1"/>
    <dgm:cxn modelId="{A2C3E9E7-2074-4E73-BACB-7E99717852ED}" type="presParOf" srcId="{9A0320EE-7553-46CE-A37A-8AA396A9FD3E}" destId="{5574D604-AE54-4ABB-A57B-73F479D6B732}" srcOrd="0" destOrd="0" presId="urn:microsoft.com/office/officeart/2005/8/layout/orgChart1"/>
    <dgm:cxn modelId="{5CAB2058-C9C2-46C5-9E12-5266A82D7C84}" type="presParOf" srcId="{9A0320EE-7553-46CE-A37A-8AA396A9FD3E}" destId="{8A9E8372-7204-4F7D-984F-2387738B0780}" srcOrd="1" destOrd="0" presId="urn:microsoft.com/office/officeart/2005/8/layout/orgChart1"/>
    <dgm:cxn modelId="{9A5206C4-8A9A-491A-BC52-0B8092DA75AD}" type="presParOf" srcId="{E32EFD1D-9252-4F84-B95A-50B4C49F6715}" destId="{6DCA1B7A-AB11-47FE-84A5-BB5E68176800}" srcOrd="1" destOrd="0" presId="urn:microsoft.com/office/officeart/2005/8/layout/orgChart1"/>
    <dgm:cxn modelId="{27B3586B-F79F-41E9-A528-532570D1ECA4}" type="presParOf" srcId="{E32EFD1D-9252-4F84-B95A-50B4C49F6715}" destId="{4151E2AE-0168-43FA-8D5A-A5779F7DB33E}" srcOrd="2" destOrd="0" presId="urn:microsoft.com/office/officeart/2005/8/layout/orgChart1"/>
    <dgm:cxn modelId="{ABAE4323-4052-41D2-836B-5EBB7785C0E0}" type="presParOf" srcId="{B8282963-BA2E-4447-ADC2-6BCBD4523FBF}" destId="{BF7FDAD5-42D8-4801-88E1-10FCA9369EB3}" srcOrd="2" destOrd="0" presId="urn:microsoft.com/office/officeart/2005/8/layout/orgChart1"/>
    <dgm:cxn modelId="{3C80B7DF-116A-4B2C-8F8A-BC90B9E2F428}" type="presParOf" srcId="{B8282963-BA2E-4447-ADC2-6BCBD4523FBF}" destId="{9BA93CE2-E18C-4DC8-80E9-30AE71B2FCB6}" srcOrd="3" destOrd="0" presId="urn:microsoft.com/office/officeart/2005/8/layout/orgChart1"/>
    <dgm:cxn modelId="{7996FDA1-A9FE-49B8-B386-2BB901942012}" type="presParOf" srcId="{9BA93CE2-E18C-4DC8-80E9-30AE71B2FCB6}" destId="{495783B4-46B1-4165-9CDF-E1DD541055B8}" srcOrd="0" destOrd="0" presId="urn:microsoft.com/office/officeart/2005/8/layout/orgChart1"/>
    <dgm:cxn modelId="{5D822A9E-2289-4E1A-9F66-F1367F8B1B60}" type="presParOf" srcId="{495783B4-46B1-4165-9CDF-E1DD541055B8}" destId="{A439BEF7-8F6C-4070-81EF-B535B18BCFC1}" srcOrd="0" destOrd="0" presId="urn:microsoft.com/office/officeart/2005/8/layout/orgChart1"/>
    <dgm:cxn modelId="{E37BF5FD-980F-411A-B3ED-FBE76268A77A}" type="presParOf" srcId="{495783B4-46B1-4165-9CDF-E1DD541055B8}" destId="{E2F717B7-07EC-4E0E-BED1-0F664242B902}" srcOrd="1" destOrd="0" presId="urn:microsoft.com/office/officeart/2005/8/layout/orgChart1"/>
    <dgm:cxn modelId="{B89C1257-409F-43CB-BD90-18E534483EC4}" type="presParOf" srcId="{9BA93CE2-E18C-4DC8-80E9-30AE71B2FCB6}" destId="{6FA8EB19-DB3E-4119-BF94-F78B78B2BBFB}" srcOrd="1" destOrd="0" presId="urn:microsoft.com/office/officeart/2005/8/layout/orgChart1"/>
    <dgm:cxn modelId="{521BB27B-06EE-4BBB-BC69-EB1F8A3FA76C}" type="presParOf" srcId="{9BA93CE2-E18C-4DC8-80E9-30AE71B2FCB6}" destId="{6E3F1B8C-47CE-4CA0-831E-E32529CD567D}" srcOrd="2" destOrd="0" presId="urn:microsoft.com/office/officeart/2005/8/layout/orgChart1"/>
    <dgm:cxn modelId="{C595B3D7-FB3F-4D87-B8F2-8E559C490BEA}" type="presParOf" srcId="{B8282963-BA2E-4447-ADC2-6BCBD4523FBF}" destId="{7D46DE24-FA08-4A4E-801D-2E172EB149DB}" srcOrd="4" destOrd="0" presId="urn:microsoft.com/office/officeart/2005/8/layout/orgChart1"/>
    <dgm:cxn modelId="{A1FCA22B-3C04-4C18-80B1-2DA997E2A185}" type="presParOf" srcId="{B8282963-BA2E-4447-ADC2-6BCBD4523FBF}" destId="{447E4985-7123-4C05-B2D7-BDB7FF45CCDE}" srcOrd="5" destOrd="0" presId="urn:microsoft.com/office/officeart/2005/8/layout/orgChart1"/>
    <dgm:cxn modelId="{02B442E9-A526-4F3D-89B3-1331600BCA0C}" type="presParOf" srcId="{447E4985-7123-4C05-B2D7-BDB7FF45CCDE}" destId="{F73DC8C6-3AF9-4B81-A584-0591E77B84EF}" srcOrd="0" destOrd="0" presId="urn:microsoft.com/office/officeart/2005/8/layout/orgChart1"/>
    <dgm:cxn modelId="{BA2CFDFA-7B86-4EFA-BB87-85CBCC379680}" type="presParOf" srcId="{F73DC8C6-3AF9-4B81-A584-0591E77B84EF}" destId="{7EB1F9AA-A0A0-468F-8478-A868F1C413ED}" srcOrd="0" destOrd="0" presId="urn:microsoft.com/office/officeart/2005/8/layout/orgChart1"/>
    <dgm:cxn modelId="{4E10F76E-AD4C-4A68-B526-B21C2A68419B}" type="presParOf" srcId="{F73DC8C6-3AF9-4B81-A584-0591E77B84EF}" destId="{7D287B81-0391-499F-85F4-64F16763E087}" srcOrd="1" destOrd="0" presId="urn:microsoft.com/office/officeart/2005/8/layout/orgChart1"/>
    <dgm:cxn modelId="{721EBF37-3F02-4CA4-BB9D-9A4C9EB65BF6}" type="presParOf" srcId="{447E4985-7123-4C05-B2D7-BDB7FF45CCDE}" destId="{52C9281B-CC5E-4119-BADC-3E9A1BE8195C}" srcOrd="1" destOrd="0" presId="urn:microsoft.com/office/officeart/2005/8/layout/orgChart1"/>
    <dgm:cxn modelId="{116192ED-0E79-4D52-8928-695F3EC54905}" type="presParOf" srcId="{447E4985-7123-4C05-B2D7-BDB7FF45CCDE}" destId="{2BCD024E-5112-457F-8239-B85D8E9C50F0}" srcOrd="2" destOrd="0" presId="urn:microsoft.com/office/officeart/2005/8/layout/orgChart1"/>
    <dgm:cxn modelId="{8CCC6A35-CE07-4AD5-92FF-4034968C0730}" type="presParOf" srcId="{D56E225A-4310-4DAB-BBF2-F0B140DD84C3}" destId="{332B1DC0-6F05-44D0-8D1D-1F59E4987DA1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810EAC49-8610-4D50-B32C-9A96EBC2534E}" type="doc">
      <dgm:prSet loTypeId="urn:microsoft.com/office/officeart/2011/layout/InterconnectedBlock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3920E44E-0B56-48C9-A678-8B11E0E152CC}">
      <dgm:prSet phldrT="[Text]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Limited Funding</a:t>
          </a:r>
        </a:p>
      </dgm:t>
    </dgm:pt>
    <dgm:pt modelId="{C255503D-086E-4FB9-8344-8C9B979D39CE}" type="parTrans" cxnId="{82883A1D-CD82-4BDE-B95E-4A3810E063F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A6B8243-181E-4131-868C-DE5D8853CB1E}" type="sibTrans" cxnId="{82883A1D-CD82-4BDE-B95E-4A3810E063F9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6D38CBD-EA36-44EA-8CBC-D94BA246A6B2}">
      <dgm:prSet phldrT="[Text]"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NHS funding increasing by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~3% annually (2023–2026),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but still under pressure (Charlesworth, 2024)</a:t>
          </a:r>
        </a:p>
      </dgm:t>
    </dgm:pt>
    <dgm:pt modelId="{4CD32365-CC53-40F7-839F-A9EA4BBF393F}" type="parTrans" cxnId="{E4FB1DB7-1D94-427D-9EB5-A8DD587425A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77FB2F1-65BA-467C-BD4E-8D3C86640771}" type="sibTrans" cxnId="{E4FB1DB7-1D94-427D-9EB5-A8DD587425A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3DD4F6-A244-4DA9-A4B9-DA5720DC896F}">
      <dgm:prSet phldrT="[Text]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 Focus on Service Delivery</a:t>
          </a:r>
        </a:p>
      </dgm:t>
    </dgm:pt>
    <dgm:pt modelId="{9F3B1236-9FDC-42F9-BB4C-403F4616DF38}" type="parTrans" cxnId="{45139CBC-56E6-4B56-8163-3866054932B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F7F83D-8DBC-4D45-8CA1-7D4D69C7E33A}" type="sibTrans" cxnId="{45139CBC-56E6-4B56-8163-3866054932B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4D1FA8-0356-456D-A3C9-C67A3E2BDDF2}">
      <dgm:prSet phldrT="[Text]"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NHS spending has increased by </a:t>
          </a:r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~30% 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since 2018–19, prioritizing core services (Charlesworth, 2024)</a:t>
          </a:r>
        </a:p>
      </dgm:t>
    </dgm:pt>
    <dgm:pt modelId="{128F7849-5C2F-41D3-8DC6-300A3FDB5733}" type="parTrans" cxnId="{4BEB57E6-D2A5-4302-BF0C-576EAF0C45F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566314-092B-4724-B94A-E613BF1DFEEC}" type="sibTrans" cxnId="{4BEB57E6-D2A5-4302-BF0C-576EAF0C45FA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2C67486-68E1-4531-9048-156184C0FF7E}">
      <dgm:prSet phldrT="[Text]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Reduced Training Opportunities</a:t>
          </a:r>
        </a:p>
      </dgm:t>
    </dgm:pt>
    <dgm:pt modelId="{67C4B6D3-A803-42AC-B4D6-3ED3DF22F4DC}" type="parTrans" cxnId="{874D7F31-B481-4484-93C5-670401E2AAA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37137B-A3FB-48C6-8C13-1EAB1E6C82E9}" type="sibTrans" cxnId="{874D7F31-B481-4484-93C5-670401E2AAA3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B8B3AD-D999-46C6-A024-73E7710651CC}">
      <dgm:prSet phldrT="[Text]"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A limited number of training programmes on offer to staff.</a:t>
          </a:r>
        </a:p>
      </dgm:t>
    </dgm:pt>
    <dgm:pt modelId="{1ABBCBCF-6D6E-4A44-90A1-E542CE3C1803}" type="parTrans" cxnId="{3B9231DD-CC91-44A0-82DE-428F492FF12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EF2F6C-4A8C-4F36-AD49-129DA9D80702}" type="sibTrans" cxnId="{3B9231DD-CC91-44A0-82DE-428F492FF12F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EFA8647-8345-4A15-AF94-08E2FC22EDCE}">
      <dgm:prSet/>
      <dgm:spPr/>
      <dgm:t>
        <a:bodyPr/>
        <a:lstStyle/>
        <a:p>
          <a:pPr algn="l"/>
          <a:r>
            <a:rPr lang="en-US">
              <a:latin typeface="Times New Roman" panose="02020603050405020304" pitchFamily="18" charset="0"/>
              <a:cs typeface="Times New Roman" panose="02020603050405020304" pitchFamily="18" charset="0"/>
            </a:rPr>
            <a:t>Lack of adequate resources towards employee training.</a:t>
          </a:r>
        </a:p>
      </dgm:t>
    </dgm:pt>
    <dgm:pt modelId="{872E8B5B-9B0F-4469-AD13-ABBE7E60FDCE}" type="parTrans" cxnId="{4F7C054A-CE9F-4550-BA8B-AB9E257FEDF9}">
      <dgm:prSet/>
      <dgm:spPr/>
      <dgm:t>
        <a:bodyPr/>
        <a:lstStyle/>
        <a:p>
          <a:endParaRPr lang="en-US"/>
        </a:p>
      </dgm:t>
    </dgm:pt>
    <dgm:pt modelId="{B334C767-36DA-4A49-8FB9-A9B8CEDC77CA}" type="sibTrans" cxnId="{4F7C054A-CE9F-4550-BA8B-AB9E257FEDF9}">
      <dgm:prSet/>
      <dgm:spPr/>
      <dgm:t>
        <a:bodyPr/>
        <a:lstStyle/>
        <a:p>
          <a:endParaRPr lang="en-US"/>
        </a:p>
      </dgm:t>
    </dgm:pt>
    <dgm:pt modelId="{F63EFEE5-DDD6-4CAF-BFE4-170D37CC53EB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Training was often under prioritization as compared to core services.</a:t>
          </a:r>
        </a:p>
      </dgm:t>
    </dgm:pt>
    <dgm:pt modelId="{E02CE6C3-4BE3-4587-986C-319BD6E35E53}" type="parTrans" cxnId="{726384DE-437A-4B5E-87A6-46A8F1A8C976}">
      <dgm:prSet/>
      <dgm:spPr/>
      <dgm:t>
        <a:bodyPr/>
        <a:lstStyle/>
        <a:p>
          <a:endParaRPr lang="en-US"/>
        </a:p>
      </dgm:t>
    </dgm:pt>
    <dgm:pt modelId="{7FF51829-F92C-4394-8C56-44E0E834D1DB}" type="sibTrans" cxnId="{726384DE-437A-4B5E-87A6-46A8F1A8C976}">
      <dgm:prSet/>
      <dgm:spPr/>
      <dgm:t>
        <a:bodyPr/>
        <a:lstStyle/>
        <a:p>
          <a:endParaRPr lang="en-US"/>
        </a:p>
      </dgm:t>
    </dgm:pt>
    <dgm:pt modelId="{8050C96A-5DB2-4BA8-A664-16DFDA6C83ED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Immediate operational requirements are more important than training.</a:t>
          </a:r>
        </a:p>
      </dgm:t>
    </dgm:pt>
    <dgm:pt modelId="{9EA475C1-188F-4256-904D-B37849F66FA2}" type="parTrans" cxnId="{71042C1E-030D-4048-920A-4496A1173E2A}">
      <dgm:prSet/>
      <dgm:spPr/>
      <dgm:t>
        <a:bodyPr/>
        <a:lstStyle/>
        <a:p>
          <a:endParaRPr lang="en-US"/>
        </a:p>
      </dgm:t>
    </dgm:pt>
    <dgm:pt modelId="{4236CBA3-D04A-48EC-BE0A-E22CF4F6E898}" type="sibTrans" cxnId="{71042C1E-030D-4048-920A-4496A1173E2A}">
      <dgm:prSet/>
      <dgm:spPr/>
      <dgm:t>
        <a:bodyPr/>
        <a:lstStyle/>
        <a:p>
          <a:endParaRPr lang="en-US"/>
        </a:p>
      </dgm:t>
    </dgm:pt>
    <dgm:pt modelId="{ED2AEEF3-797E-4EC2-AB33-9233D833C1B5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Restricts long term workforce development planning.</a:t>
          </a:r>
        </a:p>
      </dgm:t>
    </dgm:pt>
    <dgm:pt modelId="{DB3FB9BA-FB9F-4FAE-9227-7DB0E0688A89}" type="parTrans" cxnId="{8CDC9C42-2296-4193-A344-5929C1706435}">
      <dgm:prSet/>
      <dgm:spPr/>
      <dgm:t>
        <a:bodyPr/>
        <a:lstStyle/>
        <a:p>
          <a:endParaRPr lang="en-US"/>
        </a:p>
      </dgm:t>
    </dgm:pt>
    <dgm:pt modelId="{AF0A79E7-3A82-4632-98EB-0F857846909C}" type="sibTrans" cxnId="{8CDC9C42-2296-4193-A344-5929C1706435}">
      <dgm:prSet/>
      <dgm:spPr/>
      <dgm:t>
        <a:bodyPr/>
        <a:lstStyle/>
        <a:p>
          <a:endParaRPr lang="en-US"/>
        </a:p>
      </dgm:t>
    </dgm:pt>
    <dgm:pt modelId="{63D0A5E2-5E79-4558-94DD-648DFB7AAE72}">
      <dgm:prSet/>
      <dgm:spPr/>
      <dgm:t>
        <a:bodyPr/>
        <a:lstStyle/>
        <a:p>
          <a:pPr algn="l"/>
          <a:endParaRPr lang="en-US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673A88-9065-453E-8A44-33D2B87C5FEB}" type="parTrans" cxnId="{CF417D85-FDD0-4E1C-A89D-5195F277A54D}">
      <dgm:prSet/>
      <dgm:spPr/>
      <dgm:t>
        <a:bodyPr/>
        <a:lstStyle/>
        <a:p>
          <a:endParaRPr lang="en-US"/>
        </a:p>
      </dgm:t>
    </dgm:pt>
    <dgm:pt modelId="{00C4E8BA-4D65-42A1-AE2D-664643E6152C}" type="sibTrans" cxnId="{CF417D85-FDD0-4E1C-A89D-5195F277A54D}">
      <dgm:prSet/>
      <dgm:spPr/>
      <dgm:t>
        <a:bodyPr/>
        <a:lstStyle/>
        <a:p>
          <a:endParaRPr lang="en-US"/>
        </a:p>
      </dgm:t>
    </dgm:pt>
    <dgm:pt modelId="{0F9A4F62-2CBC-48C4-8B69-EB4C80F87A7D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Lack of access to high quality and specialised training.</a:t>
          </a:r>
        </a:p>
      </dgm:t>
    </dgm:pt>
    <dgm:pt modelId="{F27674AE-D653-4C8E-B693-988C78E2C299}" type="parTrans" cxnId="{D33200E6-2B42-4447-A699-B06A7AB74C28}">
      <dgm:prSet/>
      <dgm:spPr/>
      <dgm:t>
        <a:bodyPr/>
        <a:lstStyle/>
        <a:p>
          <a:endParaRPr lang="en-US"/>
        </a:p>
      </dgm:t>
    </dgm:pt>
    <dgm:pt modelId="{3159440D-57E9-4D13-83E0-72C9DB7620D7}" type="sibTrans" cxnId="{D33200E6-2B42-4447-A699-B06A7AB74C28}">
      <dgm:prSet/>
      <dgm:spPr/>
      <dgm:t>
        <a:bodyPr/>
        <a:lstStyle/>
        <a:p>
          <a:endParaRPr lang="en-US"/>
        </a:p>
      </dgm:t>
    </dgm:pt>
    <dgm:pt modelId="{ACE81765-A961-4C10-91C5-FE911B795516}">
      <dgm:prSet/>
      <dgm:spPr/>
      <dgm:t>
        <a:bodyPr/>
        <a:lstStyle/>
        <a:p>
          <a:pPr algn="l"/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Impacts career growth and abilities (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Jerjes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 and Majeed, 2025).</a:t>
          </a:r>
        </a:p>
      </dgm:t>
    </dgm:pt>
    <dgm:pt modelId="{E4EAC9D8-E0DD-4474-BA52-479C630B111F}" type="parTrans" cxnId="{7CA1ADFD-F36A-46E2-A0B1-79F82FE237CA}">
      <dgm:prSet/>
      <dgm:spPr/>
      <dgm:t>
        <a:bodyPr/>
        <a:lstStyle/>
        <a:p>
          <a:endParaRPr lang="en-US"/>
        </a:p>
      </dgm:t>
    </dgm:pt>
    <dgm:pt modelId="{8057C00D-2E5F-4496-82E6-93CD828BE4AD}" type="sibTrans" cxnId="{7CA1ADFD-F36A-46E2-A0B1-79F82FE237CA}">
      <dgm:prSet/>
      <dgm:spPr/>
      <dgm:t>
        <a:bodyPr/>
        <a:lstStyle/>
        <a:p>
          <a:endParaRPr lang="en-US"/>
        </a:p>
      </dgm:t>
    </dgm:pt>
    <dgm:pt modelId="{87CE9A43-B49B-4097-AE34-56E1D83559C4}" type="pres">
      <dgm:prSet presAssocID="{810EAC49-8610-4D50-B32C-9A96EBC2534E}" presName="Name0" presStyleCnt="0">
        <dgm:presLayoutVars>
          <dgm:chMax val="7"/>
          <dgm:chPref val="5"/>
          <dgm:dir/>
          <dgm:animOne val="branch"/>
          <dgm:animLvl val="lvl"/>
        </dgm:presLayoutVars>
      </dgm:prSet>
      <dgm:spPr/>
    </dgm:pt>
    <dgm:pt modelId="{5134E92D-6DB6-4576-91EE-DC48DAFD0C25}" type="pres">
      <dgm:prSet presAssocID="{A2C67486-68E1-4531-9048-156184C0FF7E}" presName="ChildAccent3" presStyleCnt="0"/>
      <dgm:spPr/>
    </dgm:pt>
    <dgm:pt modelId="{7FBDFDB5-5816-45D5-9A82-22DE1AFFEEC0}" type="pres">
      <dgm:prSet presAssocID="{A2C67486-68E1-4531-9048-156184C0FF7E}" presName="ChildAccent" presStyleLbl="alignImgPlace1" presStyleIdx="0" presStyleCnt="3"/>
      <dgm:spPr/>
    </dgm:pt>
    <dgm:pt modelId="{8E76CA68-5D8E-458B-938C-C49224D46799}" type="pres">
      <dgm:prSet presAssocID="{A2C67486-68E1-4531-9048-156184C0FF7E}" presName="Child3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3911237-EE1D-45A0-834D-F24F29082753}" type="pres">
      <dgm:prSet presAssocID="{A2C67486-68E1-4531-9048-156184C0FF7E}" presName="Parent3" presStyleLbl="node1" presStyleIdx="0" presStyleCnt="3">
        <dgm:presLayoutVars>
          <dgm:chMax val="2"/>
          <dgm:chPref val="1"/>
          <dgm:bulletEnabled val="1"/>
        </dgm:presLayoutVars>
      </dgm:prSet>
      <dgm:spPr/>
    </dgm:pt>
    <dgm:pt modelId="{81161A46-A643-4371-A1BD-36E89DE7259A}" type="pres">
      <dgm:prSet presAssocID="{AC3DD4F6-A244-4DA9-A4B9-DA5720DC896F}" presName="ChildAccent2" presStyleCnt="0"/>
      <dgm:spPr/>
    </dgm:pt>
    <dgm:pt modelId="{E5748CD0-7606-4AE5-AE50-3922828B41AA}" type="pres">
      <dgm:prSet presAssocID="{AC3DD4F6-A244-4DA9-A4B9-DA5720DC896F}" presName="ChildAccent" presStyleLbl="alignImgPlace1" presStyleIdx="1" presStyleCnt="3"/>
      <dgm:spPr/>
    </dgm:pt>
    <dgm:pt modelId="{11546B5B-03C6-4084-947E-B9FD9CED2AE0}" type="pres">
      <dgm:prSet presAssocID="{AC3DD4F6-A244-4DA9-A4B9-DA5720DC896F}" presName="Child2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402D0175-330A-4349-84A1-54120C885621}" type="pres">
      <dgm:prSet presAssocID="{AC3DD4F6-A244-4DA9-A4B9-DA5720DC896F}" presName="Parent2" presStyleLbl="node1" presStyleIdx="1" presStyleCnt="3">
        <dgm:presLayoutVars>
          <dgm:chMax val="2"/>
          <dgm:chPref val="1"/>
          <dgm:bulletEnabled val="1"/>
        </dgm:presLayoutVars>
      </dgm:prSet>
      <dgm:spPr/>
    </dgm:pt>
    <dgm:pt modelId="{E8E27938-E195-42A0-9E59-2E71D3AB88C6}" type="pres">
      <dgm:prSet presAssocID="{3920E44E-0B56-48C9-A678-8B11E0E152CC}" presName="ChildAccent1" presStyleCnt="0"/>
      <dgm:spPr/>
    </dgm:pt>
    <dgm:pt modelId="{4EE1919D-E4FD-40A7-9AF4-92086DE0ED78}" type="pres">
      <dgm:prSet presAssocID="{3920E44E-0B56-48C9-A678-8B11E0E152CC}" presName="ChildAccent" presStyleLbl="alignImgPlace1" presStyleIdx="2" presStyleCnt="3"/>
      <dgm:spPr/>
    </dgm:pt>
    <dgm:pt modelId="{541E2F5D-C92A-47FA-A767-70E143FA1280}" type="pres">
      <dgm:prSet presAssocID="{3920E44E-0B56-48C9-A678-8B11E0E152CC}" presName="Child1" presStyleLbl="revTx" presStyleIdx="0" presStyleCnt="0">
        <dgm:presLayoutVars>
          <dgm:chMax val="0"/>
          <dgm:chPref val="0"/>
          <dgm:bulletEnabled val="1"/>
        </dgm:presLayoutVars>
      </dgm:prSet>
      <dgm:spPr/>
    </dgm:pt>
    <dgm:pt modelId="{09D4F16D-EE5E-44D0-91AB-9EAD52CB48BC}" type="pres">
      <dgm:prSet presAssocID="{3920E44E-0B56-48C9-A678-8B11E0E152CC}" presName="Parent1" presStyleLbl="node1" presStyleIdx="2" presStyleCnt="3">
        <dgm:presLayoutVars>
          <dgm:chMax val="2"/>
          <dgm:chPref val="1"/>
          <dgm:bulletEnabled val="1"/>
        </dgm:presLayoutVars>
      </dgm:prSet>
      <dgm:spPr/>
    </dgm:pt>
  </dgm:ptLst>
  <dgm:cxnLst>
    <dgm:cxn modelId="{F850AD01-AD8B-4A45-97BA-91CAAAD57063}" type="presOf" srcId="{0F9A4F62-2CBC-48C4-8B69-EB4C80F87A7D}" destId="{8E76CA68-5D8E-458B-938C-C49224D46799}" srcOrd="1" destOrd="1" presId="urn:microsoft.com/office/officeart/2011/layout/InterconnectedBlockProcess"/>
    <dgm:cxn modelId="{5B01CC01-444F-4FE9-B1A5-7BCB9B4512B8}" type="presOf" srcId="{ED2AEEF3-797E-4EC2-AB33-9233D833C1B5}" destId="{11546B5B-03C6-4084-947E-B9FD9CED2AE0}" srcOrd="1" destOrd="2" presId="urn:microsoft.com/office/officeart/2011/layout/InterconnectedBlockProcess"/>
    <dgm:cxn modelId="{82883A1D-CD82-4BDE-B95E-4A3810E063F9}" srcId="{810EAC49-8610-4D50-B32C-9A96EBC2534E}" destId="{3920E44E-0B56-48C9-A678-8B11E0E152CC}" srcOrd="0" destOrd="0" parTransId="{C255503D-086E-4FB9-8344-8C9B979D39CE}" sibTransId="{4A6B8243-181E-4131-868C-DE5D8853CB1E}"/>
    <dgm:cxn modelId="{13E0421D-9CB9-4ED3-9759-3F7507958D94}" type="presOf" srcId="{AC3DD4F6-A244-4DA9-A4B9-DA5720DC896F}" destId="{402D0175-330A-4349-84A1-54120C885621}" srcOrd="0" destOrd="0" presId="urn:microsoft.com/office/officeart/2011/layout/InterconnectedBlockProcess"/>
    <dgm:cxn modelId="{71042C1E-030D-4048-920A-4496A1173E2A}" srcId="{AC3DD4F6-A244-4DA9-A4B9-DA5720DC896F}" destId="{8050C96A-5DB2-4BA8-A664-16DFDA6C83ED}" srcOrd="1" destOrd="0" parTransId="{9EA475C1-188F-4256-904D-B37849F66FA2}" sibTransId="{4236CBA3-D04A-48EC-BE0A-E22CF4F6E898}"/>
    <dgm:cxn modelId="{961F812B-C2C4-429F-AC5E-F2A00028196A}" type="presOf" srcId="{0F9A4F62-2CBC-48C4-8B69-EB4C80F87A7D}" destId="{7FBDFDB5-5816-45D5-9A82-22DE1AFFEEC0}" srcOrd="0" destOrd="1" presId="urn:microsoft.com/office/officeart/2011/layout/InterconnectedBlockProcess"/>
    <dgm:cxn modelId="{16A8702E-DA19-468F-A8E4-0B64E82C7437}" type="presOf" srcId="{C6D38CBD-EA36-44EA-8CBC-D94BA246A6B2}" destId="{541E2F5D-C92A-47FA-A767-70E143FA1280}" srcOrd="1" destOrd="0" presId="urn:microsoft.com/office/officeart/2011/layout/InterconnectedBlockProcess"/>
    <dgm:cxn modelId="{874D7F31-B481-4484-93C5-670401E2AAA3}" srcId="{810EAC49-8610-4D50-B32C-9A96EBC2534E}" destId="{A2C67486-68E1-4531-9048-156184C0FF7E}" srcOrd="2" destOrd="0" parTransId="{67C4B6D3-A803-42AC-B4D6-3ED3DF22F4DC}" sibTransId="{EF37137B-A3FB-48C6-8C13-1EAB1E6C82E9}"/>
    <dgm:cxn modelId="{CC49FC36-6875-40A6-B162-B8FC29C0E569}" type="presOf" srcId="{F63EFEE5-DDD6-4CAF-BFE4-170D37CC53EB}" destId="{4EE1919D-E4FD-40A7-9AF4-92086DE0ED78}" srcOrd="0" destOrd="2" presId="urn:microsoft.com/office/officeart/2011/layout/InterconnectedBlockProcess"/>
    <dgm:cxn modelId="{17470C3A-1689-4515-8284-5DF0174AB9DD}" type="presOf" srcId="{8050C96A-5DB2-4BA8-A664-16DFDA6C83ED}" destId="{E5748CD0-7606-4AE5-AE50-3922828B41AA}" srcOrd="0" destOrd="1" presId="urn:microsoft.com/office/officeart/2011/layout/InterconnectedBlockProcess"/>
    <dgm:cxn modelId="{8D40C25C-6395-4240-BEA7-8E368BF82574}" type="presOf" srcId="{5EFA8647-8345-4A15-AF94-08E2FC22EDCE}" destId="{4EE1919D-E4FD-40A7-9AF4-92086DE0ED78}" srcOrd="0" destOrd="1" presId="urn:microsoft.com/office/officeart/2011/layout/InterconnectedBlockProcess"/>
    <dgm:cxn modelId="{8CDC9C42-2296-4193-A344-5929C1706435}" srcId="{AC3DD4F6-A244-4DA9-A4B9-DA5720DC896F}" destId="{ED2AEEF3-797E-4EC2-AB33-9233D833C1B5}" srcOrd="2" destOrd="0" parTransId="{DB3FB9BA-FB9F-4FAE-9227-7DB0E0688A89}" sibTransId="{AF0A79E7-3A82-4632-98EB-0F857846909C}"/>
    <dgm:cxn modelId="{CF8EA962-6575-4917-98BA-1A391D2B05D3}" type="presOf" srcId="{63D0A5E2-5E79-4558-94DD-648DFB7AAE72}" destId="{E5748CD0-7606-4AE5-AE50-3922828B41AA}" srcOrd="0" destOrd="3" presId="urn:microsoft.com/office/officeart/2011/layout/InterconnectedBlockProcess"/>
    <dgm:cxn modelId="{4F7C054A-CE9F-4550-BA8B-AB9E257FEDF9}" srcId="{3920E44E-0B56-48C9-A678-8B11E0E152CC}" destId="{5EFA8647-8345-4A15-AF94-08E2FC22EDCE}" srcOrd="1" destOrd="0" parTransId="{872E8B5B-9B0F-4469-AD13-ABBE7E60FDCE}" sibTransId="{B334C767-36DA-4A49-8FB9-A9B8CEDC77CA}"/>
    <dgm:cxn modelId="{90B62B6A-4732-4EFA-B142-49F0AA5E285C}" type="presOf" srcId="{ED2AEEF3-797E-4EC2-AB33-9233D833C1B5}" destId="{E5748CD0-7606-4AE5-AE50-3922828B41AA}" srcOrd="0" destOrd="2" presId="urn:microsoft.com/office/officeart/2011/layout/InterconnectedBlockProcess"/>
    <dgm:cxn modelId="{11A1E36D-2007-4615-B41B-F0F57F2BBA3B}" type="presOf" srcId="{3920E44E-0B56-48C9-A678-8B11E0E152CC}" destId="{09D4F16D-EE5E-44D0-91AB-9EAD52CB48BC}" srcOrd="0" destOrd="0" presId="urn:microsoft.com/office/officeart/2011/layout/InterconnectedBlockProcess"/>
    <dgm:cxn modelId="{63A97A51-469A-48B2-B30C-DFDC6B77B2C0}" type="presOf" srcId="{ACE81765-A961-4C10-91C5-FE911B795516}" destId="{8E76CA68-5D8E-458B-938C-C49224D46799}" srcOrd="1" destOrd="2" presId="urn:microsoft.com/office/officeart/2011/layout/InterconnectedBlockProcess"/>
    <dgm:cxn modelId="{678FE553-F30A-4B6E-86B1-E1A3847D0ADF}" type="presOf" srcId="{5EFA8647-8345-4A15-AF94-08E2FC22EDCE}" destId="{541E2F5D-C92A-47FA-A767-70E143FA1280}" srcOrd="1" destOrd="1" presId="urn:microsoft.com/office/officeart/2011/layout/InterconnectedBlockProcess"/>
    <dgm:cxn modelId="{53D4DE77-D341-43D4-B3B7-3D3C2DD880AB}" type="presOf" srcId="{8050C96A-5DB2-4BA8-A664-16DFDA6C83ED}" destId="{11546B5B-03C6-4084-947E-B9FD9CED2AE0}" srcOrd="1" destOrd="1" presId="urn:microsoft.com/office/officeart/2011/layout/InterconnectedBlockProcess"/>
    <dgm:cxn modelId="{119C4E83-079B-493D-AE50-B3D7A6E7698E}" type="presOf" srcId="{A2C67486-68E1-4531-9048-156184C0FF7E}" destId="{03911237-EE1D-45A0-834D-F24F29082753}" srcOrd="0" destOrd="0" presId="urn:microsoft.com/office/officeart/2011/layout/InterconnectedBlockProcess"/>
    <dgm:cxn modelId="{CF417D85-FDD0-4E1C-A89D-5195F277A54D}" srcId="{AC3DD4F6-A244-4DA9-A4B9-DA5720DC896F}" destId="{63D0A5E2-5E79-4558-94DD-648DFB7AAE72}" srcOrd="3" destOrd="0" parTransId="{F7673A88-9065-453E-8A44-33D2B87C5FEB}" sibTransId="{00C4E8BA-4D65-42A1-AE2D-664643E6152C}"/>
    <dgm:cxn modelId="{488B5597-6281-4F30-9456-7F69D3324E78}" type="presOf" srcId="{F3B8B3AD-D999-46C6-A024-73E7710651CC}" destId="{8E76CA68-5D8E-458B-938C-C49224D46799}" srcOrd="1" destOrd="0" presId="urn:microsoft.com/office/officeart/2011/layout/InterconnectedBlockProcess"/>
    <dgm:cxn modelId="{F6AD4AB5-C690-48A9-BD1D-6B09F156F71A}" type="presOf" srcId="{810EAC49-8610-4D50-B32C-9A96EBC2534E}" destId="{87CE9A43-B49B-4097-AE34-56E1D83559C4}" srcOrd="0" destOrd="0" presId="urn:microsoft.com/office/officeart/2011/layout/InterconnectedBlockProcess"/>
    <dgm:cxn modelId="{E4FB1DB7-1D94-427D-9EB5-A8DD587425A7}" srcId="{3920E44E-0B56-48C9-A678-8B11E0E152CC}" destId="{C6D38CBD-EA36-44EA-8CBC-D94BA246A6B2}" srcOrd="0" destOrd="0" parTransId="{4CD32365-CC53-40F7-839F-A9EA4BBF393F}" sibTransId="{C77FB2F1-65BA-467C-BD4E-8D3C86640771}"/>
    <dgm:cxn modelId="{D2279ABA-EA36-43A7-8A5E-F0D3B36EA287}" type="presOf" srcId="{C6D38CBD-EA36-44EA-8CBC-D94BA246A6B2}" destId="{4EE1919D-E4FD-40A7-9AF4-92086DE0ED78}" srcOrd="0" destOrd="0" presId="urn:microsoft.com/office/officeart/2011/layout/InterconnectedBlockProcess"/>
    <dgm:cxn modelId="{45139CBC-56E6-4B56-8163-3866054932B7}" srcId="{810EAC49-8610-4D50-B32C-9A96EBC2534E}" destId="{AC3DD4F6-A244-4DA9-A4B9-DA5720DC896F}" srcOrd="1" destOrd="0" parTransId="{9F3B1236-9FDC-42F9-BB4C-403F4616DF38}" sibTransId="{EEF7F83D-8DBC-4D45-8CA1-7D4D69C7E33A}"/>
    <dgm:cxn modelId="{CEC72ACC-DC39-4C9C-9C60-2AC1B1E584A0}" type="presOf" srcId="{244D1FA8-0356-456D-A3C9-C67A3E2BDDF2}" destId="{E5748CD0-7606-4AE5-AE50-3922828B41AA}" srcOrd="0" destOrd="0" presId="urn:microsoft.com/office/officeart/2011/layout/InterconnectedBlockProcess"/>
    <dgm:cxn modelId="{A5B56AD7-0B36-4BD0-9BF8-A728D016B743}" type="presOf" srcId="{F63EFEE5-DDD6-4CAF-BFE4-170D37CC53EB}" destId="{541E2F5D-C92A-47FA-A767-70E143FA1280}" srcOrd="1" destOrd="2" presId="urn:microsoft.com/office/officeart/2011/layout/InterconnectedBlockProcess"/>
    <dgm:cxn modelId="{3B9231DD-CC91-44A0-82DE-428F492FF12F}" srcId="{A2C67486-68E1-4531-9048-156184C0FF7E}" destId="{F3B8B3AD-D999-46C6-A024-73E7710651CC}" srcOrd="0" destOrd="0" parTransId="{1ABBCBCF-6D6E-4A44-90A1-E542CE3C1803}" sibTransId="{40EF2F6C-4A8C-4F36-AD49-129DA9D80702}"/>
    <dgm:cxn modelId="{369B1ADE-D77D-41AC-A6E7-357F5A33D169}" type="presOf" srcId="{63D0A5E2-5E79-4558-94DD-648DFB7AAE72}" destId="{11546B5B-03C6-4084-947E-B9FD9CED2AE0}" srcOrd="1" destOrd="3" presId="urn:microsoft.com/office/officeart/2011/layout/InterconnectedBlockProcess"/>
    <dgm:cxn modelId="{726384DE-437A-4B5E-87A6-46A8F1A8C976}" srcId="{3920E44E-0B56-48C9-A678-8B11E0E152CC}" destId="{F63EFEE5-DDD6-4CAF-BFE4-170D37CC53EB}" srcOrd="2" destOrd="0" parTransId="{E02CE6C3-4BE3-4587-986C-319BD6E35E53}" sibTransId="{7FF51829-F92C-4394-8C56-44E0E834D1DB}"/>
    <dgm:cxn modelId="{EF7884E1-6F47-492B-A4EF-B2FBDE4361A2}" type="presOf" srcId="{F3B8B3AD-D999-46C6-A024-73E7710651CC}" destId="{7FBDFDB5-5816-45D5-9A82-22DE1AFFEEC0}" srcOrd="0" destOrd="0" presId="urn:microsoft.com/office/officeart/2011/layout/InterconnectedBlockProcess"/>
    <dgm:cxn modelId="{463A65E4-C84D-4025-9540-5334B6F96A14}" type="presOf" srcId="{ACE81765-A961-4C10-91C5-FE911B795516}" destId="{7FBDFDB5-5816-45D5-9A82-22DE1AFFEEC0}" srcOrd="0" destOrd="2" presId="urn:microsoft.com/office/officeart/2011/layout/InterconnectedBlockProcess"/>
    <dgm:cxn modelId="{D33200E6-2B42-4447-A699-B06A7AB74C28}" srcId="{A2C67486-68E1-4531-9048-156184C0FF7E}" destId="{0F9A4F62-2CBC-48C4-8B69-EB4C80F87A7D}" srcOrd="1" destOrd="0" parTransId="{F27674AE-D653-4C8E-B693-988C78E2C299}" sibTransId="{3159440D-57E9-4D13-83E0-72C9DB7620D7}"/>
    <dgm:cxn modelId="{4BEB57E6-D2A5-4302-BF0C-576EAF0C45FA}" srcId="{AC3DD4F6-A244-4DA9-A4B9-DA5720DC896F}" destId="{244D1FA8-0356-456D-A3C9-C67A3E2BDDF2}" srcOrd="0" destOrd="0" parTransId="{128F7849-5C2F-41D3-8DC6-300A3FDB5733}" sibTransId="{BB566314-092B-4724-B94A-E613BF1DFEEC}"/>
    <dgm:cxn modelId="{5A54AFE9-15B4-4936-B13A-B76EB885332E}" type="presOf" srcId="{244D1FA8-0356-456D-A3C9-C67A3E2BDDF2}" destId="{11546B5B-03C6-4084-947E-B9FD9CED2AE0}" srcOrd="1" destOrd="0" presId="urn:microsoft.com/office/officeart/2011/layout/InterconnectedBlockProcess"/>
    <dgm:cxn modelId="{7CA1ADFD-F36A-46E2-A0B1-79F82FE237CA}" srcId="{A2C67486-68E1-4531-9048-156184C0FF7E}" destId="{ACE81765-A961-4C10-91C5-FE911B795516}" srcOrd="2" destOrd="0" parTransId="{E4EAC9D8-E0DD-4474-BA52-479C630B111F}" sibTransId="{8057C00D-2E5F-4496-82E6-93CD828BE4AD}"/>
    <dgm:cxn modelId="{CCE83700-C10F-4F41-A7EC-DB38D517CBCD}" type="presParOf" srcId="{87CE9A43-B49B-4097-AE34-56E1D83559C4}" destId="{5134E92D-6DB6-4576-91EE-DC48DAFD0C25}" srcOrd="0" destOrd="0" presId="urn:microsoft.com/office/officeart/2011/layout/InterconnectedBlockProcess"/>
    <dgm:cxn modelId="{2D236CFD-BAEA-4B15-BE18-5756C0166385}" type="presParOf" srcId="{5134E92D-6DB6-4576-91EE-DC48DAFD0C25}" destId="{7FBDFDB5-5816-45D5-9A82-22DE1AFFEEC0}" srcOrd="0" destOrd="0" presId="urn:microsoft.com/office/officeart/2011/layout/InterconnectedBlockProcess"/>
    <dgm:cxn modelId="{2F89BD48-65DE-4E60-B7F9-3E5298AB4631}" type="presParOf" srcId="{87CE9A43-B49B-4097-AE34-56E1D83559C4}" destId="{8E76CA68-5D8E-458B-938C-C49224D46799}" srcOrd="1" destOrd="0" presId="urn:microsoft.com/office/officeart/2011/layout/InterconnectedBlockProcess"/>
    <dgm:cxn modelId="{346B9FA7-1A3A-4ED3-B41E-641F8E79E5F2}" type="presParOf" srcId="{87CE9A43-B49B-4097-AE34-56E1D83559C4}" destId="{03911237-EE1D-45A0-834D-F24F29082753}" srcOrd="2" destOrd="0" presId="urn:microsoft.com/office/officeart/2011/layout/InterconnectedBlockProcess"/>
    <dgm:cxn modelId="{97CACCB8-0ED1-4609-9DD0-DBDE95C9960A}" type="presParOf" srcId="{87CE9A43-B49B-4097-AE34-56E1D83559C4}" destId="{81161A46-A643-4371-A1BD-36E89DE7259A}" srcOrd="3" destOrd="0" presId="urn:microsoft.com/office/officeart/2011/layout/InterconnectedBlockProcess"/>
    <dgm:cxn modelId="{99456F08-CA0F-47AE-B3DE-8A007FDA6032}" type="presParOf" srcId="{81161A46-A643-4371-A1BD-36E89DE7259A}" destId="{E5748CD0-7606-4AE5-AE50-3922828B41AA}" srcOrd="0" destOrd="0" presId="urn:microsoft.com/office/officeart/2011/layout/InterconnectedBlockProcess"/>
    <dgm:cxn modelId="{7412CEA2-AB06-426F-B7EF-90FBFD559387}" type="presParOf" srcId="{87CE9A43-B49B-4097-AE34-56E1D83559C4}" destId="{11546B5B-03C6-4084-947E-B9FD9CED2AE0}" srcOrd="4" destOrd="0" presId="urn:microsoft.com/office/officeart/2011/layout/InterconnectedBlockProcess"/>
    <dgm:cxn modelId="{D4E4297E-F407-4B61-A297-40308F245E94}" type="presParOf" srcId="{87CE9A43-B49B-4097-AE34-56E1D83559C4}" destId="{402D0175-330A-4349-84A1-54120C885621}" srcOrd="5" destOrd="0" presId="urn:microsoft.com/office/officeart/2011/layout/InterconnectedBlockProcess"/>
    <dgm:cxn modelId="{12C72FAF-662D-454A-B8B1-A4C31788C2DD}" type="presParOf" srcId="{87CE9A43-B49B-4097-AE34-56E1D83559C4}" destId="{E8E27938-E195-42A0-9E59-2E71D3AB88C6}" srcOrd="6" destOrd="0" presId="urn:microsoft.com/office/officeart/2011/layout/InterconnectedBlockProcess"/>
    <dgm:cxn modelId="{7FF0E892-119B-4FE2-B249-0CBA3D5928DF}" type="presParOf" srcId="{E8E27938-E195-42A0-9E59-2E71D3AB88C6}" destId="{4EE1919D-E4FD-40A7-9AF4-92086DE0ED78}" srcOrd="0" destOrd="0" presId="urn:microsoft.com/office/officeart/2011/layout/InterconnectedBlockProcess"/>
    <dgm:cxn modelId="{75838950-BB25-44BD-8E19-2BE624AA2E5A}" type="presParOf" srcId="{87CE9A43-B49B-4097-AE34-56E1D83559C4}" destId="{541E2F5D-C92A-47FA-A767-70E143FA1280}" srcOrd="7" destOrd="0" presId="urn:microsoft.com/office/officeart/2011/layout/InterconnectedBlockProcess"/>
    <dgm:cxn modelId="{FF5C7352-817A-48F1-BF7C-166AA42DC85D}" type="presParOf" srcId="{87CE9A43-B49B-4097-AE34-56E1D83559C4}" destId="{09D4F16D-EE5E-44D0-91AB-9EAD52CB48BC}" srcOrd="8" destOrd="0" presId="urn:microsoft.com/office/officeart/2011/layout/InterconnectedBlock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262BDE1-1A8C-4EE1-9986-9A96E796EAAA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D1FA109-6A1F-4AA0-BF01-6CF01E5685C1}">
      <dgm:prSet phldrT="[Text]" custT="1"/>
      <dgm:spPr/>
      <dgm:t>
        <a:bodyPr/>
        <a:lstStyle/>
        <a:p>
          <a:pPr algn="ctr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Discrimination and Inequality in Training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 workplace learning settings, BME employees are faced with discrimination, microaggression, and exclusion.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Inequality in access to training and leadership development opportunities still exists.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Participation in training programmes is not fair due to cultural barriers.</a:t>
          </a:r>
        </a:p>
      </dgm:t>
    </dgm:pt>
    <dgm:pt modelId="{6C4E9F18-A730-478F-B030-B018B46300E7}" type="parTrans" cxnId="{4DA1ED4F-D23A-48FF-85CD-AC58FAC6CCCD}">
      <dgm:prSet/>
      <dgm:spPr/>
      <dgm:t>
        <a:bodyPr/>
        <a:lstStyle/>
        <a:p>
          <a:endParaRPr lang="en-US"/>
        </a:p>
      </dgm:t>
    </dgm:pt>
    <dgm:pt modelId="{08A2466F-0777-4F5C-8412-F6ACA3504355}" type="sibTrans" cxnId="{4DA1ED4F-D23A-48FF-85CD-AC58FAC6CCCD}">
      <dgm:prSet/>
      <dgm:spPr/>
      <dgm:t>
        <a:bodyPr/>
        <a:lstStyle/>
        <a:p>
          <a:endParaRPr lang="en-US"/>
        </a:p>
      </dgm:t>
    </dgm:pt>
    <dgm:pt modelId="{AD06C323-8BEE-4CD7-A269-2190C0ED0EED}">
      <dgm:prSet phldrT="[Text]" custT="1"/>
      <dgm:spPr/>
      <dgm:t>
        <a:bodyPr/>
        <a:lstStyle/>
        <a:p>
          <a:pPr algn="ctr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Cohesive Training Systems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The existing training programmes do not always cover systemic bias and power relations.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focus on cultural competence and diversity awareness in training</a:t>
          </a:r>
        </a:p>
      </dgm:t>
    </dgm:pt>
    <dgm:pt modelId="{669D5839-0C12-4731-8121-015FBECF743B}" type="parTrans" cxnId="{E985B0FA-72F9-40E9-995A-0B43097FBECE}">
      <dgm:prSet/>
      <dgm:spPr/>
      <dgm:t>
        <a:bodyPr/>
        <a:lstStyle/>
        <a:p>
          <a:endParaRPr lang="en-US"/>
        </a:p>
      </dgm:t>
    </dgm:pt>
    <dgm:pt modelId="{99C7B4C7-BF4F-44E9-ACDD-D25C98F56EC2}" type="sibTrans" cxnId="{E985B0FA-72F9-40E9-995A-0B43097FBECE}">
      <dgm:prSet/>
      <dgm:spPr/>
      <dgm:t>
        <a:bodyPr/>
        <a:lstStyle/>
        <a:p>
          <a:endParaRPr lang="en-US"/>
        </a:p>
      </dgm:t>
    </dgm:pt>
    <dgm:pt modelId="{C7FEAADE-4F11-4654-80D3-B6245ACD4666}">
      <dgm:prSet phldrT="[Text]" custT="1"/>
      <dgm:spPr/>
      <dgm:t>
        <a:bodyPr/>
        <a:lstStyle/>
        <a:p>
          <a:pPr algn="l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Barriers to Career Progression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Minority staff face restricted access to leadership training and mentorship.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representation in the top positions because of disproportionate opportunities to develop.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support systems lowers professional promotion.</a:t>
          </a:r>
        </a:p>
      </dgm:t>
    </dgm:pt>
    <dgm:pt modelId="{68C60D0D-1F14-49AC-91EF-0EC026DA2E43}" type="parTrans" cxnId="{A4EF607A-C25E-4C72-965B-9D204B77FC95}">
      <dgm:prSet/>
      <dgm:spPr/>
      <dgm:t>
        <a:bodyPr/>
        <a:lstStyle/>
        <a:p>
          <a:endParaRPr lang="en-US"/>
        </a:p>
      </dgm:t>
    </dgm:pt>
    <dgm:pt modelId="{53D32AC3-0E96-49E2-8751-40F68D7AD9F1}" type="sibTrans" cxnId="{A4EF607A-C25E-4C72-965B-9D204B77FC95}">
      <dgm:prSet/>
      <dgm:spPr/>
      <dgm:t>
        <a:bodyPr/>
        <a:lstStyle/>
        <a:p>
          <a:endParaRPr lang="en-US"/>
        </a:p>
      </dgm:t>
    </dgm:pt>
    <dgm:pt modelId="{BAB5410B-1906-435E-827E-DA5BE6A65D23}">
      <dgm:prSet phldrT="[Text]" custT="1"/>
      <dgm:spPr/>
      <dgm:t>
        <a:bodyPr/>
        <a:lstStyle/>
        <a:p>
          <a:pPr algn="ctr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Weak Learning Organization Culture</a:t>
          </a:r>
        </a:p>
        <a:p>
          <a:pPr algn="l"/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A supportive culture that is inclusive and embracing of training is not completely incorporated.</a:t>
          </a:r>
        </a:p>
        <a:p>
          <a:pPr algn="l"/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leadership determination to equity and development.</a:t>
          </a:r>
        </a:p>
        <a:p>
          <a:pPr algn="l"/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Demand of the culture of continuous learning to overcome systemic inequalities.</a:t>
          </a:r>
        </a:p>
      </dgm:t>
    </dgm:pt>
    <dgm:pt modelId="{8151CCDB-1322-4E5C-B95A-A852A49B1255}" type="parTrans" cxnId="{887FE49B-D21A-48D9-BD7F-2065B90A71BB}">
      <dgm:prSet/>
      <dgm:spPr/>
      <dgm:t>
        <a:bodyPr/>
        <a:lstStyle/>
        <a:p>
          <a:endParaRPr lang="en-US"/>
        </a:p>
      </dgm:t>
    </dgm:pt>
    <dgm:pt modelId="{0FB0D34D-72A5-4089-B1D9-8CF1E590A8DE}" type="sibTrans" cxnId="{887FE49B-D21A-48D9-BD7F-2065B90A71BB}">
      <dgm:prSet/>
      <dgm:spPr/>
      <dgm:t>
        <a:bodyPr/>
        <a:lstStyle/>
        <a:p>
          <a:endParaRPr lang="en-US"/>
        </a:p>
      </dgm:t>
    </dgm:pt>
    <dgm:pt modelId="{6F5F806A-D122-4B7A-AA1E-E71340EC8F0B}" type="pres">
      <dgm:prSet presAssocID="{7262BDE1-1A8C-4EE1-9986-9A96E796EAAA}" presName="Name0" presStyleCnt="0">
        <dgm:presLayoutVars>
          <dgm:dir/>
          <dgm:resizeHandles val="exact"/>
        </dgm:presLayoutVars>
      </dgm:prSet>
      <dgm:spPr/>
    </dgm:pt>
    <dgm:pt modelId="{C30DAFBC-8841-42CE-89AF-48BEBAF6C69E}" type="pres">
      <dgm:prSet presAssocID="{FD1FA109-6A1F-4AA0-BF01-6CF01E5685C1}" presName="node" presStyleLbl="node1" presStyleIdx="0" presStyleCnt="4">
        <dgm:presLayoutVars>
          <dgm:bulletEnabled val="1"/>
        </dgm:presLayoutVars>
      </dgm:prSet>
      <dgm:spPr/>
    </dgm:pt>
    <dgm:pt modelId="{6DC13377-4341-4F58-8833-FE41BC4E5A72}" type="pres">
      <dgm:prSet presAssocID="{08A2466F-0777-4F5C-8412-F6ACA3504355}" presName="sibTrans" presStyleCnt="0"/>
      <dgm:spPr/>
    </dgm:pt>
    <dgm:pt modelId="{3EAC61C5-C28F-4B80-9E67-B4CBF05FD1A7}" type="pres">
      <dgm:prSet presAssocID="{AD06C323-8BEE-4CD7-A269-2190C0ED0EED}" presName="node" presStyleLbl="node1" presStyleIdx="1" presStyleCnt="4">
        <dgm:presLayoutVars>
          <dgm:bulletEnabled val="1"/>
        </dgm:presLayoutVars>
      </dgm:prSet>
      <dgm:spPr/>
    </dgm:pt>
    <dgm:pt modelId="{109A6FAB-099A-47B3-8243-FF7885852EAC}" type="pres">
      <dgm:prSet presAssocID="{99C7B4C7-BF4F-44E9-ACDD-D25C98F56EC2}" presName="sibTrans" presStyleCnt="0"/>
      <dgm:spPr/>
    </dgm:pt>
    <dgm:pt modelId="{B93AAEA3-B8A9-4880-A45F-FB72D5176FF5}" type="pres">
      <dgm:prSet presAssocID="{C7FEAADE-4F11-4654-80D3-B6245ACD4666}" presName="node" presStyleLbl="node1" presStyleIdx="2" presStyleCnt="4">
        <dgm:presLayoutVars>
          <dgm:bulletEnabled val="1"/>
        </dgm:presLayoutVars>
      </dgm:prSet>
      <dgm:spPr/>
    </dgm:pt>
    <dgm:pt modelId="{A765EA76-2897-4672-B4DD-7268B8677663}" type="pres">
      <dgm:prSet presAssocID="{53D32AC3-0E96-49E2-8751-40F68D7AD9F1}" presName="sibTrans" presStyleCnt="0"/>
      <dgm:spPr/>
    </dgm:pt>
    <dgm:pt modelId="{695453FC-3D05-4D41-8689-E0C8A4C7950F}" type="pres">
      <dgm:prSet presAssocID="{BAB5410B-1906-435E-827E-DA5BE6A65D23}" presName="node" presStyleLbl="node1" presStyleIdx="3" presStyleCnt="4">
        <dgm:presLayoutVars>
          <dgm:bulletEnabled val="1"/>
        </dgm:presLayoutVars>
      </dgm:prSet>
      <dgm:spPr/>
    </dgm:pt>
  </dgm:ptLst>
  <dgm:cxnLst>
    <dgm:cxn modelId="{2F7F0A16-F83E-4BED-AD55-EEAEDD8458F4}" type="presOf" srcId="{AD06C323-8BEE-4CD7-A269-2190C0ED0EED}" destId="{3EAC61C5-C28F-4B80-9E67-B4CBF05FD1A7}" srcOrd="0" destOrd="0" presId="urn:microsoft.com/office/officeart/2005/8/layout/hList6"/>
    <dgm:cxn modelId="{D1A13B29-A2F9-4F78-AB4E-63D6B9473FFB}" type="presOf" srcId="{BAB5410B-1906-435E-827E-DA5BE6A65D23}" destId="{695453FC-3D05-4D41-8689-E0C8A4C7950F}" srcOrd="0" destOrd="0" presId="urn:microsoft.com/office/officeart/2005/8/layout/hList6"/>
    <dgm:cxn modelId="{C6828849-E31F-4FF1-9655-76C76DCF66C4}" type="presOf" srcId="{FD1FA109-6A1F-4AA0-BF01-6CF01E5685C1}" destId="{C30DAFBC-8841-42CE-89AF-48BEBAF6C69E}" srcOrd="0" destOrd="0" presId="urn:microsoft.com/office/officeart/2005/8/layout/hList6"/>
    <dgm:cxn modelId="{4DA1ED4F-D23A-48FF-85CD-AC58FAC6CCCD}" srcId="{7262BDE1-1A8C-4EE1-9986-9A96E796EAAA}" destId="{FD1FA109-6A1F-4AA0-BF01-6CF01E5685C1}" srcOrd="0" destOrd="0" parTransId="{6C4E9F18-A730-478F-B030-B018B46300E7}" sibTransId="{08A2466F-0777-4F5C-8412-F6ACA3504355}"/>
    <dgm:cxn modelId="{A4EF607A-C25E-4C72-965B-9D204B77FC95}" srcId="{7262BDE1-1A8C-4EE1-9986-9A96E796EAAA}" destId="{C7FEAADE-4F11-4654-80D3-B6245ACD4666}" srcOrd="2" destOrd="0" parTransId="{68C60D0D-1F14-49AC-91EF-0EC026DA2E43}" sibTransId="{53D32AC3-0E96-49E2-8751-40F68D7AD9F1}"/>
    <dgm:cxn modelId="{887FE49B-D21A-48D9-BD7F-2065B90A71BB}" srcId="{7262BDE1-1A8C-4EE1-9986-9A96E796EAAA}" destId="{BAB5410B-1906-435E-827E-DA5BE6A65D23}" srcOrd="3" destOrd="0" parTransId="{8151CCDB-1322-4E5C-B95A-A852A49B1255}" sibTransId="{0FB0D34D-72A5-4089-B1D9-8CF1E590A8DE}"/>
    <dgm:cxn modelId="{D654EFA7-9F3B-464B-AB05-9359724AC3B1}" type="presOf" srcId="{C7FEAADE-4F11-4654-80D3-B6245ACD4666}" destId="{B93AAEA3-B8A9-4880-A45F-FB72D5176FF5}" srcOrd="0" destOrd="0" presId="urn:microsoft.com/office/officeart/2005/8/layout/hList6"/>
    <dgm:cxn modelId="{CB523FD1-D8CB-4E02-8D1F-CB66F60D1B1B}" type="presOf" srcId="{7262BDE1-1A8C-4EE1-9986-9A96E796EAAA}" destId="{6F5F806A-D122-4B7A-AA1E-E71340EC8F0B}" srcOrd="0" destOrd="0" presId="urn:microsoft.com/office/officeart/2005/8/layout/hList6"/>
    <dgm:cxn modelId="{E985B0FA-72F9-40E9-995A-0B43097FBECE}" srcId="{7262BDE1-1A8C-4EE1-9986-9A96E796EAAA}" destId="{AD06C323-8BEE-4CD7-A269-2190C0ED0EED}" srcOrd="1" destOrd="0" parTransId="{669D5839-0C12-4731-8121-015FBECF743B}" sibTransId="{99C7B4C7-BF4F-44E9-ACDD-D25C98F56EC2}"/>
    <dgm:cxn modelId="{6B41C607-0E51-45FC-9EA2-4F1E2DB95233}" type="presParOf" srcId="{6F5F806A-D122-4B7A-AA1E-E71340EC8F0B}" destId="{C30DAFBC-8841-42CE-89AF-48BEBAF6C69E}" srcOrd="0" destOrd="0" presId="urn:microsoft.com/office/officeart/2005/8/layout/hList6"/>
    <dgm:cxn modelId="{AA86C59A-C651-4396-B7D4-FD808CEBFB62}" type="presParOf" srcId="{6F5F806A-D122-4B7A-AA1E-E71340EC8F0B}" destId="{6DC13377-4341-4F58-8833-FE41BC4E5A72}" srcOrd="1" destOrd="0" presId="urn:microsoft.com/office/officeart/2005/8/layout/hList6"/>
    <dgm:cxn modelId="{FBEF0DB2-5AC6-4C62-8195-6834CAB9235C}" type="presParOf" srcId="{6F5F806A-D122-4B7A-AA1E-E71340EC8F0B}" destId="{3EAC61C5-C28F-4B80-9E67-B4CBF05FD1A7}" srcOrd="2" destOrd="0" presId="urn:microsoft.com/office/officeart/2005/8/layout/hList6"/>
    <dgm:cxn modelId="{E951B6E4-6BE7-49C7-85C4-5EB21F95F734}" type="presParOf" srcId="{6F5F806A-D122-4B7A-AA1E-E71340EC8F0B}" destId="{109A6FAB-099A-47B3-8243-FF7885852EAC}" srcOrd="3" destOrd="0" presId="urn:microsoft.com/office/officeart/2005/8/layout/hList6"/>
    <dgm:cxn modelId="{5059F80E-4C43-4348-94CB-BE560F4F3721}" type="presParOf" srcId="{6F5F806A-D122-4B7A-AA1E-E71340EC8F0B}" destId="{B93AAEA3-B8A9-4880-A45F-FB72D5176FF5}" srcOrd="4" destOrd="0" presId="urn:microsoft.com/office/officeart/2005/8/layout/hList6"/>
    <dgm:cxn modelId="{6F487B1D-3B7A-4DF1-9FF9-0B3CC62F495A}" type="presParOf" srcId="{6F5F806A-D122-4B7A-AA1E-E71340EC8F0B}" destId="{A765EA76-2897-4672-B4DD-7268B8677663}" srcOrd="5" destOrd="0" presId="urn:microsoft.com/office/officeart/2005/8/layout/hList6"/>
    <dgm:cxn modelId="{0D6BC4BC-4CC2-4E76-95A7-68D853363721}" type="presParOf" srcId="{6F5F806A-D122-4B7A-AA1E-E71340EC8F0B}" destId="{695453FC-3D05-4D41-8689-E0C8A4C7950F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397BD36-9427-4979-A7C4-294153A92022}" type="doc">
      <dgm:prSet loTypeId="urn:microsoft.com/office/officeart/2009/3/layout/SubStep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A71EC532-31E8-4AD5-B5CA-A7419FA9B674}">
      <dgm:prSet phldrT="[Text]" custT="1"/>
      <dgm:spPr/>
      <dgm:t>
        <a:bodyPr/>
        <a:lstStyle/>
        <a:p>
          <a:pPr algn="ctr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Concept of Psychological Contract</a:t>
          </a:r>
        </a:p>
        <a:p>
          <a:pPr algn="l"/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&amp; development is the constant improvement of skills and professional development of workers.</a:t>
          </a: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It encompasses clinical training, leadership and digital skills.</a:t>
          </a: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It promotes workforce ability, patient safety, and quality of services in the NHS.</a:t>
          </a: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demand to have equal and equitable development opportunities..</a:t>
          </a:r>
        </a:p>
      </dgm:t>
    </dgm:pt>
    <dgm:pt modelId="{D1BE68C5-4060-494F-B402-541CFE65E6EC}" type="parTrans" cxnId="{BF7AE9D0-B4C1-44F0-B8C3-69F1D5F7BD02}">
      <dgm:prSet/>
      <dgm:spPr/>
      <dgm:t>
        <a:bodyPr/>
        <a:lstStyle/>
        <a:p>
          <a:endParaRPr lang="en-US" sz="2000"/>
        </a:p>
      </dgm:t>
    </dgm:pt>
    <dgm:pt modelId="{2904D293-F0D5-42BB-9A4D-8FDE771ACED1}" type="sibTrans" cxnId="{BF7AE9D0-B4C1-44F0-B8C3-69F1D5F7BD02}">
      <dgm:prSet/>
      <dgm:spPr/>
      <dgm:t>
        <a:bodyPr/>
        <a:lstStyle/>
        <a:p>
          <a:endParaRPr lang="en-US" sz="2000"/>
        </a:p>
      </dgm:t>
    </dgm:pt>
    <dgm:pt modelId="{95B5E80E-BEA3-4F56-B04C-F72A5932BEC9}">
      <dgm:prSet phldrT="[Text]" custT="1"/>
      <dgm:spPr/>
      <dgm:t>
        <a:bodyPr/>
        <a:lstStyle/>
        <a:p>
          <a:pPr algn="ctr"/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Impact on Training &amp; Development in the NHS</a:t>
          </a:r>
        </a:p>
        <a:p>
          <a:pPr algn="l"/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deficiency lowers staff morale and performance.</a:t>
          </a:r>
        </a:p>
        <a:p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Low development prospects enhance dissatisfaction and turnover intentions.</a:t>
          </a:r>
        </a:p>
        <a:p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The gaps in skills influence care quality and efficiency.</a:t>
          </a:r>
        </a:p>
        <a:p>
          <a:r>
            <a:rPr lang="en-US" sz="2000" b="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training systems undermine the sustainability of the workforce in the long term.</a:t>
          </a:r>
        </a:p>
      </dgm:t>
    </dgm:pt>
    <dgm:pt modelId="{9448FC4A-C973-4DA8-9B0C-581212F800CD}" type="parTrans" cxnId="{597E07B9-C4D9-41CE-822A-AA2C3F080F5A}">
      <dgm:prSet/>
      <dgm:spPr/>
      <dgm:t>
        <a:bodyPr/>
        <a:lstStyle/>
        <a:p>
          <a:endParaRPr lang="en-US" sz="2000"/>
        </a:p>
      </dgm:t>
    </dgm:pt>
    <dgm:pt modelId="{9297E043-41A8-47AF-99D0-1F843E673B81}" type="sibTrans" cxnId="{597E07B9-C4D9-41CE-822A-AA2C3F080F5A}">
      <dgm:prSet/>
      <dgm:spPr/>
      <dgm:t>
        <a:bodyPr/>
        <a:lstStyle/>
        <a:p>
          <a:endParaRPr lang="en-US" sz="2000"/>
        </a:p>
      </dgm:t>
    </dgm:pt>
    <dgm:pt modelId="{DDC98BC9-334C-4D15-831E-AF8C7F3D683B}" type="pres">
      <dgm:prSet presAssocID="{6397BD36-9427-4979-A7C4-294153A92022}" presName="Name0" presStyleCnt="0">
        <dgm:presLayoutVars>
          <dgm:chMax val="7"/>
          <dgm:dir/>
          <dgm:animOne val="branch"/>
        </dgm:presLayoutVars>
      </dgm:prSet>
      <dgm:spPr/>
    </dgm:pt>
    <dgm:pt modelId="{1EB95638-1127-41D3-869C-CEB83E7B2A26}" type="pres">
      <dgm:prSet presAssocID="{A71EC532-31E8-4AD5-B5CA-A7419FA9B674}" presName="parTx1" presStyleLbl="node1" presStyleIdx="0" presStyleCnt="2"/>
      <dgm:spPr/>
    </dgm:pt>
    <dgm:pt modelId="{5A59B111-270B-460C-91AE-4C91B3D1D037}" type="pres">
      <dgm:prSet presAssocID="{95B5E80E-BEA3-4F56-B04C-F72A5932BEC9}" presName="parTx2" presStyleLbl="node1" presStyleIdx="1" presStyleCnt="2"/>
      <dgm:spPr/>
    </dgm:pt>
  </dgm:ptLst>
  <dgm:cxnLst>
    <dgm:cxn modelId="{5D91AF6C-0FFC-4D2D-AA77-25DC77E49924}" type="presOf" srcId="{95B5E80E-BEA3-4F56-B04C-F72A5932BEC9}" destId="{5A59B111-270B-460C-91AE-4C91B3D1D037}" srcOrd="0" destOrd="0" presId="urn:microsoft.com/office/officeart/2009/3/layout/SubStepProcess"/>
    <dgm:cxn modelId="{A0ADED90-3A66-40DC-BDA9-26040C93EF9E}" type="presOf" srcId="{6397BD36-9427-4979-A7C4-294153A92022}" destId="{DDC98BC9-334C-4D15-831E-AF8C7F3D683B}" srcOrd="0" destOrd="0" presId="urn:microsoft.com/office/officeart/2009/3/layout/SubStepProcess"/>
    <dgm:cxn modelId="{45E6DCA8-A873-46A2-941C-CAB1ED59B6BD}" type="presOf" srcId="{A71EC532-31E8-4AD5-B5CA-A7419FA9B674}" destId="{1EB95638-1127-41D3-869C-CEB83E7B2A26}" srcOrd="0" destOrd="0" presId="urn:microsoft.com/office/officeart/2009/3/layout/SubStepProcess"/>
    <dgm:cxn modelId="{597E07B9-C4D9-41CE-822A-AA2C3F080F5A}" srcId="{6397BD36-9427-4979-A7C4-294153A92022}" destId="{95B5E80E-BEA3-4F56-B04C-F72A5932BEC9}" srcOrd="1" destOrd="0" parTransId="{9448FC4A-C973-4DA8-9B0C-581212F800CD}" sibTransId="{9297E043-41A8-47AF-99D0-1F843E673B81}"/>
    <dgm:cxn modelId="{BF7AE9D0-B4C1-44F0-B8C3-69F1D5F7BD02}" srcId="{6397BD36-9427-4979-A7C4-294153A92022}" destId="{A71EC532-31E8-4AD5-B5CA-A7419FA9B674}" srcOrd="0" destOrd="0" parTransId="{D1BE68C5-4060-494F-B402-541CFE65E6EC}" sibTransId="{2904D293-F0D5-42BB-9A4D-8FDE771ACED1}"/>
    <dgm:cxn modelId="{0C133DA8-83E1-409B-9C1E-D82FA7F712D7}" type="presParOf" srcId="{DDC98BC9-334C-4D15-831E-AF8C7F3D683B}" destId="{1EB95638-1127-41D3-869C-CEB83E7B2A26}" srcOrd="0" destOrd="0" presId="urn:microsoft.com/office/officeart/2009/3/layout/SubStepProcess"/>
    <dgm:cxn modelId="{7E573A54-A4D0-43FD-8E6D-6D2EC3CC53B8}" type="presParOf" srcId="{DDC98BC9-334C-4D15-831E-AF8C7F3D683B}" destId="{5A59B111-270B-460C-91AE-4C91B3D1D037}" srcOrd="1" destOrd="0" presId="urn:microsoft.com/office/officeart/2009/3/layout/SubStep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BB9F2EA-FD5C-471E-8D3F-B71D4A0FE84C}" type="doc">
      <dgm:prSet loTypeId="urn:microsoft.com/office/officeart/2005/8/layout/arrow4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8D579BD8-E73E-4B29-A187-1AFAA14D7C8B}">
      <dgm:prSet phldrT="[Text]" custT="1"/>
      <dgm:spPr/>
      <dgm:t>
        <a:bodyPr/>
        <a:lstStyle/>
        <a:p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Employee Expectations</a:t>
          </a:r>
        </a:p>
        <a:p>
          <a:endParaRPr lang="en-US" sz="2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Access to training opportunities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Career development pathways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 for continuous learning</a:t>
          </a:r>
        </a:p>
      </dgm:t>
    </dgm:pt>
    <dgm:pt modelId="{BB05A841-A1BF-46B5-AC98-AE7E6C8D65C2}" type="parTrans" cxnId="{2E41D00A-6483-427B-BF96-3AF38981C411}">
      <dgm:prSet/>
      <dgm:spPr/>
      <dgm:t>
        <a:bodyPr/>
        <a:lstStyle/>
        <a:p>
          <a:endParaRPr lang="en-US"/>
        </a:p>
      </dgm:t>
    </dgm:pt>
    <dgm:pt modelId="{323EA840-EB3A-42C7-B8A2-C15019DBADE8}" type="sibTrans" cxnId="{2E41D00A-6483-427B-BF96-3AF38981C411}">
      <dgm:prSet/>
      <dgm:spPr/>
      <dgm:t>
        <a:bodyPr/>
        <a:lstStyle/>
        <a:p>
          <a:endParaRPr lang="en-US"/>
        </a:p>
      </dgm:t>
    </dgm:pt>
    <dgm:pt modelId="{7BAAB831-85A7-465C-990E-FC636FE3E928}">
      <dgm:prSet phldrT="[Text]" custT="1"/>
      <dgm:spPr/>
      <dgm:t>
        <a:bodyPr/>
        <a:lstStyle/>
        <a:p>
          <a:r>
            <a:rPr lang="en-US" sz="2000" b="1" dirty="0">
              <a:latin typeface="Times New Roman" panose="02020603050405020304" pitchFamily="18" charset="0"/>
              <a:cs typeface="Times New Roman" panose="02020603050405020304" pitchFamily="18" charset="0"/>
            </a:rPr>
            <a:t>Employer Expectations</a:t>
          </a:r>
        </a:p>
        <a:p>
          <a:endParaRPr lang="en-US" sz="20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Improved performance and skills</a:t>
          </a: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High-quality patient care</a:t>
          </a:r>
        </a:p>
        <a:p>
          <a:r>
            <a:rPr lang="en-US" sz="2000" dirty="0">
              <a:latin typeface="Times New Roman" panose="02020603050405020304" pitchFamily="18" charset="0"/>
              <a:cs typeface="Times New Roman" panose="02020603050405020304" pitchFamily="18" charset="0"/>
            </a:rPr>
            <a:t>Commitment and professional growth</a:t>
          </a:r>
        </a:p>
      </dgm:t>
    </dgm:pt>
    <dgm:pt modelId="{8DBD638B-6454-4B8D-8F4D-7D3A46F43371}" type="parTrans" cxnId="{1938337D-F3B7-48E0-A7DD-DCFEC12B36B8}">
      <dgm:prSet/>
      <dgm:spPr/>
      <dgm:t>
        <a:bodyPr/>
        <a:lstStyle/>
        <a:p>
          <a:endParaRPr lang="en-US"/>
        </a:p>
      </dgm:t>
    </dgm:pt>
    <dgm:pt modelId="{211BB6FB-8088-4F79-9C65-FFA7400191E9}" type="sibTrans" cxnId="{1938337D-F3B7-48E0-A7DD-DCFEC12B36B8}">
      <dgm:prSet/>
      <dgm:spPr/>
      <dgm:t>
        <a:bodyPr/>
        <a:lstStyle/>
        <a:p>
          <a:endParaRPr lang="en-US"/>
        </a:p>
      </dgm:t>
    </dgm:pt>
    <dgm:pt modelId="{60AD3058-6870-4BAF-8762-B84DE9B8D777}" type="pres">
      <dgm:prSet presAssocID="{0BB9F2EA-FD5C-471E-8D3F-B71D4A0FE84C}" presName="compositeShape" presStyleCnt="0">
        <dgm:presLayoutVars>
          <dgm:chMax val="2"/>
          <dgm:dir/>
          <dgm:resizeHandles val="exact"/>
        </dgm:presLayoutVars>
      </dgm:prSet>
      <dgm:spPr/>
    </dgm:pt>
    <dgm:pt modelId="{BA0871FC-EE62-4C8F-AD15-FFB35E2122E5}" type="pres">
      <dgm:prSet presAssocID="{8D579BD8-E73E-4B29-A187-1AFAA14D7C8B}" presName="upArrow" presStyleLbl="node1" presStyleIdx="0" presStyleCnt="2"/>
      <dgm:spPr/>
    </dgm:pt>
    <dgm:pt modelId="{D5D3495F-89AC-4B59-BADB-F72B6FC3CD2F}" type="pres">
      <dgm:prSet presAssocID="{8D579BD8-E73E-4B29-A187-1AFAA14D7C8B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96C61D22-C8F2-4212-B8C7-389248A5AD63}" type="pres">
      <dgm:prSet presAssocID="{7BAAB831-85A7-465C-990E-FC636FE3E928}" presName="downArrow" presStyleLbl="node1" presStyleIdx="1" presStyleCnt="2"/>
      <dgm:spPr/>
    </dgm:pt>
    <dgm:pt modelId="{17B985DB-1795-41EF-9D58-7B04DD1B05EE}" type="pres">
      <dgm:prSet presAssocID="{7BAAB831-85A7-465C-990E-FC636FE3E928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2E41D00A-6483-427B-BF96-3AF38981C411}" srcId="{0BB9F2EA-FD5C-471E-8D3F-B71D4A0FE84C}" destId="{8D579BD8-E73E-4B29-A187-1AFAA14D7C8B}" srcOrd="0" destOrd="0" parTransId="{BB05A841-A1BF-46B5-AC98-AE7E6C8D65C2}" sibTransId="{323EA840-EB3A-42C7-B8A2-C15019DBADE8}"/>
    <dgm:cxn modelId="{5969DC56-0195-4110-BF4F-F4ACD6368236}" type="presOf" srcId="{0BB9F2EA-FD5C-471E-8D3F-B71D4A0FE84C}" destId="{60AD3058-6870-4BAF-8762-B84DE9B8D777}" srcOrd="0" destOrd="0" presId="urn:microsoft.com/office/officeart/2005/8/layout/arrow4"/>
    <dgm:cxn modelId="{1938337D-F3B7-48E0-A7DD-DCFEC12B36B8}" srcId="{0BB9F2EA-FD5C-471E-8D3F-B71D4A0FE84C}" destId="{7BAAB831-85A7-465C-990E-FC636FE3E928}" srcOrd="1" destOrd="0" parTransId="{8DBD638B-6454-4B8D-8F4D-7D3A46F43371}" sibTransId="{211BB6FB-8088-4F79-9C65-FFA7400191E9}"/>
    <dgm:cxn modelId="{AEBF0FE1-CF40-4E20-AD94-35982A81301D}" type="presOf" srcId="{8D579BD8-E73E-4B29-A187-1AFAA14D7C8B}" destId="{D5D3495F-89AC-4B59-BADB-F72B6FC3CD2F}" srcOrd="0" destOrd="0" presId="urn:microsoft.com/office/officeart/2005/8/layout/arrow4"/>
    <dgm:cxn modelId="{E357A2FE-6F2D-489B-9C49-1AE18E7C33E5}" type="presOf" srcId="{7BAAB831-85A7-465C-990E-FC636FE3E928}" destId="{17B985DB-1795-41EF-9D58-7B04DD1B05EE}" srcOrd="0" destOrd="0" presId="urn:microsoft.com/office/officeart/2005/8/layout/arrow4"/>
    <dgm:cxn modelId="{55D6B446-564B-4E91-BFB6-E82375E82211}" type="presParOf" srcId="{60AD3058-6870-4BAF-8762-B84DE9B8D777}" destId="{BA0871FC-EE62-4C8F-AD15-FFB35E2122E5}" srcOrd="0" destOrd="0" presId="urn:microsoft.com/office/officeart/2005/8/layout/arrow4"/>
    <dgm:cxn modelId="{30C47571-A27E-4577-B0DA-CF8EB4464AB1}" type="presParOf" srcId="{60AD3058-6870-4BAF-8762-B84DE9B8D777}" destId="{D5D3495F-89AC-4B59-BADB-F72B6FC3CD2F}" srcOrd="1" destOrd="0" presId="urn:microsoft.com/office/officeart/2005/8/layout/arrow4"/>
    <dgm:cxn modelId="{D7876ADB-1BE2-4E8B-9F24-EFC7BBBC060B}" type="presParOf" srcId="{60AD3058-6870-4BAF-8762-B84DE9B8D777}" destId="{96C61D22-C8F2-4212-B8C7-389248A5AD63}" srcOrd="2" destOrd="0" presId="urn:microsoft.com/office/officeart/2005/8/layout/arrow4"/>
    <dgm:cxn modelId="{AE017181-C93A-437E-B6C4-606A9AA17287}" type="presParOf" srcId="{60AD3058-6870-4BAF-8762-B84DE9B8D777}" destId="{17B985DB-1795-41EF-9D58-7B04DD1B05EE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7335E2C5-BF0B-4AA3-B0C6-A8567B4E7DE6}" type="doc">
      <dgm:prSet loTypeId="urn:microsoft.com/office/officeart/2005/8/layout/arrow4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0835236-8E36-40ED-ABAB-34CAA73CDF31}">
      <dgm:prSet phldrT="[Text]"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training opportunities in various positions.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Workload causes lack of guarded time to study.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equity in the distribution of development programmes.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appropriate training infrastructure lowers staff satisfaction.</a:t>
          </a:r>
        </a:p>
      </dgm:t>
    </dgm:pt>
    <dgm:pt modelId="{EED9E773-AC86-49E9-A1EC-FDFEF0975414}" type="parTrans" cxnId="{0E631E54-4ED2-4E0E-AAFA-F6E202BF2770}">
      <dgm:prSet/>
      <dgm:spPr/>
      <dgm:t>
        <a:bodyPr/>
        <a:lstStyle/>
        <a:p>
          <a:endParaRPr lang="en-US"/>
        </a:p>
      </dgm:t>
    </dgm:pt>
    <dgm:pt modelId="{456C7CD1-149D-473F-A968-F98A319684AC}" type="sibTrans" cxnId="{0E631E54-4ED2-4E0E-AAFA-F6E202BF2770}">
      <dgm:prSet/>
      <dgm:spPr/>
      <dgm:t>
        <a:bodyPr/>
        <a:lstStyle/>
        <a:p>
          <a:endParaRPr lang="en-US"/>
        </a:p>
      </dgm:t>
    </dgm:pt>
    <dgm:pt modelId="{51D2B804-DF14-4931-BBB1-8E063E08A370}">
      <dgm:prSet phldrT="[Text]"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Career development requires availability of development opportunities.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Incentive by training boosts morale.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Promotional opportunities associated with skill development.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on the job enhances involvement and satisfaction.</a:t>
          </a:r>
        </a:p>
      </dgm:t>
    </dgm:pt>
    <dgm:pt modelId="{8DD4AC75-5FB1-45BB-B0B8-05A5A58AA18D}" type="parTrans" cxnId="{BBD4FC1D-3634-49E2-8545-E2721637D193}">
      <dgm:prSet/>
      <dgm:spPr/>
      <dgm:t>
        <a:bodyPr/>
        <a:lstStyle/>
        <a:p>
          <a:endParaRPr lang="en-US"/>
        </a:p>
      </dgm:t>
    </dgm:pt>
    <dgm:pt modelId="{6E30A342-5599-4FA9-BA6E-3875786ACAB0}" type="sibTrans" cxnId="{BBD4FC1D-3634-49E2-8545-E2721637D193}">
      <dgm:prSet/>
      <dgm:spPr/>
      <dgm:t>
        <a:bodyPr/>
        <a:lstStyle/>
        <a:p>
          <a:endParaRPr lang="en-US"/>
        </a:p>
      </dgm:t>
    </dgm:pt>
    <dgm:pt modelId="{234F20B9-4D62-4E0A-83E8-ED458873112E}" type="pres">
      <dgm:prSet presAssocID="{7335E2C5-BF0B-4AA3-B0C6-A8567B4E7DE6}" presName="compositeShape" presStyleCnt="0">
        <dgm:presLayoutVars>
          <dgm:chMax val="2"/>
          <dgm:dir/>
          <dgm:resizeHandles val="exact"/>
        </dgm:presLayoutVars>
      </dgm:prSet>
      <dgm:spPr/>
    </dgm:pt>
    <dgm:pt modelId="{F71CEAFA-CF16-43C7-A92B-1023FE7F57DC}" type="pres">
      <dgm:prSet presAssocID="{D0835236-8E36-40ED-ABAB-34CAA73CDF31}" presName="upArrow" presStyleLbl="node1" presStyleIdx="0" presStyleCnt="2"/>
      <dgm:spPr/>
    </dgm:pt>
    <dgm:pt modelId="{553ED2B3-B829-4F8C-9531-20AF7C7B0373}" type="pres">
      <dgm:prSet presAssocID="{D0835236-8E36-40ED-ABAB-34CAA73CDF31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5BB2C7C5-BDE6-4A91-8AC1-7AB88F5B026C}" type="pres">
      <dgm:prSet presAssocID="{51D2B804-DF14-4931-BBB1-8E063E08A370}" presName="downArrow" presStyleLbl="node1" presStyleIdx="1" presStyleCnt="2"/>
      <dgm:spPr/>
    </dgm:pt>
    <dgm:pt modelId="{E318FAF1-B5DC-4B7F-BDA6-D0CD8D814D12}" type="pres">
      <dgm:prSet presAssocID="{51D2B804-DF14-4931-BBB1-8E063E08A370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BBD4FC1D-3634-49E2-8545-E2721637D193}" srcId="{7335E2C5-BF0B-4AA3-B0C6-A8567B4E7DE6}" destId="{51D2B804-DF14-4931-BBB1-8E063E08A370}" srcOrd="1" destOrd="0" parTransId="{8DD4AC75-5FB1-45BB-B0B8-05A5A58AA18D}" sibTransId="{6E30A342-5599-4FA9-BA6E-3875786ACAB0}"/>
    <dgm:cxn modelId="{821C6A47-3A58-42C2-983E-6654FA401467}" type="presOf" srcId="{51D2B804-DF14-4931-BBB1-8E063E08A370}" destId="{E318FAF1-B5DC-4B7F-BDA6-D0CD8D814D12}" srcOrd="0" destOrd="0" presId="urn:microsoft.com/office/officeart/2005/8/layout/arrow4"/>
    <dgm:cxn modelId="{0A3C3D50-62AD-4505-93C6-08DB80C65DEE}" type="presOf" srcId="{D0835236-8E36-40ED-ABAB-34CAA73CDF31}" destId="{553ED2B3-B829-4F8C-9531-20AF7C7B0373}" srcOrd="0" destOrd="0" presId="urn:microsoft.com/office/officeart/2005/8/layout/arrow4"/>
    <dgm:cxn modelId="{0E631E54-4ED2-4E0E-AAFA-F6E202BF2770}" srcId="{7335E2C5-BF0B-4AA3-B0C6-A8567B4E7DE6}" destId="{D0835236-8E36-40ED-ABAB-34CAA73CDF31}" srcOrd="0" destOrd="0" parTransId="{EED9E773-AC86-49E9-A1EC-FDFEF0975414}" sibTransId="{456C7CD1-149D-473F-A968-F98A319684AC}"/>
    <dgm:cxn modelId="{B25B18FF-D389-4919-BC02-7134B31CF7BF}" type="presOf" srcId="{7335E2C5-BF0B-4AA3-B0C6-A8567B4E7DE6}" destId="{234F20B9-4D62-4E0A-83E8-ED458873112E}" srcOrd="0" destOrd="0" presId="urn:microsoft.com/office/officeart/2005/8/layout/arrow4"/>
    <dgm:cxn modelId="{ACDEF304-3AED-4EBF-A4FC-9CE6398A8F38}" type="presParOf" srcId="{234F20B9-4D62-4E0A-83E8-ED458873112E}" destId="{F71CEAFA-CF16-43C7-A92B-1023FE7F57DC}" srcOrd="0" destOrd="0" presId="urn:microsoft.com/office/officeart/2005/8/layout/arrow4"/>
    <dgm:cxn modelId="{1A5FCC5D-A387-4D71-A4A6-DD07886D4F0C}" type="presParOf" srcId="{234F20B9-4D62-4E0A-83E8-ED458873112E}" destId="{553ED2B3-B829-4F8C-9531-20AF7C7B0373}" srcOrd="1" destOrd="0" presId="urn:microsoft.com/office/officeart/2005/8/layout/arrow4"/>
    <dgm:cxn modelId="{291E8143-6125-4B31-8649-9EC242A84198}" type="presParOf" srcId="{234F20B9-4D62-4E0A-83E8-ED458873112E}" destId="{5BB2C7C5-BDE6-4A91-8AC1-7AB88F5B026C}" srcOrd="2" destOrd="0" presId="urn:microsoft.com/office/officeart/2005/8/layout/arrow4"/>
    <dgm:cxn modelId="{ABD5F4BE-4B73-4AEA-BE02-154B01464064}" type="presParOf" srcId="{234F20B9-4D62-4E0A-83E8-ED458873112E}" destId="{E318FAF1-B5DC-4B7F-BDA6-D0CD8D814D12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9508103E-FB1F-402A-8AE0-15D4B39F1252}" type="doc">
      <dgm:prSet loTypeId="urn:microsoft.com/office/officeart/2005/8/layout/radial6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F0A9D39F-34C7-4A83-88C6-C7C89B780985}">
      <dgm:prSet phldrT="[Text]" phldr="0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Human Capital Strategy</a:t>
          </a:r>
        </a:p>
      </dgm:t>
    </dgm:pt>
    <dgm:pt modelId="{6564848E-A123-4CDF-B616-D39A4C1E511F}" type="parTrans" cxnId="{DD6E8263-1964-49C3-9D30-73585F8E04CC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D63D42-B932-45E4-8292-6AAA49A72E9D}" type="sibTrans" cxnId="{DD6E8263-1964-49C3-9D30-73585F8E04CC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E82430-B229-45D7-AE1E-3CD0F5908CA7}">
      <dgm:prSet phldrT="[Text]" phldr="0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Culture</a:t>
          </a:r>
        </a:p>
      </dgm:t>
    </dgm:pt>
    <dgm:pt modelId="{845FDC47-FA4B-4C0D-9FB6-C26E304A94D5}" type="parTrans" cxnId="{47314F7A-F69A-474A-845F-97B7A6F9A276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A3FE8CE-C70E-427E-A185-1072177258E9}" type="sibTrans" cxnId="{47314F7A-F69A-474A-845F-97B7A6F9A276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E8ED620-908C-4E45-8365-587DEFCFBE2A}">
      <dgm:prSet phldrT="[Text]" phldr="0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</a:t>
          </a:r>
        </a:p>
      </dgm:t>
    </dgm:pt>
    <dgm:pt modelId="{72068D17-C765-4229-869A-67E109EEBBC1}" type="parTrans" cxnId="{9D4A6379-C287-4956-ABD2-2D34D0CC0C99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CC6572-2BD8-4513-8330-27C5D30A8441}" type="sibTrans" cxnId="{9D4A6379-C287-4956-ABD2-2D34D0CC0C99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7797BE-C0E6-4B17-86EE-A6580D561B69}">
      <dgm:prSet phldrT="[Text]" phldr="0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Talent</a:t>
          </a:r>
        </a:p>
      </dgm:t>
    </dgm:pt>
    <dgm:pt modelId="{2F167B55-5C15-40BB-9E7E-1A9D1961823C}" type="parTrans" cxnId="{A970FCFC-2A0E-45E8-ADCC-83AB5FD9AF06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A148341-D28F-4D31-84ED-378638B79404}" type="sibTrans" cxnId="{A970FCFC-2A0E-45E8-ADCC-83AB5FD9AF06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93C8A3-BA5F-4A90-9A6D-3D78278A4C3A}">
      <dgm:prSet phldrT="[Text]" phldr="0" custT="1"/>
      <dgm:spPr/>
      <dgm:t>
        <a:bodyPr/>
        <a:lstStyle/>
        <a:p>
          <a:r>
            <a:rPr lang="en-US" sz="26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Structure</a:t>
          </a:r>
        </a:p>
      </dgm:t>
    </dgm:pt>
    <dgm:pt modelId="{9F2FD8B0-DFC7-409B-AD62-D3284974581D}" type="parTrans" cxnId="{EAC150EB-07BC-4817-89E8-6F55912BD957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8219B8-7498-4016-B688-F9D4C3F963A0}" type="sibTrans" cxnId="{EAC150EB-07BC-4817-89E8-6F55912BD957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45E2477-6040-4FA4-BE5A-08062F36C15E}" type="pres">
      <dgm:prSet presAssocID="{9508103E-FB1F-402A-8AE0-15D4B39F1252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9C2CFF0-3E27-4D35-AD44-26A8ED96F0E4}" type="pres">
      <dgm:prSet presAssocID="{F0A9D39F-34C7-4A83-88C6-C7C89B780985}" presName="centerShape" presStyleLbl="node0" presStyleIdx="0" presStyleCnt="1"/>
      <dgm:spPr/>
    </dgm:pt>
    <dgm:pt modelId="{DF8DD6DD-969F-4689-BA84-532E4E68A5DF}" type="pres">
      <dgm:prSet presAssocID="{5AE82430-B229-45D7-AE1E-3CD0F5908CA7}" presName="node" presStyleLbl="node1" presStyleIdx="0" presStyleCnt="4">
        <dgm:presLayoutVars>
          <dgm:bulletEnabled val="1"/>
        </dgm:presLayoutVars>
      </dgm:prSet>
      <dgm:spPr/>
    </dgm:pt>
    <dgm:pt modelId="{5B051590-4007-4CF7-8A3B-B91837299F46}" type="pres">
      <dgm:prSet presAssocID="{5AE82430-B229-45D7-AE1E-3CD0F5908CA7}" presName="dummy" presStyleCnt="0"/>
      <dgm:spPr/>
    </dgm:pt>
    <dgm:pt modelId="{8320FEA9-5707-4A54-AFD8-92B9FF2528AD}" type="pres">
      <dgm:prSet presAssocID="{AA3FE8CE-C70E-427E-A185-1072177258E9}" presName="sibTrans" presStyleLbl="sibTrans2D1" presStyleIdx="0" presStyleCnt="4"/>
      <dgm:spPr/>
    </dgm:pt>
    <dgm:pt modelId="{BADC6C61-D63B-4A7E-B9FA-888EC21F532A}" type="pres">
      <dgm:prSet presAssocID="{7E8ED620-908C-4E45-8365-587DEFCFBE2A}" presName="node" presStyleLbl="node1" presStyleIdx="1" presStyleCnt="4">
        <dgm:presLayoutVars>
          <dgm:bulletEnabled val="1"/>
        </dgm:presLayoutVars>
      </dgm:prSet>
      <dgm:spPr/>
    </dgm:pt>
    <dgm:pt modelId="{2C2C29FB-6CB2-4F06-A511-53D4BEC4ACE5}" type="pres">
      <dgm:prSet presAssocID="{7E8ED620-908C-4E45-8365-587DEFCFBE2A}" presName="dummy" presStyleCnt="0"/>
      <dgm:spPr/>
    </dgm:pt>
    <dgm:pt modelId="{0069B2DE-83B7-4B01-856F-EF2636CD80B4}" type="pres">
      <dgm:prSet presAssocID="{BFCC6572-2BD8-4513-8330-27C5D30A8441}" presName="sibTrans" presStyleLbl="sibTrans2D1" presStyleIdx="1" presStyleCnt="4"/>
      <dgm:spPr/>
    </dgm:pt>
    <dgm:pt modelId="{69834769-BE6B-4C40-B84E-644FF23B4E27}" type="pres">
      <dgm:prSet presAssocID="{8C7797BE-C0E6-4B17-86EE-A6580D561B69}" presName="node" presStyleLbl="node1" presStyleIdx="2" presStyleCnt="4">
        <dgm:presLayoutVars>
          <dgm:bulletEnabled val="1"/>
        </dgm:presLayoutVars>
      </dgm:prSet>
      <dgm:spPr/>
    </dgm:pt>
    <dgm:pt modelId="{209032A6-72E0-4A9F-8755-2F89065DEC35}" type="pres">
      <dgm:prSet presAssocID="{8C7797BE-C0E6-4B17-86EE-A6580D561B69}" presName="dummy" presStyleCnt="0"/>
      <dgm:spPr/>
    </dgm:pt>
    <dgm:pt modelId="{CF16CAF7-1F07-48C8-91E4-EA8A58999F89}" type="pres">
      <dgm:prSet presAssocID="{3A148341-D28F-4D31-84ED-378638B79404}" presName="sibTrans" presStyleLbl="sibTrans2D1" presStyleIdx="2" presStyleCnt="4"/>
      <dgm:spPr/>
    </dgm:pt>
    <dgm:pt modelId="{65362361-D739-4D48-A832-C2504EC7B347}" type="pres">
      <dgm:prSet presAssocID="{AC93C8A3-BA5F-4A90-9A6D-3D78278A4C3A}" presName="node" presStyleLbl="node1" presStyleIdx="3" presStyleCnt="4">
        <dgm:presLayoutVars>
          <dgm:bulletEnabled val="1"/>
        </dgm:presLayoutVars>
      </dgm:prSet>
      <dgm:spPr/>
    </dgm:pt>
    <dgm:pt modelId="{D718BBB8-56BA-4BC6-A717-6BFCDA4467FF}" type="pres">
      <dgm:prSet presAssocID="{AC93C8A3-BA5F-4A90-9A6D-3D78278A4C3A}" presName="dummy" presStyleCnt="0"/>
      <dgm:spPr/>
    </dgm:pt>
    <dgm:pt modelId="{AB063864-EE69-497C-A1EF-41249C6C200D}" type="pres">
      <dgm:prSet presAssocID="{628219B8-7498-4016-B688-F9D4C3F963A0}" presName="sibTrans" presStyleLbl="sibTrans2D1" presStyleIdx="3" presStyleCnt="4"/>
      <dgm:spPr/>
    </dgm:pt>
  </dgm:ptLst>
  <dgm:cxnLst>
    <dgm:cxn modelId="{A10FF405-480D-4022-8860-3DD8C04224DC}" type="presOf" srcId="{AC93C8A3-BA5F-4A90-9A6D-3D78278A4C3A}" destId="{65362361-D739-4D48-A832-C2504EC7B347}" srcOrd="0" destOrd="0" presId="urn:microsoft.com/office/officeart/2005/8/layout/radial6"/>
    <dgm:cxn modelId="{7CE9D234-D6A4-4766-8B43-4B82A90DC292}" type="presOf" srcId="{8C7797BE-C0E6-4B17-86EE-A6580D561B69}" destId="{69834769-BE6B-4C40-B84E-644FF23B4E27}" srcOrd="0" destOrd="0" presId="urn:microsoft.com/office/officeart/2005/8/layout/radial6"/>
    <dgm:cxn modelId="{43FFCD5C-5E90-4502-ABCC-98FAECB47D6E}" type="presOf" srcId="{5AE82430-B229-45D7-AE1E-3CD0F5908CA7}" destId="{DF8DD6DD-969F-4689-BA84-532E4E68A5DF}" srcOrd="0" destOrd="0" presId="urn:microsoft.com/office/officeart/2005/8/layout/radial6"/>
    <dgm:cxn modelId="{DD6E8263-1964-49C3-9D30-73585F8E04CC}" srcId="{9508103E-FB1F-402A-8AE0-15D4B39F1252}" destId="{F0A9D39F-34C7-4A83-88C6-C7C89B780985}" srcOrd="0" destOrd="0" parTransId="{6564848E-A123-4CDF-B616-D39A4C1E511F}" sibTransId="{B9D63D42-B932-45E4-8292-6AAA49A72E9D}"/>
    <dgm:cxn modelId="{9D4A6379-C287-4956-ABD2-2D34D0CC0C99}" srcId="{F0A9D39F-34C7-4A83-88C6-C7C89B780985}" destId="{7E8ED620-908C-4E45-8365-587DEFCFBE2A}" srcOrd="1" destOrd="0" parTransId="{72068D17-C765-4229-869A-67E109EEBBC1}" sibTransId="{BFCC6572-2BD8-4513-8330-27C5D30A8441}"/>
    <dgm:cxn modelId="{47314F7A-F69A-474A-845F-97B7A6F9A276}" srcId="{F0A9D39F-34C7-4A83-88C6-C7C89B780985}" destId="{5AE82430-B229-45D7-AE1E-3CD0F5908CA7}" srcOrd="0" destOrd="0" parTransId="{845FDC47-FA4B-4C0D-9FB6-C26E304A94D5}" sibTransId="{AA3FE8CE-C70E-427E-A185-1072177258E9}"/>
    <dgm:cxn modelId="{B1A9828B-D4E1-4B9E-B07C-59E2A11699F9}" type="presOf" srcId="{AA3FE8CE-C70E-427E-A185-1072177258E9}" destId="{8320FEA9-5707-4A54-AFD8-92B9FF2528AD}" srcOrd="0" destOrd="0" presId="urn:microsoft.com/office/officeart/2005/8/layout/radial6"/>
    <dgm:cxn modelId="{66D01F98-58F1-4744-96DB-7A62D2290315}" type="presOf" srcId="{3A148341-D28F-4D31-84ED-378638B79404}" destId="{CF16CAF7-1F07-48C8-91E4-EA8A58999F89}" srcOrd="0" destOrd="0" presId="urn:microsoft.com/office/officeart/2005/8/layout/radial6"/>
    <dgm:cxn modelId="{3610FBD4-E21B-4DFE-BE7E-F443535C287E}" type="presOf" srcId="{BFCC6572-2BD8-4513-8330-27C5D30A8441}" destId="{0069B2DE-83B7-4B01-856F-EF2636CD80B4}" srcOrd="0" destOrd="0" presId="urn:microsoft.com/office/officeart/2005/8/layout/radial6"/>
    <dgm:cxn modelId="{891E91D5-29E7-408A-9C41-6297F811613A}" type="presOf" srcId="{9508103E-FB1F-402A-8AE0-15D4B39F1252}" destId="{345E2477-6040-4FA4-BE5A-08062F36C15E}" srcOrd="0" destOrd="0" presId="urn:microsoft.com/office/officeart/2005/8/layout/radial6"/>
    <dgm:cxn modelId="{66BFB7E3-4561-4D55-BD70-670FB99100D0}" type="presOf" srcId="{F0A9D39F-34C7-4A83-88C6-C7C89B780985}" destId="{E9C2CFF0-3E27-4D35-AD44-26A8ED96F0E4}" srcOrd="0" destOrd="0" presId="urn:microsoft.com/office/officeart/2005/8/layout/radial6"/>
    <dgm:cxn modelId="{EAC150EB-07BC-4817-89E8-6F55912BD957}" srcId="{F0A9D39F-34C7-4A83-88C6-C7C89B780985}" destId="{AC93C8A3-BA5F-4A90-9A6D-3D78278A4C3A}" srcOrd="3" destOrd="0" parTransId="{9F2FD8B0-DFC7-409B-AD62-D3284974581D}" sibTransId="{628219B8-7498-4016-B688-F9D4C3F963A0}"/>
    <dgm:cxn modelId="{4DDE28F3-3247-4B6E-9AC7-5EB5BD885E55}" type="presOf" srcId="{7E8ED620-908C-4E45-8365-587DEFCFBE2A}" destId="{BADC6C61-D63B-4A7E-B9FA-888EC21F532A}" srcOrd="0" destOrd="0" presId="urn:microsoft.com/office/officeart/2005/8/layout/radial6"/>
    <dgm:cxn modelId="{A970FCFC-2A0E-45E8-ADCC-83AB5FD9AF06}" srcId="{F0A9D39F-34C7-4A83-88C6-C7C89B780985}" destId="{8C7797BE-C0E6-4B17-86EE-A6580D561B69}" srcOrd="2" destOrd="0" parTransId="{2F167B55-5C15-40BB-9E7E-1A9D1961823C}" sibTransId="{3A148341-D28F-4D31-84ED-378638B79404}"/>
    <dgm:cxn modelId="{419372FE-0E8D-4A65-A426-2B4F46127721}" type="presOf" srcId="{628219B8-7498-4016-B688-F9D4C3F963A0}" destId="{AB063864-EE69-497C-A1EF-41249C6C200D}" srcOrd="0" destOrd="0" presId="urn:microsoft.com/office/officeart/2005/8/layout/radial6"/>
    <dgm:cxn modelId="{BF406219-6DFE-49A1-BB5C-09B58582DE67}" type="presParOf" srcId="{345E2477-6040-4FA4-BE5A-08062F36C15E}" destId="{E9C2CFF0-3E27-4D35-AD44-26A8ED96F0E4}" srcOrd="0" destOrd="0" presId="urn:microsoft.com/office/officeart/2005/8/layout/radial6"/>
    <dgm:cxn modelId="{1739DA0D-1D64-4342-AE0D-2E30AD28483B}" type="presParOf" srcId="{345E2477-6040-4FA4-BE5A-08062F36C15E}" destId="{DF8DD6DD-969F-4689-BA84-532E4E68A5DF}" srcOrd="1" destOrd="0" presId="urn:microsoft.com/office/officeart/2005/8/layout/radial6"/>
    <dgm:cxn modelId="{A579D6AD-E152-4D70-AD93-7469C87BD9A2}" type="presParOf" srcId="{345E2477-6040-4FA4-BE5A-08062F36C15E}" destId="{5B051590-4007-4CF7-8A3B-B91837299F46}" srcOrd="2" destOrd="0" presId="urn:microsoft.com/office/officeart/2005/8/layout/radial6"/>
    <dgm:cxn modelId="{584BF0A2-78A7-453B-AC04-1EC161E93991}" type="presParOf" srcId="{345E2477-6040-4FA4-BE5A-08062F36C15E}" destId="{8320FEA9-5707-4A54-AFD8-92B9FF2528AD}" srcOrd="3" destOrd="0" presId="urn:microsoft.com/office/officeart/2005/8/layout/radial6"/>
    <dgm:cxn modelId="{B47B9975-B705-485B-8523-90512D855CB0}" type="presParOf" srcId="{345E2477-6040-4FA4-BE5A-08062F36C15E}" destId="{BADC6C61-D63B-4A7E-B9FA-888EC21F532A}" srcOrd="4" destOrd="0" presId="urn:microsoft.com/office/officeart/2005/8/layout/radial6"/>
    <dgm:cxn modelId="{DBB273F2-9BF0-4836-85A7-F6F4ECFC7757}" type="presParOf" srcId="{345E2477-6040-4FA4-BE5A-08062F36C15E}" destId="{2C2C29FB-6CB2-4F06-A511-53D4BEC4ACE5}" srcOrd="5" destOrd="0" presId="urn:microsoft.com/office/officeart/2005/8/layout/radial6"/>
    <dgm:cxn modelId="{6D770EE4-7AE7-43CE-8BB5-C01F0A0C7A1F}" type="presParOf" srcId="{345E2477-6040-4FA4-BE5A-08062F36C15E}" destId="{0069B2DE-83B7-4B01-856F-EF2636CD80B4}" srcOrd="6" destOrd="0" presId="urn:microsoft.com/office/officeart/2005/8/layout/radial6"/>
    <dgm:cxn modelId="{853882C3-747B-4F34-9CE6-3D7F9FBED3A1}" type="presParOf" srcId="{345E2477-6040-4FA4-BE5A-08062F36C15E}" destId="{69834769-BE6B-4C40-B84E-644FF23B4E27}" srcOrd="7" destOrd="0" presId="urn:microsoft.com/office/officeart/2005/8/layout/radial6"/>
    <dgm:cxn modelId="{33B10D89-D926-42FC-8A8B-FE9244DF6B1F}" type="presParOf" srcId="{345E2477-6040-4FA4-BE5A-08062F36C15E}" destId="{209032A6-72E0-4A9F-8755-2F89065DEC35}" srcOrd="8" destOrd="0" presId="urn:microsoft.com/office/officeart/2005/8/layout/radial6"/>
    <dgm:cxn modelId="{CDBBDE04-F2AD-48A9-A95A-8F59A06E63B1}" type="presParOf" srcId="{345E2477-6040-4FA4-BE5A-08062F36C15E}" destId="{CF16CAF7-1F07-48C8-91E4-EA8A58999F89}" srcOrd="9" destOrd="0" presId="urn:microsoft.com/office/officeart/2005/8/layout/radial6"/>
    <dgm:cxn modelId="{087CD01A-8C2F-43B6-9239-41DECEDCE986}" type="presParOf" srcId="{345E2477-6040-4FA4-BE5A-08062F36C15E}" destId="{65362361-D739-4D48-A832-C2504EC7B347}" srcOrd="10" destOrd="0" presId="urn:microsoft.com/office/officeart/2005/8/layout/radial6"/>
    <dgm:cxn modelId="{C592FEA5-E7C6-4AAE-AF57-F987275EF33C}" type="presParOf" srcId="{345E2477-6040-4FA4-BE5A-08062F36C15E}" destId="{D718BBB8-56BA-4BC6-A717-6BFCDA4467FF}" srcOrd="11" destOrd="0" presId="urn:microsoft.com/office/officeart/2005/8/layout/radial6"/>
    <dgm:cxn modelId="{8A226CAF-A0DB-495A-9DB5-50C5FCD39DDF}" type="presParOf" srcId="{345E2477-6040-4FA4-BE5A-08062F36C15E}" destId="{AB063864-EE69-497C-A1EF-41249C6C200D}" srcOrd="12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FE74E4C-0BA0-4058-87D4-808A8878707A}" type="doc">
      <dgm:prSet loTypeId="urn:microsoft.com/office/officeart/2005/8/layout/lProcess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A9B7D90-273C-4B1A-BE95-FE216686C493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Expand Workforce Development Funding</a:t>
          </a:r>
        </a:p>
      </dgm:t>
    </dgm:pt>
    <dgm:pt modelId="{0C24776F-3135-474E-ADFB-DE11F35CE4C9}" type="parTrans" cxnId="{FAC5B4F1-5047-433B-8A0B-E4C7A6F7337A}">
      <dgm:prSet/>
      <dgm:spPr/>
      <dgm:t>
        <a:bodyPr/>
        <a:lstStyle/>
        <a:p>
          <a:endParaRPr lang="en-US"/>
        </a:p>
      </dgm:t>
    </dgm:pt>
    <dgm:pt modelId="{04074735-D9DF-4CA9-9199-C382FBD25FF4}" type="sibTrans" cxnId="{FAC5B4F1-5047-433B-8A0B-E4C7A6F7337A}">
      <dgm:prSet/>
      <dgm:spPr/>
      <dgm:t>
        <a:bodyPr/>
        <a:lstStyle/>
        <a:p>
          <a:endParaRPr lang="en-US"/>
        </a:p>
      </dgm:t>
    </dgm:pt>
    <dgm:pt modelId="{3C080131-9E5D-41F7-8DB9-E191B7885907}">
      <dgm:prSet phldrT="[Text]" custT="1"/>
      <dgm:spPr/>
      <dgm:t>
        <a:bodyPr/>
        <a:lstStyle/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NHS emphasizes that education, training, and staff development are fundamental to workforce capability and career progression (NHS, 2026)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professional development (CPD) must be a primary investment to increase the level of skills among the staff.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Targeted funding aims should be based on training needs analysis to fill the skills gaps.</a:t>
          </a:r>
        </a:p>
      </dgm:t>
    </dgm:pt>
    <dgm:pt modelId="{C31AE59E-C4E7-4E9B-B415-752EEA275B7A}" type="parTrans" cxnId="{33C52E9B-1BBC-4D78-AA11-176418824D19}">
      <dgm:prSet/>
      <dgm:spPr/>
      <dgm:t>
        <a:bodyPr/>
        <a:lstStyle/>
        <a:p>
          <a:endParaRPr lang="en-US"/>
        </a:p>
      </dgm:t>
    </dgm:pt>
    <dgm:pt modelId="{A20EAB10-E71D-4611-BE8F-5F60CAF7839B}" type="sibTrans" cxnId="{33C52E9B-1BBC-4D78-AA11-176418824D19}">
      <dgm:prSet/>
      <dgm:spPr/>
      <dgm:t>
        <a:bodyPr/>
        <a:lstStyle/>
        <a:p>
          <a:endParaRPr lang="en-US"/>
        </a:p>
      </dgm:t>
    </dgm:pt>
    <dgm:pt modelId="{CF2BFE09-CEF7-4A47-8389-C26C178C9618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 Training Infrastructure</a:t>
          </a:r>
        </a:p>
      </dgm:t>
    </dgm:pt>
    <dgm:pt modelId="{B2CBDC92-458F-4FC9-A685-CCF239911AD1}" type="parTrans" cxnId="{B8CBF1CF-6182-4570-B452-7E902A4DF5B5}">
      <dgm:prSet/>
      <dgm:spPr/>
      <dgm:t>
        <a:bodyPr/>
        <a:lstStyle/>
        <a:p>
          <a:endParaRPr lang="en-US"/>
        </a:p>
      </dgm:t>
    </dgm:pt>
    <dgm:pt modelId="{83CDB10D-A0C0-456A-A03B-62C27DFF4342}" type="sibTrans" cxnId="{B8CBF1CF-6182-4570-B452-7E902A4DF5B5}">
      <dgm:prSet/>
      <dgm:spPr/>
      <dgm:t>
        <a:bodyPr/>
        <a:lstStyle/>
        <a:p>
          <a:endParaRPr lang="en-US"/>
        </a:p>
      </dgm:t>
    </dgm:pt>
    <dgm:pt modelId="{257D6946-F484-46C7-8657-F9BB376DC3AD}">
      <dgm:prSet phldrT="[Text]" custT="1"/>
      <dgm:spPr/>
      <dgm:t>
        <a:bodyPr/>
        <a:lstStyle/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To accommodate all staff, NHS organizations should offer convenient training (e-learning, workshops, coaching) that are readily available (CIPD, 2024).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platforms and compulsory training systems are national programmes that facilitate mass workforce development.</a:t>
          </a:r>
        </a:p>
      </dgm:t>
    </dgm:pt>
    <dgm:pt modelId="{8D4E465B-E969-40F2-A48A-B4BE652030F0}" type="parTrans" cxnId="{36D08C14-9330-476F-AA3C-D550F4917F7A}">
      <dgm:prSet/>
      <dgm:spPr/>
      <dgm:t>
        <a:bodyPr/>
        <a:lstStyle/>
        <a:p>
          <a:endParaRPr lang="en-US"/>
        </a:p>
      </dgm:t>
    </dgm:pt>
    <dgm:pt modelId="{2A2DB12A-5D83-4AFE-B9C3-60180669444E}" type="sibTrans" cxnId="{36D08C14-9330-476F-AA3C-D550F4917F7A}">
      <dgm:prSet/>
      <dgm:spPr/>
      <dgm:t>
        <a:bodyPr/>
        <a:lstStyle/>
        <a:p>
          <a:endParaRPr lang="en-US"/>
        </a:p>
      </dgm:t>
    </dgm:pt>
    <dgm:pt modelId="{632A5B21-5948-4B70-94B0-EAEF44EF4DF6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Promote Inclusive and Continuous Learning</a:t>
          </a:r>
        </a:p>
      </dgm:t>
    </dgm:pt>
    <dgm:pt modelId="{D699EC8D-2E70-4F44-B1B7-1FDD4F2DD69B}" type="parTrans" cxnId="{3CE6808F-55A9-4235-A666-A6647C5756C0}">
      <dgm:prSet/>
      <dgm:spPr/>
      <dgm:t>
        <a:bodyPr/>
        <a:lstStyle/>
        <a:p>
          <a:endParaRPr lang="en-US"/>
        </a:p>
      </dgm:t>
    </dgm:pt>
    <dgm:pt modelId="{9C45EBB4-B02F-4658-8442-47EE3889BB7C}" type="sibTrans" cxnId="{3CE6808F-55A9-4235-A666-A6647C5756C0}">
      <dgm:prSet/>
      <dgm:spPr/>
      <dgm:t>
        <a:bodyPr/>
        <a:lstStyle/>
        <a:p>
          <a:endParaRPr lang="en-US"/>
        </a:p>
      </dgm:t>
    </dgm:pt>
    <dgm:pt modelId="{03FF9D5F-4E31-46AB-B272-D56BA3F0BA6C}">
      <dgm:prSet phldrT="[Text]" custT="1"/>
      <dgm:spPr/>
      <dgm:t>
        <a:bodyPr/>
        <a:lstStyle/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All staff should have equal access to training and development opportunities across roles and regions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should support leadership development, mentoring, and career progression pathways</a:t>
          </a:r>
        </a:p>
      </dgm:t>
    </dgm:pt>
    <dgm:pt modelId="{855607F9-A108-4937-AA91-2E99CABA276A}" type="parTrans" cxnId="{0AD2D8BA-91B0-484B-9D39-BE5632880DA2}">
      <dgm:prSet/>
      <dgm:spPr/>
      <dgm:t>
        <a:bodyPr/>
        <a:lstStyle/>
        <a:p>
          <a:endParaRPr lang="en-US"/>
        </a:p>
      </dgm:t>
    </dgm:pt>
    <dgm:pt modelId="{5ACA4030-889E-483A-9B99-7022919E2D3C}" type="sibTrans" cxnId="{0AD2D8BA-91B0-484B-9D39-BE5632880DA2}">
      <dgm:prSet/>
      <dgm:spPr/>
      <dgm:t>
        <a:bodyPr/>
        <a:lstStyle/>
        <a:p>
          <a:endParaRPr lang="en-US"/>
        </a:p>
      </dgm:t>
    </dgm:pt>
    <dgm:pt modelId="{A76D62FD-67C4-4667-BAD9-DE98B4C6F67D}" type="pres">
      <dgm:prSet presAssocID="{BFE74E4C-0BA0-4058-87D4-808A8878707A}" presName="theList" presStyleCnt="0">
        <dgm:presLayoutVars>
          <dgm:dir/>
          <dgm:animLvl val="lvl"/>
          <dgm:resizeHandles val="exact"/>
        </dgm:presLayoutVars>
      </dgm:prSet>
      <dgm:spPr/>
    </dgm:pt>
    <dgm:pt modelId="{60A144AB-9426-46BC-8417-2388202CC371}" type="pres">
      <dgm:prSet presAssocID="{5A9B7D90-273C-4B1A-BE95-FE216686C493}" presName="compNode" presStyleCnt="0"/>
      <dgm:spPr/>
    </dgm:pt>
    <dgm:pt modelId="{35952837-DBEC-4CD1-BB0A-D4B750219D96}" type="pres">
      <dgm:prSet presAssocID="{5A9B7D90-273C-4B1A-BE95-FE216686C493}" presName="aNode" presStyleLbl="bgShp" presStyleIdx="0" presStyleCnt="3"/>
      <dgm:spPr/>
    </dgm:pt>
    <dgm:pt modelId="{CFAC94D9-895A-4D75-846B-86063F74EC34}" type="pres">
      <dgm:prSet presAssocID="{5A9B7D90-273C-4B1A-BE95-FE216686C493}" presName="textNode" presStyleLbl="bgShp" presStyleIdx="0" presStyleCnt="3"/>
      <dgm:spPr/>
    </dgm:pt>
    <dgm:pt modelId="{05E76952-0BBD-4784-AB62-46BA256B6CBF}" type="pres">
      <dgm:prSet presAssocID="{5A9B7D90-273C-4B1A-BE95-FE216686C493}" presName="compChildNode" presStyleCnt="0"/>
      <dgm:spPr/>
    </dgm:pt>
    <dgm:pt modelId="{04A3E509-9F2E-4084-8FB4-8D22AEFBCA68}" type="pres">
      <dgm:prSet presAssocID="{5A9B7D90-273C-4B1A-BE95-FE216686C493}" presName="theInnerList" presStyleCnt="0"/>
      <dgm:spPr/>
    </dgm:pt>
    <dgm:pt modelId="{CFACB93C-088A-46C6-BE1E-93FF4F40D670}" type="pres">
      <dgm:prSet presAssocID="{3C080131-9E5D-41F7-8DB9-E191B7885907}" presName="childNode" presStyleLbl="node1" presStyleIdx="0" presStyleCnt="3">
        <dgm:presLayoutVars>
          <dgm:bulletEnabled val="1"/>
        </dgm:presLayoutVars>
      </dgm:prSet>
      <dgm:spPr/>
    </dgm:pt>
    <dgm:pt modelId="{45F72BD2-7D77-4D45-A075-9BB357356A6E}" type="pres">
      <dgm:prSet presAssocID="{5A9B7D90-273C-4B1A-BE95-FE216686C493}" presName="aSpace" presStyleCnt="0"/>
      <dgm:spPr/>
    </dgm:pt>
    <dgm:pt modelId="{EB1F7DAD-A740-4373-BF75-9275C42E2008}" type="pres">
      <dgm:prSet presAssocID="{CF2BFE09-CEF7-4A47-8389-C26C178C9618}" presName="compNode" presStyleCnt="0"/>
      <dgm:spPr/>
    </dgm:pt>
    <dgm:pt modelId="{C9AB6107-5000-41AB-9E8E-E56E9F8EEE48}" type="pres">
      <dgm:prSet presAssocID="{CF2BFE09-CEF7-4A47-8389-C26C178C9618}" presName="aNode" presStyleLbl="bgShp" presStyleIdx="1" presStyleCnt="3"/>
      <dgm:spPr/>
    </dgm:pt>
    <dgm:pt modelId="{B249557E-CF52-4B52-B084-D5A52DF48852}" type="pres">
      <dgm:prSet presAssocID="{CF2BFE09-CEF7-4A47-8389-C26C178C9618}" presName="textNode" presStyleLbl="bgShp" presStyleIdx="1" presStyleCnt="3"/>
      <dgm:spPr/>
    </dgm:pt>
    <dgm:pt modelId="{35D9C199-C6E4-4C44-8796-519C77A7B410}" type="pres">
      <dgm:prSet presAssocID="{CF2BFE09-CEF7-4A47-8389-C26C178C9618}" presName="compChildNode" presStyleCnt="0"/>
      <dgm:spPr/>
    </dgm:pt>
    <dgm:pt modelId="{5D16F971-EDD1-4643-9E82-44CD2AEED04D}" type="pres">
      <dgm:prSet presAssocID="{CF2BFE09-CEF7-4A47-8389-C26C178C9618}" presName="theInnerList" presStyleCnt="0"/>
      <dgm:spPr/>
    </dgm:pt>
    <dgm:pt modelId="{3F73C7B1-99C0-4E92-8A51-BCF8B42039C3}" type="pres">
      <dgm:prSet presAssocID="{257D6946-F484-46C7-8657-F9BB376DC3AD}" presName="childNode" presStyleLbl="node1" presStyleIdx="1" presStyleCnt="3">
        <dgm:presLayoutVars>
          <dgm:bulletEnabled val="1"/>
        </dgm:presLayoutVars>
      </dgm:prSet>
      <dgm:spPr/>
    </dgm:pt>
    <dgm:pt modelId="{6EB5B59C-9768-4D01-A994-0894EC2FF3B6}" type="pres">
      <dgm:prSet presAssocID="{CF2BFE09-CEF7-4A47-8389-C26C178C9618}" presName="aSpace" presStyleCnt="0"/>
      <dgm:spPr/>
    </dgm:pt>
    <dgm:pt modelId="{66CCF483-157C-4030-AFC1-FEFC54019932}" type="pres">
      <dgm:prSet presAssocID="{632A5B21-5948-4B70-94B0-EAEF44EF4DF6}" presName="compNode" presStyleCnt="0"/>
      <dgm:spPr/>
    </dgm:pt>
    <dgm:pt modelId="{3415F7B3-C7C9-40F8-9C62-7A48973F1CD1}" type="pres">
      <dgm:prSet presAssocID="{632A5B21-5948-4B70-94B0-EAEF44EF4DF6}" presName="aNode" presStyleLbl="bgShp" presStyleIdx="2" presStyleCnt="3"/>
      <dgm:spPr/>
    </dgm:pt>
    <dgm:pt modelId="{87CF849C-6D7A-40EB-9E48-46601762E837}" type="pres">
      <dgm:prSet presAssocID="{632A5B21-5948-4B70-94B0-EAEF44EF4DF6}" presName="textNode" presStyleLbl="bgShp" presStyleIdx="2" presStyleCnt="3"/>
      <dgm:spPr/>
    </dgm:pt>
    <dgm:pt modelId="{04416FD3-E335-4FD4-9714-2B59EFC1578B}" type="pres">
      <dgm:prSet presAssocID="{632A5B21-5948-4B70-94B0-EAEF44EF4DF6}" presName="compChildNode" presStyleCnt="0"/>
      <dgm:spPr/>
    </dgm:pt>
    <dgm:pt modelId="{B39A466B-EE56-4B91-99DF-C9B83EC2DE14}" type="pres">
      <dgm:prSet presAssocID="{632A5B21-5948-4B70-94B0-EAEF44EF4DF6}" presName="theInnerList" presStyleCnt="0"/>
      <dgm:spPr/>
    </dgm:pt>
    <dgm:pt modelId="{F8C498F0-0C45-480D-945D-80D56E1B1140}" type="pres">
      <dgm:prSet presAssocID="{03FF9D5F-4E31-46AB-B272-D56BA3F0BA6C}" presName="childNode" presStyleLbl="node1" presStyleIdx="2" presStyleCnt="3">
        <dgm:presLayoutVars>
          <dgm:bulletEnabled val="1"/>
        </dgm:presLayoutVars>
      </dgm:prSet>
      <dgm:spPr/>
    </dgm:pt>
  </dgm:ptLst>
  <dgm:cxnLst>
    <dgm:cxn modelId="{EF34A102-454C-4847-8783-B0317C72F606}" type="presOf" srcId="{5A9B7D90-273C-4B1A-BE95-FE216686C493}" destId="{CFAC94D9-895A-4D75-846B-86063F74EC34}" srcOrd="1" destOrd="0" presId="urn:microsoft.com/office/officeart/2005/8/layout/lProcess2"/>
    <dgm:cxn modelId="{11DCF106-D5E2-4BDF-A0B9-142A2726DB8E}" type="presOf" srcId="{03FF9D5F-4E31-46AB-B272-D56BA3F0BA6C}" destId="{F8C498F0-0C45-480D-945D-80D56E1B1140}" srcOrd="0" destOrd="0" presId="urn:microsoft.com/office/officeart/2005/8/layout/lProcess2"/>
    <dgm:cxn modelId="{A39FA40A-1702-4B0C-8D68-DC08C7D3617F}" type="presOf" srcId="{5A9B7D90-273C-4B1A-BE95-FE216686C493}" destId="{35952837-DBEC-4CD1-BB0A-D4B750219D96}" srcOrd="0" destOrd="0" presId="urn:microsoft.com/office/officeart/2005/8/layout/lProcess2"/>
    <dgm:cxn modelId="{36D08C14-9330-476F-AA3C-D550F4917F7A}" srcId="{CF2BFE09-CEF7-4A47-8389-C26C178C9618}" destId="{257D6946-F484-46C7-8657-F9BB376DC3AD}" srcOrd="0" destOrd="0" parTransId="{8D4E465B-E969-40F2-A48A-B4BE652030F0}" sibTransId="{2A2DB12A-5D83-4AFE-B9C3-60180669444E}"/>
    <dgm:cxn modelId="{8B5D762C-9BEC-4DD9-B8EA-6BF65DAA0932}" type="presOf" srcId="{257D6946-F484-46C7-8657-F9BB376DC3AD}" destId="{3F73C7B1-99C0-4E92-8A51-BCF8B42039C3}" srcOrd="0" destOrd="0" presId="urn:microsoft.com/office/officeart/2005/8/layout/lProcess2"/>
    <dgm:cxn modelId="{3BB5003B-AB96-4C72-B6C1-E45416E8228F}" type="presOf" srcId="{CF2BFE09-CEF7-4A47-8389-C26C178C9618}" destId="{C9AB6107-5000-41AB-9E8E-E56E9F8EEE48}" srcOrd="0" destOrd="0" presId="urn:microsoft.com/office/officeart/2005/8/layout/lProcess2"/>
    <dgm:cxn modelId="{0E91176A-22CD-4020-A572-8F82EE5FED59}" type="presOf" srcId="{CF2BFE09-CEF7-4A47-8389-C26C178C9618}" destId="{B249557E-CF52-4B52-B084-D5A52DF48852}" srcOrd="1" destOrd="0" presId="urn:microsoft.com/office/officeart/2005/8/layout/lProcess2"/>
    <dgm:cxn modelId="{3CE6808F-55A9-4235-A666-A6647C5756C0}" srcId="{BFE74E4C-0BA0-4058-87D4-808A8878707A}" destId="{632A5B21-5948-4B70-94B0-EAEF44EF4DF6}" srcOrd="2" destOrd="0" parTransId="{D699EC8D-2E70-4F44-B1B7-1FDD4F2DD69B}" sibTransId="{9C45EBB4-B02F-4658-8442-47EE3889BB7C}"/>
    <dgm:cxn modelId="{33C52E9B-1BBC-4D78-AA11-176418824D19}" srcId="{5A9B7D90-273C-4B1A-BE95-FE216686C493}" destId="{3C080131-9E5D-41F7-8DB9-E191B7885907}" srcOrd="0" destOrd="0" parTransId="{C31AE59E-C4E7-4E9B-B415-752EEA275B7A}" sibTransId="{A20EAB10-E71D-4611-BE8F-5F60CAF7839B}"/>
    <dgm:cxn modelId="{51E59D9E-9AE8-4114-A8BD-71CEE283CB38}" type="presOf" srcId="{632A5B21-5948-4B70-94B0-EAEF44EF4DF6}" destId="{3415F7B3-C7C9-40F8-9C62-7A48973F1CD1}" srcOrd="0" destOrd="0" presId="urn:microsoft.com/office/officeart/2005/8/layout/lProcess2"/>
    <dgm:cxn modelId="{03095AA2-2FBD-4ACA-86AE-4F74DFDBF4C2}" type="presOf" srcId="{3C080131-9E5D-41F7-8DB9-E191B7885907}" destId="{CFACB93C-088A-46C6-BE1E-93FF4F40D670}" srcOrd="0" destOrd="0" presId="urn:microsoft.com/office/officeart/2005/8/layout/lProcess2"/>
    <dgm:cxn modelId="{0AD2D8BA-91B0-484B-9D39-BE5632880DA2}" srcId="{632A5B21-5948-4B70-94B0-EAEF44EF4DF6}" destId="{03FF9D5F-4E31-46AB-B272-D56BA3F0BA6C}" srcOrd="0" destOrd="0" parTransId="{855607F9-A108-4937-AA91-2E99CABA276A}" sibTransId="{5ACA4030-889E-483A-9B99-7022919E2D3C}"/>
    <dgm:cxn modelId="{9EB897C0-BBA8-4A47-88E8-8F738E0E975C}" type="presOf" srcId="{BFE74E4C-0BA0-4058-87D4-808A8878707A}" destId="{A76D62FD-67C4-4667-BAD9-DE98B4C6F67D}" srcOrd="0" destOrd="0" presId="urn:microsoft.com/office/officeart/2005/8/layout/lProcess2"/>
    <dgm:cxn modelId="{B8CBF1CF-6182-4570-B452-7E902A4DF5B5}" srcId="{BFE74E4C-0BA0-4058-87D4-808A8878707A}" destId="{CF2BFE09-CEF7-4A47-8389-C26C178C9618}" srcOrd="1" destOrd="0" parTransId="{B2CBDC92-458F-4FC9-A685-CCF239911AD1}" sibTransId="{83CDB10D-A0C0-456A-A03B-62C27DFF4342}"/>
    <dgm:cxn modelId="{FAC5B4F1-5047-433B-8A0B-E4C7A6F7337A}" srcId="{BFE74E4C-0BA0-4058-87D4-808A8878707A}" destId="{5A9B7D90-273C-4B1A-BE95-FE216686C493}" srcOrd="0" destOrd="0" parTransId="{0C24776F-3135-474E-ADFB-DE11F35CE4C9}" sibTransId="{04074735-D9DF-4CA9-9199-C382FBD25FF4}"/>
    <dgm:cxn modelId="{0F49ACF5-9D66-49D9-811A-8C2F6B68216A}" type="presOf" srcId="{632A5B21-5948-4B70-94B0-EAEF44EF4DF6}" destId="{87CF849C-6D7A-40EB-9E48-46601762E837}" srcOrd="1" destOrd="0" presId="urn:microsoft.com/office/officeart/2005/8/layout/lProcess2"/>
    <dgm:cxn modelId="{30E2EBEC-4D60-4084-B7F2-10E0FD8A2441}" type="presParOf" srcId="{A76D62FD-67C4-4667-BAD9-DE98B4C6F67D}" destId="{60A144AB-9426-46BC-8417-2388202CC371}" srcOrd="0" destOrd="0" presId="urn:microsoft.com/office/officeart/2005/8/layout/lProcess2"/>
    <dgm:cxn modelId="{43519CB9-DF0E-4E41-B8FB-F5D4813070F0}" type="presParOf" srcId="{60A144AB-9426-46BC-8417-2388202CC371}" destId="{35952837-DBEC-4CD1-BB0A-D4B750219D96}" srcOrd="0" destOrd="0" presId="urn:microsoft.com/office/officeart/2005/8/layout/lProcess2"/>
    <dgm:cxn modelId="{B4FC21DE-349A-4D62-A1B5-FDAC437A2965}" type="presParOf" srcId="{60A144AB-9426-46BC-8417-2388202CC371}" destId="{CFAC94D9-895A-4D75-846B-86063F74EC34}" srcOrd="1" destOrd="0" presId="urn:microsoft.com/office/officeart/2005/8/layout/lProcess2"/>
    <dgm:cxn modelId="{45F2B283-A7FA-4ECC-93F0-B323FA14359F}" type="presParOf" srcId="{60A144AB-9426-46BC-8417-2388202CC371}" destId="{05E76952-0BBD-4784-AB62-46BA256B6CBF}" srcOrd="2" destOrd="0" presId="urn:microsoft.com/office/officeart/2005/8/layout/lProcess2"/>
    <dgm:cxn modelId="{A65BDB4F-21C7-40AC-8E9E-BA5655CF215C}" type="presParOf" srcId="{05E76952-0BBD-4784-AB62-46BA256B6CBF}" destId="{04A3E509-9F2E-4084-8FB4-8D22AEFBCA68}" srcOrd="0" destOrd="0" presId="urn:microsoft.com/office/officeart/2005/8/layout/lProcess2"/>
    <dgm:cxn modelId="{CD950E65-E92B-4BD6-8F66-4C682C9E02B3}" type="presParOf" srcId="{04A3E509-9F2E-4084-8FB4-8D22AEFBCA68}" destId="{CFACB93C-088A-46C6-BE1E-93FF4F40D670}" srcOrd="0" destOrd="0" presId="urn:microsoft.com/office/officeart/2005/8/layout/lProcess2"/>
    <dgm:cxn modelId="{A5C1802A-FB70-40C1-B0FB-AE856763A522}" type="presParOf" srcId="{A76D62FD-67C4-4667-BAD9-DE98B4C6F67D}" destId="{45F72BD2-7D77-4D45-A075-9BB357356A6E}" srcOrd="1" destOrd="0" presId="urn:microsoft.com/office/officeart/2005/8/layout/lProcess2"/>
    <dgm:cxn modelId="{7066ABF3-1BD2-4D8A-AF14-0DEC9A68F0F7}" type="presParOf" srcId="{A76D62FD-67C4-4667-BAD9-DE98B4C6F67D}" destId="{EB1F7DAD-A740-4373-BF75-9275C42E2008}" srcOrd="2" destOrd="0" presId="urn:microsoft.com/office/officeart/2005/8/layout/lProcess2"/>
    <dgm:cxn modelId="{40985AEF-5137-48E1-996F-81E1AB0377FE}" type="presParOf" srcId="{EB1F7DAD-A740-4373-BF75-9275C42E2008}" destId="{C9AB6107-5000-41AB-9E8E-E56E9F8EEE48}" srcOrd="0" destOrd="0" presId="urn:microsoft.com/office/officeart/2005/8/layout/lProcess2"/>
    <dgm:cxn modelId="{9A510276-CB86-4A4B-9966-CD336516073A}" type="presParOf" srcId="{EB1F7DAD-A740-4373-BF75-9275C42E2008}" destId="{B249557E-CF52-4B52-B084-D5A52DF48852}" srcOrd="1" destOrd="0" presId="urn:microsoft.com/office/officeart/2005/8/layout/lProcess2"/>
    <dgm:cxn modelId="{F5B0C996-46D8-4BA3-ABDA-5370A5431720}" type="presParOf" srcId="{EB1F7DAD-A740-4373-BF75-9275C42E2008}" destId="{35D9C199-C6E4-4C44-8796-519C77A7B410}" srcOrd="2" destOrd="0" presId="urn:microsoft.com/office/officeart/2005/8/layout/lProcess2"/>
    <dgm:cxn modelId="{B71E366B-4AE3-44D7-BE71-5E06C6A46CCA}" type="presParOf" srcId="{35D9C199-C6E4-4C44-8796-519C77A7B410}" destId="{5D16F971-EDD1-4643-9E82-44CD2AEED04D}" srcOrd="0" destOrd="0" presId="urn:microsoft.com/office/officeart/2005/8/layout/lProcess2"/>
    <dgm:cxn modelId="{58627DDD-EA0D-40D1-B378-9D13735EDBFE}" type="presParOf" srcId="{5D16F971-EDD1-4643-9E82-44CD2AEED04D}" destId="{3F73C7B1-99C0-4E92-8A51-BCF8B42039C3}" srcOrd="0" destOrd="0" presId="urn:microsoft.com/office/officeart/2005/8/layout/lProcess2"/>
    <dgm:cxn modelId="{FD0FEFF8-EB2E-4BE8-83DE-0292F1FA760A}" type="presParOf" srcId="{A76D62FD-67C4-4667-BAD9-DE98B4C6F67D}" destId="{6EB5B59C-9768-4D01-A994-0894EC2FF3B6}" srcOrd="3" destOrd="0" presId="urn:microsoft.com/office/officeart/2005/8/layout/lProcess2"/>
    <dgm:cxn modelId="{27BB576D-35D9-4914-AE9E-FB869F7E5761}" type="presParOf" srcId="{A76D62FD-67C4-4667-BAD9-DE98B4C6F67D}" destId="{66CCF483-157C-4030-AFC1-FEFC54019932}" srcOrd="4" destOrd="0" presId="urn:microsoft.com/office/officeart/2005/8/layout/lProcess2"/>
    <dgm:cxn modelId="{B95BCFD2-C084-4B1F-BAFA-1D321E3F0507}" type="presParOf" srcId="{66CCF483-157C-4030-AFC1-FEFC54019932}" destId="{3415F7B3-C7C9-40F8-9C62-7A48973F1CD1}" srcOrd="0" destOrd="0" presId="urn:microsoft.com/office/officeart/2005/8/layout/lProcess2"/>
    <dgm:cxn modelId="{873F53C8-56DB-4973-A8CB-DEC3815F67BB}" type="presParOf" srcId="{66CCF483-157C-4030-AFC1-FEFC54019932}" destId="{87CF849C-6D7A-40EB-9E48-46601762E837}" srcOrd="1" destOrd="0" presId="urn:microsoft.com/office/officeart/2005/8/layout/lProcess2"/>
    <dgm:cxn modelId="{6CEA66FD-0F19-4E99-80B1-D307E9423F8E}" type="presParOf" srcId="{66CCF483-157C-4030-AFC1-FEFC54019932}" destId="{04416FD3-E335-4FD4-9714-2B59EFC1578B}" srcOrd="2" destOrd="0" presId="urn:microsoft.com/office/officeart/2005/8/layout/lProcess2"/>
    <dgm:cxn modelId="{75C4F0B5-76C5-490E-AC66-47100C7CA58E}" type="presParOf" srcId="{04416FD3-E335-4FD4-9714-2B59EFC1578B}" destId="{B39A466B-EE56-4B91-99DF-C9B83EC2DE14}" srcOrd="0" destOrd="0" presId="urn:microsoft.com/office/officeart/2005/8/layout/lProcess2"/>
    <dgm:cxn modelId="{2C053C03-2B6F-4691-A386-E88CB52AF8DB}" type="presParOf" srcId="{B39A466B-EE56-4B91-99DF-C9B83EC2DE14}" destId="{F8C498F0-0C45-480D-945D-80D56E1B1140}" srcOrd="0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CD1F62C-4ED1-49A1-AA59-2F47AEF61190}" type="doc">
      <dgm:prSet loTypeId="urn:microsoft.com/office/officeart/2005/8/layout/hList6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D59E197E-340B-43C8-9DE8-5A5CC8181CD7}">
      <dgm:prSet phldrT="[Text]" custT="1"/>
      <dgm:spPr/>
      <dgm:t>
        <a:bodyPr/>
        <a:lstStyle/>
        <a:p>
          <a:pPr algn="ctr"/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Strengthening Training Systems in the NHS</a:t>
          </a:r>
        </a:p>
        <a:p>
          <a:pPr algn="ctr"/>
          <a:endParaRPr lang="en-US" sz="2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One of the biggest problems that are reported by the NHS staff is limited access to training.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Increasing the scope of structured training programmes enhances the staff capability </a:t>
          </a:r>
          <a:r>
            <a:rPr lang="pt-BR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(Gautam, Nazir and Zhu, 2026)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Qualified training improves performance and minimizes skills gaps.</a:t>
          </a:r>
        </a:p>
      </dgm:t>
    </dgm:pt>
    <dgm:pt modelId="{BB2B6300-D45C-412B-8489-2B5965F55B97}" type="parTrans" cxnId="{B1882B52-8B80-4423-9C91-0B87D9E790D6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2AC4823-0AB4-4DEE-ABA8-D7CC999C390C}" type="sibTrans" cxnId="{B1882B52-8B80-4423-9C91-0B87D9E790D6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98D88E3-EF4E-44F7-887C-33CC5EA1DEDA}">
      <dgm:prSet phldrT="[Text]" custT="1"/>
      <dgm:spPr/>
      <dgm:t>
        <a:bodyPr/>
        <a:lstStyle/>
        <a:p>
          <a:pPr algn="ctr"/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Promoting Continuous Learning Culture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The continuous professional development (CPD) enhances the skills and confidence of the staff.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Promoting life long learning helps in flexibility in healthcare (Bhat et al., 2022).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culture increases employee interest and enthusiasm.</a:t>
          </a:r>
        </a:p>
      </dgm:t>
    </dgm:pt>
    <dgm:pt modelId="{4BB5B4E3-F585-4A33-9AA8-5788C9BC1F0C}" type="parTrans" cxnId="{8EB03355-CD4C-440A-A301-997120D4B154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A040EA-928D-44A3-B33C-CA2093AED739}" type="sibTrans" cxnId="{8EB03355-CD4C-440A-A301-997120D4B154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A100BA-83A5-414D-8DD4-C7B8BD5A2CB1}">
      <dgm:prSet phldrT="[Text]" custT="1"/>
      <dgm:spPr/>
      <dgm:t>
        <a:bodyPr/>
        <a:lstStyle/>
        <a:p>
          <a:pPr algn="ctr"/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Feedback and Learning Support in the NHS</a:t>
          </a:r>
        </a:p>
        <a:p>
          <a:pPr algn="l"/>
          <a:endParaRPr lang="en-US" sz="2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feedback assists in determining training requirements and gaps in skills.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support enhances the involvement in training programmes (</a:t>
          </a:r>
          <a:r>
            <a:rPr lang="en-US" sz="2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Elkomy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, Murad and </a:t>
          </a:r>
          <a:r>
            <a:rPr lang="en-US" sz="2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Veleanu</a:t>
          </a:r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, 2020).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support systems improve staff satisfaction and development.</a:t>
          </a:r>
        </a:p>
      </dgm:t>
    </dgm:pt>
    <dgm:pt modelId="{8B2A378E-6197-4030-AFBD-9831E869B56A}" type="parTrans" cxnId="{6C816370-68A7-4D1D-AD14-DABFBD0AB3C8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5E4609-8A51-47D5-B5C2-F43B14489586}" type="sibTrans" cxnId="{6C816370-68A7-4D1D-AD14-DABFBD0AB3C8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827AE22-E857-4944-A448-9DBD4EE46BC4}">
      <dgm:prSet phldrT="[Text]" custT="1"/>
      <dgm:spPr/>
      <dgm:t>
        <a:bodyPr/>
        <a:lstStyle/>
        <a:p>
          <a:pPr algn="ctr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2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Impact on NHS Workforce</a:t>
          </a:r>
        </a:p>
        <a:p>
          <a:pPr algn="l"/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enhances staff performance and quality of care.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 in development enhance job satisfaction and retention.</a:t>
          </a:r>
        </a:p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investment helps to maintain the workforce in the long term (Zarif et al., 2024).</a:t>
          </a:r>
        </a:p>
      </dgm:t>
    </dgm:pt>
    <dgm:pt modelId="{9F3968C7-6168-402C-AE08-8884FF0E3E5D}" type="parTrans" cxnId="{FC4F145C-73FB-4B02-9C96-7D4DC15350E1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E737504-DCB3-490D-ADFC-1BC271E40F30}" type="sibTrans" cxnId="{FC4F145C-73FB-4B02-9C96-7D4DC15350E1}">
      <dgm:prSet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20CBEA-D78A-4089-BCCB-C0C3057F86BA}" type="pres">
      <dgm:prSet presAssocID="{5CD1F62C-4ED1-49A1-AA59-2F47AEF61190}" presName="Name0" presStyleCnt="0">
        <dgm:presLayoutVars>
          <dgm:dir/>
          <dgm:resizeHandles val="exact"/>
        </dgm:presLayoutVars>
      </dgm:prSet>
      <dgm:spPr/>
    </dgm:pt>
    <dgm:pt modelId="{07B47D2C-5136-46C3-ADB3-C91A4245408F}" type="pres">
      <dgm:prSet presAssocID="{D59E197E-340B-43C8-9DE8-5A5CC8181CD7}" presName="node" presStyleLbl="node1" presStyleIdx="0" presStyleCnt="4">
        <dgm:presLayoutVars>
          <dgm:bulletEnabled val="1"/>
        </dgm:presLayoutVars>
      </dgm:prSet>
      <dgm:spPr/>
    </dgm:pt>
    <dgm:pt modelId="{0A5A7556-E5FE-4101-A8BB-F79D6CA116A5}" type="pres">
      <dgm:prSet presAssocID="{B2AC4823-0AB4-4DEE-ABA8-D7CC999C390C}" presName="sibTrans" presStyleCnt="0"/>
      <dgm:spPr/>
    </dgm:pt>
    <dgm:pt modelId="{41C54BF5-808D-49D1-BD15-0DD7499A5DE0}" type="pres">
      <dgm:prSet presAssocID="{898D88E3-EF4E-44F7-887C-33CC5EA1DEDA}" presName="node" presStyleLbl="node1" presStyleIdx="1" presStyleCnt="4">
        <dgm:presLayoutVars>
          <dgm:bulletEnabled val="1"/>
        </dgm:presLayoutVars>
      </dgm:prSet>
      <dgm:spPr/>
    </dgm:pt>
    <dgm:pt modelId="{A123FEE0-4681-411E-9C2A-9930229FEA3B}" type="pres">
      <dgm:prSet presAssocID="{81A040EA-928D-44A3-B33C-CA2093AED739}" presName="sibTrans" presStyleCnt="0"/>
      <dgm:spPr/>
    </dgm:pt>
    <dgm:pt modelId="{50A35977-5BF7-4FB2-9796-FEDE99BE2DDF}" type="pres">
      <dgm:prSet presAssocID="{42A100BA-83A5-414D-8DD4-C7B8BD5A2CB1}" presName="node" presStyleLbl="node1" presStyleIdx="2" presStyleCnt="4">
        <dgm:presLayoutVars>
          <dgm:bulletEnabled val="1"/>
        </dgm:presLayoutVars>
      </dgm:prSet>
      <dgm:spPr/>
    </dgm:pt>
    <dgm:pt modelId="{0DFF9D0D-DE1E-45D5-9627-DB7B3D31824C}" type="pres">
      <dgm:prSet presAssocID="{3B5E4609-8A51-47D5-B5C2-F43B14489586}" presName="sibTrans" presStyleCnt="0"/>
      <dgm:spPr/>
    </dgm:pt>
    <dgm:pt modelId="{64474246-BA78-4A1D-9C80-FAEB608A879D}" type="pres">
      <dgm:prSet presAssocID="{A827AE22-E857-4944-A448-9DBD4EE46BC4}" presName="node" presStyleLbl="node1" presStyleIdx="3" presStyleCnt="4">
        <dgm:presLayoutVars>
          <dgm:bulletEnabled val="1"/>
        </dgm:presLayoutVars>
      </dgm:prSet>
      <dgm:spPr/>
    </dgm:pt>
  </dgm:ptLst>
  <dgm:cxnLst>
    <dgm:cxn modelId="{FC4F145C-73FB-4B02-9C96-7D4DC15350E1}" srcId="{5CD1F62C-4ED1-49A1-AA59-2F47AEF61190}" destId="{A827AE22-E857-4944-A448-9DBD4EE46BC4}" srcOrd="3" destOrd="0" parTransId="{9F3968C7-6168-402C-AE08-8884FF0E3E5D}" sibTransId="{9E737504-DCB3-490D-ADFC-1BC271E40F30}"/>
    <dgm:cxn modelId="{6C816370-68A7-4D1D-AD14-DABFBD0AB3C8}" srcId="{5CD1F62C-4ED1-49A1-AA59-2F47AEF61190}" destId="{42A100BA-83A5-414D-8DD4-C7B8BD5A2CB1}" srcOrd="2" destOrd="0" parTransId="{8B2A378E-6197-4030-AFBD-9831E869B56A}" sibTransId="{3B5E4609-8A51-47D5-B5C2-F43B14489586}"/>
    <dgm:cxn modelId="{B1882B52-8B80-4423-9C91-0B87D9E790D6}" srcId="{5CD1F62C-4ED1-49A1-AA59-2F47AEF61190}" destId="{D59E197E-340B-43C8-9DE8-5A5CC8181CD7}" srcOrd="0" destOrd="0" parTransId="{BB2B6300-D45C-412B-8489-2B5965F55B97}" sibTransId="{B2AC4823-0AB4-4DEE-ABA8-D7CC999C390C}"/>
    <dgm:cxn modelId="{8EB03355-CD4C-440A-A301-997120D4B154}" srcId="{5CD1F62C-4ED1-49A1-AA59-2F47AEF61190}" destId="{898D88E3-EF4E-44F7-887C-33CC5EA1DEDA}" srcOrd="1" destOrd="0" parTransId="{4BB5B4E3-F585-4A33-9AA8-5788C9BC1F0C}" sibTransId="{81A040EA-928D-44A3-B33C-CA2093AED739}"/>
    <dgm:cxn modelId="{FEBC767A-EC02-4420-944E-4B91623BD850}" type="presOf" srcId="{D59E197E-340B-43C8-9DE8-5A5CC8181CD7}" destId="{07B47D2C-5136-46C3-ADB3-C91A4245408F}" srcOrd="0" destOrd="0" presId="urn:microsoft.com/office/officeart/2005/8/layout/hList6"/>
    <dgm:cxn modelId="{AA2DC89E-12D3-40B9-AD0C-B1F08D2F45F2}" type="presOf" srcId="{898D88E3-EF4E-44F7-887C-33CC5EA1DEDA}" destId="{41C54BF5-808D-49D1-BD15-0DD7499A5DE0}" srcOrd="0" destOrd="0" presId="urn:microsoft.com/office/officeart/2005/8/layout/hList6"/>
    <dgm:cxn modelId="{46A297A7-61E2-40BC-9037-37ABB460788B}" type="presOf" srcId="{A827AE22-E857-4944-A448-9DBD4EE46BC4}" destId="{64474246-BA78-4A1D-9C80-FAEB608A879D}" srcOrd="0" destOrd="0" presId="urn:microsoft.com/office/officeart/2005/8/layout/hList6"/>
    <dgm:cxn modelId="{E1D285E2-C167-403D-AB23-1EC295616B09}" type="presOf" srcId="{5CD1F62C-4ED1-49A1-AA59-2F47AEF61190}" destId="{AD20CBEA-D78A-4089-BCCB-C0C3057F86BA}" srcOrd="0" destOrd="0" presId="urn:microsoft.com/office/officeart/2005/8/layout/hList6"/>
    <dgm:cxn modelId="{D1496CEB-6285-43CD-AE16-4CD31CB3D98C}" type="presOf" srcId="{42A100BA-83A5-414D-8DD4-C7B8BD5A2CB1}" destId="{50A35977-5BF7-4FB2-9796-FEDE99BE2DDF}" srcOrd="0" destOrd="0" presId="urn:microsoft.com/office/officeart/2005/8/layout/hList6"/>
    <dgm:cxn modelId="{C12345AE-EDE0-4F93-935A-88AE98123D03}" type="presParOf" srcId="{AD20CBEA-D78A-4089-BCCB-C0C3057F86BA}" destId="{07B47D2C-5136-46C3-ADB3-C91A4245408F}" srcOrd="0" destOrd="0" presId="urn:microsoft.com/office/officeart/2005/8/layout/hList6"/>
    <dgm:cxn modelId="{B1FCACFF-9A50-4A85-82EA-9362B25AEF23}" type="presParOf" srcId="{AD20CBEA-D78A-4089-BCCB-C0C3057F86BA}" destId="{0A5A7556-E5FE-4101-A8BB-F79D6CA116A5}" srcOrd="1" destOrd="0" presId="urn:microsoft.com/office/officeart/2005/8/layout/hList6"/>
    <dgm:cxn modelId="{D3A94238-162E-492F-B3B9-2BCA7CF7C426}" type="presParOf" srcId="{AD20CBEA-D78A-4089-BCCB-C0C3057F86BA}" destId="{41C54BF5-808D-49D1-BD15-0DD7499A5DE0}" srcOrd="2" destOrd="0" presId="urn:microsoft.com/office/officeart/2005/8/layout/hList6"/>
    <dgm:cxn modelId="{0961F2A7-0E1D-42B2-BF7C-F32408924AAD}" type="presParOf" srcId="{AD20CBEA-D78A-4089-BCCB-C0C3057F86BA}" destId="{A123FEE0-4681-411E-9C2A-9930229FEA3B}" srcOrd="3" destOrd="0" presId="urn:microsoft.com/office/officeart/2005/8/layout/hList6"/>
    <dgm:cxn modelId="{02E80293-7D45-4689-A417-F0E36ACFA970}" type="presParOf" srcId="{AD20CBEA-D78A-4089-BCCB-C0C3057F86BA}" destId="{50A35977-5BF7-4FB2-9796-FEDE99BE2DDF}" srcOrd="4" destOrd="0" presId="urn:microsoft.com/office/officeart/2005/8/layout/hList6"/>
    <dgm:cxn modelId="{10561A89-7D7B-465C-BAA9-B1506E8D18AC}" type="presParOf" srcId="{AD20CBEA-D78A-4089-BCCB-C0C3057F86BA}" destId="{0DFF9D0D-DE1E-45D5-9627-DB7B3D31824C}" srcOrd="5" destOrd="0" presId="urn:microsoft.com/office/officeart/2005/8/layout/hList6"/>
    <dgm:cxn modelId="{30AB6E6D-19B7-4BD5-8996-84DC880C8EF9}" type="presParOf" srcId="{AD20CBEA-D78A-4089-BCCB-C0C3057F86BA}" destId="{64474246-BA78-4A1D-9C80-FAEB608A879D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08EAF971-D73F-4962-9D91-5FB7371E8B0C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2FE1714C-2223-4784-8B39-970DA997772D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Expansion of Digital Learning Platforms</a:t>
          </a:r>
        </a:p>
      </dgm:t>
    </dgm:pt>
    <dgm:pt modelId="{E1921A1B-5B91-4C5B-B76A-03B3C7F4C738}" type="parTrans" cxnId="{D1F9B59E-77CE-4C53-88C5-7F70D31878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5C46DB-5CB0-40DA-A8EC-9AE80940D276}" type="sibTrans" cxnId="{D1F9B59E-77CE-4C53-88C5-7F70D31878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C111BA-7C67-4657-A61D-761140DF897F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for Healthcare (e-</a:t>
          </a:r>
          <a:r>
            <a:rPr lang="en-US" sz="24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) provides over 400+ online training programmes across NHS roles </a:t>
          </a:r>
        </a:p>
      </dgm:t>
    </dgm:pt>
    <dgm:pt modelId="{5DEDD1BD-1571-49C8-93E1-FD7878E24761}" type="parTrans" cxnId="{683AD447-9324-4B9F-ABB6-199039F545A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D52A71-F43A-4E8A-9FEE-00ED2B790823}" type="sibTrans" cxnId="{683AD447-9324-4B9F-ABB6-199039F545A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46EE43-6A6D-4D5A-B3AE-933D47C872A1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Improving Accessibility and Efficiency</a:t>
          </a:r>
        </a:p>
      </dgm:t>
    </dgm:pt>
    <dgm:pt modelId="{D613DCF0-9E60-4D46-AC0B-12012209D4DC}" type="parTrans" cxnId="{439661AB-B2E4-4EE5-A01E-302CCA8BC03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DCC3B8-8164-4F09-8E06-08652566844D}" type="sibTrans" cxnId="{439661AB-B2E4-4EE5-A01E-302CCA8BC03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0C35D2-1AAD-4C08-A38D-1E111000B0D7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Online education enables 24/7 access, which minimizes time limitations to NHS employees.</a:t>
          </a:r>
        </a:p>
      </dgm:t>
    </dgm:pt>
    <dgm:pt modelId="{83663F55-A9D4-4BF4-B0F9-A81895C2ED38}" type="parTrans" cxnId="{C44D7FFA-3E3D-4881-8A64-F6B611DA9D2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412046-2CBB-4EA2-B9F2-BE106ACC11CD}" type="sibTrans" cxnId="{C44D7FFA-3E3D-4881-8A64-F6B611DA9D2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84E31C7-81A1-4895-A70D-D13FC55C2C40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The NHS learning hub facilitates the access to national learning and digital training resources.</a:t>
          </a:r>
        </a:p>
      </dgm:t>
    </dgm:pt>
    <dgm:pt modelId="{84BD03E1-117C-4A02-B651-33D1E3003BA4}" type="parTrans" cxnId="{06E9EEE5-5FE5-43FC-B880-41ABDB1D250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DFC50D-15D7-4739-9B85-500910503889}" type="sibTrans" cxnId="{06E9EEE5-5FE5-43FC-B880-41ABDB1D250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87B0F42-EE21-4584-A4EF-B6CBBF8332D7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e-LfH programmes have been accessed by over 2 million users and digital learning has been embraced in large scale.</a:t>
          </a:r>
        </a:p>
      </dgm:t>
    </dgm:pt>
    <dgm:pt modelId="{699DB740-99FC-46A5-84E0-F57EB1E7206F}" type="parTrans" cxnId="{2FB8D5B2-1167-4F2D-B6BD-AED6A01ED96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5B358AA-8270-48E6-B5AC-8390BBCB8501}" type="sibTrans" cxnId="{2FB8D5B2-1167-4F2D-B6BD-AED6A01ED96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C3DEEC-E16C-42C0-AB52-C67473B8F85E}">
      <dgm:prSet custT="1"/>
      <dgm:spPr/>
      <dgm:t>
        <a:bodyPr/>
        <a:lstStyle/>
        <a:p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D77CDC5-663E-4FE4-83FD-F4A9EC2EDD99}" type="parTrans" cxnId="{AE7A8B7C-CA06-4BBC-85F0-DAC67C9B18AF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05A1E4-CD33-4C80-A5D0-D35B06C37804}" type="sibTrans" cxnId="{AE7A8B7C-CA06-4BBC-85F0-DAC67C9B18AF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A9D5427-6C49-4443-B28B-228D0E0E14A1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Flexible learning and clinical responsibilities.</a:t>
          </a:r>
        </a:p>
      </dgm:t>
    </dgm:pt>
    <dgm:pt modelId="{89623D2A-9FA5-4DA7-95E0-E09EA3B58418}" type="parTrans" cxnId="{3B63B698-EEC7-448F-A187-C7DD60CB90E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BBAC287-8B36-4BAA-ADEB-1D81C641758D}" type="sibTrans" cxnId="{3B63B698-EEC7-448F-A187-C7DD60CB90E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4E9ABE5-34D9-43D2-AD6F-37C1B081C52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NHS Long Term Workforce Plan focuses on technology-enabled training to scale-up staff upskilling.</a:t>
          </a:r>
        </a:p>
      </dgm:t>
    </dgm:pt>
    <dgm:pt modelId="{AF899D5A-861E-4167-BF20-8AA67FB41D51}" type="parTrans" cxnId="{C3C621B2-E12F-42A4-AA6F-DF08782F7A0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74ACC06-889B-4C15-8AD7-8419AAE305B1}" type="sibTrans" cxnId="{C3C621B2-E12F-42A4-AA6F-DF08782F7A0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130A494-3F12-4612-AB10-0932BD8A7114}" type="pres">
      <dgm:prSet presAssocID="{08EAF971-D73F-4962-9D91-5FB7371E8B0C}" presName="Name0" presStyleCnt="0">
        <dgm:presLayoutVars>
          <dgm:dir/>
          <dgm:animLvl val="lvl"/>
          <dgm:resizeHandles val="exact"/>
        </dgm:presLayoutVars>
      </dgm:prSet>
      <dgm:spPr/>
    </dgm:pt>
    <dgm:pt modelId="{C8114177-5505-45C4-8778-5ACBA64A22A8}" type="pres">
      <dgm:prSet presAssocID="{2FE1714C-2223-4784-8B39-970DA997772D}" presName="composite" presStyleCnt="0"/>
      <dgm:spPr/>
    </dgm:pt>
    <dgm:pt modelId="{A1DCC111-A45B-450D-9673-57368586DD2D}" type="pres">
      <dgm:prSet presAssocID="{2FE1714C-2223-4784-8B39-970DA997772D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05630F5A-C272-47DB-8667-A750DB439F42}" type="pres">
      <dgm:prSet presAssocID="{2FE1714C-2223-4784-8B39-970DA997772D}" presName="desTx" presStyleLbl="alignAccFollowNode1" presStyleIdx="0" presStyleCnt="2">
        <dgm:presLayoutVars>
          <dgm:bulletEnabled val="1"/>
        </dgm:presLayoutVars>
      </dgm:prSet>
      <dgm:spPr/>
    </dgm:pt>
    <dgm:pt modelId="{D38DD77B-B43E-4536-B5B9-FAEE141F664D}" type="pres">
      <dgm:prSet presAssocID="{0B5C46DB-5CB0-40DA-A8EC-9AE80940D276}" presName="space" presStyleCnt="0"/>
      <dgm:spPr/>
    </dgm:pt>
    <dgm:pt modelId="{F8DC9E15-1385-4C52-8BA3-6B99B85EBFB7}" type="pres">
      <dgm:prSet presAssocID="{E746EE43-6A6D-4D5A-B3AE-933D47C872A1}" presName="composite" presStyleCnt="0"/>
      <dgm:spPr/>
    </dgm:pt>
    <dgm:pt modelId="{A93828A5-B255-42D8-B0FB-90C86ED2D6C9}" type="pres">
      <dgm:prSet presAssocID="{E746EE43-6A6D-4D5A-B3AE-933D47C872A1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A7C429D8-A64B-4916-B8F4-8C5017F77C4D}" type="pres">
      <dgm:prSet presAssocID="{E746EE43-6A6D-4D5A-B3AE-933D47C872A1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DB81591B-0B1A-4759-84B8-09DDE66A57A4}" type="presOf" srcId="{BEC111BA-7C67-4657-A61D-761140DF897F}" destId="{05630F5A-C272-47DB-8667-A750DB439F42}" srcOrd="0" destOrd="0" presId="urn:microsoft.com/office/officeart/2005/8/layout/hList1"/>
    <dgm:cxn modelId="{716ED927-6A7B-4997-8B60-CD04EDD7DFF8}" type="presOf" srcId="{75C3DEEC-E16C-42C0-AB52-C67473B8F85E}" destId="{05630F5A-C272-47DB-8667-A750DB439F42}" srcOrd="0" destOrd="3" presId="urn:microsoft.com/office/officeart/2005/8/layout/hList1"/>
    <dgm:cxn modelId="{D165A840-9754-478A-83A8-D819B4A56C41}" type="presOf" srcId="{08EAF971-D73F-4962-9D91-5FB7371E8B0C}" destId="{7130A494-3F12-4612-AB10-0932BD8A7114}" srcOrd="0" destOrd="0" presId="urn:microsoft.com/office/officeart/2005/8/layout/hList1"/>
    <dgm:cxn modelId="{0519E55B-F93C-41CE-BB0C-7130911C816A}" type="presOf" srcId="{A4E9ABE5-34D9-43D2-AD6F-37C1B081C524}" destId="{A7C429D8-A64B-4916-B8F4-8C5017F77C4D}" srcOrd="0" destOrd="2" presId="urn:microsoft.com/office/officeart/2005/8/layout/hList1"/>
    <dgm:cxn modelId="{683AD447-9324-4B9F-ABB6-199039F545A7}" srcId="{2FE1714C-2223-4784-8B39-970DA997772D}" destId="{BEC111BA-7C67-4657-A61D-761140DF897F}" srcOrd="0" destOrd="0" parTransId="{5DEDD1BD-1571-49C8-93E1-FD7878E24761}" sibTransId="{E1D52A71-F43A-4E8A-9FEE-00ED2B790823}"/>
    <dgm:cxn modelId="{3A9F9872-672B-45D4-8F89-D7109F2D3F44}" type="presOf" srcId="{484E31C7-81A1-4895-A70D-D13FC55C2C40}" destId="{05630F5A-C272-47DB-8667-A750DB439F42}" srcOrd="0" destOrd="1" presId="urn:microsoft.com/office/officeart/2005/8/layout/hList1"/>
    <dgm:cxn modelId="{AE7A8B7C-CA06-4BBC-85F0-DAC67C9B18AF}" srcId="{2FE1714C-2223-4784-8B39-970DA997772D}" destId="{75C3DEEC-E16C-42C0-AB52-C67473B8F85E}" srcOrd="3" destOrd="0" parTransId="{AD77CDC5-663E-4FE4-83FD-F4A9EC2EDD99}" sibTransId="{5A05A1E4-CD33-4C80-A5D0-D35B06C37804}"/>
    <dgm:cxn modelId="{7AFD0486-1FAD-434E-957F-0B0404672B7F}" type="presOf" srcId="{2FE1714C-2223-4784-8B39-970DA997772D}" destId="{A1DCC111-A45B-450D-9673-57368586DD2D}" srcOrd="0" destOrd="0" presId="urn:microsoft.com/office/officeart/2005/8/layout/hList1"/>
    <dgm:cxn modelId="{3B63B698-EEC7-448F-A187-C7DD60CB90EC}" srcId="{E746EE43-6A6D-4D5A-B3AE-933D47C872A1}" destId="{5A9D5427-6C49-4443-B28B-228D0E0E14A1}" srcOrd="1" destOrd="0" parTransId="{89623D2A-9FA5-4DA7-95E0-E09EA3B58418}" sibTransId="{BBBAC287-8B36-4BAA-ADEB-1D81C641758D}"/>
    <dgm:cxn modelId="{D1F9B59E-77CE-4C53-88C5-7F70D3187801}" srcId="{08EAF971-D73F-4962-9D91-5FB7371E8B0C}" destId="{2FE1714C-2223-4784-8B39-970DA997772D}" srcOrd="0" destOrd="0" parTransId="{E1921A1B-5B91-4C5B-B76A-03B3C7F4C738}" sibTransId="{0B5C46DB-5CB0-40DA-A8EC-9AE80940D276}"/>
    <dgm:cxn modelId="{439661AB-B2E4-4EE5-A01E-302CCA8BC035}" srcId="{08EAF971-D73F-4962-9D91-5FB7371E8B0C}" destId="{E746EE43-6A6D-4D5A-B3AE-933D47C872A1}" srcOrd="1" destOrd="0" parTransId="{D613DCF0-9E60-4D46-AC0B-12012209D4DC}" sibTransId="{57DCC3B8-8164-4F09-8E06-08652566844D}"/>
    <dgm:cxn modelId="{C3C621B2-E12F-42A4-AA6F-DF08782F7A06}" srcId="{E746EE43-6A6D-4D5A-B3AE-933D47C872A1}" destId="{A4E9ABE5-34D9-43D2-AD6F-37C1B081C524}" srcOrd="2" destOrd="0" parTransId="{AF899D5A-861E-4167-BF20-8AA67FB41D51}" sibTransId="{E74ACC06-889B-4C15-8AD7-8419AAE305B1}"/>
    <dgm:cxn modelId="{2FB8D5B2-1167-4F2D-B6BD-AED6A01ED963}" srcId="{2FE1714C-2223-4784-8B39-970DA997772D}" destId="{587B0F42-EE21-4584-A4EF-B6CBBF8332D7}" srcOrd="2" destOrd="0" parTransId="{699DB740-99FC-46A5-84E0-F57EB1E7206F}" sibTransId="{55B358AA-8270-48E6-B5AC-8390BBCB8501}"/>
    <dgm:cxn modelId="{66BEF9B5-469F-4C5D-92CF-A94CACE9FFFE}" type="presOf" srcId="{587B0F42-EE21-4584-A4EF-B6CBBF8332D7}" destId="{05630F5A-C272-47DB-8667-A750DB439F42}" srcOrd="0" destOrd="2" presId="urn:microsoft.com/office/officeart/2005/8/layout/hList1"/>
    <dgm:cxn modelId="{3BB15EBD-901F-47BE-BFFF-5071BC2D86AE}" type="presOf" srcId="{E746EE43-6A6D-4D5A-B3AE-933D47C872A1}" destId="{A93828A5-B255-42D8-B0FB-90C86ED2D6C9}" srcOrd="0" destOrd="0" presId="urn:microsoft.com/office/officeart/2005/8/layout/hList1"/>
    <dgm:cxn modelId="{ECE07ACB-65B8-4333-9473-FB37D0AF1671}" type="presOf" srcId="{620C35D2-1AAD-4C08-A38D-1E111000B0D7}" destId="{A7C429D8-A64B-4916-B8F4-8C5017F77C4D}" srcOrd="0" destOrd="0" presId="urn:microsoft.com/office/officeart/2005/8/layout/hList1"/>
    <dgm:cxn modelId="{CB33CCDF-9965-4DBD-A9BB-8AA606C3A0BC}" type="presOf" srcId="{5A9D5427-6C49-4443-B28B-228D0E0E14A1}" destId="{A7C429D8-A64B-4916-B8F4-8C5017F77C4D}" srcOrd="0" destOrd="1" presId="urn:microsoft.com/office/officeart/2005/8/layout/hList1"/>
    <dgm:cxn modelId="{06E9EEE5-5FE5-43FC-B880-41ABDB1D250C}" srcId="{2FE1714C-2223-4784-8B39-970DA997772D}" destId="{484E31C7-81A1-4895-A70D-D13FC55C2C40}" srcOrd="1" destOrd="0" parTransId="{84BD03E1-117C-4A02-B651-33D1E3003BA4}" sibTransId="{04DFC50D-15D7-4739-9B85-500910503889}"/>
    <dgm:cxn modelId="{C44D7FFA-3E3D-4881-8A64-F6B611DA9D23}" srcId="{E746EE43-6A6D-4D5A-B3AE-933D47C872A1}" destId="{620C35D2-1AAD-4C08-A38D-1E111000B0D7}" srcOrd="0" destOrd="0" parTransId="{83663F55-A9D4-4BF4-B0F9-A81895C2ED38}" sibTransId="{90412046-2CBB-4EA2-B9F2-BE106ACC11CD}"/>
    <dgm:cxn modelId="{C12AF1A0-2257-42E0-94D8-95246F2B7E4A}" type="presParOf" srcId="{7130A494-3F12-4612-AB10-0932BD8A7114}" destId="{C8114177-5505-45C4-8778-5ACBA64A22A8}" srcOrd="0" destOrd="0" presId="urn:microsoft.com/office/officeart/2005/8/layout/hList1"/>
    <dgm:cxn modelId="{9B9EC01D-F364-4F3B-80FA-DA1223E199E1}" type="presParOf" srcId="{C8114177-5505-45C4-8778-5ACBA64A22A8}" destId="{A1DCC111-A45B-450D-9673-57368586DD2D}" srcOrd="0" destOrd="0" presId="urn:microsoft.com/office/officeart/2005/8/layout/hList1"/>
    <dgm:cxn modelId="{4881226A-6397-4D6D-9194-989FAA33B3A2}" type="presParOf" srcId="{C8114177-5505-45C4-8778-5ACBA64A22A8}" destId="{05630F5A-C272-47DB-8667-A750DB439F42}" srcOrd="1" destOrd="0" presId="urn:microsoft.com/office/officeart/2005/8/layout/hList1"/>
    <dgm:cxn modelId="{565D17B2-E80A-4B47-AFF7-4AB5C4151C3A}" type="presParOf" srcId="{7130A494-3F12-4612-AB10-0932BD8A7114}" destId="{D38DD77B-B43E-4536-B5B9-FAEE141F664D}" srcOrd="1" destOrd="0" presId="urn:microsoft.com/office/officeart/2005/8/layout/hList1"/>
    <dgm:cxn modelId="{9425413F-3A89-4241-B8D9-D08A5E69DE93}" type="presParOf" srcId="{7130A494-3F12-4612-AB10-0932BD8A7114}" destId="{F8DC9E15-1385-4C52-8BA3-6B99B85EBFB7}" srcOrd="2" destOrd="0" presId="urn:microsoft.com/office/officeart/2005/8/layout/hList1"/>
    <dgm:cxn modelId="{2585B570-58AD-499B-B090-BFBE60114DCA}" type="presParOf" srcId="{F8DC9E15-1385-4C52-8BA3-6B99B85EBFB7}" destId="{A93828A5-B255-42D8-B0FB-90C86ED2D6C9}" srcOrd="0" destOrd="0" presId="urn:microsoft.com/office/officeart/2005/8/layout/hList1"/>
    <dgm:cxn modelId="{6EBF0419-3F70-4FA5-8324-0802EF80A351}" type="presParOf" srcId="{F8DC9E15-1385-4C52-8BA3-6B99B85EBFB7}" destId="{A7C429D8-A64B-4916-B8F4-8C5017F77C4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2B86A1B0-7D21-4AB9-A791-6EACE0601018}" type="doc">
      <dgm:prSet loTypeId="urn:microsoft.com/office/officeart/2005/8/layout/vProcess5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F26D4C52-39C3-41B9-8AF6-64D7C1BA2CFB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Personalized Training and Career Development: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NHS encourages personal learning plans in accordance with jobs and career objectives.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Clinical, leadership, and specialist skills are developed using training pathways.</a:t>
          </a:r>
        </a:p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Individualized learning enhances interaction and professional development (Hardie et al., 2022).</a:t>
          </a:r>
        </a:p>
      </dgm:t>
    </dgm:pt>
    <dgm:pt modelId="{AF9573C0-ADD4-4993-8096-D1F3F1AED5B2}" type="parTrans" cxnId="{827AA195-9F04-4464-AE15-841059AAC071}">
      <dgm:prSet/>
      <dgm:spPr/>
      <dgm:t>
        <a:bodyPr/>
        <a:lstStyle/>
        <a:p>
          <a:endParaRPr lang="en-US" sz="2400"/>
        </a:p>
      </dgm:t>
    </dgm:pt>
    <dgm:pt modelId="{0D7420A1-CA40-4335-A759-E699F801BB88}" type="sibTrans" cxnId="{827AA195-9F04-4464-AE15-841059AAC071}">
      <dgm:prSet custT="1"/>
      <dgm:spPr>
        <a:solidFill>
          <a:schemeClr val="tx2">
            <a:alpha val="90000"/>
          </a:schemeClr>
        </a:solidFill>
      </dgm:spPr>
      <dgm:t>
        <a:bodyPr/>
        <a:lstStyle/>
        <a:p>
          <a:endParaRPr lang="en-US" sz="2400"/>
        </a:p>
      </dgm:t>
    </dgm:pt>
    <dgm:pt modelId="{A04DA148-343A-4980-87FE-EF4A845CE4B4}">
      <dgm:prSet phldrT="[Text]" custT="1"/>
      <dgm:spPr/>
      <dgm:t>
        <a:bodyPr/>
        <a:lstStyle/>
        <a:p>
          <a:r>
            <a:rPr lang="en-US" sz="24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Improving Workforce Capability:</a:t>
          </a:r>
        </a:p>
        <a:p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Tailor-made training assists in the elimination of certain skill shortages in NHS workforce.</a:t>
          </a:r>
        </a:p>
        <a:p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Enhances growth and maintenance of competent employees (Sam and Maxwell, 2026).</a:t>
          </a:r>
        </a:p>
        <a:p>
          <a:r>
            <a:rPr lang="en-US" sz="24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Improves quality of patient care and flexibility of workforce.</a:t>
          </a:r>
        </a:p>
      </dgm:t>
    </dgm:pt>
    <dgm:pt modelId="{BC34F0C5-43C2-4C5D-81AE-766A501AE214}" type="parTrans" cxnId="{99DE3A0D-B247-406B-9EDF-83CF5945FD2D}">
      <dgm:prSet/>
      <dgm:spPr/>
      <dgm:t>
        <a:bodyPr/>
        <a:lstStyle/>
        <a:p>
          <a:endParaRPr lang="en-US" sz="2400"/>
        </a:p>
      </dgm:t>
    </dgm:pt>
    <dgm:pt modelId="{E4136378-A00F-4B8F-A9D3-313F79232697}" type="sibTrans" cxnId="{99DE3A0D-B247-406B-9EDF-83CF5945FD2D}">
      <dgm:prSet/>
      <dgm:spPr/>
      <dgm:t>
        <a:bodyPr/>
        <a:lstStyle/>
        <a:p>
          <a:endParaRPr lang="en-US" sz="2400"/>
        </a:p>
      </dgm:t>
    </dgm:pt>
    <dgm:pt modelId="{8A611546-3DBD-47AC-ABB4-EC7E51234D5F}" type="pres">
      <dgm:prSet presAssocID="{2B86A1B0-7D21-4AB9-A791-6EACE0601018}" presName="outerComposite" presStyleCnt="0">
        <dgm:presLayoutVars>
          <dgm:chMax val="5"/>
          <dgm:dir/>
          <dgm:resizeHandles val="exact"/>
        </dgm:presLayoutVars>
      </dgm:prSet>
      <dgm:spPr/>
    </dgm:pt>
    <dgm:pt modelId="{F602FAF7-0094-4A9D-8D87-43864AD2CECD}" type="pres">
      <dgm:prSet presAssocID="{2B86A1B0-7D21-4AB9-A791-6EACE0601018}" presName="dummyMaxCanvas" presStyleCnt="0">
        <dgm:presLayoutVars/>
      </dgm:prSet>
      <dgm:spPr/>
    </dgm:pt>
    <dgm:pt modelId="{93680053-521D-4479-8D58-F50211A4C2AB}" type="pres">
      <dgm:prSet presAssocID="{2B86A1B0-7D21-4AB9-A791-6EACE0601018}" presName="TwoNodes_1" presStyleLbl="node1" presStyleIdx="0" presStyleCnt="2">
        <dgm:presLayoutVars>
          <dgm:bulletEnabled val="1"/>
        </dgm:presLayoutVars>
      </dgm:prSet>
      <dgm:spPr/>
    </dgm:pt>
    <dgm:pt modelId="{C582A48B-7F5B-4BEA-AE4C-88FDE1B1B805}" type="pres">
      <dgm:prSet presAssocID="{2B86A1B0-7D21-4AB9-A791-6EACE0601018}" presName="TwoNodes_2" presStyleLbl="node1" presStyleIdx="1" presStyleCnt="2">
        <dgm:presLayoutVars>
          <dgm:bulletEnabled val="1"/>
        </dgm:presLayoutVars>
      </dgm:prSet>
      <dgm:spPr/>
    </dgm:pt>
    <dgm:pt modelId="{C4E121C0-5CFD-4CF8-A98F-18FBE5559B4F}" type="pres">
      <dgm:prSet presAssocID="{2B86A1B0-7D21-4AB9-A791-6EACE0601018}" presName="TwoConn_1-2" presStyleLbl="fgAccFollowNode1" presStyleIdx="0" presStyleCnt="1">
        <dgm:presLayoutVars>
          <dgm:bulletEnabled val="1"/>
        </dgm:presLayoutVars>
      </dgm:prSet>
      <dgm:spPr/>
    </dgm:pt>
    <dgm:pt modelId="{975C8152-8ABB-401A-BA43-FD0658417C4E}" type="pres">
      <dgm:prSet presAssocID="{2B86A1B0-7D21-4AB9-A791-6EACE0601018}" presName="TwoNodes_1_text" presStyleLbl="node1" presStyleIdx="1" presStyleCnt="2">
        <dgm:presLayoutVars>
          <dgm:bulletEnabled val="1"/>
        </dgm:presLayoutVars>
      </dgm:prSet>
      <dgm:spPr/>
    </dgm:pt>
    <dgm:pt modelId="{291E1D68-A57A-479F-AE87-4B35972C26DE}" type="pres">
      <dgm:prSet presAssocID="{2B86A1B0-7D21-4AB9-A791-6EACE0601018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99DE3A0D-B247-406B-9EDF-83CF5945FD2D}" srcId="{2B86A1B0-7D21-4AB9-A791-6EACE0601018}" destId="{A04DA148-343A-4980-87FE-EF4A845CE4B4}" srcOrd="1" destOrd="0" parTransId="{BC34F0C5-43C2-4C5D-81AE-766A501AE214}" sibTransId="{E4136378-A00F-4B8F-A9D3-313F79232697}"/>
    <dgm:cxn modelId="{E8D54D21-1ED3-450F-B7D0-DEBD2FAC7FA3}" type="presOf" srcId="{A04DA148-343A-4980-87FE-EF4A845CE4B4}" destId="{291E1D68-A57A-479F-AE87-4B35972C26DE}" srcOrd="1" destOrd="0" presId="urn:microsoft.com/office/officeart/2005/8/layout/vProcess5"/>
    <dgm:cxn modelId="{039B1192-4467-4474-928F-08BDCE921D3A}" type="presOf" srcId="{F26D4C52-39C3-41B9-8AF6-64D7C1BA2CFB}" destId="{93680053-521D-4479-8D58-F50211A4C2AB}" srcOrd="0" destOrd="0" presId="urn:microsoft.com/office/officeart/2005/8/layout/vProcess5"/>
    <dgm:cxn modelId="{934D8D93-7045-4756-A104-087AE2655E31}" type="presOf" srcId="{2B86A1B0-7D21-4AB9-A791-6EACE0601018}" destId="{8A611546-3DBD-47AC-ABB4-EC7E51234D5F}" srcOrd="0" destOrd="0" presId="urn:microsoft.com/office/officeart/2005/8/layout/vProcess5"/>
    <dgm:cxn modelId="{827AA195-9F04-4464-AE15-841059AAC071}" srcId="{2B86A1B0-7D21-4AB9-A791-6EACE0601018}" destId="{F26D4C52-39C3-41B9-8AF6-64D7C1BA2CFB}" srcOrd="0" destOrd="0" parTransId="{AF9573C0-ADD4-4993-8096-D1F3F1AED5B2}" sibTransId="{0D7420A1-CA40-4335-A759-E699F801BB88}"/>
    <dgm:cxn modelId="{F5E6AEA1-1AE4-4548-A1C3-CA2EFBA1726C}" type="presOf" srcId="{A04DA148-343A-4980-87FE-EF4A845CE4B4}" destId="{C582A48B-7F5B-4BEA-AE4C-88FDE1B1B805}" srcOrd="0" destOrd="0" presId="urn:microsoft.com/office/officeart/2005/8/layout/vProcess5"/>
    <dgm:cxn modelId="{B161E0C9-F1DE-43C8-9392-E83ED985FB15}" type="presOf" srcId="{F26D4C52-39C3-41B9-8AF6-64D7C1BA2CFB}" destId="{975C8152-8ABB-401A-BA43-FD0658417C4E}" srcOrd="1" destOrd="0" presId="urn:microsoft.com/office/officeart/2005/8/layout/vProcess5"/>
    <dgm:cxn modelId="{8B094DD7-2DB9-4E06-A30C-F6E9EC99539E}" type="presOf" srcId="{0D7420A1-CA40-4335-A759-E699F801BB88}" destId="{C4E121C0-5CFD-4CF8-A98F-18FBE5559B4F}" srcOrd="0" destOrd="0" presId="urn:microsoft.com/office/officeart/2005/8/layout/vProcess5"/>
    <dgm:cxn modelId="{7CD29D71-A549-454B-89FB-1A58B6ADEDFF}" type="presParOf" srcId="{8A611546-3DBD-47AC-ABB4-EC7E51234D5F}" destId="{F602FAF7-0094-4A9D-8D87-43864AD2CECD}" srcOrd="0" destOrd="0" presId="urn:microsoft.com/office/officeart/2005/8/layout/vProcess5"/>
    <dgm:cxn modelId="{21B08C17-8804-4A61-9254-4213E3D9F2E6}" type="presParOf" srcId="{8A611546-3DBD-47AC-ABB4-EC7E51234D5F}" destId="{93680053-521D-4479-8D58-F50211A4C2AB}" srcOrd="1" destOrd="0" presId="urn:microsoft.com/office/officeart/2005/8/layout/vProcess5"/>
    <dgm:cxn modelId="{3FB356E7-70D4-4D52-9AAB-D7E716F24D39}" type="presParOf" srcId="{8A611546-3DBD-47AC-ABB4-EC7E51234D5F}" destId="{C582A48B-7F5B-4BEA-AE4C-88FDE1B1B805}" srcOrd="2" destOrd="0" presId="urn:microsoft.com/office/officeart/2005/8/layout/vProcess5"/>
    <dgm:cxn modelId="{C01B5BFC-1270-49DD-8FDE-E235BBBF1662}" type="presParOf" srcId="{8A611546-3DBD-47AC-ABB4-EC7E51234D5F}" destId="{C4E121C0-5CFD-4CF8-A98F-18FBE5559B4F}" srcOrd="3" destOrd="0" presId="urn:microsoft.com/office/officeart/2005/8/layout/vProcess5"/>
    <dgm:cxn modelId="{20ECA53D-A51A-4317-9F7D-C6F399E9B882}" type="presParOf" srcId="{8A611546-3DBD-47AC-ABB4-EC7E51234D5F}" destId="{975C8152-8ABB-401A-BA43-FD0658417C4E}" srcOrd="4" destOrd="0" presId="urn:microsoft.com/office/officeart/2005/8/layout/vProcess5"/>
    <dgm:cxn modelId="{969B574E-B848-4CE0-82A1-C9748390670D}" type="presParOf" srcId="{8A611546-3DBD-47AC-ABB4-EC7E51234D5F}" destId="{291E1D68-A57A-479F-AE87-4B35972C26DE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4860AF7-814B-47D3-A8F6-C1A5AA77A128}" type="doc">
      <dgm:prSet loTypeId="urn:microsoft.com/office/officeart/2009/3/layout/IncreasingArrows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4D9365CD-292A-425F-A5FE-8514FF271079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Reducing Inequalities in Access</a:t>
          </a:r>
        </a:p>
      </dgm:t>
    </dgm:pt>
    <dgm:pt modelId="{C9E24952-E1EA-4090-8AF2-98369FE3EE6F}" type="parTrans" cxnId="{69A0BD42-9145-4CD9-8B08-A927256A4FE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E29584A-CD2F-45B2-9D0F-BE0C0A023AE6}" type="sibTrans" cxnId="{69A0BD42-9145-4CD9-8B08-A927256A4FE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D716B7-5498-40A9-8E55-77A95F965A4D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Ensure equal training opportunities across all roles and regions</a:t>
          </a:r>
        </a:p>
      </dgm:t>
    </dgm:pt>
    <dgm:pt modelId="{A98FBAD7-56FD-4227-992D-77E7CC5CD6DC}" type="parTrans" cxnId="{BAFE441A-C9E3-45EE-96B5-D69C7000FD9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A7575A-5211-441C-8A9B-663EBCA85A2E}" type="sibTrans" cxnId="{BAFE441A-C9E3-45EE-96B5-D69C7000FD96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9348093-FA72-4C02-98CC-F700BC80DF74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Inclusive Training Systems</a:t>
          </a:r>
        </a:p>
      </dgm:t>
    </dgm:pt>
    <dgm:pt modelId="{005A0FFE-BB98-4A4D-B223-EFF0BD618965}" type="parTrans" cxnId="{99FDF576-B39C-41BD-9B22-C375131432F2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78CF005-D77D-4760-8BCC-21BE4C09FA08}" type="sibTrans" cxnId="{99FDF576-B39C-41BD-9B22-C375131432F2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451DC1-DE9A-4FE9-80DC-1CAC6140E6E1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Provide accessible learning formats (online, flexible schedules)</a:t>
          </a:r>
        </a:p>
      </dgm:t>
    </dgm:pt>
    <dgm:pt modelId="{3894010D-4FDC-4C07-B902-C031B579875B}" type="parTrans" cxnId="{E5266160-F611-4077-B9C1-096C5DF2636B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505C9B-4321-4A12-A674-8C92FE2DFD35}" type="sibTrans" cxnId="{E5266160-F611-4077-B9C1-096C5DF2636B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88E991-D111-4EF0-B9D5-8CCCEFC37D87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Improving Workforce Outcomes</a:t>
          </a:r>
        </a:p>
      </dgm:t>
    </dgm:pt>
    <dgm:pt modelId="{6488431A-A0B5-4F8A-A8ED-8CC15DA2829F}" type="parTrans" cxnId="{4B5CC2B2-568F-4E5A-9343-9FD9155F897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F834D7-C55A-4218-8E61-47AB4E3B3F1D}" type="sibTrans" cxnId="{4B5CC2B2-568F-4E5A-9343-9FD9155F897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E45B9E9-13E6-4AB7-9F2F-0499A201D390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Equal access improves staff engagement and motivation</a:t>
          </a:r>
        </a:p>
      </dgm:t>
    </dgm:pt>
    <dgm:pt modelId="{DB2E12C0-5AA7-4BF9-95AD-23821CE5A5AB}" type="parTrans" cxnId="{3B576247-6085-4642-95D4-EC4451BA8118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755CF8A-BBB4-4369-89DC-BE1D0E71BE30}" type="sibTrans" cxnId="{3B576247-6085-4642-95D4-EC4451BA8118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0F52758-8F9D-4F21-84D5-03D4DDC09160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Address gaps affecting part-time and minority staff (Naqvi et al., 2022)</a:t>
          </a:r>
        </a:p>
      </dgm:t>
    </dgm:pt>
    <dgm:pt modelId="{01B70848-B3CD-4279-833F-9BD9A488BEF1}" type="parTrans" cxnId="{B01F13D8-BA50-4A59-B6CD-1ECCF8970C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7D13AB-CD66-405B-95CC-70CB3FB46AD0}" type="sibTrans" cxnId="{B01F13D8-BA50-4A59-B6CD-1ECCF8970C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56A51E-F873-47F8-94A0-218BED6512E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fairness in development opportunities</a:t>
          </a:r>
        </a:p>
      </dgm:t>
    </dgm:pt>
    <dgm:pt modelId="{DB1E29C6-BE4E-4A6D-89E9-D0F191095017}" type="parTrans" cxnId="{DFC92697-4A60-4105-9891-B15C50EA5DA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D19FCF0-D4AF-4B1D-9F46-942202074217}" type="sibTrans" cxnId="{DFC92697-4A60-4105-9891-B15C50EA5DA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213E2B-DF20-40CB-9980-FF981F302CE6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Support diverse workforce needs and backgrounds</a:t>
          </a:r>
        </a:p>
      </dgm:t>
    </dgm:pt>
    <dgm:pt modelId="{AB3BE6B3-BE14-43CF-9EE6-9F8AB29AF576}" type="parTrans" cxnId="{FCE9F9B8-BCA8-4E5B-8589-36447CA282F8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F81018B-5F6B-4906-A632-319793EBD6BD}" type="sibTrans" cxnId="{FCE9F9B8-BCA8-4E5B-8589-36447CA282F8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D44AD90-3568-443F-85FF-7805D897F024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Encourage participation from all staff groups (Davies, Sellwood and Subramaniam, 2023)</a:t>
          </a:r>
        </a:p>
      </dgm:t>
    </dgm:pt>
    <dgm:pt modelId="{2D76035E-3BC6-4600-8556-0A026C54A62D}" type="parTrans" cxnId="{5DA2A3A7-D5E0-4B69-92AB-9F778D886BA4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7A55BB0-A01F-49FD-8476-BBA5C6549AA0}" type="sibTrans" cxnId="{5DA2A3A7-D5E0-4B69-92AB-9F778D886BA4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911084-FEEE-4631-B30C-7AABE4825AA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Enhances retention and career progression (Cole, 2022)</a:t>
          </a:r>
        </a:p>
      </dgm:t>
    </dgm:pt>
    <dgm:pt modelId="{BFD3713B-A9FC-4660-9AAF-066762BAB29D}" type="parTrans" cxnId="{D4776F2B-C1F3-4E37-ADBE-42AFDB9E16E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F91270C-1C83-460C-BB8A-B43AEF1A535E}" type="sibTrans" cxnId="{D4776F2B-C1F3-4E37-ADBE-42AFDB9E16E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792F395-19CB-498B-AFF2-30CF83FE7AD1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Leads to better workforce performance and patient care</a:t>
          </a:r>
        </a:p>
      </dgm:t>
    </dgm:pt>
    <dgm:pt modelId="{B5723BAB-50D1-4968-B5F6-0ED08DBF223E}" type="parTrans" cxnId="{A8287344-AC03-4079-9CD5-E72255E3415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24310D9-3664-4533-9EFA-3ACF1C633ACC}" type="sibTrans" cxnId="{A8287344-AC03-4079-9CD5-E72255E3415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9086B5-1B4E-42B2-8EC6-7E635D1A54D6}" type="pres">
      <dgm:prSet presAssocID="{74860AF7-814B-47D3-A8F6-C1A5AA77A128}" presName="Name0" presStyleCnt="0">
        <dgm:presLayoutVars>
          <dgm:chMax val="5"/>
          <dgm:chPref val="5"/>
          <dgm:dir/>
          <dgm:animLvl val="lvl"/>
        </dgm:presLayoutVars>
      </dgm:prSet>
      <dgm:spPr/>
    </dgm:pt>
    <dgm:pt modelId="{58525F55-5B2C-4843-8A00-EAD16596AB96}" type="pres">
      <dgm:prSet presAssocID="{4D9365CD-292A-425F-A5FE-8514FF271079}" presName="parentText1" presStyleLbl="node1" presStyleIdx="0" presStyleCnt="3">
        <dgm:presLayoutVars>
          <dgm:chMax/>
          <dgm:chPref val="3"/>
          <dgm:bulletEnabled val="1"/>
        </dgm:presLayoutVars>
      </dgm:prSet>
      <dgm:spPr/>
    </dgm:pt>
    <dgm:pt modelId="{98FE6310-0792-4AFF-BE05-EC258FF125F0}" type="pres">
      <dgm:prSet presAssocID="{4D9365CD-292A-425F-A5FE-8514FF271079}" presName="childText1" presStyleLbl="solidAlignAcc1" presStyleIdx="0" presStyleCnt="3">
        <dgm:presLayoutVars>
          <dgm:chMax val="0"/>
          <dgm:chPref val="0"/>
          <dgm:bulletEnabled val="1"/>
        </dgm:presLayoutVars>
      </dgm:prSet>
      <dgm:spPr/>
    </dgm:pt>
    <dgm:pt modelId="{FD1B0B16-868F-4BA5-9B8C-29FF69BC6307}" type="pres">
      <dgm:prSet presAssocID="{29348093-FA72-4C02-98CC-F700BC80DF74}" presName="parentText2" presStyleLbl="node1" presStyleIdx="1" presStyleCnt="3">
        <dgm:presLayoutVars>
          <dgm:chMax/>
          <dgm:chPref val="3"/>
          <dgm:bulletEnabled val="1"/>
        </dgm:presLayoutVars>
      </dgm:prSet>
      <dgm:spPr/>
    </dgm:pt>
    <dgm:pt modelId="{E5B82AF7-AB4B-4186-A4FF-24B518E27DD7}" type="pres">
      <dgm:prSet presAssocID="{29348093-FA72-4C02-98CC-F700BC80DF74}" presName="childText2" presStyleLbl="solidAlignAcc1" presStyleIdx="1" presStyleCnt="3">
        <dgm:presLayoutVars>
          <dgm:chMax val="0"/>
          <dgm:chPref val="0"/>
          <dgm:bulletEnabled val="1"/>
        </dgm:presLayoutVars>
      </dgm:prSet>
      <dgm:spPr/>
    </dgm:pt>
    <dgm:pt modelId="{0CABBC98-1D68-4A0A-9BA9-304ECD0FB62A}" type="pres">
      <dgm:prSet presAssocID="{BE88E991-D111-4EF0-B9D5-8CCCEFC37D87}" presName="parentText3" presStyleLbl="node1" presStyleIdx="2" presStyleCnt="3">
        <dgm:presLayoutVars>
          <dgm:chMax/>
          <dgm:chPref val="3"/>
          <dgm:bulletEnabled val="1"/>
        </dgm:presLayoutVars>
      </dgm:prSet>
      <dgm:spPr/>
    </dgm:pt>
    <dgm:pt modelId="{5A688BAD-880B-454B-823B-5C7A6DC1F1DF}" type="pres">
      <dgm:prSet presAssocID="{BE88E991-D111-4EF0-B9D5-8CCCEFC37D87}" presName="childText3" presStyleLbl="solidAlignAcc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59208E10-0949-4F22-B5DD-8CF9C945F4B1}" type="presOf" srcId="{43451DC1-DE9A-4FE9-80DC-1CAC6140E6E1}" destId="{E5B82AF7-AB4B-4186-A4FF-24B518E27DD7}" srcOrd="0" destOrd="0" presId="urn:microsoft.com/office/officeart/2009/3/layout/IncreasingArrowsProcess"/>
    <dgm:cxn modelId="{64AAEC12-2CAB-4F77-9B74-BF4C7DAF594F}" type="presOf" srcId="{4D9365CD-292A-425F-A5FE-8514FF271079}" destId="{58525F55-5B2C-4843-8A00-EAD16596AB96}" srcOrd="0" destOrd="0" presId="urn:microsoft.com/office/officeart/2009/3/layout/IncreasingArrowsProcess"/>
    <dgm:cxn modelId="{BAFE441A-C9E3-45EE-96B5-D69C7000FD96}" srcId="{4D9365CD-292A-425F-A5FE-8514FF271079}" destId="{B9D716B7-5498-40A9-8E55-77A95F965A4D}" srcOrd="0" destOrd="0" parTransId="{A98FBAD7-56FD-4227-992D-77E7CC5CD6DC}" sibTransId="{44A7575A-5211-441C-8A9B-663EBCA85A2E}"/>
    <dgm:cxn modelId="{4DE6B82A-5F96-47B6-A288-D4BCBE6230FD}" type="presOf" srcId="{BE88E991-D111-4EF0-B9D5-8CCCEFC37D87}" destId="{0CABBC98-1D68-4A0A-9BA9-304ECD0FB62A}" srcOrd="0" destOrd="0" presId="urn:microsoft.com/office/officeart/2009/3/layout/IncreasingArrowsProcess"/>
    <dgm:cxn modelId="{D4776F2B-C1F3-4E37-ADBE-42AFDB9E16E1}" srcId="{BE88E991-D111-4EF0-B9D5-8CCCEFC37D87}" destId="{F8911084-FEEE-4631-B30C-7AABE4825AA8}" srcOrd="1" destOrd="0" parTransId="{BFD3713B-A9FC-4660-9AAF-066762BAB29D}" sibTransId="{DF91270C-1C83-460C-BB8A-B43AEF1A535E}"/>
    <dgm:cxn modelId="{DD014F33-1246-47D5-B700-72600CDD2EE0}" type="presOf" srcId="{BE45B9E9-13E6-4AB7-9F2F-0499A201D390}" destId="{5A688BAD-880B-454B-823B-5C7A6DC1F1DF}" srcOrd="0" destOrd="0" presId="urn:microsoft.com/office/officeart/2009/3/layout/IncreasingArrowsProcess"/>
    <dgm:cxn modelId="{E5266160-F611-4077-B9C1-096C5DF2636B}" srcId="{29348093-FA72-4C02-98CC-F700BC80DF74}" destId="{43451DC1-DE9A-4FE9-80DC-1CAC6140E6E1}" srcOrd="0" destOrd="0" parTransId="{3894010D-4FDC-4C07-B902-C031B579875B}" sibTransId="{44505C9B-4321-4A12-A674-8C92FE2DFD35}"/>
    <dgm:cxn modelId="{69A0BD42-9145-4CD9-8B08-A927256A4FE3}" srcId="{74860AF7-814B-47D3-A8F6-C1A5AA77A128}" destId="{4D9365CD-292A-425F-A5FE-8514FF271079}" srcOrd="0" destOrd="0" parTransId="{C9E24952-E1EA-4090-8AF2-98369FE3EE6F}" sibTransId="{DE29584A-CD2F-45B2-9D0F-BE0C0A023AE6}"/>
    <dgm:cxn modelId="{A8287344-AC03-4079-9CD5-E72255E34151}" srcId="{BE88E991-D111-4EF0-B9D5-8CCCEFC37D87}" destId="{1792F395-19CB-498B-AFF2-30CF83FE7AD1}" srcOrd="2" destOrd="0" parTransId="{B5723BAB-50D1-4968-B5F6-0ED08DBF223E}" sibTransId="{324310D9-3664-4533-9EFA-3ACF1C633ACC}"/>
    <dgm:cxn modelId="{3B576247-6085-4642-95D4-EC4451BA8118}" srcId="{BE88E991-D111-4EF0-B9D5-8CCCEFC37D87}" destId="{BE45B9E9-13E6-4AB7-9F2F-0499A201D390}" srcOrd="0" destOrd="0" parTransId="{DB2E12C0-5AA7-4BF9-95AD-23821CE5A5AB}" sibTransId="{3755CF8A-BBB4-4369-89DC-BE1D0E71BE30}"/>
    <dgm:cxn modelId="{AC9F634A-A828-4B17-851A-397ADA2A7C2D}" type="presOf" srcId="{F8911084-FEEE-4631-B30C-7AABE4825AA8}" destId="{5A688BAD-880B-454B-823B-5C7A6DC1F1DF}" srcOrd="0" destOrd="1" presId="urn:microsoft.com/office/officeart/2009/3/layout/IncreasingArrowsProcess"/>
    <dgm:cxn modelId="{99FDF576-B39C-41BD-9B22-C375131432F2}" srcId="{74860AF7-814B-47D3-A8F6-C1A5AA77A128}" destId="{29348093-FA72-4C02-98CC-F700BC80DF74}" srcOrd="1" destOrd="0" parTransId="{005A0FFE-BB98-4A4D-B223-EFF0BD618965}" sibTransId="{678CF005-D77D-4760-8BCC-21BE4C09FA08}"/>
    <dgm:cxn modelId="{0D9BA07E-7C99-4239-A3E3-5F40917A1616}" type="presOf" srcId="{1792F395-19CB-498B-AFF2-30CF83FE7AD1}" destId="{5A688BAD-880B-454B-823B-5C7A6DC1F1DF}" srcOrd="0" destOrd="2" presId="urn:microsoft.com/office/officeart/2009/3/layout/IncreasingArrowsProcess"/>
    <dgm:cxn modelId="{DFC92697-4A60-4105-9891-B15C50EA5DA5}" srcId="{4D9365CD-292A-425F-A5FE-8514FF271079}" destId="{7356A51E-F873-47F8-94A0-218BED6512EA}" srcOrd="2" destOrd="0" parTransId="{DB1E29C6-BE4E-4A6D-89E9-D0F191095017}" sibTransId="{3D19FCF0-D4AF-4B1D-9F46-942202074217}"/>
    <dgm:cxn modelId="{5DA2A3A7-D5E0-4B69-92AB-9F778D886BA4}" srcId="{29348093-FA72-4C02-98CC-F700BC80DF74}" destId="{ED44AD90-3568-443F-85FF-7805D897F024}" srcOrd="2" destOrd="0" parTransId="{2D76035E-3BC6-4600-8556-0A026C54A62D}" sibTransId="{B7A55BB0-A01F-49FD-8476-BBA5C6549AA0}"/>
    <dgm:cxn modelId="{12B3FCAE-8321-4188-B1FB-CB6298D4DDAB}" type="presOf" srcId="{ED44AD90-3568-443F-85FF-7805D897F024}" destId="{E5B82AF7-AB4B-4186-A4FF-24B518E27DD7}" srcOrd="0" destOrd="2" presId="urn:microsoft.com/office/officeart/2009/3/layout/IncreasingArrowsProcess"/>
    <dgm:cxn modelId="{4B5CC2B2-568F-4E5A-9343-9FD9155F897C}" srcId="{74860AF7-814B-47D3-A8F6-C1A5AA77A128}" destId="{BE88E991-D111-4EF0-B9D5-8CCCEFC37D87}" srcOrd="2" destOrd="0" parTransId="{6488431A-A0B5-4F8A-A8ED-8CC15DA2829F}" sibTransId="{65F834D7-C55A-4218-8E61-47AB4E3B3F1D}"/>
    <dgm:cxn modelId="{BF0628B3-3321-4C2E-AC1F-9DBFABA4E9BB}" type="presOf" srcId="{29348093-FA72-4C02-98CC-F700BC80DF74}" destId="{FD1B0B16-868F-4BA5-9B8C-29FF69BC6307}" srcOrd="0" destOrd="0" presId="urn:microsoft.com/office/officeart/2009/3/layout/IncreasingArrowsProcess"/>
    <dgm:cxn modelId="{241581B5-F919-452B-B4BC-6E49DE9BDC23}" type="presOf" srcId="{36213E2B-DF20-40CB-9980-FF981F302CE6}" destId="{E5B82AF7-AB4B-4186-A4FF-24B518E27DD7}" srcOrd="0" destOrd="1" presId="urn:microsoft.com/office/officeart/2009/3/layout/IncreasingArrowsProcess"/>
    <dgm:cxn modelId="{FCE9F9B8-BCA8-4E5B-8589-36447CA282F8}" srcId="{29348093-FA72-4C02-98CC-F700BC80DF74}" destId="{36213E2B-DF20-40CB-9980-FF981F302CE6}" srcOrd="1" destOrd="0" parTransId="{AB3BE6B3-BE14-43CF-9EE6-9F8AB29AF576}" sibTransId="{AF81018B-5F6B-4906-A632-319793EBD6BD}"/>
    <dgm:cxn modelId="{B01F13D8-BA50-4A59-B6CD-1ECCF8970C01}" srcId="{4D9365CD-292A-425F-A5FE-8514FF271079}" destId="{20F52758-8F9D-4F21-84D5-03D4DDC09160}" srcOrd="1" destOrd="0" parTransId="{01B70848-B3CD-4279-833F-9BD9A488BEF1}" sibTransId="{8C7D13AB-CD66-405B-95CC-70CB3FB46AD0}"/>
    <dgm:cxn modelId="{BB7B26EA-9925-47EC-9E58-934CD48720A5}" type="presOf" srcId="{B9D716B7-5498-40A9-8E55-77A95F965A4D}" destId="{98FE6310-0792-4AFF-BE05-EC258FF125F0}" srcOrd="0" destOrd="0" presId="urn:microsoft.com/office/officeart/2009/3/layout/IncreasingArrowsProcess"/>
    <dgm:cxn modelId="{091420EB-AC7D-41FE-BAAA-C44759618B5F}" type="presOf" srcId="{20F52758-8F9D-4F21-84D5-03D4DDC09160}" destId="{98FE6310-0792-4AFF-BE05-EC258FF125F0}" srcOrd="0" destOrd="1" presId="urn:microsoft.com/office/officeart/2009/3/layout/IncreasingArrowsProcess"/>
    <dgm:cxn modelId="{DF31B2F7-827C-4935-AC0B-49FA1EBA5479}" type="presOf" srcId="{7356A51E-F873-47F8-94A0-218BED6512EA}" destId="{98FE6310-0792-4AFF-BE05-EC258FF125F0}" srcOrd="0" destOrd="2" presId="urn:microsoft.com/office/officeart/2009/3/layout/IncreasingArrowsProcess"/>
    <dgm:cxn modelId="{EFEBCEFE-4FB8-4116-9189-36928F195C31}" type="presOf" srcId="{74860AF7-814B-47D3-A8F6-C1A5AA77A128}" destId="{DD9086B5-1B4E-42B2-8EC6-7E635D1A54D6}" srcOrd="0" destOrd="0" presId="urn:microsoft.com/office/officeart/2009/3/layout/IncreasingArrowsProcess"/>
    <dgm:cxn modelId="{E09917C0-D81D-4F31-9991-503961773E58}" type="presParOf" srcId="{DD9086B5-1B4E-42B2-8EC6-7E635D1A54D6}" destId="{58525F55-5B2C-4843-8A00-EAD16596AB96}" srcOrd="0" destOrd="0" presId="urn:microsoft.com/office/officeart/2009/3/layout/IncreasingArrowsProcess"/>
    <dgm:cxn modelId="{9D94C297-E32C-4155-99A0-0BD3644C5906}" type="presParOf" srcId="{DD9086B5-1B4E-42B2-8EC6-7E635D1A54D6}" destId="{98FE6310-0792-4AFF-BE05-EC258FF125F0}" srcOrd="1" destOrd="0" presId="urn:microsoft.com/office/officeart/2009/3/layout/IncreasingArrowsProcess"/>
    <dgm:cxn modelId="{B54A749C-638C-4C10-94F9-EFB34873C3B1}" type="presParOf" srcId="{DD9086B5-1B4E-42B2-8EC6-7E635D1A54D6}" destId="{FD1B0B16-868F-4BA5-9B8C-29FF69BC6307}" srcOrd="2" destOrd="0" presId="urn:microsoft.com/office/officeart/2009/3/layout/IncreasingArrowsProcess"/>
    <dgm:cxn modelId="{F1AF636A-6381-41FB-9687-6E2D4F135D00}" type="presParOf" srcId="{DD9086B5-1B4E-42B2-8EC6-7E635D1A54D6}" destId="{E5B82AF7-AB4B-4186-A4FF-24B518E27DD7}" srcOrd="3" destOrd="0" presId="urn:microsoft.com/office/officeart/2009/3/layout/IncreasingArrowsProcess"/>
    <dgm:cxn modelId="{FAF16365-8DF7-47BA-8A6E-EAB64A2157D1}" type="presParOf" srcId="{DD9086B5-1B4E-42B2-8EC6-7E635D1A54D6}" destId="{0CABBC98-1D68-4A0A-9BA9-304ECD0FB62A}" srcOrd="4" destOrd="0" presId="urn:microsoft.com/office/officeart/2009/3/layout/IncreasingArrowsProcess"/>
    <dgm:cxn modelId="{BB9297E7-980B-4C38-8DA9-6FC2B43DFF69}" type="presParOf" srcId="{DD9086B5-1B4E-42B2-8EC6-7E635D1A54D6}" destId="{5A688BAD-880B-454B-823B-5C7A6DC1F1DF}" srcOrd="5" destOrd="0" presId="urn:microsoft.com/office/officeart/2009/3/layout/IncreasingArrows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5E305997-F69B-409F-8518-E6E071975210}" type="doc">
      <dgm:prSet loTypeId="urn:microsoft.com/office/officeart/2005/8/layout/hList1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C926136D-EBB9-45D9-AC27-12F59AEF75C9}">
      <dgm:prSet phldrT="[Text]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Enhancing Training and Development Programs</a:t>
          </a:r>
        </a:p>
      </dgm:t>
    </dgm:pt>
    <dgm:pt modelId="{99698E89-FAD0-49E2-B5B2-AE8F207A6E63}" type="parTrans" cxnId="{0F8C97E5-B126-45BA-BF7E-AF57D8C717D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287CFC1-AFF2-4577-907D-984DD54A2E35}" type="sibTrans" cxnId="{0F8C97E5-B126-45BA-BF7E-AF57D8C717D5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70B28D7-CB1E-466E-9ECA-A3B3A8B37AC1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NHS has expanded access to digital learning platforms such as e-Learning for Healthcare (e-</a:t>
          </a:r>
          <a:r>
            <a:rPr lang="en-US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) (NHS, 2026)</a:t>
          </a:r>
        </a:p>
      </dgm:t>
    </dgm:pt>
    <dgm:pt modelId="{19B29D0D-DB5E-4823-AEB6-1BB1B433E376}" type="parTrans" cxnId="{E983D093-C6DD-4CC4-A793-DD5A9BA4D48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AB8AFE-F91E-4F10-9EC1-6896652F6206}" type="sibTrans" cxnId="{E983D093-C6DD-4CC4-A793-DD5A9BA4D481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51164EB-2237-4360-91DE-3950D2E15895}">
      <dgm:prSet phldrT="[Text]"/>
      <dgm:spPr/>
      <dgm:t>
        <a:bodyPr/>
        <a:lstStyle/>
        <a:p>
          <a:r>
            <a:rPr lang="en-US" b="1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Strengthening Learning Support Systems</a:t>
          </a:r>
        </a:p>
      </dgm:t>
    </dgm:pt>
    <dgm:pt modelId="{1A77C2E8-6C10-4E13-900C-D954D0E1C37E}" type="parTrans" cxnId="{16C26D7F-DC60-43A6-85C2-95D1C453D6E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B1AF4D-B5AB-4809-9637-28D9E843105B}" type="sibTrans" cxnId="{16C26D7F-DC60-43A6-85C2-95D1C453D6E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A8D6D5E-6B42-46C5-AE94-B085405FE3C1}">
      <dgm:prSet phldrT="[Text]"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On-going education enhances employee competencies, confidence, and performance (Hardie et al., 2022).</a:t>
          </a:r>
        </a:p>
      </dgm:t>
    </dgm:pt>
    <dgm:pt modelId="{1123401E-F55A-4256-9E62-51CB3DFA2ED0}" type="parTrans" cxnId="{DBC3BD9E-9EA4-43B3-809F-E6BD7515438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2CD1D3-3998-45C7-A601-20BB658D6F49}" type="sibTrans" cxnId="{DBC3BD9E-9EA4-43B3-809F-E6BD75154387}">
      <dgm:prSet/>
      <dgm:spPr/>
      <dgm:t>
        <a:bodyPr/>
        <a:lstStyle/>
        <a:p>
          <a:endParaRPr lang="en-US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0F1100-FC4C-4364-AE23-7CA65F0B617C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These platforms provide flexible and accessible training opportunities for staff across roles</a:t>
          </a:r>
        </a:p>
      </dgm:t>
    </dgm:pt>
    <dgm:pt modelId="{072A2727-F2AF-402A-9CB1-6BD0643700F8}" type="parTrans" cxnId="{FAC7B859-E55A-4B70-A261-B57A115BFF13}">
      <dgm:prSet/>
      <dgm:spPr/>
      <dgm:t>
        <a:bodyPr/>
        <a:lstStyle/>
        <a:p>
          <a:endParaRPr lang="en-US"/>
        </a:p>
      </dgm:t>
    </dgm:pt>
    <dgm:pt modelId="{E9DC5D74-3045-4407-8525-A2FE433CFB2D}" type="sibTrans" cxnId="{FAC7B859-E55A-4B70-A261-B57A115BFF13}">
      <dgm:prSet/>
      <dgm:spPr/>
      <dgm:t>
        <a:bodyPr/>
        <a:lstStyle/>
        <a:p>
          <a:endParaRPr lang="en-US"/>
        </a:p>
      </dgm:t>
    </dgm:pt>
    <dgm:pt modelId="{ECFC81E3-A19E-4539-8AEA-8D7387AC3960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Over 400+ programmes are available to support continuous professional development</a:t>
          </a:r>
        </a:p>
      </dgm:t>
    </dgm:pt>
    <dgm:pt modelId="{5CF3383F-DD18-4788-B4DB-4998C9DE5A3E}" type="parTrans" cxnId="{930BD0FF-161A-407F-AF80-110F2017B1C8}">
      <dgm:prSet/>
      <dgm:spPr/>
      <dgm:t>
        <a:bodyPr/>
        <a:lstStyle/>
        <a:p>
          <a:endParaRPr lang="en-US"/>
        </a:p>
      </dgm:t>
    </dgm:pt>
    <dgm:pt modelId="{9CA93B99-F10C-4A3A-8992-D33040FB86D3}" type="sibTrans" cxnId="{930BD0FF-161A-407F-AF80-110F2017B1C8}">
      <dgm:prSet/>
      <dgm:spPr/>
      <dgm:t>
        <a:bodyPr/>
        <a:lstStyle/>
        <a:p>
          <a:endParaRPr lang="en-US"/>
        </a:p>
      </dgm:t>
    </dgm:pt>
    <dgm:pt modelId="{66EDDA9E-AED3-47C3-9163-24564912ADA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Training participation remains limited due to workload and time constraints (Bhat et al., 2022)</a:t>
          </a:r>
        </a:p>
      </dgm:t>
    </dgm:pt>
    <dgm:pt modelId="{FDE61D94-A753-4BEF-B0F9-0DBF05BE0A18}" type="parTrans" cxnId="{F9321525-DB4B-48B8-98E9-A1E924A46F61}">
      <dgm:prSet/>
      <dgm:spPr/>
      <dgm:t>
        <a:bodyPr/>
        <a:lstStyle/>
        <a:p>
          <a:endParaRPr lang="en-US"/>
        </a:p>
      </dgm:t>
    </dgm:pt>
    <dgm:pt modelId="{0F7DD5DD-23D8-4E5A-9014-43B4B398BFD3}" type="sibTrans" cxnId="{F9321525-DB4B-48B8-98E9-A1E924A46F61}">
      <dgm:prSet/>
      <dgm:spPr/>
      <dgm:t>
        <a:bodyPr/>
        <a:lstStyle/>
        <a:p>
          <a:endParaRPr lang="en-US"/>
        </a:p>
      </dgm:t>
    </dgm:pt>
    <dgm:pt modelId="{D3FA4E89-92B1-4734-91B3-A372BEC9492E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 learning support systems are useful in lessening the skills gaps and enhancing retention.</a:t>
          </a:r>
        </a:p>
      </dgm:t>
    </dgm:pt>
    <dgm:pt modelId="{03C05579-5C99-423D-A51F-579E21D64DC4}" type="parTrans" cxnId="{865D8D9C-5459-4C7F-807E-D3C5DB6A341A}">
      <dgm:prSet/>
      <dgm:spPr/>
      <dgm:t>
        <a:bodyPr/>
        <a:lstStyle/>
        <a:p>
          <a:endParaRPr lang="en-US"/>
        </a:p>
      </dgm:t>
    </dgm:pt>
    <dgm:pt modelId="{5CD5F072-C8E9-4116-BDC2-A6F436772A74}" type="sibTrans" cxnId="{865D8D9C-5459-4C7F-807E-D3C5DB6A341A}">
      <dgm:prSet/>
      <dgm:spPr/>
      <dgm:t>
        <a:bodyPr/>
        <a:lstStyle/>
        <a:p>
          <a:endParaRPr lang="en-US"/>
        </a:p>
      </dgm:t>
    </dgm:pt>
    <dgm:pt modelId="{8B910FA2-9E0C-48C5-B713-C8C72BCBD95F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Nevertheless, training access is disproportionate among NHS organisations.</a:t>
          </a:r>
        </a:p>
      </dgm:t>
    </dgm:pt>
    <dgm:pt modelId="{AA775F65-7FEB-4DA4-AF07-2D04DB21A23B}" type="parTrans" cxnId="{C6D8A564-7069-4A39-81DB-AAC9B3DEA493}">
      <dgm:prSet/>
      <dgm:spPr/>
      <dgm:t>
        <a:bodyPr/>
        <a:lstStyle/>
        <a:p>
          <a:endParaRPr lang="en-US"/>
        </a:p>
      </dgm:t>
    </dgm:pt>
    <dgm:pt modelId="{B77E1BB4-F5BA-4166-A1FE-5E2EFF062006}" type="sibTrans" cxnId="{C6D8A564-7069-4A39-81DB-AAC9B3DEA493}">
      <dgm:prSet/>
      <dgm:spPr/>
      <dgm:t>
        <a:bodyPr/>
        <a:lstStyle/>
        <a:p>
          <a:endParaRPr lang="en-US"/>
        </a:p>
      </dgm:t>
    </dgm:pt>
    <dgm:pt modelId="{6E3F2289-082F-4F8C-8675-6056C20F8ED4}">
      <dgm:prSet/>
      <dgm:spPr/>
      <dgm:t>
        <a:bodyPr/>
        <a:lstStyle/>
        <a:p>
          <a:r>
            <a:rPr lang="en-US" dirty="0">
              <a:latin typeface="Times New Roman" panose="02020603050405020304" pitchFamily="18" charset="0"/>
              <a:cs typeface="Times New Roman" panose="02020603050405020304" pitchFamily="18" charset="0"/>
            </a:rPr>
            <a:t>There is need to have more consistent and long-term investment of training systems.</a:t>
          </a:r>
        </a:p>
      </dgm:t>
    </dgm:pt>
    <dgm:pt modelId="{52F5FE4B-5E8C-419F-A6CD-D6DD16D708E8}" type="parTrans" cxnId="{0F317EB7-03F5-4FB3-9C23-CD99B1FBFF71}">
      <dgm:prSet/>
      <dgm:spPr/>
      <dgm:t>
        <a:bodyPr/>
        <a:lstStyle/>
        <a:p>
          <a:endParaRPr lang="en-US"/>
        </a:p>
      </dgm:t>
    </dgm:pt>
    <dgm:pt modelId="{6C90CBF1-F7CA-4326-A7CB-3904125B9F9B}" type="sibTrans" cxnId="{0F317EB7-03F5-4FB3-9C23-CD99B1FBFF71}">
      <dgm:prSet/>
      <dgm:spPr/>
      <dgm:t>
        <a:bodyPr/>
        <a:lstStyle/>
        <a:p>
          <a:endParaRPr lang="en-US"/>
        </a:p>
      </dgm:t>
    </dgm:pt>
    <dgm:pt modelId="{27D844D8-72BA-4CAC-8FC8-9DBB0D9D9601}" type="pres">
      <dgm:prSet presAssocID="{5E305997-F69B-409F-8518-E6E071975210}" presName="Name0" presStyleCnt="0">
        <dgm:presLayoutVars>
          <dgm:dir/>
          <dgm:animLvl val="lvl"/>
          <dgm:resizeHandles val="exact"/>
        </dgm:presLayoutVars>
      </dgm:prSet>
      <dgm:spPr/>
    </dgm:pt>
    <dgm:pt modelId="{5CA27841-1406-44FF-99DB-36791844E0B6}" type="pres">
      <dgm:prSet presAssocID="{C926136D-EBB9-45D9-AC27-12F59AEF75C9}" presName="composite" presStyleCnt="0"/>
      <dgm:spPr/>
    </dgm:pt>
    <dgm:pt modelId="{8F7A7BA0-B224-4CBD-B065-9D420423FEB8}" type="pres">
      <dgm:prSet presAssocID="{C926136D-EBB9-45D9-AC27-12F59AEF75C9}" presName="parTx" presStyleLbl="alignNode1" presStyleIdx="0" presStyleCnt="2">
        <dgm:presLayoutVars>
          <dgm:chMax val="0"/>
          <dgm:chPref val="0"/>
          <dgm:bulletEnabled val="1"/>
        </dgm:presLayoutVars>
      </dgm:prSet>
      <dgm:spPr/>
    </dgm:pt>
    <dgm:pt modelId="{2F3477D9-54AB-4482-8AE9-9012E3BF1D73}" type="pres">
      <dgm:prSet presAssocID="{C926136D-EBB9-45D9-AC27-12F59AEF75C9}" presName="desTx" presStyleLbl="alignAccFollowNode1" presStyleIdx="0" presStyleCnt="2">
        <dgm:presLayoutVars>
          <dgm:bulletEnabled val="1"/>
        </dgm:presLayoutVars>
      </dgm:prSet>
      <dgm:spPr/>
    </dgm:pt>
    <dgm:pt modelId="{436958DF-EDCA-49DF-BE21-2B24718E1299}" type="pres">
      <dgm:prSet presAssocID="{4287CFC1-AFF2-4577-907D-984DD54A2E35}" presName="space" presStyleCnt="0"/>
      <dgm:spPr/>
    </dgm:pt>
    <dgm:pt modelId="{7E3ECF3D-B65E-4694-AC94-698B304296C8}" type="pres">
      <dgm:prSet presAssocID="{351164EB-2237-4360-91DE-3950D2E15895}" presName="composite" presStyleCnt="0"/>
      <dgm:spPr/>
    </dgm:pt>
    <dgm:pt modelId="{C46B61E4-F6C5-4B98-9AA5-5786BDE3AA5C}" type="pres">
      <dgm:prSet presAssocID="{351164EB-2237-4360-91DE-3950D2E15895}" presName="parTx" presStyleLbl="alignNode1" presStyleIdx="1" presStyleCnt="2">
        <dgm:presLayoutVars>
          <dgm:chMax val="0"/>
          <dgm:chPref val="0"/>
          <dgm:bulletEnabled val="1"/>
        </dgm:presLayoutVars>
      </dgm:prSet>
      <dgm:spPr/>
    </dgm:pt>
    <dgm:pt modelId="{7ABCEE5E-7859-457D-8A0B-161585607B67}" type="pres">
      <dgm:prSet presAssocID="{351164EB-2237-4360-91DE-3950D2E15895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F6B2BD0D-32AF-4852-BF3A-11C5A37126C8}" type="presOf" srcId="{B90F1100-FC4C-4364-AE23-7CA65F0B617C}" destId="{2F3477D9-54AB-4482-8AE9-9012E3BF1D73}" srcOrd="0" destOrd="1" presId="urn:microsoft.com/office/officeart/2005/8/layout/hList1"/>
    <dgm:cxn modelId="{FA0E8C0E-0998-4B24-984F-4DB0C1DBDD41}" type="presOf" srcId="{D3FA4E89-92B1-4734-91B3-A372BEC9492E}" destId="{7ABCEE5E-7859-457D-8A0B-161585607B67}" srcOrd="0" destOrd="1" presId="urn:microsoft.com/office/officeart/2005/8/layout/hList1"/>
    <dgm:cxn modelId="{7F18EA16-2CEA-4FBD-BC57-AC114975ED93}" type="presOf" srcId="{5E305997-F69B-409F-8518-E6E071975210}" destId="{27D844D8-72BA-4CAC-8FC8-9DBB0D9D9601}" srcOrd="0" destOrd="0" presId="urn:microsoft.com/office/officeart/2005/8/layout/hList1"/>
    <dgm:cxn modelId="{A348021D-1F22-43A0-9A56-10ABC3B015C6}" type="presOf" srcId="{6E3F2289-082F-4F8C-8675-6056C20F8ED4}" destId="{7ABCEE5E-7859-457D-8A0B-161585607B67}" srcOrd="0" destOrd="3" presId="urn:microsoft.com/office/officeart/2005/8/layout/hList1"/>
    <dgm:cxn modelId="{4502171F-CD9F-41BE-A00C-D0D80633A268}" type="presOf" srcId="{66EDDA9E-AED3-47C3-9163-24564912ADAE}" destId="{2F3477D9-54AB-4482-8AE9-9012E3BF1D73}" srcOrd="0" destOrd="3" presId="urn:microsoft.com/office/officeart/2005/8/layout/hList1"/>
    <dgm:cxn modelId="{F9321525-DB4B-48B8-98E9-A1E924A46F61}" srcId="{C926136D-EBB9-45D9-AC27-12F59AEF75C9}" destId="{66EDDA9E-AED3-47C3-9163-24564912ADAE}" srcOrd="3" destOrd="0" parTransId="{FDE61D94-A753-4BEF-B0F9-0DBF05BE0A18}" sibTransId="{0F7DD5DD-23D8-4E5A-9014-43B4B398BFD3}"/>
    <dgm:cxn modelId="{248B4F5D-A7D6-42A0-929F-C0AA007C9C49}" type="presOf" srcId="{C926136D-EBB9-45D9-AC27-12F59AEF75C9}" destId="{8F7A7BA0-B224-4CBD-B065-9D420423FEB8}" srcOrd="0" destOrd="0" presId="urn:microsoft.com/office/officeart/2005/8/layout/hList1"/>
    <dgm:cxn modelId="{3B80D15D-94F9-4528-BBE5-E53851DD896F}" type="presOf" srcId="{351164EB-2237-4360-91DE-3950D2E15895}" destId="{C46B61E4-F6C5-4B98-9AA5-5786BDE3AA5C}" srcOrd="0" destOrd="0" presId="urn:microsoft.com/office/officeart/2005/8/layout/hList1"/>
    <dgm:cxn modelId="{C6D8A564-7069-4A39-81DB-AAC9B3DEA493}" srcId="{351164EB-2237-4360-91DE-3950D2E15895}" destId="{8B910FA2-9E0C-48C5-B713-C8C72BCBD95F}" srcOrd="2" destOrd="0" parTransId="{AA775F65-7FEB-4DA4-AF07-2D04DB21A23B}" sibTransId="{B77E1BB4-F5BA-4166-A1FE-5E2EFF062006}"/>
    <dgm:cxn modelId="{2A44C755-0121-45AA-9688-2DDAD4B8DC04}" type="presOf" srcId="{8B910FA2-9E0C-48C5-B713-C8C72BCBD95F}" destId="{7ABCEE5E-7859-457D-8A0B-161585607B67}" srcOrd="0" destOrd="2" presId="urn:microsoft.com/office/officeart/2005/8/layout/hList1"/>
    <dgm:cxn modelId="{FAC7B859-E55A-4B70-A261-B57A115BFF13}" srcId="{C926136D-EBB9-45D9-AC27-12F59AEF75C9}" destId="{B90F1100-FC4C-4364-AE23-7CA65F0B617C}" srcOrd="1" destOrd="0" parTransId="{072A2727-F2AF-402A-9CB1-6BD0643700F8}" sibTransId="{E9DC5D74-3045-4407-8525-A2FE433CFB2D}"/>
    <dgm:cxn modelId="{16C26D7F-DC60-43A6-85C2-95D1C453D6E7}" srcId="{5E305997-F69B-409F-8518-E6E071975210}" destId="{351164EB-2237-4360-91DE-3950D2E15895}" srcOrd="1" destOrd="0" parTransId="{1A77C2E8-6C10-4E13-900C-D954D0E1C37E}" sibTransId="{A6B1AF4D-B5AB-4809-9637-28D9E843105B}"/>
    <dgm:cxn modelId="{15D9028E-417A-4186-91B5-A4CFD2A92519}" type="presOf" srcId="{ECFC81E3-A19E-4539-8AEA-8D7387AC3960}" destId="{2F3477D9-54AB-4482-8AE9-9012E3BF1D73}" srcOrd="0" destOrd="2" presId="urn:microsoft.com/office/officeart/2005/8/layout/hList1"/>
    <dgm:cxn modelId="{E983D093-C6DD-4CC4-A793-DD5A9BA4D481}" srcId="{C926136D-EBB9-45D9-AC27-12F59AEF75C9}" destId="{270B28D7-CB1E-466E-9ECA-A3B3A8B37AC1}" srcOrd="0" destOrd="0" parTransId="{19B29D0D-DB5E-4823-AEB6-1BB1B433E376}" sibTransId="{9DAB8AFE-F91E-4F10-9EC1-6896652F6206}"/>
    <dgm:cxn modelId="{865D8D9C-5459-4C7F-807E-D3C5DB6A341A}" srcId="{351164EB-2237-4360-91DE-3950D2E15895}" destId="{D3FA4E89-92B1-4734-91B3-A372BEC9492E}" srcOrd="1" destOrd="0" parTransId="{03C05579-5C99-423D-A51F-579E21D64DC4}" sibTransId="{5CD5F072-C8E9-4116-BDC2-A6F436772A74}"/>
    <dgm:cxn modelId="{DBC3BD9E-9EA4-43B3-809F-E6BD75154387}" srcId="{351164EB-2237-4360-91DE-3950D2E15895}" destId="{7A8D6D5E-6B42-46C5-AE94-B085405FE3C1}" srcOrd="0" destOrd="0" parTransId="{1123401E-F55A-4256-9E62-51CB3DFA2ED0}" sibTransId="{082CD1D3-3998-45C7-A601-20BB658D6F49}"/>
    <dgm:cxn modelId="{0F317EB7-03F5-4FB3-9C23-CD99B1FBFF71}" srcId="{351164EB-2237-4360-91DE-3950D2E15895}" destId="{6E3F2289-082F-4F8C-8675-6056C20F8ED4}" srcOrd="3" destOrd="0" parTransId="{52F5FE4B-5E8C-419F-A6CD-D6DD16D708E8}" sibTransId="{6C90CBF1-F7CA-4326-A7CB-3904125B9F9B}"/>
    <dgm:cxn modelId="{1F5267BD-D125-48DA-82A0-5D368E68B100}" type="presOf" srcId="{270B28D7-CB1E-466E-9ECA-A3B3A8B37AC1}" destId="{2F3477D9-54AB-4482-8AE9-9012E3BF1D73}" srcOrd="0" destOrd="0" presId="urn:microsoft.com/office/officeart/2005/8/layout/hList1"/>
    <dgm:cxn modelId="{0F8C97E5-B126-45BA-BF7E-AF57D8C717D5}" srcId="{5E305997-F69B-409F-8518-E6E071975210}" destId="{C926136D-EBB9-45D9-AC27-12F59AEF75C9}" srcOrd="0" destOrd="0" parTransId="{99698E89-FAD0-49E2-B5B2-AE8F207A6E63}" sibTransId="{4287CFC1-AFF2-4577-907D-984DD54A2E35}"/>
    <dgm:cxn modelId="{0425DAF7-998D-43C8-8D27-FF666C628258}" type="presOf" srcId="{7A8D6D5E-6B42-46C5-AE94-B085405FE3C1}" destId="{7ABCEE5E-7859-457D-8A0B-161585607B67}" srcOrd="0" destOrd="0" presId="urn:microsoft.com/office/officeart/2005/8/layout/hList1"/>
    <dgm:cxn modelId="{930BD0FF-161A-407F-AF80-110F2017B1C8}" srcId="{C926136D-EBB9-45D9-AC27-12F59AEF75C9}" destId="{ECFC81E3-A19E-4539-8AEA-8D7387AC3960}" srcOrd="2" destOrd="0" parTransId="{5CF3383F-DD18-4788-B4DB-4998C9DE5A3E}" sibTransId="{9CA93B99-F10C-4A3A-8992-D33040FB86D3}"/>
    <dgm:cxn modelId="{3EA18BAE-A4A4-4E6D-8E6B-C51FCE661C04}" type="presParOf" srcId="{27D844D8-72BA-4CAC-8FC8-9DBB0D9D9601}" destId="{5CA27841-1406-44FF-99DB-36791844E0B6}" srcOrd="0" destOrd="0" presId="urn:microsoft.com/office/officeart/2005/8/layout/hList1"/>
    <dgm:cxn modelId="{85E315AB-8D02-407A-BEDD-371EA937ACF0}" type="presParOf" srcId="{5CA27841-1406-44FF-99DB-36791844E0B6}" destId="{8F7A7BA0-B224-4CBD-B065-9D420423FEB8}" srcOrd="0" destOrd="0" presId="urn:microsoft.com/office/officeart/2005/8/layout/hList1"/>
    <dgm:cxn modelId="{0B81DB4D-5936-45BD-8743-18A08A715030}" type="presParOf" srcId="{5CA27841-1406-44FF-99DB-36791844E0B6}" destId="{2F3477D9-54AB-4482-8AE9-9012E3BF1D73}" srcOrd="1" destOrd="0" presId="urn:microsoft.com/office/officeart/2005/8/layout/hList1"/>
    <dgm:cxn modelId="{F6259117-5EFF-428B-B630-36E6725C62EA}" type="presParOf" srcId="{27D844D8-72BA-4CAC-8FC8-9DBB0D9D9601}" destId="{436958DF-EDCA-49DF-BE21-2B24718E1299}" srcOrd="1" destOrd="0" presId="urn:microsoft.com/office/officeart/2005/8/layout/hList1"/>
    <dgm:cxn modelId="{EFE4EAE3-C755-44EC-97D1-9D3B0F8ED789}" type="presParOf" srcId="{27D844D8-72BA-4CAC-8FC8-9DBB0D9D9601}" destId="{7E3ECF3D-B65E-4694-AC94-698B304296C8}" srcOrd="2" destOrd="0" presId="urn:microsoft.com/office/officeart/2005/8/layout/hList1"/>
    <dgm:cxn modelId="{F98C6A9D-6C54-439F-A037-8A7AC7E3FE5F}" type="presParOf" srcId="{7E3ECF3D-B65E-4694-AC94-698B304296C8}" destId="{C46B61E4-F6C5-4B98-9AA5-5786BDE3AA5C}" srcOrd="0" destOrd="0" presId="urn:microsoft.com/office/officeart/2005/8/layout/hList1"/>
    <dgm:cxn modelId="{FFC5BEDF-CE9A-4269-9EE1-FE16DA3239C7}" type="presParOf" srcId="{7E3ECF3D-B65E-4694-AC94-698B304296C8}" destId="{7ABCEE5E-7859-457D-8A0B-161585607B67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0330F43-163F-4A69-8E74-EC15FDF0E37D}" type="doc">
      <dgm:prSet loTypeId="urn:microsoft.com/office/officeart/2005/8/layout/hList2" loCatId="list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en-US"/>
        </a:p>
      </dgm:t>
    </dgm:pt>
    <dgm:pt modelId="{4925C916-BEB4-4994-9C9D-00A45C0E3435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Workforce Development</a:t>
          </a:r>
        </a:p>
      </dgm:t>
    </dgm:pt>
    <dgm:pt modelId="{7F9299AA-3AD6-4478-AC58-6C7E56E01363}" type="parTrans" cxnId="{BC650264-CA87-44B0-AA9C-8344C6BE3CEA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9F5645D-6F1D-41D2-8F0F-7178484AF1B2}" type="sibTrans" cxnId="{BC650264-CA87-44B0-AA9C-8344C6BE3CEA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AC4389F-F7AB-4A82-BC0A-96F751EF3FC5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 training and development with NHS workforce planning objectives.</a:t>
          </a:r>
        </a:p>
      </dgm:t>
    </dgm:pt>
    <dgm:pt modelId="{A399EE3F-E135-4A19-9546-761BAFF2593E}" type="parTrans" cxnId="{7C00F533-CA5C-477B-84DC-BA991B50D66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EC790E-5147-42DF-B86C-24C9B55A48DF}" type="sibTrans" cxnId="{7C00F533-CA5C-477B-84DC-BA991B50D66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37F85ED-7799-46EE-974C-544E14A2BBE9}">
      <dgm:prSet phldrT="[Text]" custT="1"/>
      <dgm:spPr/>
      <dgm:t>
        <a:bodyPr/>
        <a:lstStyle/>
        <a:p>
          <a:pPr algn="ctr"/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Learning and Development Systems</a:t>
          </a:r>
        </a:p>
      </dgm:t>
    </dgm:pt>
    <dgm:pt modelId="{1EFF2EE5-E915-4B6C-A726-E08CDFCBFB88}" type="parTrans" cxnId="{E28D0F9A-3573-44E3-B26B-31088B79C04E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4606F46-A1E5-4E0E-AE5B-2E816ABC4E3F}" type="sibTrans" cxnId="{E28D0F9A-3573-44E3-B26B-31088B79C04E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0439454-97E2-4648-AA7A-477C0C1ABF5D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 online education, management development, and CPD courses.</a:t>
          </a:r>
        </a:p>
      </dgm:t>
    </dgm:pt>
    <dgm:pt modelId="{09D8FBFF-455E-4B0C-B169-272BFA6E8F14}" type="parTrans" cxnId="{874AA2E2-0589-446D-9AAD-5B76E7C98AC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899C7D-0A32-4762-8A8F-AB568519672A}" type="sibTrans" cxnId="{874AA2E2-0589-446D-9AAD-5B76E7C98ACC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92F5567-2B04-44D8-86D1-E506F9CBC496}">
      <dgm:prSet phldrT="[Text]" custT="1"/>
      <dgm:spPr/>
      <dgm:t>
        <a:bodyPr/>
        <a:lstStyle/>
        <a:p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Employee-</a:t>
          </a:r>
          <a:r>
            <a:rPr lang="en-US" sz="2400" b="1" dirty="0" err="1"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sz="2400" b="1" dirty="0">
              <a:latin typeface="Times New Roman" panose="02020603050405020304" pitchFamily="18" charset="0"/>
              <a:cs typeface="Times New Roman" panose="02020603050405020304" pitchFamily="18" charset="0"/>
            </a:rPr>
            <a:t> HRM Approach</a:t>
          </a:r>
        </a:p>
      </dgm:t>
    </dgm:pt>
    <dgm:pt modelId="{5F9EA68B-5C03-4322-8824-5DA5EC06E5A6}" type="parTrans" cxnId="{5A1472D8-0F95-4389-8034-EFCEFAA2F6A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265D0FD-E1D6-4721-BA41-349F260CEEE9}" type="sibTrans" cxnId="{5A1472D8-0F95-4389-8034-EFCEFAA2F6A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016EC8-932F-4011-920E-B2C421857A54}">
      <dgm:prSet phldrT="[Text]" custT="1"/>
      <dgm:spPr/>
      <dgm:t>
        <a:bodyPr/>
        <a:lstStyle/>
        <a:p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8E4A3BD-A564-440F-996C-F04E4772D895}" type="parTrans" cxnId="{BD950EC1-61D1-49B7-B64A-FE0F495663E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66B5C5-FCF3-4D01-8F64-7B45B49E960E}" type="sibTrans" cxnId="{BD950EC1-61D1-49B7-B64A-FE0F495663E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B04762-DA06-43EE-AA54-42C751647D17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Integrate “Train, Retain, Reform” into HRM strategy</a:t>
          </a:r>
        </a:p>
      </dgm:t>
    </dgm:pt>
    <dgm:pt modelId="{221B8788-A73E-46A7-BF86-298D3BD4FDA8}" type="parTrans" cxnId="{4CDACA89-B9E5-42BF-A912-FCF034FF46A9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DCC31BB-5BED-4A06-A56A-43E9761C94C8}" type="sibTrans" cxnId="{4CDACA89-B9E5-42BF-A912-FCF034FF46A9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74BB13-482E-4B85-8604-9F158564E48E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Focus on long-term skill development and workforce sustainability</a:t>
          </a:r>
        </a:p>
      </dgm:t>
    </dgm:pt>
    <dgm:pt modelId="{08FD89D0-552D-4586-B598-461563018FF1}" type="parTrans" cxnId="{7C0D2D19-D716-4B71-B29D-75F026AE5D7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B4C4FE2-6845-4A2E-9C69-D32B0C33B0E2}" type="sibTrans" cxnId="{7C0D2D19-D716-4B71-B29D-75F026AE5D7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018DCE8-E66F-48C6-9E25-29AFEA658D45}">
      <dgm:prSet custT="1"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C9AF7B3-281F-492F-817D-5B20F04A8952}" type="parTrans" cxnId="{3A084B3C-7C9C-4978-BCC8-4F0FCA6A013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14A0763-9412-4840-A10F-22B7E14FA1F2}" type="sibTrans" cxnId="{3A084B3C-7C9C-4978-BCC8-4F0FCA6A0135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A7AC0EC-EC87-4CA7-AD86-39A14DBA5550}">
      <dgm:prSet custT="1"/>
      <dgm:spPr/>
      <dgm:t>
        <a:bodyPr/>
        <a:lstStyle/>
        <a:p>
          <a:endParaRPr lang="en-US" sz="2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CC18F8A-02FB-4508-A68E-7ABBAB1A7D1B}" type="parTrans" cxnId="{B4B7F33B-11CA-45B4-A412-3F60EA5B323F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81113DA-928E-4A85-8E8B-606583BBE06C}" type="sibTrans" cxnId="{B4B7F33B-11CA-45B4-A412-3F60EA5B323F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3A8E164-4326-4E6F-B369-5750E98DCD1F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Make training consistent across NHS organisations.</a:t>
          </a:r>
        </a:p>
      </dgm:t>
    </dgm:pt>
    <dgm:pt modelId="{8EF0DC81-5A47-4C42-A14B-1177FFBA827B}" type="parTrans" cxnId="{D967315B-58E1-4989-A43A-5F20894F1A7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6490C3D-0884-403C-946F-A35FDC414B96}" type="sibTrans" cxnId="{D967315B-58E1-4989-A43A-5F20894F1A77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0184CAC-EC0C-4032-A2B1-F6103EEEC94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Determine training requirements using the data and workforce analytics.</a:t>
          </a:r>
        </a:p>
      </dgm:t>
    </dgm:pt>
    <dgm:pt modelId="{6B54E33F-7953-42B8-8A4A-48918F432D8D}" type="parTrans" cxnId="{58ED6468-0DF1-4AE9-93EB-89BD4005882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C9117E0-9EB5-440E-8F3A-BE5FEB2A82F2}" type="sibTrans" cxnId="{58ED6468-0DF1-4AE9-93EB-89BD4005882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177EFA-DA4C-4E3F-8FBD-49FA49CA1F58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equal access to training and career development opportunities</a:t>
          </a:r>
        </a:p>
      </dgm:t>
    </dgm:pt>
    <dgm:pt modelId="{E247F3B6-DF3C-479E-B081-9B5019F53661}" type="parTrans" cxnId="{08B3896D-0C02-474E-88E1-DEECEC3D80BB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593A13-7440-4F03-B046-C9C7C56592B1}" type="sibTrans" cxnId="{08B3896D-0C02-474E-88E1-DEECEC3D80BB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034DD1F-C32F-4803-9E01-B0477D28937C}">
      <dgm:prSet custT="1"/>
      <dgm:spPr/>
      <dgm:t>
        <a:bodyPr/>
        <a:lstStyle/>
        <a:p>
          <a:r>
            <a:rPr lang="en-US" sz="2400">
              <a:latin typeface="Times New Roman" panose="02020603050405020304" pitchFamily="18" charset="0"/>
              <a:cs typeface="Times New Roman" panose="02020603050405020304" pitchFamily="18" charset="0"/>
            </a:rPr>
            <a:t>Encourage lifelong learning and development.</a:t>
          </a:r>
        </a:p>
      </dgm:t>
    </dgm:pt>
    <dgm:pt modelId="{BEDC1002-6309-4E33-84BE-9255C1A4501D}" type="parTrans" cxnId="{BC9E89BC-AA06-4AB4-9C7A-3A1C8BC937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EEDE196-2E14-441C-8F97-83A344C0F3F8}" type="sibTrans" cxnId="{BC9E89BC-AA06-4AB4-9C7A-3A1C8BC93701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7DB437E-6204-42D0-A3FE-EFB5099AD00A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Develop employees to be more engaged, retained, and well.</a:t>
          </a:r>
        </a:p>
      </dgm:t>
    </dgm:pt>
    <dgm:pt modelId="{3ED21AE8-7CF9-44BA-82DA-4DD233EED01F}" type="parTrans" cxnId="{553A93D1-812D-4ACB-BD1A-575792886E1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AAC8E21-741E-4346-9DE1-7BE0FCB6EEEF}" type="sibTrans" cxnId="{553A93D1-812D-4ACB-BD1A-575792886E13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38D8A15-D292-4CA6-91A0-8308ED0DC8B3}" type="pres">
      <dgm:prSet presAssocID="{F0330F43-163F-4A69-8E74-EC15FDF0E37D}" presName="linearFlow" presStyleCnt="0">
        <dgm:presLayoutVars>
          <dgm:dir/>
          <dgm:animLvl val="lvl"/>
          <dgm:resizeHandles/>
        </dgm:presLayoutVars>
      </dgm:prSet>
      <dgm:spPr/>
    </dgm:pt>
    <dgm:pt modelId="{C690A6F7-CA6A-47A6-B941-E3EA2E5A5B95}" type="pres">
      <dgm:prSet presAssocID="{4925C916-BEB4-4994-9C9D-00A45C0E3435}" presName="compositeNode" presStyleCnt="0">
        <dgm:presLayoutVars>
          <dgm:bulletEnabled val="1"/>
        </dgm:presLayoutVars>
      </dgm:prSet>
      <dgm:spPr/>
    </dgm:pt>
    <dgm:pt modelId="{C26C4BC2-A1FA-4818-A286-E12AC33A785B}" type="pres">
      <dgm:prSet presAssocID="{4925C916-BEB4-4994-9C9D-00A45C0E3435}" presName="image" presStyleLbl="fgImgPlace1" presStyleIdx="0" presStyleCnt="3"/>
      <dgm:spPr>
        <a:solidFill>
          <a:schemeClr val="tx2"/>
        </a:solidFill>
      </dgm:spPr>
    </dgm:pt>
    <dgm:pt modelId="{609615CE-51B0-4347-B438-14C1B03B00FC}" type="pres">
      <dgm:prSet presAssocID="{4925C916-BEB4-4994-9C9D-00A45C0E3435}" presName="childNode" presStyleLbl="node1" presStyleIdx="0" presStyleCnt="3">
        <dgm:presLayoutVars>
          <dgm:bulletEnabled val="1"/>
        </dgm:presLayoutVars>
      </dgm:prSet>
      <dgm:spPr/>
    </dgm:pt>
    <dgm:pt modelId="{2A6A1E4A-CB3C-4407-8F7C-CF318CF2C7B2}" type="pres">
      <dgm:prSet presAssocID="{4925C916-BEB4-4994-9C9D-00A45C0E3435}" presName="parentNode" presStyleLbl="revTx" presStyleIdx="0" presStyleCnt="3">
        <dgm:presLayoutVars>
          <dgm:chMax val="0"/>
          <dgm:bulletEnabled val="1"/>
        </dgm:presLayoutVars>
      </dgm:prSet>
      <dgm:spPr/>
    </dgm:pt>
    <dgm:pt modelId="{01F6AD52-0546-4382-B4DA-71353AA1F1CD}" type="pres">
      <dgm:prSet presAssocID="{39F5645D-6F1D-41D2-8F0F-7178484AF1B2}" presName="sibTrans" presStyleCnt="0"/>
      <dgm:spPr/>
    </dgm:pt>
    <dgm:pt modelId="{AF90E1CE-EDCE-4E79-90D8-186D5C8AB72E}" type="pres">
      <dgm:prSet presAssocID="{037F85ED-7799-46EE-974C-544E14A2BBE9}" presName="compositeNode" presStyleCnt="0">
        <dgm:presLayoutVars>
          <dgm:bulletEnabled val="1"/>
        </dgm:presLayoutVars>
      </dgm:prSet>
      <dgm:spPr/>
    </dgm:pt>
    <dgm:pt modelId="{FF64E770-3A99-47C3-AA8E-465762F8E7DA}" type="pres">
      <dgm:prSet presAssocID="{037F85ED-7799-46EE-974C-544E14A2BBE9}" presName="image" presStyleLbl="fgImgPlace1" presStyleIdx="1" presStyleCnt="3"/>
      <dgm:spPr>
        <a:solidFill>
          <a:schemeClr val="tx2"/>
        </a:solidFill>
      </dgm:spPr>
    </dgm:pt>
    <dgm:pt modelId="{294B0BAD-0542-414A-B97D-60FF2236C60A}" type="pres">
      <dgm:prSet presAssocID="{037F85ED-7799-46EE-974C-544E14A2BBE9}" presName="childNode" presStyleLbl="node1" presStyleIdx="1" presStyleCnt="3">
        <dgm:presLayoutVars>
          <dgm:bulletEnabled val="1"/>
        </dgm:presLayoutVars>
      </dgm:prSet>
      <dgm:spPr/>
    </dgm:pt>
    <dgm:pt modelId="{465C3A80-7387-41D7-B595-541EDC185FDB}" type="pres">
      <dgm:prSet presAssocID="{037F85ED-7799-46EE-974C-544E14A2BBE9}" presName="parentNode" presStyleLbl="revTx" presStyleIdx="1" presStyleCnt="3">
        <dgm:presLayoutVars>
          <dgm:chMax val="0"/>
          <dgm:bulletEnabled val="1"/>
        </dgm:presLayoutVars>
      </dgm:prSet>
      <dgm:spPr/>
    </dgm:pt>
    <dgm:pt modelId="{2C8275BD-98DE-4B24-842C-0D6A9BCFF9F4}" type="pres">
      <dgm:prSet presAssocID="{24606F46-A1E5-4E0E-AE5B-2E816ABC4E3F}" presName="sibTrans" presStyleCnt="0"/>
      <dgm:spPr/>
    </dgm:pt>
    <dgm:pt modelId="{CEC38035-7CCA-48E6-A032-2B2EE6C50772}" type="pres">
      <dgm:prSet presAssocID="{D92F5567-2B04-44D8-86D1-E506F9CBC496}" presName="compositeNode" presStyleCnt="0">
        <dgm:presLayoutVars>
          <dgm:bulletEnabled val="1"/>
        </dgm:presLayoutVars>
      </dgm:prSet>
      <dgm:spPr/>
    </dgm:pt>
    <dgm:pt modelId="{9FD93C28-1AE3-4B2C-983D-25483846EFFA}" type="pres">
      <dgm:prSet presAssocID="{D92F5567-2B04-44D8-86D1-E506F9CBC496}" presName="image" presStyleLbl="fgImgPlace1" presStyleIdx="2" presStyleCnt="3"/>
      <dgm:spPr>
        <a:solidFill>
          <a:schemeClr val="tx2"/>
        </a:solidFill>
      </dgm:spPr>
    </dgm:pt>
    <dgm:pt modelId="{4415E9BF-C56A-4DE9-BD1A-E36124A7645B}" type="pres">
      <dgm:prSet presAssocID="{D92F5567-2B04-44D8-86D1-E506F9CBC496}" presName="childNode" presStyleLbl="node1" presStyleIdx="2" presStyleCnt="3">
        <dgm:presLayoutVars>
          <dgm:bulletEnabled val="1"/>
        </dgm:presLayoutVars>
      </dgm:prSet>
      <dgm:spPr/>
    </dgm:pt>
    <dgm:pt modelId="{B12E5EFB-D2BC-4A35-B57A-92E76041C326}" type="pres">
      <dgm:prSet presAssocID="{D92F5567-2B04-44D8-86D1-E506F9CBC496}" presName="parentNode" presStyleLbl="revTx" presStyleIdx="2" presStyleCnt="3">
        <dgm:presLayoutVars>
          <dgm:chMax val="0"/>
          <dgm:bulletEnabled val="1"/>
        </dgm:presLayoutVars>
      </dgm:prSet>
      <dgm:spPr/>
    </dgm:pt>
  </dgm:ptLst>
  <dgm:cxnLst>
    <dgm:cxn modelId="{7C0D2D19-D716-4B71-B29D-75F026AE5D7D}" srcId="{4925C916-BEB4-4994-9C9D-00A45C0E3435}" destId="{1E74BB13-482E-4B85-8604-9F158564E48E}" srcOrd="2" destOrd="0" parTransId="{08FD89D0-552D-4586-B598-461563018FF1}" sibTransId="{2B4C4FE2-6845-4A2E-9C69-D32B0C33B0E2}"/>
    <dgm:cxn modelId="{7C00F533-CA5C-477B-84DC-BA991B50D665}" srcId="{4925C916-BEB4-4994-9C9D-00A45C0E3435}" destId="{0AC4389F-F7AB-4A82-BC0A-96F751EF3FC5}" srcOrd="0" destOrd="0" parTransId="{A399EE3F-E135-4A19-9546-761BAFF2593E}" sibTransId="{DBEC790E-5147-42DF-B86C-24C9B55A48DF}"/>
    <dgm:cxn modelId="{EC17A335-BBDB-4B6D-ACE8-13D02E140494}" type="presOf" srcId="{57016EC8-932F-4011-920E-B2C421857A54}" destId="{4415E9BF-C56A-4DE9-BD1A-E36124A7645B}" srcOrd="0" destOrd="0" presId="urn:microsoft.com/office/officeart/2005/8/layout/hList2"/>
    <dgm:cxn modelId="{B4B7F33B-11CA-45B4-A412-3F60EA5B323F}" srcId="{4925C916-BEB4-4994-9C9D-00A45C0E3435}" destId="{1A7AC0EC-EC87-4CA7-AD86-39A14DBA5550}" srcOrd="4" destOrd="0" parTransId="{3CC18F8A-02FB-4508-A68E-7ABBAB1A7D1B}" sibTransId="{D81113DA-928E-4A85-8E8B-606583BBE06C}"/>
    <dgm:cxn modelId="{3A084B3C-7C9C-4978-BCC8-4F0FCA6A0135}" srcId="{4925C916-BEB4-4994-9C9D-00A45C0E3435}" destId="{4018DCE8-E66F-48C6-9E25-29AFEA658D45}" srcOrd="3" destOrd="0" parTransId="{8C9AF7B3-281F-492F-817D-5B20F04A8952}" sibTransId="{814A0763-9412-4840-A10F-22B7E14FA1F2}"/>
    <dgm:cxn modelId="{D967315B-58E1-4989-A43A-5F20894F1A77}" srcId="{037F85ED-7799-46EE-974C-544E14A2BBE9}" destId="{E3A8E164-4326-4E6F-B369-5750E98DCD1F}" srcOrd="1" destOrd="0" parTransId="{8EF0DC81-5A47-4C42-A14B-1177FFBA827B}" sibTransId="{A6490C3D-0884-403C-946F-A35FDC414B96}"/>
    <dgm:cxn modelId="{AA81CA60-844B-4E45-8A29-B070E9DE15B5}" type="presOf" srcId="{90184CAC-EC0C-4032-A2B1-F6103EEEC94A}" destId="{294B0BAD-0542-414A-B97D-60FF2236C60A}" srcOrd="0" destOrd="2" presId="urn:microsoft.com/office/officeart/2005/8/layout/hList2"/>
    <dgm:cxn modelId="{8A87B761-8F16-4090-A908-9E8058A612E7}" type="presOf" srcId="{E3A8E164-4326-4E6F-B369-5750E98DCD1F}" destId="{294B0BAD-0542-414A-B97D-60FF2236C60A}" srcOrd="0" destOrd="1" presId="urn:microsoft.com/office/officeart/2005/8/layout/hList2"/>
    <dgm:cxn modelId="{BC650264-CA87-44B0-AA9C-8344C6BE3CEA}" srcId="{F0330F43-163F-4A69-8E74-EC15FDF0E37D}" destId="{4925C916-BEB4-4994-9C9D-00A45C0E3435}" srcOrd="0" destOrd="0" parTransId="{7F9299AA-3AD6-4478-AC58-6C7E56E01363}" sibTransId="{39F5645D-6F1D-41D2-8F0F-7178484AF1B2}"/>
    <dgm:cxn modelId="{58ED6468-0DF1-4AE9-93EB-89BD40058821}" srcId="{037F85ED-7799-46EE-974C-544E14A2BBE9}" destId="{90184CAC-EC0C-4032-A2B1-F6103EEEC94A}" srcOrd="2" destOrd="0" parTransId="{6B54E33F-7953-42B8-8A4A-48918F432D8D}" sibTransId="{1C9117E0-9EB5-440E-8F3A-BE5FEB2A82F2}"/>
    <dgm:cxn modelId="{D9C02A4D-88DC-46FE-8DD7-305F411CDFB0}" type="presOf" srcId="{4018DCE8-E66F-48C6-9E25-29AFEA658D45}" destId="{609615CE-51B0-4347-B438-14C1B03B00FC}" srcOrd="0" destOrd="3" presId="urn:microsoft.com/office/officeart/2005/8/layout/hList2"/>
    <dgm:cxn modelId="{08B3896D-0C02-474E-88E1-DEECEC3D80BB}" srcId="{D92F5567-2B04-44D8-86D1-E506F9CBC496}" destId="{26177EFA-DA4C-4E3F-8FBD-49FA49CA1F58}" srcOrd="1" destOrd="0" parTransId="{E247F3B6-DF3C-479E-B081-9B5019F53661}" sibTransId="{F4593A13-7440-4F03-B046-C9C7C56592B1}"/>
    <dgm:cxn modelId="{E392306E-4AE5-4BB8-923C-43F391DA6DE7}" type="presOf" srcId="{62B04762-DA06-43EE-AA54-42C751647D17}" destId="{609615CE-51B0-4347-B438-14C1B03B00FC}" srcOrd="0" destOrd="1" presId="urn:microsoft.com/office/officeart/2005/8/layout/hList2"/>
    <dgm:cxn modelId="{6748F557-D32D-4AAA-8D30-D9BA37A544CB}" type="presOf" srcId="{037F85ED-7799-46EE-974C-544E14A2BBE9}" destId="{465C3A80-7387-41D7-B595-541EDC185FDB}" srcOrd="0" destOrd="0" presId="urn:microsoft.com/office/officeart/2005/8/layout/hList2"/>
    <dgm:cxn modelId="{AB973959-4AEF-420A-8D6F-1ABC28BCD979}" type="presOf" srcId="{50439454-97E2-4648-AA7A-477C0C1ABF5D}" destId="{294B0BAD-0542-414A-B97D-60FF2236C60A}" srcOrd="0" destOrd="0" presId="urn:microsoft.com/office/officeart/2005/8/layout/hList2"/>
    <dgm:cxn modelId="{9F1CF07E-ECA8-45EC-9568-E758A878B4A4}" type="presOf" srcId="{0AC4389F-F7AB-4A82-BC0A-96F751EF3FC5}" destId="{609615CE-51B0-4347-B438-14C1B03B00FC}" srcOrd="0" destOrd="0" presId="urn:microsoft.com/office/officeart/2005/8/layout/hList2"/>
    <dgm:cxn modelId="{4CDACA89-B9E5-42BF-A912-FCF034FF46A9}" srcId="{4925C916-BEB4-4994-9C9D-00A45C0E3435}" destId="{62B04762-DA06-43EE-AA54-42C751647D17}" srcOrd="1" destOrd="0" parTransId="{221B8788-A73E-46A7-BF86-298D3BD4FDA8}" sibTransId="{4DCC31BB-5BED-4A06-A56A-43E9761C94C8}"/>
    <dgm:cxn modelId="{F28AA493-0DDE-445E-AAC1-C13DC4611FF7}" type="presOf" srcId="{4925C916-BEB4-4994-9C9D-00A45C0E3435}" destId="{2A6A1E4A-CB3C-4407-8F7C-CF318CF2C7B2}" srcOrd="0" destOrd="0" presId="urn:microsoft.com/office/officeart/2005/8/layout/hList2"/>
    <dgm:cxn modelId="{E28D0F9A-3573-44E3-B26B-31088B79C04E}" srcId="{F0330F43-163F-4A69-8E74-EC15FDF0E37D}" destId="{037F85ED-7799-46EE-974C-544E14A2BBE9}" srcOrd="1" destOrd="0" parTransId="{1EFF2EE5-E915-4B6C-A726-E08CDFCBFB88}" sibTransId="{24606F46-A1E5-4E0E-AE5B-2E816ABC4E3F}"/>
    <dgm:cxn modelId="{F25DDCA4-7D95-4F4E-B357-F9DCD4E9BFF1}" type="presOf" srcId="{F0330F43-163F-4A69-8E74-EC15FDF0E37D}" destId="{638D8A15-D292-4CA6-91A0-8308ED0DC8B3}" srcOrd="0" destOrd="0" presId="urn:microsoft.com/office/officeart/2005/8/layout/hList2"/>
    <dgm:cxn modelId="{8E9C55A7-6760-4492-958F-81D4EE707A8C}" type="presOf" srcId="{1A7AC0EC-EC87-4CA7-AD86-39A14DBA5550}" destId="{609615CE-51B0-4347-B438-14C1B03B00FC}" srcOrd="0" destOrd="4" presId="urn:microsoft.com/office/officeart/2005/8/layout/hList2"/>
    <dgm:cxn modelId="{BC9E89BC-AA06-4AB4-9C7A-3A1C8BC93701}" srcId="{D92F5567-2B04-44D8-86D1-E506F9CBC496}" destId="{7034DD1F-C32F-4803-9E01-B0477D28937C}" srcOrd="2" destOrd="0" parTransId="{BEDC1002-6309-4E33-84BE-9255C1A4501D}" sibTransId="{2EEDE196-2E14-441C-8F97-83A344C0F3F8}"/>
    <dgm:cxn modelId="{B3BF2ABD-AC18-4308-835C-B8BE0B343260}" type="presOf" srcId="{26177EFA-DA4C-4E3F-8FBD-49FA49CA1F58}" destId="{4415E9BF-C56A-4DE9-BD1A-E36124A7645B}" srcOrd="0" destOrd="1" presId="urn:microsoft.com/office/officeart/2005/8/layout/hList2"/>
    <dgm:cxn modelId="{BD950EC1-61D1-49B7-B64A-FE0F495663E1}" srcId="{D92F5567-2B04-44D8-86D1-E506F9CBC496}" destId="{57016EC8-932F-4011-920E-B2C421857A54}" srcOrd="0" destOrd="0" parTransId="{08E4A3BD-A564-440F-996C-F04E4772D895}" sibTransId="{E666B5C5-FCF3-4D01-8F64-7B45B49E960E}"/>
    <dgm:cxn modelId="{DC27F6CD-4230-4D6E-A95B-27998DD2F9A8}" type="presOf" srcId="{7034DD1F-C32F-4803-9E01-B0477D28937C}" destId="{4415E9BF-C56A-4DE9-BD1A-E36124A7645B}" srcOrd="0" destOrd="2" presId="urn:microsoft.com/office/officeart/2005/8/layout/hList2"/>
    <dgm:cxn modelId="{610974CF-82DE-4F6D-83F6-09E05B382463}" type="presOf" srcId="{1E74BB13-482E-4B85-8604-9F158564E48E}" destId="{609615CE-51B0-4347-B438-14C1B03B00FC}" srcOrd="0" destOrd="2" presId="urn:microsoft.com/office/officeart/2005/8/layout/hList2"/>
    <dgm:cxn modelId="{98BED1CF-E537-4399-9C9B-42EF9B778ACA}" type="presOf" srcId="{57DB437E-6204-42D0-A3FE-EFB5099AD00A}" destId="{4415E9BF-C56A-4DE9-BD1A-E36124A7645B}" srcOrd="0" destOrd="3" presId="urn:microsoft.com/office/officeart/2005/8/layout/hList2"/>
    <dgm:cxn modelId="{553A93D1-812D-4ACB-BD1A-575792886E13}" srcId="{D92F5567-2B04-44D8-86D1-E506F9CBC496}" destId="{57DB437E-6204-42D0-A3FE-EFB5099AD00A}" srcOrd="3" destOrd="0" parTransId="{3ED21AE8-7CF9-44BA-82DA-4DD233EED01F}" sibTransId="{CAAC8E21-741E-4346-9DE1-7BE0FCB6EEEF}"/>
    <dgm:cxn modelId="{5A1472D8-0F95-4389-8034-EFCEFAA2F6A3}" srcId="{F0330F43-163F-4A69-8E74-EC15FDF0E37D}" destId="{D92F5567-2B04-44D8-86D1-E506F9CBC496}" srcOrd="2" destOrd="0" parTransId="{5F9EA68B-5C03-4322-8824-5DA5EC06E5A6}" sibTransId="{F265D0FD-E1D6-4721-BA41-349F260CEEE9}"/>
    <dgm:cxn modelId="{874AA2E2-0589-446D-9AAD-5B76E7C98ACC}" srcId="{037F85ED-7799-46EE-974C-544E14A2BBE9}" destId="{50439454-97E2-4648-AA7A-477C0C1ABF5D}" srcOrd="0" destOrd="0" parTransId="{09D8FBFF-455E-4B0C-B169-272BFA6E8F14}" sibTransId="{04899C7D-0A32-4762-8A8F-AB568519672A}"/>
    <dgm:cxn modelId="{B4B2D2F0-5217-4226-8A4B-912733FB06CB}" type="presOf" srcId="{D92F5567-2B04-44D8-86D1-E506F9CBC496}" destId="{B12E5EFB-D2BC-4A35-B57A-92E76041C326}" srcOrd="0" destOrd="0" presId="urn:microsoft.com/office/officeart/2005/8/layout/hList2"/>
    <dgm:cxn modelId="{D07E81AD-1A4F-4FCA-882A-0F62EC7AC10F}" type="presParOf" srcId="{638D8A15-D292-4CA6-91A0-8308ED0DC8B3}" destId="{C690A6F7-CA6A-47A6-B941-E3EA2E5A5B95}" srcOrd="0" destOrd="0" presId="urn:microsoft.com/office/officeart/2005/8/layout/hList2"/>
    <dgm:cxn modelId="{04A26734-2F5C-4875-86CD-B0E05DFCAE20}" type="presParOf" srcId="{C690A6F7-CA6A-47A6-B941-E3EA2E5A5B95}" destId="{C26C4BC2-A1FA-4818-A286-E12AC33A785B}" srcOrd="0" destOrd="0" presId="urn:microsoft.com/office/officeart/2005/8/layout/hList2"/>
    <dgm:cxn modelId="{6E26A456-EDC3-4A02-94A9-2C3B2E1C5FD1}" type="presParOf" srcId="{C690A6F7-CA6A-47A6-B941-E3EA2E5A5B95}" destId="{609615CE-51B0-4347-B438-14C1B03B00FC}" srcOrd="1" destOrd="0" presId="urn:microsoft.com/office/officeart/2005/8/layout/hList2"/>
    <dgm:cxn modelId="{36676E71-BD15-445E-B7D5-4384095EED35}" type="presParOf" srcId="{C690A6F7-CA6A-47A6-B941-E3EA2E5A5B95}" destId="{2A6A1E4A-CB3C-4407-8F7C-CF318CF2C7B2}" srcOrd="2" destOrd="0" presId="urn:microsoft.com/office/officeart/2005/8/layout/hList2"/>
    <dgm:cxn modelId="{F873BED2-C3AD-4297-AFD7-CA13DA437632}" type="presParOf" srcId="{638D8A15-D292-4CA6-91A0-8308ED0DC8B3}" destId="{01F6AD52-0546-4382-B4DA-71353AA1F1CD}" srcOrd="1" destOrd="0" presId="urn:microsoft.com/office/officeart/2005/8/layout/hList2"/>
    <dgm:cxn modelId="{EE602992-2D85-462D-86B4-20296E010CA2}" type="presParOf" srcId="{638D8A15-D292-4CA6-91A0-8308ED0DC8B3}" destId="{AF90E1CE-EDCE-4E79-90D8-186D5C8AB72E}" srcOrd="2" destOrd="0" presId="urn:microsoft.com/office/officeart/2005/8/layout/hList2"/>
    <dgm:cxn modelId="{23738907-EF34-469A-897F-AB0E5FB7C435}" type="presParOf" srcId="{AF90E1CE-EDCE-4E79-90D8-186D5C8AB72E}" destId="{FF64E770-3A99-47C3-AA8E-465762F8E7DA}" srcOrd="0" destOrd="0" presId="urn:microsoft.com/office/officeart/2005/8/layout/hList2"/>
    <dgm:cxn modelId="{ABD8135D-30F9-4D19-995C-8FFFEFFF072D}" type="presParOf" srcId="{AF90E1CE-EDCE-4E79-90D8-186D5C8AB72E}" destId="{294B0BAD-0542-414A-B97D-60FF2236C60A}" srcOrd="1" destOrd="0" presId="urn:microsoft.com/office/officeart/2005/8/layout/hList2"/>
    <dgm:cxn modelId="{72424A79-61DA-440B-B20E-A4D1EE0F9535}" type="presParOf" srcId="{AF90E1CE-EDCE-4E79-90D8-186D5C8AB72E}" destId="{465C3A80-7387-41D7-B595-541EDC185FDB}" srcOrd="2" destOrd="0" presId="urn:microsoft.com/office/officeart/2005/8/layout/hList2"/>
    <dgm:cxn modelId="{A5AD462A-E407-4ED0-AE6D-4551109B5849}" type="presParOf" srcId="{638D8A15-D292-4CA6-91A0-8308ED0DC8B3}" destId="{2C8275BD-98DE-4B24-842C-0D6A9BCFF9F4}" srcOrd="3" destOrd="0" presId="urn:microsoft.com/office/officeart/2005/8/layout/hList2"/>
    <dgm:cxn modelId="{15278C37-CB28-45EE-804E-9881B5948F09}" type="presParOf" srcId="{638D8A15-D292-4CA6-91A0-8308ED0DC8B3}" destId="{CEC38035-7CCA-48E6-A032-2B2EE6C50772}" srcOrd="4" destOrd="0" presId="urn:microsoft.com/office/officeart/2005/8/layout/hList2"/>
    <dgm:cxn modelId="{9311B0F9-13BA-4DB6-A83E-A39B252D92A3}" type="presParOf" srcId="{CEC38035-7CCA-48E6-A032-2B2EE6C50772}" destId="{9FD93C28-1AE3-4B2C-983D-25483846EFFA}" srcOrd="0" destOrd="0" presId="urn:microsoft.com/office/officeart/2005/8/layout/hList2"/>
    <dgm:cxn modelId="{7B72E85D-928E-4827-A1B8-086A0B259054}" type="presParOf" srcId="{CEC38035-7CCA-48E6-A032-2B2EE6C50772}" destId="{4415E9BF-C56A-4DE9-BD1A-E36124A7645B}" srcOrd="1" destOrd="0" presId="urn:microsoft.com/office/officeart/2005/8/layout/hList2"/>
    <dgm:cxn modelId="{CB036A02-F095-4316-8791-F074431A6F64}" type="presParOf" srcId="{CEC38035-7CCA-48E6-A032-2B2EE6C50772}" destId="{B12E5EFB-D2BC-4A35-B57A-92E76041C326}" srcOrd="2" destOrd="0" presId="urn:microsoft.com/office/officeart/2005/8/layout/h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ADD9C8D3-5D4E-49AF-AF2A-04392DCBD0A2}" type="doc">
      <dgm:prSet loTypeId="urn:microsoft.com/office/officeart/2011/layout/CircleProcess" loCatId="process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0FC2A297-3238-4272-9227-B8FA4328A546}">
      <dgm:prSet phldrT="[Text]" custT="1"/>
      <dgm:spPr/>
      <dgm:t>
        <a:bodyPr/>
        <a:lstStyle/>
        <a:p>
          <a:r>
            <a:rPr lang="en-US" sz="26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 are critical to addressing NHS workforce challenges</a:t>
          </a:r>
        </a:p>
      </dgm:t>
    </dgm:pt>
    <dgm:pt modelId="{3095711A-9EA9-4581-A4C5-E22B26DB3C95}" type="parTrans" cxnId="{92C3A7D1-0965-4882-B5D8-36D0594102B5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554EE18-8DE8-4479-AE33-0B34CD221BA4}" type="sibTrans" cxnId="{92C3A7D1-0965-4882-B5D8-36D0594102B5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20ABACC-C248-496E-9433-3B2133582B14}">
      <dgm:prSet phldrT="[Text]" custT="1"/>
      <dgm:spPr/>
      <dgm:t>
        <a:bodyPr/>
        <a:lstStyle/>
        <a:p>
          <a:r>
            <a:rPr lang="en-US" sz="26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investment in learning improves staff capability, retention, and care quality</a:t>
          </a:r>
        </a:p>
      </dgm:t>
    </dgm:pt>
    <dgm:pt modelId="{B3B345AA-7D0E-4407-9830-B96EBCCE5044}" type="parTrans" cxnId="{F582C9BF-7EBC-4577-A6A6-5FA261E16538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77D9D8-B040-4246-9774-2ECC8AD2304E}" type="sibTrans" cxnId="{F582C9BF-7EBC-4577-A6A6-5FA261E16538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7D90B0D-EE92-441C-A511-1C25041C57E8}">
      <dgm:prSet phldrT="[Text]" custT="1"/>
      <dgm:spPr/>
      <dgm:t>
        <a:bodyPr/>
        <a:lstStyle/>
        <a:p>
          <a:r>
            <a:rPr lang="en-US" sz="2600" dirty="0">
              <a:latin typeface="Times New Roman" panose="02020603050405020304" pitchFamily="18" charset="0"/>
              <a:cs typeface="Times New Roman" panose="02020603050405020304" pitchFamily="18" charset="0"/>
            </a:rPr>
            <a:t>A strong, inclusive training system is essential for sustainable healthcare delivery</a:t>
          </a:r>
        </a:p>
      </dgm:t>
    </dgm:pt>
    <dgm:pt modelId="{B1C333E2-F7D0-4793-9D39-A637BF8C588B}" type="parTrans" cxnId="{30AF4A6C-5C77-4B73-A0DA-9170CB350A2C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34EA42C-B4D2-4681-94A2-31C5F3DC5C63}" type="sibTrans" cxnId="{30AF4A6C-5C77-4B73-A0DA-9170CB350A2C}">
      <dgm:prSet/>
      <dgm:spPr/>
      <dgm:t>
        <a:bodyPr/>
        <a:lstStyle/>
        <a:p>
          <a:endParaRPr lang="en-US" sz="26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AF2BB5E-E783-4534-AC65-253DFC07CFAB}" type="pres">
      <dgm:prSet presAssocID="{ADD9C8D3-5D4E-49AF-AF2A-04392DCBD0A2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C43C7EDD-7B3A-43D6-8E23-A595DFCA864F}" type="pres">
      <dgm:prSet presAssocID="{F7D90B0D-EE92-441C-A511-1C25041C57E8}" presName="Accent3" presStyleCnt="0"/>
      <dgm:spPr/>
    </dgm:pt>
    <dgm:pt modelId="{FE7FDB4F-6CB5-4159-8335-BB105882CEED}" type="pres">
      <dgm:prSet presAssocID="{F7D90B0D-EE92-441C-A511-1C25041C57E8}" presName="Accent" presStyleLbl="node1" presStyleIdx="0" presStyleCnt="3"/>
      <dgm:spPr/>
    </dgm:pt>
    <dgm:pt modelId="{D1323B96-3910-405C-B0B9-D41D21EFB67F}" type="pres">
      <dgm:prSet presAssocID="{F7D90B0D-EE92-441C-A511-1C25041C57E8}" presName="ParentBackground3" presStyleCnt="0"/>
      <dgm:spPr/>
    </dgm:pt>
    <dgm:pt modelId="{A541DAD6-8B15-47A8-BB47-9B7E42F7E09D}" type="pres">
      <dgm:prSet presAssocID="{F7D90B0D-EE92-441C-A511-1C25041C57E8}" presName="ParentBackground" presStyleLbl="fgAcc1" presStyleIdx="0" presStyleCnt="3"/>
      <dgm:spPr/>
    </dgm:pt>
    <dgm:pt modelId="{48C3C103-6B28-4DC1-B557-30560F64FED3}" type="pres">
      <dgm:prSet presAssocID="{F7D90B0D-EE92-441C-A511-1C25041C57E8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9D04229-B92D-4641-8BC3-E4AD4FB60582}" type="pres">
      <dgm:prSet presAssocID="{720ABACC-C248-496E-9433-3B2133582B14}" presName="Accent2" presStyleCnt="0"/>
      <dgm:spPr/>
    </dgm:pt>
    <dgm:pt modelId="{E5A6AFD8-9CDB-446F-A8EB-409B88154D6A}" type="pres">
      <dgm:prSet presAssocID="{720ABACC-C248-496E-9433-3B2133582B14}" presName="Accent" presStyleLbl="node1" presStyleIdx="1" presStyleCnt="3"/>
      <dgm:spPr/>
    </dgm:pt>
    <dgm:pt modelId="{A0883498-E75F-4F9D-A108-588D76C10F5D}" type="pres">
      <dgm:prSet presAssocID="{720ABACC-C248-496E-9433-3B2133582B14}" presName="ParentBackground2" presStyleCnt="0"/>
      <dgm:spPr/>
    </dgm:pt>
    <dgm:pt modelId="{01644124-DD1B-4A56-A837-5307BCCF4189}" type="pres">
      <dgm:prSet presAssocID="{720ABACC-C248-496E-9433-3B2133582B14}" presName="ParentBackground" presStyleLbl="fgAcc1" presStyleIdx="1" presStyleCnt="3"/>
      <dgm:spPr/>
    </dgm:pt>
    <dgm:pt modelId="{2D35DF22-53BE-4320-A2F2-1F7CC7FE0244}" type="pres">
      <dgm:prSet presAssocID="{720ABACC-C248-496E-9433-3B2133582B14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69869230-28D4-439B-BED1-C689A0B8D59E}" type="pres">
      <dgm:prSet presAssocID="{0FC2A297-3238-4272-9227-B8FA4328A546}" presName="Accent1" presStyleCnt="0"/>
      <dgm:spPr/>
    </dgm:pt>
    <dgm:pt modelId="{A3CAA7CB-AE15-4974-9E65-8117D7525432}" type="pres">
      <dgm:prSet presAssocID="{0FC2A297-3238-4272-9227-B8FA4328A546}" presName="Accent" presStyleLbl="node1" presStyleIdx="2" presStyleCnt="3"/>
      <dgm:spPr/>
    </dgm:pt>
    <dgm:pt modelId="{A882E5FE-BAD7-4394-A4A3-6B50D3E313A7}" type="pres">
      <dgm:prSet presAssocID="{0FC2A297-3238-4272-9227-B8FA4328A546}" presName="ParentBackground1" presStyleCnt="0"/>
      <dgm:spPr/>
    </dgm:pt>
    <dgm:pt modelId="{F959157A-4474-435B-B422-D29449F7A081}" type="pres">
      <dgm:prSet presAssocID="{0FC2A297-3238-4272-9227-B8FA4328A546}" presName="ParentBackground" presStyleLbl="fgAcc1" presStyleIdx="2" presStyleCnt="3"/>
      <dgm:spPr/>
    </dgm:pt>
    <dgm:pt modelId="{15DB9E69-D2AD-4574-B235-87CEDDCD8088}" type="pres">
      <dgm:prSet presAssocID="{0FC2A297-3238-4272-9227-B8FA4328A546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8B4AF520-5278-48CE-B541-69CEFD54ABFB}" type="presOf" srcId="{0FC2A297-3238-4272-9227-B8FA4328A546}" destId="{15DB9E69-D2AD-4574-B235-87CEDDCD8088}" srcOrd="1" destOrd="0" presId="urn:microsoft.com/office/officeart/2011/layout/CircleProcess"/>
    <dgm:cxn modelId="{A40B2E25-464A-487B-9347-F694248FAB6E}" type="presOf" srcId="{F7D90B0D-EE92-441C-A511-1C25041C57E8}" destId="{A541DAD6-8B15-47A8-BB47-9B7E42F7E09D}" srcOrd="0" destOrd="0" presId="urn:microsoft.com/office/officeart/2011/layout/CircleProcess"/>
    <dgm:cxn modelId="{30AF4A6C-5C77-4B73-A0DA-9170CB350A2C}" srcId="{ADD9C8D3-5D4E-49AF-AF2A-04392DCBD0A2}" destId="{F7D90B0D-EE92-441C-A511-1C25041C57E8}" srcOrd="2" destOrd="0" parTransId="{B1C333E2-F7D0-4793-9D39-A637BF8C588B}" sibTransId="{334EA42C-B4D2-4681-94A2-31C5F3DC5C63}"/>
    <dgm:cxn modelId="{A521A490-13E6-4858-9905-B6805EB87ACF}" type="presOf" srcId="{F7D90B0D-EE92-441C-A511-1C25041C57E8}" destId="{48C3C103-6B28-4DC1-B557-30560F64FED3}" srcOrd="1" destOrd="0" presId="urn:microsoft.com/office/officeart/2011/layout/CircleProcess"/>
    <dgm:cxn modelId="{35096295-2182-4A3A-B2F5-52DC89093951}" type="presOf" srcId="{0FC2A297-3238-4272-9227-B8FA4328A546}" destId="{F959157A-4474-435B-B422-D29449F7A081}" srcOrd="0" destOrd="0" presId="urn:microsoft.com/office/officeart/2011/layout/CircleProcess"/>
    <dgm:cxn modelId="{01E5B3A3-0EE2-4167-8813-72A19BE68639}" type="presOf" srcId="{ADD9C8D3-5D4E-49AF-AF2A-04392DCBD0A2}" destId="{FAF2BB5E-E783-4534-AC65-253DFC07CFAB}" srcOrd="0" destOrd="0" presId="urn:microsoft.com/office/officeart/2011/layout/CircleProcess"/>
    <dgm:cxn modelId="{F582C9BF-7EBC-4577-A6A6-5FA261E16538}" srcId="{ADD9C8D3-5D4E-49AF-AF2A-04392DCBD0A2}" destId="{720ABACC-C248-496E-9433-3B2133582B14}" srcOrd="1" destOrd="0" parTransId="{B3B345AA-7D0E-4407-9830-B96EBCCE5044}" sibTransId="{6477D9D8-B040-4246-9774-2ECC8AD2304E}"/>
    <dgm:cxn modelId="{FF979BCF-BCFF-4736-9E4B-49B026D22E0F}" type="presOf" srcId="{720ABACC-C248-496E-9433-3B2133582B14}" destId="{01644124-DD1B-4A56-A837-5307BCCF4189}" srcOrd="0" destOrd="0" presId="urn:microsoft.com/office/officeart/2011/layout/CircleProcess"/>
    <dgm:cxn modelId="{92C3A7D1-0965-4882-B5D8-36D0594102B5}" srcId="{ADD9C8D3-5D4E-49AF-AF2A-04392DCBD0A2}" destId="{0FC2A297-3238-4272-9227-B8FA4328A546}" srcOrd="0" destOrd="0" parTransId="{3095711A-9EA9-4581-A4C5-E22B26DB3C95}" sibTransId="{B554EE18-8DE8-4479-AE33-0B34CD221BA4}"/>
    <dgm:cxn modelId="{513D9DE2-7FA8-49D7-9765-FFFE685A6263}" type="presOf" srcId="{720ABACC-C248-496E-9433-3B2133582B14}" destId="{2D35DF22-53BE-4320-A2F2-1F7CC7FE0244}" srcOrd="1" destOrd="0" presId="urn:microsoft.com/office/officeart/2011/layout/CircleProcess"/>
    <dgm:cxn modelId="{9F9F07B2-4146-483D-B087-8DFD9462A5C5}" type="presParOf" srcId="{FAF2BB5E-E783-4534-AC65-253DFC07CFAB}" destId="{C43C7EDD-7B3A-43D6-8E23-A595DFCA864F}" srcOrd="0" destOrd="0" presId="urn:microsoft.com/office/officeart/2011/layout/CircleProcess"/>
    <dgm:cxn modelId="{83454B4E-342D-4C47-A0FE-F09A4D39AB94}" type="presParOf" srcId="{C43C7EDD-7B3A-43D6-8E23-A595DFCA864F}" destId="{FE7FDB4F-6CB5-4159-8335-BB105882CEED}" srcOrd="0" destOrd="0" presId="urn:microsoft.com/office/officeart/2011/layout/CircleProcess"/>
    <dgm:cxn modelId="{0BD68418-AABF-4686-8244-2C6F9A9E5F67}" type="presParOf" srcId="{FAF2BB5E-E783-4534-AC65-253DFC07CFAB}" destId="{D1323B96-3910-405C-B0B9-D41D21EFB67F}" srcOrd="1" destOrd="0" presId="urn:microsoft.com/office/officeart/2011/layout/CircleProcess"/>
    <dgm:cxn modelId="{423EC04E-DC0B-4793-84BB-65668CB9ABFD}" type="presParOf" srcId="{D1323B96-3910-405C-B0B9-D41D21EFB67F}" destId="{A541DAD6-8B15-47A8-BB47-9B7E42F7E09D}" srcOrd="0" destOrd="0" presId="urn:microsoft.com/office/officeart/2011/layout/CircleProcess"/>
    <dgm:cxn modelId="{824CA0FF-5720-421F-83F7-5C68EDF57127}" type="presParOf" srcId="{FAF2BB5E-E783-4534-AC65-253DFC07CFAB}" destId="{48C3C103-6B28-4DC1-B557-30560F64FED3}" srcOrd="2" destOrd="0" presId="urn:microsoft.com/office/officeart/2011/layout/CircleProcess"/>
    <dgm:cxn modelId="{43BB3DC2-D7BF-4FB8-95AC-DFA8C9569917}" type="presParOf" srcId="{FAF2BB5E-E783-4534-AC65-253DFC07CFAB}" destId="{19D04229-B92D-4641-8BC3-E4AD4FB60582}" srcOrd="3" destOrd="0" presId="urn:microsoft.com/office/officeart/2011/layout/CircleProcess"/>
    <dgm:cxn modelId="{CD9E0DFB-3C57-4E6B-B59F-81AE734433C3}" type="presParOf" srcId="{19D04229-B92D-4641-8BC3-E4AD4FB60582}" destId="{E5A6AFD8-9CDB-446F-A8EB-409B88154D6A}" srcOrd="0" destOrd="0" presId="urn:microsoft.com/office/officeart/2011/layout/CircleProcess"/>
    <dgm:cxn modelId="{DF10986B-28CB-4794-8C0C-7D13CE3069CD}" type="presParOf" srcId="{FAF2BB5E-E783-4534-AC65-253DFC07CFAB}" destId="{A0883498-E75F-4F9D-A108-588D76C10F5D}" srcOrd="4" destOrd="0" presId="urn:microsoft.com/office/officeart/2011/layout/CircleProcess"/>
    <dgm:cxn modelId="{54068B4D-DEEF-40FA-AC96-E4569710403E}" type="presParOf" srcId="{A0883498-E75F-4F9D-A108-588D76C10F5D}" destId="{01644124-DD1B-4A56-A837-5307BCCF4189}" srcOrd="0" destOrd="0" presId="urn:microsoft.com/office/officeart/2011/layout/CircleProcess"/>
    <dgm:cxn modelId="{B8B84FD7-523E-43CD-9F07-965380791106}" type="presParOf" srcId="{FAF2BB5E-E783-4534-AC65-253DFC07CFAB}" destId="{2D35DF22-53BE-4320-A2F2-1F7CC7FE0244}" srcOrd="5" destOrd="0" presId="urn:microsoft.com/office/officeart/2011/layout/CircleProcess"/>
    <dgm:cxn modelId="{E8347EA4-C409-4B84-99EF-45356844C24B}" type="presParOf" srcId="{FAF2BB5E-E783-4534-AC65-253DFC07CFAB}" destId="{69869230-28D4-439B-BED1-C689A0B8D59E}" srcOrd="6" destOrd="0" presId="urn:microsoft.com/office/officeart/2011/layout/CircleProcess"/>
    <dgm:cxn modelId="{FD32E1F1-F3FB-4619-BFB8-CA5869808B6B}" type="presParOf" srcId="{69869230-28D4-439B-BED1-C689A0B8D59E}" destId="{A3CAA7CB-AE15-4974-9E65-8117D7525432}" srcOrd="0" destOrd="0" presId="urn:microsoft.com/office/officeart/2011/layout/CircleProcess"/>
    <dgm:cxn modelId="{9F9D1220-D993-4A6A-B7D6-1EE646AABADB}" type="presParOf" srcId="{FAF2BB5E-E783-4534-AC65-253DFC07CFAB}" destId="{A882E5FE-BAD7-4394-A4A3-6B50D3E313A7}" srcOrd="7" destOrd="0" presId="urn:microsoft.com/office/officeart/2011/layout/CircleProcess"/>
    <dgm:cxn modelId="{8A18C26F-7802-41B2-9112-9F4DCB283970}" type="presParOf" srcId="{A882E5FE-BAD7-4394-A4A3-6B50D3E313A7}" destId="{F959157A-4474-435B-B422-D29449F7A081}" srcOrd="0" destOrd="0" presId="urn:microsoft.com/office/officeart/2011/layout/CircleProcess"/>
    <dgm:cxn modelId="{E4FDE794-0AF1-4137-AFE1-B1B55F3142D1}" type="presParOf" srcId="{FAF2BB5E-E783-4534-AC65-253DFC07CFAB}" destId="{15DB9E69-D2AD-4574-B235-87CEDDCD8088}" srcOrd="8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2B9D1724-1449-4A62-9CAB-C5AF2AC50518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67563ED8-62F2-4DA9-852F-9822EC17138E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NHS is experiencing huge training shortages despite a rise in investment.</a:t>
          </a:r>
        </a:p>
      </dgm:t>
    </dgm:pt>
    <dgm:pt modelId="{9A71A329-95E2-4F32-8978-7F8715D0CDA0}" type="parTrans" cxnId="{4F0BA413-084A-484D-96DB-F20797030FB3}">
      <dgm:prSet/>
      <dgm:spPr/>
      <dgm:t>
        <a:bodyPr/>
        <a:lstStyle/>
        <a:p>
          <a:endParaRPr lang="en-US" sz="2800"/>
        </a:p>
      </dgm:t>
    </dgm:pt>
    <dgm:pt modelId="{93051903-696E-4574-A10A-28ECD6D2CE17}" type="sibTrans" cxnId="{4F0BA413-084A-484D-96DB-F20797030FB3}">
      <dgm:prSet/>
      <dgm:spPr/>
      <dgm:t>
        <a:bodyPr/>
        <a:lstStyle/>
        <a:p>
          <a:endParaRPr lang="en-US" sz="2800"/>
        </a:p>
      </dgm:t>
    </dgm:pt>
    <dgm:pt modelId="{B1FD995F-C47B-4BB1-A650-C61E36305A5A}">
      <dgm:prSet custT="1"/>
      <dgm:spPr/>
      <dgm:t>
        <a:bodyPr/>
        <a:lstStyle/>
        <a:p>
          <a:r>
            <a:rPr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pressures in the workforce reduce access to training.</a:t>
          </a:r>
        </a:p>
      </dgm:t>
    </dgm:pt>
    <dgm:pt modelId="{57CFBFE8-046F-4E7E-9E9C-5CDB67E1C5FE}" type="parTrans" cxnId="{55A8414C-84D2-47D0-803C-B0C50C60A79C}">
      <dgm:prSet/>
      <dgm:spPr/>
      <dgm:t>
        <a:bodyPr/>
        <a:lstStyle/>
        <a:p>
          <a:endParaRPr lang="en-US" sz="2800"/>
        </a:p>
      </dgm:t>
    </dgm:pt>
    <dgm:pt modelId="{48E638E0-D772-49A8-8A11-EADB5FC3258F}" type="sibTrans" cxnId="{55A8414C-84D2-47D0-803C-B0C50C60A79C}">
      <dgm:prSet/>
      <dgm:spPr/>
      <dgm:t>
        <a:bodyPr/>
        <a:lstStyle/>
        <a:p>
          <a:endParaRPr lang="en-US" sz="2800"/>
        </a:p>
      </dgm:t>
    </dgm:pt>
    <dgm:pt modelId="{BD8F6DCB-C2B7-44FB-BCC1-37FE878B0E1B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Lack of developmental equity impacts on employee advancement.</a:t>
          </a:r>
        </a:p>
      </dgm:t>
    </dgm:pt>
    <dgm:pt modelId="{152D4D2C-A365-44D8-81AA-243A41EC1086}" type="parTrans" cxnId="{00721528-ED10-4128-9676-D149B54F4F17}">
      <dgm:prSet/>
      <dgm:spPr/>
      <dgm:t>
        <a:bodyPr/>
        <a:lstStyle/>
        <a:p>
          <a:endParaRPr lang="en-US" sz="2800"/>
        </a:p>
      </dgm:t>
    </dgm:pt>
    <dgm:pt modelId="{CF2D3B71-430D-41FF-8FD4-26EEFA9EDF00}" type="sibTrans" cxnId="{00721528-ED10-4128-9676-D149B54F4F17}">
      <dgm:prSet/>
      <dgm:spPr/>
      <dgm:t>
        <a:bodyPr/>
        <a:lstStyle/>
        <a:p>
          <a:endParaRPr lang="en-US" sz="2800"/>
        </a:p>
      </dgm:t>
    </dgm:pt>
    <dgm:pt modelId="{2D71FC5A-CDE5-4375-B3D5-A9F75016AB3F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The lack of training affects patient care and quality of service.</a:t>
          </a:r>
        </a:p>
      </dgm:t>
    </dgm:pt>
    <dgm:pt modelId="{CB60ECAF-49B9-45B7-AAF9-ED073A3E7B6A}" type="parTrans" cxnId="{A9B53482-8676-482F-8329-E751FB99C943}">
      <dgm:prSet/>
      <dgm:spPr/>
      <dgm:t>
        <a:bodyPr/>
        <a:lstStyle/>
        <a:p>
          <a:endParaRPr lang="en-US" sz="2800"/>
        </a:p>
      </dgm:t>
    </dgm:pt>
    <dgm:pt modelId="{D32F1744-5402-4934-99F2-463BFAF60913}" type="sibTrans" cxnId="{A9B53482-8676-482F-8329-E751FB99C943}">
      <dgm:prSet/>
      <dgm:spPr/>
      <dgm:t>
        <a:bodyPr/>
        <a:lstStyle/>
        <a:p>
          <a:endParaRPr lang="en-US" sz="2800"/>
        </a:p>
      </dgm:t>
    </dgm:pt>
    <dgm:pt modelId="{39D9EDC9-F290-42B8-89AF-CD0E5598FBD5}">
      <dgm:prSet custT="1"/>
      <dgm:spPr/>
      <dgm:t>
        <a:bodyPr/>
        <a:lstStyle/>
        <a:p>
          <a:r>
            <a:rPr lang="en-US" sz="2800">
              <a:latin typeface="Times New Roman" panose="02020603050405020304" pitchFamily="18" charset="0"/>
              <a:cs typeface="Times New Roman" panose="02020603050405020304" pitchFamily="18" charset="0"/>
            </a:rPr>
            <a:t>High strategic workforce development requirement.</a:t>
          </a:r>
        </a:p>
      </dgm:t>
    </dgm:pt>
    <dgm:pt modelId="{70BEB3C6-9B80-4BBF-8986-D44F25A74D8E}" type="parTrans" cxnId="{90BCC0DF-3821-41C2-9A0A-EAC0F4471AFC}">
      <dgm:prSet/>
      <dgm:spPr/>
      <dgm:t>
        <a:bodyPr/>
        <a:lstStyle/>
        <a:p>
          <a:endParaRPr lang="en-US" sz="2800"/>
        </a:p>
      </dgm:t>
    </dgm:pt>
    <dgm:pt modelId="{181F913F-32AB-4471-B311-71C5A88D21AC}" type="sibTrans" cxnId="{90BCC0DF-3821-41C2-9A0A-EAC0F4471AFC}">
      <dgm:prSet/>
      <dgm:spPr/>
      <dgm:t>
        <a:bodyPr/>
        <a:lstStyle/>
        <a:p>
          <a:endParaRPr lang="en-US" sz="2800"/>
        </a:p>
      </dgm:t>
    </dgm:pt>
    <dgm:pt modelId="{BA4D898D-6740-4C66-8C1C-05F3F75A832B}" type="pres">
      <dgm:prSet presAssocID="{2B9D1724-1449-4A62-9CAB-C5AF2AC50518}" presName="linear" presStyleCnt="0">
        <dgm:presLayoutVars>
          <dgm:animLvl val="lvl"/>
          <dgm:resizeHandles val="exact"/>
        </dgm:presLayoutVars>
      </dgm:prSet>
      <dgm:spPr/>
    </dgm:pt>
    <dgm:pt modelId="{9F65A163-A7FA-4BCC-9690-AE82A6FF9EE7}" type="pres">
      <dgm:prSet presAssocID="{67563ED8-62F2-4DA9-852F-9822EC17138E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AB363662-62D2-4188-BA5B-4A86FA795DFC}" type="pres">
      <dgm:prSet presAssocID="{93051903-696E-4574-A10A-28ECD6D2CE17}" presName="spacer" presStyleCnt="0"/>
      <dgm:spPr/>
    </dgm:pt>
    <dgm:pt modelId="{7F51A260-49DA-44FD-B93E-7F05B5E4B5DD}" type="pres">
      <dgm:prSet presAssocID="{B1FD995F-C47B-4BB1-A650-C61E36305A5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589786DA-FE34-40D7-A2BB-C78550CDECCE}" type="pres">
      <dgm:prSet presAssocID="{48E638E0-D772-49A8-8A11-EADB5FC3258F}" presName="spacer" presStyleCnt="0"/>
      <dgm:spPr/>
    </dgm:pt>
    <dgm:pt modelId="{50E18972-2998-406D-BC1F-0ACCEFC14E92}" type="pres">
      <dgm:prSet presAssocID="{BD8F6DCB-C2B7-44FB-BCC1-37FE878B0E1B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97B8D93F-4195-47DA-98E0-DAE71C130078}" type="pres">
      <dgm:prSet presAssocID="{CF2D3B71-430D-41FF-8FD4-26EEFA9EDF00}" presName="spacer" presStyleCnt="0"/>
      <dgm:spPr/>
    </dgm:pt>
    <dgm:pt modelId="{09DEE7BE-F1F9-46C3-B1AD-E5483B7ED308}" type="pres">
      <dgm:prSet presAssocID="{2D71FC5A-CDE5-4375-B3D5-A9F75016AB3F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4F4DC4B-1BCA-41AF-B63C-14C4E8E07E72}" type="pres">
      <dgm:prSet presAssocID="{D32F1744-5402-4934-99F2-463BFAF60913}" presName="spacer" presStyleCnt="0"/>
      <dgm:spPr/>
    </dgm:pt>
    <dgm:pt modelId="{B865BDB7-C2CF-45BD-A1FC-5000D7957A60}" type="pres">
      <dgm:prSet presAssocID="{39D9EDC9-F290-42B8-89AF-CD0E5598FBD5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F0BA413-084A-484D-96DB-F20797030FB3}" srcId="{2B9D1724-1449-4A62-9CAB-C5AF2AC50518}" destId="{67563ED8-62F2-4DA9-852F-9822EC17138E}" srcOrd="0" destOrd="0" parTransId="{9A71A329-95E2-4F32-8978-7F8715D0CDA0}" sibTransId="{93051903-696E-4574-A10A-28ECD6D2CE17}"/>
    <dgm:cxn modelId="{BDC40F15-207D-4215-8B2D-D16ADB374454}" type="presOf" srcId="{39D9EDC9-F290-42B8-89AF-CD0E5598FBD5}" destId="{B865BDB7-C2CF-45BD-A1FC-5000D7957A60}" srcOrd="0" destOrd="0" presId="urn:microsoft.com/office/officeart/2005/8/layout/vList2"/>
    <dgm:cxn modelId="{00721528-ED10-4128-9676-D149B54F4F17}" srcId="{2B9D1724-1449-4A62-9CAB-C5AF2AC50518}" destId="{BD8F6DCB-C2B7-44FB-BCC1-37FE878B0E1B}" srcOrd="2" destOrd="0" parTransId="{152D4D2C-A365-44D8-81AA-243A41EC1086}" sibTransId="{CF2D3B71-430D-41FF-8FD4-26EEFA9EDF00}"/>
    <dgm:cxn modelId="{55A8414C-84D2-47D0-803C-B0C50C60A79C}" srcId="{2B9D1724-1449-4A62-9CAB-C5AF2AC50518}" destId="{B1FD995F-C47B-4BB1-A650-C61E36305A5A}" srcOrd="1" destOrd="0" parTransId="{57CFBFE8-046F-4E7E-9E9C-5CDB67E1C5FE}" sibTransId="{48E638E0-D772-49A8-8A11-EADB5FC3258F}"/>
    <dgm:cxn modelId="{941E5950-DD86-420D-A3BD-8154792EA0D8}" type="presOf" srcId="{67563ED8-62F2-4DA9-852F-9822EC17138E}" destId="{9F65A163-A7FA-4BCC-9690-AE82A6FF9EE7}" srcOrd="0" destOrd="0" presId="urn:microsoft.com/office/officeart/2005/8/layout/vList2"/>
    <dgm:cxn modelId="{10551156-3B84-41D9-A55B-730A7031EF5F}" type="presOf" srcId="{2D71FC5A-CDE5-4375-B3D5-A9F75016AB3F}" destId="{09DEE7BE-F1F9-46C3-B1AD-E5483B7ED308}" srcOrd="0" destOrd="0" presId="urn:microsoft.com/office/officeart/2005/8/layout/vList2"/>
    <dgm:cxn modelId="{A9B53482-8676-482F-8329-E751FB99C943}" srcId="{2B9D1724-1449-4A62-9CAB-C5AF2AC50518}" destId="{2D71FC5A-CDE5-4375-B3D5-A9F75016AB3F}" srcOrd="3" destOrd="0" parTransId="{CB60ECAF-49B9-45B7-AAF9-ED073A3E7B6A}" sibTransId="{D32F1744-5402-4934-99F2-463BFAF60913}"/>
    <dgm:cxn modelId="{129BBC8D-F0D7-440E-ABCE-0C051D933677}" type="presOf" srcId="{BD8F6DCB-C2B7-44FB-BCC1-37FE878B0E1B}" destId="{50E18972-2998-406D-BC1F-0ACCEFC14E92}" srcOrd="0" destOrd="0" presId="urn:microsoft.com/office/officeart/2005/8/layout/vList2"/>
    <dgm:cxn modelId="{105C00CA-E26C-4460-A7C2-FC84141DAD99}" type="presOf" srcId="{B1FD995F-C47B-4BB1-A650-C61E36305A5A}" destId="{7F51A260-49DA-44FD-B93E-7F05B5E4B5DD}" srcOrd="0" destOrd="0" presId="urn:microsoft.com/office/officeart/2005/8/layout/vList2"/>
    <dgm:cxn modelId="{487C53D1-7622-47AB-B738-517EA13100AB}" type="presOf" srcId="{2B9D1724-1449-4A62-9CAB-C5AF2AC50518}" destId="{BA4D898D-6740-4C66-8C1C-05F3F75A832B}" srcOrd="0" destOrd="0" presId="urn:microsoft.com/office/officeart/2005/8/layout/vList2"/>
    <dgm:cxn modelId="{90BCC0DF-3821-41C2-9A0A-EAC0F4471AFC}" srcId="{2B9D1724-1449-4A62-9CAB-C5AF2AC50518}" destId="{39D9EDC9-F290-42B8-89AF-CD0E5598FBD5}" srcOrd="4" destOrd="0" parTransId="{70BEB3C6-9B80-4BBF-8986-D44F25A74D8E}" sibTransId="{181F913F-32AB-4471-B311-71C5A88D21AC}"/>
    <dgm:cxn modelId="{F0CE7A7B-989F-4651-A5DF-CA24C82F8663}" type="presParOf" srcId="{BA4D898D-6740-4C66-8C1C-05F3F75A832B}" destId="{9F65A163-A7FA-4BCC-9690-AE82A6FF9EE7}" srcOrd="0" destOrd="0" presId="urn:microsoft.com/office/officeart/2005/8/layout/vList2"/>
    <dgm:cxn modelId="{B6B43AB9-A2FA-4185-9FE9-C73EB3E118FE}" type="presParOf" srcId="{BA4D898D-6740-4C66-8C1C-05F3F75A832B}" destId="{AB363662-62D2-4188-BA5B-4A86FA795DFC}" srcOrd="1" destOrd="0" presId="urn:microsoft.com/office/officeart/2005/8/layout/vList2"/>
    <dgm:cxn modelId="{40A95B43-DA67-4BA2-BE13-E8D308933F0E}" type="presParOf" srcId="{BA4D898D-6740-4C66-8C1C-05F3F75A832B}" destId="{7F51A260-49DA-44FD-B93E-7F05B5E4B5DD}" srcOrd="2" destOrd="0" presId="urn:microsoft.com/office/officeart/2005/8/layout/vList2"/>
    <dgm:cxn modelId="{19228BC4-7E3E-4E79-971C-389885352292}" type="presParOf" srcId="{BA4D898D-6740-4C66-8C1C-05F3F75A832B}" destId="{589786DA-FE34-40D7-A2BB-C78550CDECCE}" srcOrd="3" destOrd="0" presId="urn:microsoft.com/office/officeart/2005/8/layout/vList2"/>
    <dgm:cxn modelId="{9624B4CC-714D-46D2-98D6-9D81869F1A24}" type="presParOf" srcId="{BA4D898D-6740-4C66-8C1C-05F3F75A832B}" destId="{50E18972-2998-406D-BC1F-0ACCEFC14E92}" srcOrd="4" destOrd="0" presId="urn:microsoft.com/office/officeart/2005/8/layout/vList2"/>
    <dgm:cxn modelId="{E9E11B9E-D851-463A-BCD5-B11E79C9D113}" type="presParOf" srcId="{BA4D898D-6740-4C66-8C1C-05F3F75A832B}" destId="{97B8D93F-4195-47DA-98E0-DAE71C130078}" srcOrd="5" destOrd="0" presId="urn:microsoft.com/office/officeart/2005/8/layout/vList2"/>
    <dgm:cxn modelId="{2EBB543F-9A06-4543-A8CD-26EA6826C9BB}" type="presParOf" srcId="{BA4D898D-6740-4C66-8C1C-05F3F75A832B}" destId="{09DEE7BE-F1F9-46C3-B1AD-E5483B7ED308}" srcOrd="6" destOrd="0" presId="urn:microsoft.com/office/officeart/2005/8/layout/vList2"/>
    <dgm:cxn modelId="{29E9A782-79CC-431E-B6BF-8F3351CBAFA6}" type="presParOf" srcId="{BA4D898D-6740-4C66-8C1C-05F3F75A832B}" destId="{14F4DC4B-1BCA-41AF-B63C-14C4E8E07E72}" srcOrd="7" destOrd="0" presId="urn:microsoft.com/office/officeart/2005/8/layout/vList2"/>
    <dgm:cxn modelId="{CB054CD7-419B-4741-83BD-379202F60E95}" type="presParOf" srcId="{BA4D898D-6740-4C66-8C1C-05F3F75A832B}" destId="{B865BDB7-C2CF-45BD-A1FC-5000D7957A60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8CD1BD0A-0264-482C-89E5-17E6C31E586A}" type="doc">
      <dgm:prSet loTypeId="urn:microsoft.com/office/officeart/2005/8/layout/cycle2" loCatId="cycle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EF80502A-E566-4CCF-B1C6-625E574B20F9}">
      <dgm:prSet custT="1"/>
      <dgm:spPr/>
      <dgm:t>
        <a:bodyPr/>
        <a:lstStyle/>
        <a:p>
          <a:r>
            <a:rPr lang="en-US" sz="2200">
              <a:latin typeface="Times New Roman" panose="02020603050405020304" pitchFamily="18" charset="0"/>
              <a:cs typeface="Times New Roman" panose="02020603050405020304" pitchFamily="18" charset="0"/>
            </a:rPr>
            <a:t>Digital and clinical skill gaps are still problematic in NHS workforce.</a:t>
          </a:r>
        </a:p>
      </dgm:t>
    </dgm:pt>
    <dgm:pt modelId="{4490D56E-7199-46E4-9D69-86C8C7719416}" type="parTrans" cxnId="{C81ACF46-CDB9-42D7-95C4-6119D8DFAB27}">
      <dgm:prSet/>
      <dgm:spPr/>
      <dgm:t>
        <a:bodyPr/>
        <a:lstStyle/>
        <a:p>
          <a:endParaRPr lang="en-US" sz="2200"/>
        </a:p>
      </dgm:t>
    </dgm:pt>
    <dgm:pt modelId="{A7385328-9457-4BAF-8A8D-0D23FB0E85D4}" type="sibTrans" cxnId="{C81ACF46-CDB9-42D7-95C4-6119D8DFAB27}">
      <dgm:prSet custT="1"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AA3EDF-E8EA-454D-8C61-5427364164C1}">
      <dgm:prSet custT="1"/>
      <dgm:spPr/>
      <dgm:t>
        <a:bodyPr/>
        <a:lstStyle/>
        <a:p>
          <a:r>
            <a:rPr lang="en-US" sz="2200">
              <a:latin typeface="Times New Roman" panose="02020603050405020304" pitchFamily="18" charset="0"/>
              <a:cs typeface="Times New Roman" panose="02020603050405020304" pitchFamily="18" charset="0"/>
            </a:rPr>
            <a:t>There is a lack of leadership and management training.</a:t>
          </a:r>
        </a:p>
      </dgm:t>
    </dgm:pt>
    <dgm:pt modelId="{D1A14123-223F-42C7-8FD3-2F3919F1F0E5}" type="parTrans" cxnId="{19F01007-3995-4CF5-BC11-A8AF40D349B4}">
      <dgm:prSet/>
      <dgm:spPr/>
      <dgm:t>
        <a:bodyPr/>
        <a:lstStyle/>
        <a:p>
          <a:endParaRPr lang="en-US" sz="2200"/>
        </a:p>
      </dgm:t>
    </dgm:pt>
    <dgm:pt modelId="{8F0DD11A-D433-4BD5-A52C-EAF94C2D2BD4}" type="sibTrans" cxnId="{19F01007-3995-4CF5-BC11-A8AF40D349B4}">
      <dgm:prSet custT="1"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2E26E69-CCBE-4A65-A965-57FE2A955510}">
      <dgm:prSet custT="1"/>
      <dgm:spPr/>
      <dgm:t>
        <a:bodyPr/>
        <a:lstStyle/>
        <a:p>
          <a:r>
            <a:rPr lang="en-US" sz="2200">
              <a:latin typeface="Times New Roman" panose="02020603050405020304" pitchFamily="18" charset="0"/>
              <a:cs typeface="Times New Roman" panose="02020603050405020304" pitchFamily="18" charset="0"/>
            </a:rPr>
            <a:t>The inconsistency of training systems within organisations exists.</a:t>
          </a:r>
        </a:p>
      </dgm:t>
    </dgm:pt>
    <dgm:pt modelId="{06907E0D-7192-4D68-9437-89E03D3AEC15}" type="parTrans" cxnId="{FB346BCA-50BF-4B5B-A8A0-56541195AE05}">
      <dgm:prSet/>
      <dgm:spPr/>
      <dgm:t>
        <a:bodyPr/>
        <a:lstStyle/>
        <a:p>
          <a:endParaRPr lang="en-US" sz="2200"/>
        </a:p>
      </dgm:t>
    </dgm:pt>
    <dgm:pt modelId="{A8322F0C-34FD-492A-A71A-F88825AF16BD}" type="sibTrans" cxnId="{FB346BCA-50BF-4B5B-A8A0-56541195AE05}">
      <dgm:prSet custT="1"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6ED6875-5BD3-4A37-8B3D-4E314BF33685}">
      <dgm:prSet custT="1"/>
      <dgm:spPr/>
      <dgm:t>
        <a:bodyPr/>
        <a:lstStyle/>
        <a:p>
          <a:r>
            <a:rPr lang="en-US" sz="2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 discontent with low levels of development</a:t>
          </a:r>
        </a:p>
      </dgm:t>
    </dgm:pt>
    <dgm:pt modelId="{20523049-3B2E-4441-8AA2-C560F5A71591}" type="parTrans" cxnId="{C1FF4F09-D998-49F0-9E01-B20C9F58DA4E}">
      <dgm:prSet/>
      <dgm:spPr/>
      <dgm:t>
        <a:bodyPr/>
        <a:lstStyle/>
        <a:p>
          <a:endParaRPr lang="en-US" sz="2200"/>
        </a:p>
      </dgm:t>
    </dgm:pt>
    <dgm:pt modelId="{C5966E1A-9FE2-434D-8DCB-889244160A9E}" type="sibTrans" cxnId="{C1FF4F09-D998-49F0-9E01-B20C9F58DA4E}">
      <dgm:prSet custT="1"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8BDF39B-F15C-4181-95B5-A9ACE638EB2A}">
      <dgm:prSet custT="1"/>
      <dgm:spPr/>
      <dgm:t>
        <a:bodyPr/>
        <a:lstStyle/>
        <a:p>
          <a:r>
            <a:rPr lang="en-US" sz="2200">
              <a:latin typeface="Times New Roman" panose="02020603050405020304" pitchFamily="18" charset="0"/>
              <a:cs typeface="Times New Roman" panose="02020603050405020304" pitchFamily="18" charset="0"/>
            </a:rPr>
            <a:t>Culture of continuous learning is not completely integrated.</a:t>
          </a:r>
        </a:p>
      </dgm:t>
    </dgm:pt>
    <dgm:pt modelId="{BD040C44-75F5-49CF-B9D4-4B50D2F12307}" type="parTrans" cxnId="{58818429-35C0-448D-A3AB-F13678284D35}">
      <dgm:prSet/>
      <dgm:spPr/>
      <dgm:t>
        <a:bodyPr/>
        <a:lstStyle/>
        <a:p>
          <a:endParaRPr lang="en-US" sz="2200"/>
        </a:p>
      </dgm:t>
    </dgm:pt>
    <dgm:pt modelId="{BFC17F27-2474-4A8D-B67C-E263EB747195}" type="sibTrans" cxnId="{58818429-35C0-448D-A3AB-F13678284D35}">
      <dgm:prSet custT="1"/>
      <dgm:spPr/>
      <dgm:t>
        <a:bodyPr/>
        <a:lstStyle/>
        <a:p>
          <a:endParaRPr lang="en-US" sz="22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17F26B5-0317-467E-A511-397091F52E33}" type="pres">
      <dgm:prSet presAssocID="{8CD1BD0A-0264-482C-89E5-17E6C31E586A}" presName="cycle" presStyleCnt="0">
        <dgm:presLayoutVars>
          <dgm:dir/>
          <dgm:resizeHandles val="exact"/>
        </dgm:presLayoutVars>
      </dgm:prSet>
      <dgm:spPr/>
    </dgm:pt>
    <dgm:pt modelId="{807AFB65-D1AC-4CBF-831E-3C602B4172EB}" type="pres">
      <dgm:prSet presAssocID="{EF80502A-E566-4CCF-B1C6-625E574B20F9}" presName="node" presStyleLbl="node1" presStyleIdx="0" presStyleCnt="5">
        <dgm:presLayoutVars>
          <dgm:bulletEnabled val="1"/>
        </dgm:presLayoutVars>
      </dgm:prSet>
      <dgm:spPr/>
    </dgm:pt>
    <dgm:pt modelId="{2CDE3F9F-BE8B-4196-8425-7EDAB94CDDC7}" type="pres">
      <dgm:prSet presAssocID="{A7385328-9457-4BAF-8A8D-0D23FB0E85D4}" presName="sibTrans" presStyleLbl="sibTrans2D1" presStyleIdx="0" presStyleCnt="5"/>
      <dgm:spPr/>
    </dgm:pt>
    <dgm:pt modelId="{CED906A1-4684-4E5B-94A2-17C43F9967AF}" type="pres">
      <dgm:prSet presAssocID="{A7385328-9457-4BAF-8A8D-0D23FB0E85D4}" presName="connectorText" presStyleLbl="sibTrans2D1" presStyleIdx="0" presStyleCnt="5"/>
      <dgm:spPr/>
    </dgm:pt>
    <dgm:pt modelId="{BA0AFB60-20B3-4CDD-9244-3AC8DDEAF43B}" type="pres">
      <dgm:prSet presAssocID="{E0AA3EDF-E8EA-454D-8C61-5427364164C1}" presName="node" presStyleLbl="node1" presStyleIdx="1" presStyleCnt="5">
        <dgm:presLayoutVars>
          <dgm:bulletEnabled val="1"/>
        </dgm:presLayoutVars>
      </dgm:prSet>
      <dgm:spPr/>
    </dgm:pt>
    <dgm:pt modelId="{6E7F5CFA-DAA7-4EE4-ADF9-182F205F0319}" type="pres">
      <dgm:prSet presAssocID="{8F0DD11A-D433-4BD5-A52C-EAF94C2D2BD4}" presName="sibTrans" presStyleLbl="sibTrans2D1" presStyleIdx="1" presStyleCnt="5"/>
      <dgm:spPr/>
    </dgm:pt>
    <dgm:pt modelId="{2D8EDF1C-BAB3-447C-897D-C749E6B96AE6}" type="pres">
      <dgm:prSet presAssocID="{8F0DD11A-D433-4BD5-A52C-EAF94C2D2BD4}" presName="connectorText" presStyleLbl="sibTrans2D1" presStyleIdx="1" presStyleCnt="5"/>
      <dgm:spPr/>
    </dgm:pt>
    <dgm:pt modelId="{ED137874-B306-47A7-9CDA-40A29BF3FF0C}" type="pres">
      <dgm:prSet presAssocID="{D2E26E69-CCBE-4A65-A965-57FE2A955510}" presName="node" presStyleLbl="node1" presStyleIdx="2" presStyleCnt="5">
        <dgm:presLayoutVars>
          <dgm:bulletEnabled val="1"/>
        </dgm:presLayoutVars>
      </dgm:prSet>
      <dgm:spPr/>
    </dgm:pt>
    <dgm:pt modelId="{C38B8A52-3A6B-4580-B253-C27C067316D2}" type="pres">
      <dgm:prSet presAssocID="{A8322F0C-34FD-492A-A71A-F88825AF16BD}" presName="sibTrans" presStyleLbl="sibTrans2D1" presStyleIdx="2" presStyleCnt="5"/>
      <dgm:spPr/>
    </dgm:pt>
    <dgm:pt modelId="{0B8DCFC8-0D7C-466E-8FF4-4D256C99BE96}" type="pres">
      <dgm:prSet presAssocID="{A8322F0C-34FD-492A-A71A-F88825AF16BD}" presName="connectorText" presStyleLbl="sibTrans2D1" presStyleIdx="2" presStyleCnt="5"/>
      <dgm:spPr/>
    </dgm:pt>
    <dgm:pt modelId="{6619653A-A407-484D-BA6B-B8587792F8A4}" type="pres">
      <dgm:prSet presAssocID="{36ED6875-5BD3-4A37-8B3D-4E314BF33685}" presName="node" presStyleLbl="node1" presStyleIdx="3" presStyleCnt="5">
        <dgm:presLayoutVars>
          <dgm:bulletEnabled val="1"/>
        </dgm:presLayoutVars>
      </dgm:prSet>
      <dgm:spPr/>
    </dgm:pt>
    <dgm:pt modelId="{0CBC3A6F-2397-4BE0-BA19-B1EAD83D2683}" type="pres">
      <dgm:prSet presAssocID="{C5966E1A-9FE2-434D-8DCB-889244160A9E}" presName="sibTrans" presStyleLbl="sibTrans2D1" presStyleIdx="3" presStyleCnt="5"/>
      <dgm:spPr/>
    </dgm:pt>
    <dgm:pt modelId="{EFCAB998-C7DA-41FA-872F-2D09A1B35CAB}" type="pres">
      <dgm:prSet presAssocID="{C5966E1A-9FE2-434D-8DCB-889244160A9E}" presName="connectorText" presStyleLbl="sibTrans2D1" presStyleIdx="3" presStyleCnt="5"/>
      <dgm:spPr/>
    </dgm:pt>
    <dgm:pt modelId="{68EAFC6C-3A31-4AB6-800B-364AF01D38C0}" type="pres">
      <dgm:prSet presAssocID="{18BDF39B-F15C-4181-95B5-A9ACE638EB2A}" presName="node" presStyleLbl="node1" presStyleIdx="4" presStyleCnt="5">
        <dgm:presLayoutVars>
          <dgm:bulletEnabled val="1"/>
        </dgm:presLayoutVars>
      </dgm:prSet>
      <dgm:spPr/>
    </dgm:pt>
    <dgm:pt modelId="{A45BAE2A-7975-41C5-A88C-E3D9DE4FAB06}" type="pres">
      <dgm:prSet presAssocID="{BFC17F27-2474-4A8D-B67C-E263EB747195}" presName="sibTrans" presStyleLbl="sibTrans2D1" presStyleIdx="4" presStyleCnt="5"/>
      <dgm:spPr/>
    </dgm:pt>
    <dgm:pt modelId="{777194D8-23A9-417E-BB82-2365C0301271}" type="pres">
      <dgm:prSet presAssocID="{BFC17F27-2474-4A8D-B67C-E263EB747195}" presName="connectorText" presStyleLbl="sibTrans2D1" presStyleIdx="4" presStyleCnt="5"/>
      <dgm:spPr/>
    </dgm:pt>
  </dgm:ptLst>
  <dgm:cxnLst>
    <dgm:cxn modelId="{C0F22200-EDB5-4503-BA7D-02E8C675B354}" type="presOf" srcId="{A8322F0C-34FD-492A-A71A-F88825AF16BD}" destId="{0B8DCFC8-0D7C-466E-8FF4-4D256C99BE96}" srcOrd="1" destOrd="0" presId="urn:microsoft.com/office/officeart/2005/8/layout/cycle2"/>
    <dgm:cxn modelId="{19F01007-3995-4CF5-BC11-A8AF40D349B4}" srcId="{8CD1BD0A-0264-482C-89E5-17E6C31E586A}" destId="{E0AA3EDF-E8EA-454D-8C61-5427364164C1}" srcOrd="1" destOrd="0" parTransId="{D1A14123-223F-42C7-8FD3-2F3919F1F0E5}" sibTransId="{8F0DD11A-D433-4BD5-A52C-EAF94C2D2BD4}"/>
    <dgm:cxn modelId="{21882208-0DF0-41BD-8660-EC73AB8A3B1A}" type="presOf" srcId="{A7385328-9457-4BAF-8A8D-0D23FB0E85D4}" destId="{2CDE3F9F-BE8B-4196-8425-7EDAB94CDDC7}" srcOrd="0" destOrd="0" presId="urn:microsoft.com/office/officeart/2005/8/layout/cycle2"/>
    <dgm:cxn modelId="{C1FF4F09-D998-49F0-9E01-B20C9F58DA4E}" srcId="{8CD1BD0A-0264-482C-89E5-17E6C31E586A}" destId="{36ED6875-5BD3-4A37-8B3D-4E314BF33685}" srcOrd="3" destOrd="0" parTransId="{20523049-3B2E-4441-8AA2-C560F5A71591}" sibTransId="{C5966E1A-9FE2-434D-8DCB-889244160A9E}"/>
    <dgm:cxn modelId="{2793A116-B4B6-40A8-9944-653DCD541F3C}" type="presOf" srcId="{8F0DD11A-D433-4BD5-A52C-EAF94C2D2BD4}" destId="{6E7F5CFA-DAA7-4EE4-ADF9-182F205F0319}" srcOrd="0" destOrd="0" presId="urn:microsoft.com/office/officeart/2005/8/layout/cycle2"/>
    <dgm:cxn modelId="{09978320-F6B6-43B4-9257-177DC2380790}" type="presOf" srcId="{C5966E1A-9FE2-434D-8DCB-889244160A9E}" destId="{0CBC3A6F-2397-4BE0-BA19-B1EAD83D2683}" srcOrd="0" destOrd="0" presId="urn:microsoft.com/office/officeart/2005/8/layout/cycle2"/>
    <dgm:cxn modelId="{58818429-35C0-448D-A3AB-F13678284D35}" srcId="{8CD1BD0A-0264-482C-89E5-17E6C31E586A}" destId="{18BDF39B-F15C-4181-95B5-A9ACE638EB2A}" srcOrd="4" destOrd="0" parTransId="{BD040C44-75F5-49CF-B9D4-4B50D2F12307}" sibTransId="{BFC17F27-2474-4A8D-B67C-E263EB747195}"/>
    <dgm:cxn modelId="{5FB98F5F-CF4C-4031-8ACC-9C9084048408}" type="presOf" srcId="{E0AA3EDF-E8EA-454D-8C61-5427364164C1}" destId="{BA0AFB60-20B3-4CDD-9244-3AC8DDEAF43B}" srcOrd="0" destOrd="0" presId="urn:microsoft.com/office/officeart/2005/8/layout/cycle2"/>
    <dgm:cxn modelId="{B55DBE43-06AA-466A-B0FB-4F53D5F4D20E}" type="presOf" srcId="{BFC17F27-2474-4A8D-B67C-E263EB747195}" destId="{777194D8-23A9-417E-BB82-2365C0301271}" srcOrd="1" destOrd="0" presId="urn:microsoft.com/office/officeart/2005/8/layout/cycle2"/>
    <dgm:cxn modelId="{C81ACF46-CDB9-42D7-95C4-6119D8DFAB27}" srcId="{8CD1BD0A-0264-482C-89E5-17E6C31E586A}" destId="{EF80502A-E566-4CCF-B1C6-625E574B20F9}" srcOrd="0" destOrd="0" parTransId="{4490D56E-7199-46E4-9D69-86C8C7719416}" sibTransId="{A7385328-9457-4BAF-8A8D-0D23FB0E85D4}"/>
    <dgm:cxn modelId="{B3E8E156-B532-4857-9FC6-47326F66CB74}" type="presOf" srcId="{A8322F0C-34FD-492A-A71A-F88825AF16BD}" destId="{C38B8A52-3A6B-4580-B253-C27C067316D2}" srcOrd="0" destOrd="0" presId="urn:microsoft.com/office/officeart/2005/8/layout/cycle2"/>
    <dgm:cxn modelId="{88DD9D78-741D-47CA-B9BF-9E6C76DCE58F}" type="presOf" srcId="{A7385328-9457-4BAF-8A8D-0D23FB0E85D4}" destId="{CED906A1-4684-4E5B-94A2-17C43F9967AF}" srcOrd="1" destOrd="0" presId="urn:microsoft.com/office/officeart/2005/8/layout/cycle2"/>
    <dgm:cxn modelId="{195A9782-0415-47C6-AF70-C55DF26726EF}" type="presOf" srcId="{8F0DD11A-D433-4BD5-A52C-EAF94C2D2BD4}" destId="{2D8EDF1C-BAB3-447C-897D-C749E6B96AE6}" srcOrd="1" destOrd="0" presId="urn:microsoft.com/office/officeart/2005/8/layout/cycle2"/>
    <dgm:cxn modelId="{1E018590-48A4-4648-860E-46290178117D}" type="presOf" srcId="{D2E26E69-CCBE-4A65-A965-57FE2A955510}" destId="{ED137874-B306-47A7-9CDA-40A29BF3FF0C}" srcOrd="0" destOrd="0" presId="urn:microsoft.com/office/officeart/2005/8/layout/cycle2"/>
    <dgm:cxn modelId="{056ECEA1-065F-44B3-B83B-FCB4E447FCBE}" type="presOf" srcId="{8CD1BD0A-0264-482C-89E5-17E6C31E586A}" destId="{B17F26B5-0317-467E-A511-397091F52E33}" srcOrd="0" destOrd="0" presId="urn:microsoft.com/office/officeart/2005/8/layout/cycle2"/>
    <dgm:cxn modelId="{75CA36A5-FD8D-482F-9577-408572A42976}" type="presOf" srcId="{EF80502A-E566-4CCF-B1C6-625E574B20F9}" destId="{807AFB65-D1AC-4CBF-831E-3C602B4172EB}" srcOrd="0" destOrd="0" presId="urn:microsoft.com/office/officeart/2005/8/layout/cycle2"/>
    <dgm:cxn modelId="{BCC15DC0-FC24-4209-A4B2-5BD005935896}" type="presOf" srcId="{36ED6875-5BD3-4A37-8B3D-4E314BF33685}" destId="{6619653A-A407-484D-BA6B-B8587792F8A4}" srcOrd="0" destOrd="0" presId="urn:microsoft.com/office/officeart/2005/8/layout/cycle2"/>
    <dgm:cxn modelId="{FB346BCA-50BF-4B5B-A8A0-56541195AE05}" srcId="{8CD1BD0A-0264-482C-89E5-17E6C31E586A}" destId="{D2E26E69-CCBE-4A65-A965-57FE2A955510}" srcOrd="2" destOrd="0" parTransId="{06907E0D-7192-4D68-9437-89E03D3AEC15}" sibTransId="{A8322F0C-34FD-492A-A71A-F88825AF16BD}"/>
    <dgm:cxn modelId="{64B249EE-5052-4840-866C-D69B9A1D3385}" type="presOf" srcId="{18BDF39B-F15C-4181-95B5-A9ACE638EB2A}" destId="{68EAFC6C-3A31-4AB6-800B-364AF01D38C0}" srcOrd="0" destOrd="0" presId="urn:microsoft.com/office/officeart/2005/8/layout/cycle2"/>
    <dgm:cxn modelId="{D8B51FF2-9780-4CEE-8D49-04CEA6815BA4}" type="presOf" srcId="{BFC17F27-2474-4A8D-B67C-E263EB747195}" destId="{A45BAE2A-7975-41C5-A88C-E3D9DE4FAB06}" srcOrd="0" destOrd="0" presId="urn:microsoft.com/office/officeart/2005/8/layout/cycle2"/>
    <dgm:cxn modelId="{AE8EDEFA-8516-4E3F-82D1-20740025D122}" type="presOf" srcId="{C5966E1A-9FE2-434D-8DCB-889244160A9E}" destId="{EFCAB998-C7DA-41FA-872F-2D09A1B35CAB}" srcOrd="1" destOrd="0" presId="urn:microsoft.com/office/officeart/2005/8/layout/cycle2"/>
    <dgm:cxn modelId="{00D82281-707D-4A11-B9DC-6CBAB6F75679}" type="presParOf" srcId="{B17F26B5-0317-467E-A511-397091F52E33}" destId="{807AFB65-D1AC-4CBF-831E-3C602B4172EB}" srcOrd="0" destOrd="0" presId="urn:microsoft.com/office/officeart/2005/8/layout/cycle2"/>
    <dgm:cxn modelId="{C31F74F9-C40D-418B-8535-24B7683E6F4A}" type="presParOf" srcId="{B17F26B5-0317-467E-A511-397091F52E33}" destId="{2CDE3F9F-BE8B-4196-8425-7EDAB94CDDC7}" srcOrd="1" destOrd="0" presId="urn:microsoft.com/office/officeart/2005/8/layout/cycle2"/>
    <dgm:cxn modelId="{B3741AD5-E960-4B52-A0A2-0999329F8194}" type="presParOf" srcId="{2CDE3F9F-BE8B-4196-8425-7EDAB94CDDC7}" destId="{CED906A1-4684-4E5B-94A2-17C43F9967AF}" srcOrd="0" destOrd="0" presId="urn:microsoft.com/office/officeart/2005/8/layout/cycle2"/>
    <dgm:cxn modelId="{A74CB53B-408F-4CBB-B942-024E3F692DAA}" type="presParOf" srcId="{B17F26B5-0317-467E-A511-397091F52E33}" destId="{BA0AFB60-20B3-4CDD-9244-3AC8DDEAF43B}" srcOrd="2" destOrd="0" presId="urn:microsoft.com/office/officeart/2005/8/layout/cycle2"/>
    <dgm:cxn modelId="{E9F59A99-D67F-4943-B26F-2410A7893954}" type="presParOf" srcId="{B17F26B5-0317-467E-A511-397091F52E33}" destId="{6E7F5CFA-DAA7-4EE4-ADF9-182F205F0319}" srcOrd="3" destOrd="0" presId="urn:microsoft.com/office/officeart/2005/8/layout/cycle2"/>
    <dgm:cxn modelId="{F5118C39-AE61-4CE4-B34B-3D80106A3D0B}" type="presParOf" srcId="{6E7F5CFA-DAA7-4EE4-ADF9-182F205F0319}" destId="{2D8EDF1C-BAB3-447C-897D-C749E6B96AE6}" srcOrd="0" destOrd="0" presId="urn:microsoft.com/office/officeart/2005/8/layout/cycle2"/>
    <dgm:cxn modelId="{809CADCE-8BAC-4C1B-92DF-B88F8B01E502}" type="presParOf" srcId="{B17F26B5-0317-467E-A511-397091F52E33}" destId="{ED137874-B306-47A7-9CDA-40A29BF3FF0C}" srcOrd="4" destOrd="0" presId="urn:microsoft.com/office/officeart/2005/8/layout/cycle2"/>
    <dgm:cxn modelId="{14271C24-0077-4DAF-945E-721C6E7238E2}" type="presParOf" srcId="{B17F26B5-0317-467E-A511-397091F52E33}" destId="{C38B8A52-3A6B-4580-B253-C27C067316D2}" srcOrd="5" destOrd="0" presId="urn:microsoft.com/office/officeart/2005/8/layout/cycle2"/>
    <dgm:cxn modelId="{79670B63-E2A8-4F56-86C9-2949537D7561}" type="presParOf" srcId="{C38B8A52-3A6B-4580-B253-C27C067316D2}" destId="{0B8DCFC8-0D7C-466E-8FF4-4D256C99BE96}" srcOrd="0" destOrd="0" presId="urn:microsoft.com/office/officeart/2005/8/layout/cycle2"/>
    <dgm:cxn modelId="{A88E3823-92AF-4A67-BFE5-490F14AEAB7C}" type="presParOf" srcId="{B17F26B5-0317-467E-A511-397091F52E33}" destId="{6619653A-A407-484D-BA6B-B8587792F8A4}" srcOrd="6" destOrd="0" presId="urn:microsoft.com/office/officeart/2005/8/layout/cycle2"/>
    <dgm:cxn modelId="{4344C6DB-B91E-4FF9-B428-22A29789F9C7}" type="presParOf" srcId="{B17F26B5-0317-467E-A511-397091F52E33}" destId="{0CBC3A6F-2397-4BE0-BA19-B1EAD83D2683}" srcOrd="7" destOrd="0" presId="urn:microsoft.com/office/officeart/2005/8/layout/cycle2"/>
    <dgm:cxn modelId="{78383451-5573-4C8A-AB61-3E9E375727AB}" type="presParOf" srcId="{0CBC3A6F-2397-4BE0-BA19-B1EAD83D2683}" destId="{EFCAB998-C7DA-41FA-872F-2D09A1B35CAB}" srcOrd="0" destOrd="0" presId="urn:microsoft.com/office/officeart/2005/8/layout/cycle2"/>
    <dgm:cxn modelId="{A50B59D7-9D5D-47A4-BD72-165D8B211E63}" type="presParOf" srcId="{B17F26B5-0317-467E-A511-397091F52E33}" destId="{68EAFC6C-3A31-4AB6-800B-364AF01D38C0}" srcOrd="8" destOrd="0" presId="urn:microsoft.com/office/officeart/2005/8/layout/cycle2"/>
    <dgm:cxn modelId="{4A846E04-F018-47FF-9787-24CAAD2A0B41}" type="presParOf" srcId="{B17F26B5-0317-467E-A511-397091F52E33}" destId="{A45BAE2A-7975-41C5-A88C-E3D9DE4FAB06}" srcOrd="9" destOrd="0" presId="urn:microsoft.com/office/officeart/2005/8/layout/cycle2"/>
    <dgm:cxn modelId="{68BD5DC0-2FEB-4EDB-AAB0-AD2216AAEF99}" type="presParOf" srcId="{A45BAE2A-7975-41C5-A88C-E3D9DE4FAB06}" destId="{777194D8-23A9-417E-BB82-2365C030127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05010492-2B3E-4D8D-ACD3-D087B6801272}" type="doc">
      <dgm:prSet loTypeId="urn:diagrams.loki3.com/VaryingWidthList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EB8753D-43B9-4667-8699-4779CAC2AC3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Workload and time pressures reduce training participation</a:t>
          </a:r>
        </a:p>
      </dgm:t>
    </dgm:pt>
    <dgm:pt modelId="{043AE97B-994D-4A7D-995A-58033F745E7D}" type="parTrans" cxnId="{DC2605C8-4C8A-4418-97F0-3BCD51AA2C84}">
      <dgm:prSet/>
      <dgm:spPr/>
      <dgm:t>
        <a:bodyPr/>
        <a:lstStyle/>
        <a:p>
          <a:endParaRPr lang="en-US"/>
        </a:p>
      </dgm:t>
    </dgm:pt>
    <dgm:pt modelId="{151E69F2-125E-447E-9BC4-1CADCA4E29D5}" type="sibTrans" cxnId="{DC2605C8-4C8A-4418-97F0-3BCD51AA2C84}">
      <dgm:prSet/>
      <dgm:spPr/>
      <dgm:t>
        <a:bodyPr/>
        <a:lstStyle/>
        <a:p>
          <a:endParaRPr lang="en-US"/>
        </a:p>
      </dgm:t>
    </dgm:pt>
    <dgm:pt modelId="{71EB5EDB-66A3-4566-A1EB-6BA955C30FAF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Budget constraints limit training investment</a:t>
          </a:r>
        </a:p>
      </dgm:t>
    </dgm:pt>
    <dgm:pt modelId="{764CE071-7223-428A-B3A7-4A39D7CF05E1}" type="parTrans" cxnId="{E4CADE78-D608-408A-B625-7DCA8A5F4E3A}">
      <dgm:prSet/>
      <dgm:spPr/>
      <dgm:t>
        <a:bodyPr/>
        <a:lstStyle/>
        <a:p>
          <a:endParaRPr lang="en-US"/>
        </a:p>
      </dgm:t>
    </dgm:pt>
    <dgm:pt modelId="{05F4EC81-BEF1-4637-B0B8-DE5600EDC37F}" type="sibTrans" cxnId="{E4CADE78-D608-408A-B625-7DCA8A5F4E3A}">
      <dgm:prSet/>
      <dgm:spPr/>
      <dgm:t>
        <a:bodyPr/>
        <a:lstStyle/>
        <a:p>
          <a:endParaRPr lang="en-US"/>
        </a:p>
      </dgm:t>
    </dgm:pt>
    <dgm:pt modelId="{88A52609-B25B-46AE-8F07-12C0A7ABF897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barriers affect fairness in training access</a:t>
          </a:r>
        </a:p>
      </dgm:t>
    </dgm:pt>
    <dgm:pt modelId="{1DA7EFB2-18A9-4B05-9F32-B07770DC226D}" type="parTrans" cxnId="{D9202254-4DCC-4B3E-B8C8-3C45DC080954}">
      <dgm:prSet/>
      <dgm:spPr/>
      <dgm:t>
        <a:bodyPr/>
        <a:lstStyle/>
        <a:p>
          <a:endParaRPr lang="en-US"/>
        </a:p>
      </dgm:t>
    </dgm:pt>
    <dgm:pt modelId="{478A13EF-0DFD-4A90-910D-C593066DA9CE}" type="sibTrans" cxnId="{D9202254-4DCC-4B3E-B8C8-3C45DC080954}">
      <dgm:prSet/>
      <dgm:spPr/>
      <dgm:t>
        <a:bodyPr/>
        <a:lstStyle/>
        <a:p>
          <a:endParaRPr lang="en-US"/>
        </a:p>
      </dgm:t>
    </dgm:pt>
    <dgm:pt modelId="{4D67D936-28DF-4840-8165-332098F092D5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mentoring and support systems weakens development</a:t>
          </a:r>
        </a:p>
      </dgm:t>
    </dgm:pt>
    <dgm:pt modelId="{3C77453A-2E22-4A3F-856E-863875D91FEA}" type="parTrans" cxnId="{0D812829-A3EF-4BFC-99B5-BD63E3DEE38A}">
      <dgm:prSet/>
      <dgm:spPr/>
      <dgm:t>
        <a:bodyPr/>
        <a:lstStyle/>
        <a:p>
          <a:endParaRPr lang="en-US"/>
        </a:p>
      </dgm:t>
    </dgm:pt>
    <dgm:pt modelId="{E55A0F4E-708B-431B-A65C-FE6CBB86A72D}" type="sibTrans" cxnId="{0D812829-A3EF-4BFC-99B5-BD63E3DEE38A}">
      <dgm:prSet/>
      <dgm:spPr/>
      <dgm:t>
        <a:bodyPr/>
        <a:lstStyle/>
        <a:p>
          <a:endParaRPr lang="en-US"/>
        </a:p>
      </dgm:t>
    </dgm:pt>
    <dgm:pt modelId="{9904EF22-1454-428A-A151-35C739A118B1}">
      <dgm:prSet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gaps increase turnover and reduce retention</a:t>
          </a:r>
        </a:p>
      </dgm:t>
    </dgm:pt>
    <dgm:pt modelId="{B0539CB4-270D-4753-A6DB-30236B8A2D14}" type="parTrans" cxnId="{95D4AF6E-ADDA-495C-BC29-C312DD77C373}">
      <dgm:prSet/>
      <dgm:spPr/>
      <dgm:t>
        <a:bodyPr/>
        <a:lstStyle/>
        <a:p>
          <a:endParaRPr lang="en-US"/>
        </a:p>
      </dgm:t>
    </dgm:pt>
    <dgm:pt modelId="{13DFAFA4-FEA9-4919-AF7F-942509DB43FF}" type="sibTrans" cxnId="{95D4AF6E-ADDA-495C-BC29-C312DD77C373}">
      <dgm:prSet/>
      <dgm:spPr/>
      <dgm:t>
        <a:bodyPr/>
        <a:lstStyle/>
        <a:p>
          <a:endParaRPr lang="en-US"/>
        </a:p>
      </dgm:t>
    </dgm:pt>
    <dgm:pt modelId="{FB0EDE1B-110F-4D22-9A8D-0C34D3E68814}" type="pres">
      <dgm:prSet presAssocID="{05010492-2B3E-4D8D-ACD3-D087B6801272}" presName="Name0" presStyleCnt="0">
        <dgm:presLayoutVars>
          <dgm:resizeHandles/>
        </dgm:presLayoutVars>
      </dgm:prSet>
      <dgm:spPr/>
    </dgm:pt>
    <dgm:pt modelId="{5B15D038-0330-4CA8-B04A-E7C685562BB3}" type="pres">
      <dgm:prSet presAssocID="{8EB8753D-43B9-4667-8699-4779CAC2AC37}" presName="text" presStyleLbl="node1" presStyleIdx="0" presStyleCnt="5" custScaleX="472872">
        <dgm:presLayoutVars>
          <dgm:bulletEnabled val="1"/>
        </dgm:presLayoutVars>
      </dgm:prSet>
      <dgm:spPr/>
    </dgm:pt>
    <dgm:pt modelId="{AF136BF6-FD64-4B4A-A4A7-B8A530F8BA3C}" type="pres">
      <dgm:prSet presAssocID="{151E69F2-125E-447E-9BC4-1CADCA4E29D5}" presName="space" presStyleCnt="0"/>
      <dgm:spPr/>
    </dgm:pt>
    <dgm:pt modelId="{66DB3A37-43BB-421D-93FE-B8F291660753}" type="pres">
      <dgm:prSet presAssocID="{71EB5EDB-66A3-4566-A1EB-6BA955C30FAF}" presName="text" presStyleLbl="node1" presStyleIdx="1" presStyleCnt="5" custScaleX="481629">
        <dgm:presLayoutVars>
          <dgm:bulletEnabled val="1"/>
        </dgm:presLayoutVars>
      </dgm:prSet>
      <dgm:spPr/>
    </dgm:pt>
    <dgm:pt modelId="{C3B6BFFD-D027-48C2-8795-D1DE0FA9AE40}" type="pres">
      <dgm:prSet presAssocID="{05F4EC81-BEF1-4637-B0B8-DE5600EDC37F}" presName="space" presStyleCnt="0"/>
      <dgm:spPr/>
    </dgm:pt>
    <dgm:pt modelId="{B47F49AD-3188-4EED-B3A3-2A7B97456157}" type="pres">
      <dgm:prSet presAssocID="{88A52609-B25B-46AE-8F07-12C0A7ABF897}" presName="text" presStyleLbl="node1" presStyleIdx="2" presStyleCnt="5" custScaleX="541833">
        <dgm:presLayoutVars>
          <dgm:bulletEnabled val="1"/>
        </dgm:presLayoutVars>
      </dgm:prSet>
      <dgm:spPr/>
    </dgm:pt>
    <dgm:pt modelId="{5F78BEAA-2DB9-405C-8E9D-8CE13D1BACC7}" type="pres">
      <dgm:prSet presAssocID="{478A13EF-0DFD-4A90-910D-C593066DA9CE}" presName="space" presStyleCnt="0"/>
      <dgm:spPr/>
    </dgm:pt>
    <dgm:pt modelId="{A7991650-4DF3-43D4-A30B-F7D528183AD2}" type="pres">
      <dgm:prSet presAssocID="{4D67D936-28DF-4840-8165-332098F092D5}" presName="text" presStyleLbl="node1" presStyleIdx="3" presStyleCnt="5" custScaleX="412825">
        <dgm:presLayoutVars>
          <dgm:bulletEnabled val="1"/>
        </dgm:presLayoutVars>
      </dgm:prSet>
      <dgm:spPr/>
    </dgm:pt>
    <dgm:pt modelId="{40E2EC54-D4F0-44CD-99E7-5AADEB4A8EAE}" type="pres">
      <dgm:prSet presAssocID="{E55A0F4E-708B-431B-A65C-FE6CBB86A72D}" presName="space" presStyleCnt="0"/>
      <dgm:spPr/>
    </dgm:pt>
    <dgm:pt modelId="{706EBD7F-8200-4BD7-B1FB-A38771A9B1C8}" type="pres">
      <dgm:prSet presAssocID="{9904EF22-1454-428A-A151-35C739A118B1}" presName="text" presStyleLbl="node1" presStyleIdx="4" presStyleCnt="5" custScaleX="448413" custLinFactY="31413" custLinFactNeighborX="22110" custLinFactNeighborY="100000">
        <dgm:presLayoutVars>
          <dgm:bulletEnabled val="1"/>
        </dgm:presLayoutVars>
      </dgm:prSet>
      <dgm:spPr/>
    </dgm:pt>
  </dgm:ptLst>
  <dgm:cxnLst>
    <dgm:cxn modelId="{7470B204-2478-4EF6-9F1F-CC7092301236}" type="presOf" srcId="{4D67D936-28DF-4840-8165-332098F092D5}" destId="{A7991650-4DF3-43D4-A30B-F7D528183AD2}" srcOrd="0" destOrd="0" presId="urn:diagrams.loki3.com/VaryingWidthList"/>
    <dgm:cxn modelId="{0D812829-A3EF-4BFC-99B5-BD63E3DEE38A}" srcId="{05010492-2B3E-4D8D-ACD3-D087B6801272}" destId="{4D67D936-28DF-4840-8165-332098F092D5}" srcOrd="3" destOrd="0" parTransId="{3C77453A-2E22-4A3F-856E-863875D91FEA}" sibTransId="{E55A0F4E-708B-431B-A65C-FE6CBB86A72D}"/>
    <dgm:cxn modelId="{57B8922D-0E8D-4C38-BEF8-ECAB289DFDCA}" type="presOf" srcId="{71EB5EDB-66A3-4566-A1EB-6BA955C30FAF}" destId="{66DB3A37-43BB-421D-93FE-B8F291660753}" srcOrd="0" destOrd="0" presId="urn:diagrams.loki3.com/VaryingWidthList"/>
    <dgm:cxn modelId="{C753BE43-B320-40C2-B702-C4E235739CB4}" type="presOf" srcId="{05010492-2B3E-4D8D-ACD3-D087B6801272}" destId="{FB0EDE1B-110F-4D22-9A8D-0C34D3E68814}" srcOrd="0" destOrd="0" presId="urn:diagrams.loki3.com/VaryingWidthList"/>
    <dgm:cxn modelId="{95D4AF6E-ADDA-495C-BC29-C312DD77C373}" srcId="{05010492-2B3E-4D8D-ACD3-D087B6801272}" destId="{9904EF22-1454-428A-A151-35C739A118B1}" srcOrd="4" destOrd="0" parTransId="{B0539CB4-270D-4753-A6DB-30236B8A2D14}" sibTransId="{13DFAFA4-FEA9-4919-AF7F-942509DB43FF}"/>
    <dgm:cxn modelId="{2A18FC73-C2F0-40DB-8087-CD07BD08D0DF}" type="presOf" srcId="{9904EF22-1454-428A-A151-35C739A118B1}" destId="{706EBD7F-8200-4BD7-B1FB-A38771A9B1C8}" srcOrd="0" destOrd="0" presId="urn:diagrams.loki3.com/VaryingWidthList"/>
    <dgm:cxn modelId="{D9202254-4DCC-4B3E-B8C8-3C45DC080954}" srcId="{05010492-2B3E-4D8D-ACD3-D087B6801272}" destId="{88A52609-B25B-46AE-8F07-12C0A7ABF897}" srcOrd="2" destOrd="0" parTransId="{1DA7EFB2-18A9-4B05-9F32-B07770DC226D}" sibTransId="{478A13EF-0DFD-4A90-910D-C593066DA9CE}"/>
    <dgm:cxn modelId="{E4CADE78-D608-408A-B625-7DCA8A5F4E3A}" srcId="{05010492-2B3E-4D8D-ACD3-D087B6801272}" destId="{71EB5EDB-66A3-4566-A1EB-6BA955C30FAF}" srcOrd="1" destOrd="0" parTransId="{764CE071-7223-428A-B3A7-4A39D7CF05E1}" sibTransId="{05F4EC81-BEF1-4637-B0B8-DE5600EDC37F}"/>
    <dgm:cxn modelId="{70E01B81-26DB-4D90-BEC3-8E4ACA5B23DC}" type="presOf" srcId="{88A52609-B25B-46AE-8F07-12C0A7ABF897}" destId="{B47F49AD-3188-4EED-B3A3-2A7B97456157}" srcOrd="0" destOrd="0" presId="urn:diagrams.loki3.com/VaryingWidthList"/>
    <dgm:cxn modelId="{7B480B8E-8847-48E8-ADF4-8AA0645C9659}" type="presOf" srcId="{8EB8753D-43B9-4667-8699-4779CAC2AC37}" destId="{5B15D038-0330-4CA8-B04A-E7C685562BB3}" srcOrd="0" destOrd="0" presId="urn:diagrams.loki3.com/VaryingWidthList"/>
    <dgm:cxn modelId="{DC2605C8-4C8A-4418-97F0-3BCD51AA2C84}" srcId="{05010492-2B3E-4D8D-ACD3-D087B6801272}" destId="{8EB8753D-43B9-4667-8699-4779CAC2AC37}" srcOrd="0" destOrd="0" parTransId="{043AE97B-994D-4A7D-995A-58033F745E7D}" sibTransId="{151E69F2-125E-447E-9BC4-1CADCA4E29D5}"/>
    <dgm:cxn modelId="{0D5F93D2-CAFD-4179-8970-F0FA823DF1E6}" type="presParOf" srcId="{FB0EDE1B-110F-4D22-9A8D-0C34D3E68814}" destId="{5B15D038-0330-4CA8-B04A-E7C685562BB3}" srcOrd="0" destOrd="0" presId="urn:diagrams.loki3.com/VaryingWidthList"/>
    <dgm:cxn modelId="{476A895A-55BF-4C1F-8B48-C4C0B9519E73}" type="presParOf" srcId="{FB0EDE1B-110F-4D22-9A8D-0C34D3E68814}" destId="{AF136BF6-FD64-4B4A-A4A7-B8A530F8BA3C}" srcOrd="1" destOrd="0" presId="urn:diagrams.loki3.com/VaryingWidthList"/>
    <dgm:cxn modelId="{D2F56F54-D86B-4CBB-A391-6CE603DF1FB5}" type="presParOf" srcId="{FB0EDE1B-110F-4D22-9A8D-0C34D3E68814}" destId="{66DB3A37-43BB-421D-93FE-B8F291660753}" srcOrd="2" destOrd="0" presId="urn:diagrams.loki3.com/VaryingWidthList"/>
    <dgm:cxn modelId="{D77B12CC-8923-406A-86B4-35ACF9292047}" type="presParOf" srcId="{FB0EDE1B-110F-4D22-9A8D-0C34D3E68814}" destId="{C3B6BFFD-D027-48C2-8795-D1DE0FA9AE40}" srcOrd="3" destOrd="0" presId="urn:diagrams.loki3.com/VaryingWidthList"/>
    <dgm:cxn modelId="{03832ABB-8E63-47EC-813A-7A4F33BA0D0D}" type="presParOf" srcId="{FB0EDE1B-110F-4D22-9A8D-0C34D3E68814}" destId="{B47F49AD-3188-4EED-B3A3-2A7B97456157}" srcOrd="4" destOrd="0" presId="urn:diagrams.loki3.com/VaryingWidthList"/>
    <dgm:cxn modelId="{9E8036B0-9452-4BC0-878A-01B5851ADA9F}" type="presParOf" srcId="{FB0EDE1B-110F-4D22-9A8D-0C34D3E68814}" destId="{5F78BEAA-2DB9-405C-8E9D-8CE13D1BACC7}" srcOrd="5" destOrd="0" presId="urn:diagrams.loki3.com/VaryingWidthList"/>
    <dgm:cxn modelId="{68EBFF96-82EC-4B93-86ED-3510B40D819E}" type="presParOf" srcId="{FB0EDE1B-110F-4D22-9A8D-0C34D3E68814}" destId="{A7991650-4DF3-43D4-A30B-F7D528183AD2}" srcOrd="6" destOrd="0" presId="urn:diagrams.loki3.com/VaryingWidthList"/>
    <dgm:cxn modelId="{8823524F-A94C-4FF7-942C-8056E17E4929}" type="presParOf" srcId="{FB0EDE1B-110F-4D22-9A8D-0C34D3E68814}" destId="{40E2EC54-D4F0-44CD-99E7-5AADEB4A8EAE}" srcOrd="7" destOrd="0" presId="urn:diagrams.loki3.com/VaryingWidthList"/>
    <dgm:cxn modelId="{2C2ABD9A-686C-4178-911B-E72752CED7F8}" type="presParOf" srcId="{FB0EDE1B-110F-4D22-9A8D-0C34D3E68814}" destId="{706EBD7F-8200-4BD7-B1FB-A38771A9B1C8}" srcOrd="8" destOrd="0" presId="urn:diagrams.loki3.com/VaryingWidth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B20DF5B0-4AE5-4CBC-9373-6B099EB7CD0E}" type="doc">
      <dgm:prSet loTypeId="urn:microsoft.com/office/officeart/2005/8/layout/vList2" loCatId="list" qsTypeId="urn:microsoft.com/office/officeart/2005/8/quickstyle/simple1" qsCatId="simple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546BEEEC-18D4-44F3-BC1C-5EED995D3343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in training improves workforce capability</a:t>
          </a:r>
        </a:p>
      </dgm:t>
    </dgm:pt>
    <dgm:pt modelId="{808D2B32-415C-46F4-A27C-33E22464AC4C}" type="parTrans" cxnId="{2EBA7D4C-DE15-45F0-AA96-01B0EAB760F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7D7FE6-A66D-499E-942A-3D81FFB5B2BF}" type="sibTrans" cxnId="{2EBA7D4C-DE15-45F0-AA96-01B0EAB760F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AAA87E2-5971-4FF3-A75C-F2F6A94381D9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learning solutions enhance accessibility</a:t>
          </a:r>
        </a:p>
      </dgm:t>
    </dgm:pt>
    <dgm:pt modelId="{09B48533-3A09-4FC4-9954-545CF2FAF44A}" type="parTrans" cxnId="{68827C98-8A75-41EA-93D9-362F0CFABF0A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26E5809-8417-4648-8FA9-1F35FB26DA74}" type="sibTrans" cxnId="{68827C98-8A75-41EA-93D9-362F0CFABF0A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5FA97F0-D0A5-490F-A001-BAAB0CC4AFB8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Personalized learning supports skill development</a:t>
          </a:r>
        </a:p>
      </dgm:t>
    </dgm:pt>
    <dgm:pt modelId="{41332BEA-69E8-40C9-8081-22C66B0E1114}" type="parTrans" cxnId="{294229B7-B0FE-494B-96FD-A096E506F9F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D55A05F-1B60-4222-8D69-7A284E332473}" type="sibTrans" cxnId="{294229B7-B0FE-494B-96FD-A096E506F9FD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5CA292-3448-4754-BD6A-25E39FC3CD61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Equal access to training improves workforce outcomes</a:t>
          </a:r>
        </a:p>
      </dgm:t>
    </dgm:pt>
    <dgm:pt modelId="{5459ED1F-69F6-4A41-B612-D5F3F4761758}" type="parTrans" cxnId="{DE95D856-8134-4AE9-A7CA-2B00EA6D20F9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E09948-2326-4EAF-980F-23A2546BD18C}" type="sibTrans" cxnId="{DE95D856-8134-4AE9-A7CA-2B00EA6D20F9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427FC4A-B1D6-41A5-B67D-9EC6AAE99E7E}">
      <dgm:prSet phldrT="[Text]" custT="1"/>
      <dgm:spPr/>
      <dgm:t>
        <a:bodyPr/>
        <a:lstStyle/>
        <a:p>
          <a:r>
            <a:rPr lang="en-US" sz="24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is essential for long-term NHS sustainability</a:t>
          </a:r>
        </a:p>
      </dgm:t>
    </dgm:pt>
    <dgm:pt modelId="{C54E199E-754D-458B-BA66-274BB2F717FA}" type="parTrans" cxnId="{F7C3E5B7-FACC-4DBF-8A55-3A32F1BF1F5E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1C0254C-EB29-4481-A00D-92A0352D0E11}" type="sibTrans" cxnId="{F7C3E5B7-FACC-4DBF-8A55-3A32F1BF1F5E}">
      <dgm:prSet/>
      <dgm:spPr/>
      <dgm:t>
        <a:bodyPr/>
        <a:lstStyle/>
        <a:p>
          <a:endParaRPr lang="en-US" sz="2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3CEF775-D21C-428F-8668-822538E6C672}" type="pres">
      <dgm:prSet presAssocID="{B20DF5B0-4AE5-4CBC-9373-6B099EB7CD0E}" presName="linear" presStyleCnt="0">
        <dgm:presLayoutVars>
          <dgm:animLvl val="lvl"/>
          <dgm:resizeHandles val="exact"/>
        </dgm:presLayoutVars>
      </dgm:prSet>
      <dgm:spPr/>
    </dgm:pt>
    <dgm:pt modelId="{5445DF5A-4EFC-4E76-9F36-8526864D0E11}" type="pres">
      <dgm:prSet presAssocID="{546BEEEC-18D4-44F3-BC1C-5EED995D334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B010477-7794-4709-AB10-B02F55D38245}" type="pres">
      <dgm:prSet presAssocID="{546BEEEC-18D4-44F3-BC1C-5EED995D3343}" presName="childText" presStyleLbl="revTx" presStyleIdx="0" presStyleCnt="2">
        <dgm:presLayoutVars>
          <dgm:bulletEnabled val="1"/>
        </dgm:presLayoutVars>
      </dgm:prSet>
      <dgm:spPr/>
    </dgm:pt>
    <dgm:pt modelId="{A4927CF0-D426-4CF5-8351-43EC760B64FF}" type="pres">
      <dgm:prSet presAssocID="{E5FA97F0-D0A5-490F-A001-BAAB0CC4AFB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C21930-33A2-4E7A-AC39-EDF2AB40D6C0}" type="pres">
      <dgm:prSet presAssocID="{E5FA97F0-D0A5-490F-A001-BAAB0CC4AFB8}" presName="childText" presStyleLbl="revTx" presStyleIdx="1" presStyleCnt="2">
        <dgm:presLayoutVars>
          <dgm:bulletEnabled val="1"/>
        </dgm:presLayoutVars>
      </dgm:prSet>
      <dgm:spPr/>
    </dgm:pt>
    <dgm:pt modelId="{C3846EA9-D42F-45C0-A66F-18F9072484FB}" type="pres">
      <dgm:prSet presAssocID="{4427FC4A-B1D6-41A5-B67D-9EC6AAE99E7E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1227B1E-6097-4B00-8BEB-39CC2E6DAE61}" type="presOf" srcId="{EAAA87E2-5971-4FF3-A75C-F2F6A94381D9}" destId="{EB010477-7794-4709-AB10-B02F55D38245}" srcOrd="0" destOrd="0" presId="urn:microsoft.com/office/officeart/2005/8/layout/vList2"/>
    <dgm:cxn modelId="{99F52546-0381-4308-8A37-4160EA77B032}" type="presOf" srcId="{4427FC4A-B1D6-41A5-B67D-9EC6AAE99E7E}" destId="{C3846EA9-D42F-45C0-A66F-18F9072484FB}" srcOrd="0" destOrd="0" presId="urn:microsoft.com/office/officeart/2005/8/layout/vList2"/>
    <dgm:cxn modelId="{2EBA7D4C-DE15-45F0-AA96-01B0EAB760FD}" srcId="{B20DF5B0-4AE5-4CBC-9373-6B099EB7CD0E}" destId="{546BEEEC-18D4-44F3-BC1C-5EED995D3343}" srcOrd="0" destOrd="0" parTransId="{808D2B32-415C-46F4-A27C-33E22464AC4C}" sibTransId="{4E7D7FE6-A66D-499E-942A-3D81FFB5B2BF}"/>
    <dgm:cxn modelId="{DE95D856-8134-4AE9-A7CA-2B00EA6D20F9}" srcId="{E5FA97F0-D0A5-490F-A001-BAAB0CC4AFB8}" destId="{8F5CA292-3448-4754-BD6A-25E39FC3CD61}" srcOrd="0" destOrd="0" parTransId="{5459ED1F-69F6-4A41-B612-D5F3F4761758}" sibTransId="{9DE09948-2326-4EAF-980F-23A2546BD18C}"/>
    <dgm:cxn modelId="{D03B0788-6E23-467C-943E-4FA06AF1985A}" type="presOf" srcId="{B20DF5B0-4AE5-4CBC-9373-6B099EB7CD0E}" destId="{C3CEF775-D21C-428F-8668-822538E6C672}" srcOrd="0" destOrd="0" presId="urn:microsoft.com/office/officeart/2005/8/layout/vList2"/>
    <dgm:cxn modelId="{68827C98-8A75-41EA-93D9-362F0CFABF0A}" srcId="{546BEEEC-18D4-44F3-BC1C-5EED995D3343}" destId="{EAAA87E2-5971-4FF3-A75C-F2F6A94381D9}" srcOrd="0" destOrd="0" parTransId="{09B48533-3A09-4FC4-9954-545CF2FAF44A}" sibTransId="{926E5809-8417-4648-8FA9-1F35FB26DA74}"/>
    <dgm:cxn modelId="{BEE174B2-74BF-4EDC-8266-F0583B5E44D8}" type="presOf" srcId="{546BEEEC-18D4-44F3-BC1C-5EED995D3343}" destId="{5445DF5A-4EFC-4E76-9F36-8526864D0E11}" srcOrd="0" destOrd="0" presId="urn:microsoft.com/office/officeart/2005/8/layout/vList2"/>
    <dgm:cxn modelId="{294229B7-B0FE-494B-96FD-A096E506F9FD}" srcId="{B20DF5B0-4AE5-4CBC-9373-6B099EB7CD0E}" destId="{E5FA97F0-D0A5-490F-A001-BAAB0CC4AFB8}" srcOrd="1" destOrd="0" parTransId="{41332BEA-69E8-40C9-8081-22C66B0E1114}" sibTransId="{7D55A05F-1B60-4222-8D69-7A284E332473}"/>
    <dgm:cxn modelId="{F7C3E5B7-FACC-4DBF-8A55-3A32F1BF1F5E}" srcId="{B20DF5B0-4AE5-4CBC-9373-6B099EB7CD0E}" destId="{4427FC4A-B1D6-41A5-B67D-9EC6AAE99E7E}" srcOrd="2" destOrd="0" parTransId="{C54E199E-754D-458B-BA66-274BB2F717FA}" sibTransId="{61C0254C-EB29-4481-A00D-92A0352D0E11}"/>
    <dgm:cxn modelId="{45134BDF-24D4-4DCB-ABEF-8E6867E974A3}" type="presOf" srcId="{E5FA97F0-D0A5-490F-A001-BAAB0CC4AFB8}" destId="{A4927CF0-D426-4CF5-8351-43EC760B64FF}" srcOrd="0" destOrd="0" presId="urn:microsoft.com/office/officeart/2005/8/layout/vList2"/>
    <dgm:cxn modelId="{C54B39F6-37EC-48F5-B359-2DCE5A500465}" type="presOf" srcId="{8F5CA292-3448-4754-BD6A-25E39FC3CD61}" destId="{AEC21930-33A2-4E7A-AC39-EDF2AB40D6C0}" srcOrd="0" destOrd="0" presId="urn:microsoft.com/office/officeart/2005/8/layout/vList2"/>
    <dgm:cxn modelId="{3FCE9415-D880-4840-B3A0-AE249D8E0F32}" type="presParOf" srcId="{C3CEF775-D21C-428F-8668-822538E6C672}" destId="{5445DF5A-4EFC-4E76-9F36-8526864D0E11}" srcOrd="0" destOrd="0" presId="urn:microsoft.com/office/officeart/2005/8/layout/vList2"/>
    <dgm:cxn modelId="{BD4BB154-CAEC-41FB-AF54-CC7FE3EB4028}" type="presParOf" srcId="{C3CEF775-D21C-428F-8668-822538E6C672}" destId="{EB010477-7794-4709-AB10-B02F55D38245}" srcOrd="1" destOrd="0" presId="urn:microsoft.com/office/officeart/2005/8/layout/vList2"/>
    <dgm:cxn modelId="{6C93B909-56D9-4C02-8B9A-DB0A2E435EDB}" type="presParOf" srcId="{C3CEF775-D21C-428F-8668-822538E6C672}" destId="{A4927CF0-D426-4CF5-8351-43EC760B64FF}" srcOrd="2" destOrd="0" presId="urn:microsoft.com/office/officeart/2005/8/layout/vList2"/>
    <dgm:cxn modelId="{897DCC6E-4C18-4F61-8A98-5D64CE113836}" type="presParOf" srcId="{C3CEF775-D21C-428F-8668-822538E6C672}" destId="{AEC21930-33A2-4E7A-AC39-EDF2AB40D6C0}" srcOrd="3" destOrd="0" presId="urn:microsoft.com/office/officeart/2005/8/layout/vList2"/>
    <dgm:cxn modelId="{56CCBF81-D43D-4E63-B628-B70F6B8297FC}" type="presParOf" srcId="{C3CEF775-D21C-428F-8668-822538E6C672}" destId="{C3846EA9-D42F-45C0-A66F-18F9072484FB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6770A9-1611-471A-9A2E-073A9106FAD4}">
      <dsp:nvSpPr>
        <dsp:cNvPr id="0" name=""/>
        <dsp:cNvSpPr/>
      </dsp:nvSpPr>
      <dsp:spPr>
        <a:xfrm rot="16200000">
          <a:off x="-3083288" y="4289370"/>
          <a:ext cx="6884670" cy="569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1933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Scale and Size of the NHS</a:t>
          </a:r>
        </a:p>
      </dsp:txBody>
      <dsp:txXfrm>
        <a:off x="-3083288" y="4289370"/>
        <a:ext cx="6884670" cy="569121"/>
      </dsp:txXfrm>
    </dsp:sp>
    <dsp:sp modelId="{514D1145-8AAF-4F30-BC21-D2BB761E2A6C}">
      <dsp:nvSpPr>
        <dsp:cNvPr id="0" name=""/>
        <dsp:cNvSpPr/>
      </dsp:nvSpPr>
      <dsp:spPr>
        <a:xfrm>
          <a:off x="643607" y="1131595"/>
          <a:ext cx="2834828" cy="688467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501933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NHS employs 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1,545,602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staff (headcount) in England as of January 2026.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This translates to 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1,379,163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full-time equivalent (FTE) employees representing the size of workforce capacity (Bulut, 2023).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is a major employer in the world and is ranked the largest organizations in the world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</dsp:txBody>
      <dsp:txXfrm>
        <a:off x="643607" y="1131595"/>
        <a:ext cx="2834828" cy="6884670"/>
      </dsp:txXfrm>
    </dsp:sp>
    <dsp:sp modelId="{7E2EDFCB-DD92-4314-9C15-F5196DC66E82}">
      <dsp:nvSpPr>
        <dsp:cNvPr id="0" name=""/>
        <dsp:cNvSpPr/>
      </dsp:nvSpPr>
      <dsp:spPr>
        <a:xfrm>
          <a:off x="74486" y="380355"/>
          <a:ext cx="1138242" cy="113824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BCB531-4F7D-4843-A3A0-864BF1DFFD41}">
      <dsp:nvSpPr>
        <dsp:cNvPr id="0" name=""/>
        <dsp:cNvSpPr/>
      </dsp:nvSpPr>
      <dsp:spPr>
        <a:xfrm rot="16200000">
          <a:off x="1029172" y="4289370"/>
          <a:ext cx="6884670" cy="569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1933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Role in Healthcare Delivery</a:t>
          </a:r>
        </a:p>
      </dsp:txBody>
      <dsp:txXfrm>
        <a:off x="1029172" y="4289370"/>
        <a:ext cx="6884670" cy="569121"/>
      </dsp:txXfrm>
    </dsp:sp>
    <dsp:sp modelId="{78812C2A-0C46-46AE-A014-F97FCB7FE76C}">
      <dsp:nvSpPr>
        <dsp:cNvPr id="0" name=""/>
        <dsp:cNvSpPr/>
      </dsp:nvSpPr>
      <dsp:spPr>
        <a:xfrm>
          <a:off x="4756068" y="1131595"/>
          <a:ext cx="2834828" cy="688467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501933" rIns="184912" bIns="184912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National health services (NHS) is a publicly funded healthcare system in England able to offer care in hospitals, community and mental health care.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assists in approximately </a:t>
          </a: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1.6 million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patient interactions daily, which demonstrates its primary role in society (Team </a:t>
          </a:r>
          <a:r>
            <a:rPr lang="en-US" sz="20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RioMed</a:t>
          </a: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2026).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Clinical personnel, support staff, and infrastructure positions needed to make service delivery possible fall within the workforce.</a:t>
          </a:r>
        </a:p>
      </dsp:txBody>
      <dsp:txXfrm>
        <a:off x="4756068" y="1131595"/>
        <a:ext cx="2834828" cy="6884670"/>
      </dsp:txXfrm>
    </dsp:sp>
    <dsp:sp modelId="{4C760FD8-6D3A-442F-948B-AF9986CAD177}">
      <dsp:nvSpPr>
        <dsp:cNvPr id="0" name=""/>
        <dsp:cNvSpPr/>
      </dsp:nvSpPr>
      <dsp:spPr>
        <a:xfrm>
          <a:off x="4186946" y="380355"/>
          <a:ext cx="1138242" cy="113824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5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3F0B2A-62F7-4CBC-8626-AF4C7A435D18}">
      <dsp:nvSpPr>
        <dsp:cNvPr id="0" name=""/>
        <dsp:cNvSpPr/>
      </dsp:nvSpPr>
      <dsp:spPr>
        <a:xfrm rot="16200000">
          <a:off x="5141632" y="4289370"/>
          <a:ext cx="6884670" cy="5691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501933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&amp; Development in the NHS</a:t>
          </a:r>
        </a:p>
      </dsp:txBody>
      <dsp:txXfrm>
        <a:off x="5141632" y="4289370"/>
        <a:ext cx="6884670" cy="569121"/>
      </dsp:txXfrm>
    </dsp:sp>
    <dsp:sp modelId="{01E08C0F-809D-4C1E-AB45-BCD598463DE4}">
      <dsp:nvSpPr>
        <dsp:cNvPr id="0" name=""/>
        <dsp:cNvSpPr/>
      </dsp:nvSpPr>
      <dsp:spPr>
        <a:xfrm>
          <a:off x="8868528" y="701716"/>
          <a:ext cx="2834828" cy="7744427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501933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development is an expensive undertaking of the NHS, organized by NHS England and Health Education England (HEE).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Regular training process is needed to guarantee that staff remains clinically competent, safe with patients, and flexible to emerging technologies and treatments.</a:t>
          </a:r>
        </a:p>
      </dsp:txBody>
      <dsp:txXfrm>
        <a:off x="8868528" y="701716"/>
        <a:ext cx="2834828" cy="7744427"/>
      </dsp:txXfrm>
    </dsp:sp>
    <dsp:sp modelId="{BB2D5DDE-B64D-4A6F-8784-257D768B45D0}">
      <dsp:nvSpPr>
        <dsp:cNvPr id="0" name=""/>
        <dsp:cNvSpPr/>
      </dsp:nvSpPr>
      <dsp:spPr>
        <a:xfrm>
          <a:off x="8299407" y="380355"/>
          <a:ext cx="1138242" cy="1138242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5">
              <a:lumMod val="7500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ED30FB-9D45-4804-BDC1-DFB69C97CB0D}">
      <dsp:nvSpPr>
        <dsp:cNvPr id="0" name=""/>
        <dsp:cNvSpPr/>
      </dsp:nvSpPr>
      <dsp:spPr>
        <a:xfrm>
          <a:off x="38" y="1328396"/>
          <a:ext cx="3703011" cy="148120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Importance</a:t>
          </a:r>
        </a:p>
      </dsp:txBody>
      <dsp:txXfrm>
        <a:off x="38" y="1328396"/>
        <a:ext cx="3703011" cy="1481204"/>
      </dsp:txXfrm>
    </dsp:sp>
    <dsp:sp modelId="{84231B05-0753-4C95-8D82-A63B65B3200B}">
      <dsp:nvSpPr>
        <dsp:cNvPr id="0" name=""/>
        <dsp:cNvSpPr/>
      </dsp:nvSpPr>
      <dsp:spPr>
        <a:xfrm>
          <a:off x="38" y="2809601"/>
          <a:ext cx="3703011" cy="392534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workforce plan is based on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Train, Retain, Reform.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Training expansion at record levels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places to increase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50–65%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by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2031/32 (Stockton and Pender, 2025)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Minimizes labor shortages and dependence on foreign employees.</a:t>
          </a:r>
        </a:p>
      </dsp:txBody>
      <dsp:txXfrm>
        <a:off x="38" y="2809601"/>
        <a:ext cx="3703011" cy="3925349"/>
      </dsp:txXfrm>
    </dsp:sp>
    <dsp:sp modelId="{6EDB7EE4-7662-45F8-802E-634F86D5F8C6}">
      <dsp:nvSpPr>
        <dsp:cNvPr id="0" name=""/>
        <dsp:cNvSpPr/>
      </dsp:nvSpPr>
      <dsp:spPr>
        <a:xfrm>
          <a:off x="4221471" y="1328396"/>
          <a:ext cx="3703011" cy="1481204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6464" tIns="89408" rIns="156464" bIns="89408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&amp; Current Gaps</a:t>
          </a:r>
        </a:p>
      </dsp:txBody>
      <dsp:txXfrm>
        <a:off x="4221471" y="1328396"/>
        <a:ext cx="3703011" cy="1481204"/>
      </dsp:txXfrm>
    </dsp:sp>
    <dsp:sp modelId="{DD5BB5EE-F459-4103-BEA9-65BCA6201EBE}">
      <dsp:nvSpPr>
        <dsp:cNvPr id="0" name=""/>
        <dsp:cNvSpPr/>
      </dsp:nvSpPr>
      <dsp:spPr>
        <a:xfrm>
          <a:off x="4221471" y="2809601"/>
          <a:ext cx="3703011" cy="392534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348" tIns="117348" rIns="156464" bIns="176022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£4.9 billion 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spent on education &amp; training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(2023–24)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Only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~0.6% 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 NHS trust budgets allocated to training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Major difference in training (NHS England, 2024) investment between trusts.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Indicates gap between need and actual training provision</a:t>
          </a:r>
        </a:p>
      </dsp:txBody>
      <dsp:txXfrm>
        <a:off x="4221471" y="2809601"/>
        <a:ext cx="3703011" cy="39253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C3CDA5-B322-4333-BF1E-719A8A1F7AB5}">
      <dsp:nvSpPr>
        <dsp:cNvPr id="0" name=""/>
        <dsp:cNvSpPr/>
      </dsp:nvSpPr>
      <dsp:spPr>
        <a:xfrm>
          <a:off x="6095999" y="1311046"/>
          <a:ext cx="3303625" cy="6816953"/>
        </a:xfrm>
        <a:prstGeom prst="wedgeRectCallout">
          <a:avLst>
            <a:gd name="adj1" fmla="val 0"/>
            <a:gd name="adj2" fmla="val 0"/>
          </a:avLst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Electronic Staff Record (ESR) -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national system where NHS employees can access training, learning records and courses </a:t>
          </a:r>
          <a:r>
            <a:rPr lang="fr-FR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</a:t>
          </a:r>
          <a:r>
            <a:rPr lang="fr-FR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Lacey</a:t>
          </a:r>
          <a:r>
            <a:rPr lang="fr-FR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Bryant et al., 2022)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Health Education England (HEE) -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manages workforce education and training planning in the NHS.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Local Education &amp; Training Boards (LETBs) –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plan and deliver training based on regional workforce needs (NHS England, 2020)</a:t>
          </a:r>
        </a:p>
      </dsp:txBody>
      <dsp:txXfrm>
        <a:off x="6515560" y="1311046"/>
        <a:ext cx="2884065" cy="6816953"/>
      </dsp:txXfrm>
    </dsp:sp>
    <dsp:sp modelId="{E8DA9570-E5E9-451E-A0C1-E04C0D16F7BD}">
      <dsp:nvSpPr>
        <dsp:cNvPr id="0" name=""/>
        <dsp:cNvSpPr/>
      </dsp:nvSpPr>
      <dsp:spPr>
        <a:xfrm>
          <a:off x="6095999" y="0"/>
          <a:ext cx="3303625" cy="1311046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Workforce Training Infrastructure</a:t>
          </a:r>
        </a:p>
      </dsp:txBody>
      <dsp:txXfrm>
        <a:off x="6095999" y="0"/>
        <a:ext cx="3303625" cy="1311046"/>
      </dsp:txXfrm>
    </dsp:sp>
    <dsp:sp modelId="{C3BBD5D7-67D0-4D8A-A9C4-D5E3D9C1F9C8}">
      <dsp:nvSpPr>
        <dsp:cNvPr id="0" name=""/>
        <dsp:cNvSpPr/>
      </dsp:nvSpPr>
      <dsp:spPr>
        <a:xfrm>
          <a:off x="2792374" y="1311046"/>
          <a:ext cx="3303625" cy="6292697"/>
        </a:xfrm>
        <a:prstGeom prst="wedgeRectCallout">
          <a:avLst>
            <a:gd name="adj1" fmla="val 62500"/>
            <a:gd name="adj2" fmla="val 20830"/>
          </a:avLst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Learning Hub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national portal connected to free e-learning opportunities, resources and professional development tools of all NHS employees.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for Healthcare (e-</a:t>
          </a:r>
          <a:r>
            <a:rPr lang="en-US" sz="2400" b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- provides 400+ training programmes 24/7 to healthcare professionals.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(Geary, McKee and Petty-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Saphon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2024)</a:t>
          </a:r>
        </a:p>
      </dsp:txBody>
      <dsp:txXfrm>
        <a:off x="3211934" y="1311046"/>
        <a:ext cx="2884065" cy="6292697"/>
      </dsp:txXfrm>
    </dsp:sp>
    <dsp:sp modelId="{E328A0AE-35F8-4E00-A6CC-E09D1437E711}">
      <dsp:nvSpPr>
        <dsp:cNvPr id="0" name=""/>
        <dsp:cNvSpPr/>
      </dsp:nvSpPr>
      <dsp:spPr>
        <a:xfrm>
          <a:off x="2792374" y="262534"/>
          <a:ext cx="3303625" cy="104851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82550" rIns="82550" bIns="8255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Learning Platforms</a:t>
          </a:r>
        </a:p>
      </dsp:txBody>
      <dsp:txXfrm>
        <a:off x="2792374" y="262534"/>
        <a:ext cx="3303625" cy="104851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27AB65A-164A-4A9C-8D77-D89F711272D5}">
      <dsp:nvSpPr>
        <dsp:cNvPr id="0" name=""/>
        <dsp:cNvSpPr/>
      </dsp:nvSpPr>
      <dsp:spPr>
        <a:xfrm>
          <a:off x="4588" y="1671625"/>
          <a:ext cx="2346811" cy="14540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63500" rIns="1778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Access to Development Opportunities</a:t>
          </a:r>
        </a:p>
      </dsp:txBody>
      <dsp:txXfrm>
        <a:off x="4588" y="1671625"/>
        <a:ext cx="2346811" cy="1454062"/>
      </dsp:txXfrm>
    </dsp:sp>
    <dsp:sp modelId="{6B630DEC-F868-431E-A28B-2EA43E140E2B}">
      <dsp:nvSpPr>
        <dsp:cNvPr id="0" name=""/>
        <dsp:cNvSpPr/>
      </dsp:nvSpPr>
      <dsp:spPr>
        <a:xfrm>
          <a:off x="2351400" y="671957"/>
          <a:ext cx="469362" cy="3453398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DCC350D-AB4F-4E1A-92BE-6C8EC169C9DF}">
      <dsp:nvSpPr>
        <dsp:cNvPr id="0" name=""/>
        <dsp:cNvSpPr/>
      </dsp:nvSpPr>
      <dsp:spPr>
        <a:xfrm>
          <a:off x="3008507" y="671957"/>
          <a:ext cx="6383328" cy="345339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Staff Survey 2025 highlights the need for improvement in training, development, and career progression opportunities across trusts (NHS Employers, 2025)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financial constraints and workforce pressures restrict the ability to provide regular training programmes (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Batavanis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et al., 2025).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Inequalities are still present in organizations, with differences in access to development opportunities.</a:t>
          </a:r>
        </a:p>
      </dsp:txBody>
      <dsp:txXfrm>
        <a:off x="3008507" y="671957"/>
        <a:ext cx="6383328" cy="3453398"/>
      </dsp:txXfrm>
    </dsp:sp>
    <dsp:sp modelId="{B67B86B9-2722-4017-BFC1-EC4427EE6534}">
      <dsp:nvSpPr>
        <dsp:cNvPr id="0" name=""/>
        <dsp:cNvSpPr/>
      </dsp:nvSpPr>
      <dsp:spPr>
        <a:xfrm>
          <a:off x="4588" y="5224691"/>
          <a:ext cx="2346811" cy="1113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63500" rIns="177800" bIns="6350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Impact on Workforce Development</a:t>
          </a:r>
        </a:p>
      </dsp:txBody>
      <dsp:txXfrm>
        <a:off x="4588" y="5224691"/>
        <a:ext cx="2346811" cy="1113750"/>
      </dsp:txXfrm>
    </dsp:sp>
    <dsp:sp modelId="{FE7557BB-3B3F-42D0-92A0-8E58C5D83722}">
      <dsp:nvSpPr>
        <dsp:cNvPr id="0" name=""/>
        <dsp:cNvSpPr/>
      </dsp:nvSpPr>
      <dsp:spPr>
        <a:xfrm>
          <a:off x="2351400" y="4215355"/>
          <a:ext cx="469362" cy="3132421"/>
        </a:xfrm>
        <a:prstGeom prst="leftBrace">
          <a:avLst>
            <a:gd name="adj1" fmla="val 35000"/>
            <a:gd name="adj2" fmla="val 50000"/>
          </a:avLst>
        </a:prstGeom>
        <a:noFill/>
        <a:ln w="25400" cap="flat" cmpd="sng" algn="ctr">
          <a:solidFill>
            <a:schemeClr val="dk2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23B0E0-F643-42FF-85A8-876C43468506}">
      <dsp:nvSpPr>
        <dsp:cNvPr id="0" name=""/>
        <dsp:cNvSpPr/>
      </dsp:nvSpPr>
      <dsp:spPr>
        <a:xfrm>
          <a:off x="3008507" y="4215355"/>
          <a:ext cx="6383328" cy="313242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 are key metrics linked to NHS performance and workforce improvement plans (Wakeling et al., 2025)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systematic development influences employee advancement, retention, and participation.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still focuses on training as a workforce strategy, yet there are still gaps in its implementation.</a:t>
          </a:r>
        </a:p>
      </dsp:txBody>
      <dsp:txXfrm>
        <a:off x="3008507" y="4215355"/>
        <a:ext cx="6383328" cy="31324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0C67F-D439-4932-9DEB-79DF1FAD8D78}">
      <dsp:nvSpPr>
        <dsp:cNvPr id="0" name=""/>
        <dsp:cNvSpPr/>
      </dsp:nvSpPr>
      <dsp:spPr>
        <a:xfrm>
          <a:off x="0" y="0"/>
          <a:ext cx="16687800" cy="26974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solidFill>
                <a:schemeClr val="bg1"/>
              </a:solidFill>
              <a:latin typeface="Open Sauce"/>
              <a:ea typeface="Open Sauce"/>
              <a:cs typeface="Open Sauce"/>
              <a:sym typeface="Open Sauce"/>
            </a:rPr>
            <a:t>Skills Gaps in Training &amp; Development in NHS</a:t>
          </a:r>
          <a:endParaRPr lang="en-US" sz="4800" b="1" kern="1200" dirty="0"/>
        </a:p>
      </dsp:txBody>
      <dsp:txXfrm>
        <a:off x="0" y="0"/>
        <a:ext cx="16687800" cy="2697480"/>
      </dsp:txXfrm>
    </dsp:sp>
    <dsp:sp modelId="{EFA41671-9A65-4BD2-AF12-87B3FC5DD2D5}">
      <dsp:nvSpPr>
        <dsp:cNvPr id="0" name=""/>
        <dsp:cNvSpPr/>
      </dsp:nvSpPr>
      <dsp:spPr>
        <a:xfrm>
          <a:off x="2037" y="2697480"/>
          <a:ext cx="3336745" cy="56647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Clinical &amp; Specialist Skills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Nurse, midwife and specialist clinician (e.g. mental health, radiology) shortage.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Gaps in advanced clinical decision-making and complex care skills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Patient complexity is increasing, requiring multi-skilled professionals.</a:t>
          </a:r>
        </a:p>
      </dsp:txBody>
      <dsp:txXfrm>
        <a:off x="2037" y="2697480"/>
        <a:ext cx="3336745" cy="5664708"/>
      </dsp:txXfrm>
    </dsp:sp>
    <dsp:sp modelId="{23FEFF95-E126-4F01-9026-1DA824471222}">
      <dsp:nvSpPr>
        <dsp:cNvPr id="0" name=""/>
        <dsp:cNvSpPr/>
      </dsp:nvSpPr>
      <dsp:spPr>
        <a:xfrm>
          <a:off x="3338782" y="2697480"/>
          <a:ext cx="3336745" cy="56647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&amp; Technological Skills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electronic health record (EHR) and digital training.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Insufficient data analysis and AI-related healthcare competencies.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revolution exceeding the ability of staff.</a:t>
          </a:r>
        </a:p>
      </dsp:txBody>
      <dsp:txXfrm>
        <a:off x="3338782" y="2697480"/>
        <a:ext cx="3336745" cy="5664708"/>
      </dsp:txXfrm>
    </dsp:sp>
    <dsp:sp modelId="{F3E72058-787D-4B65-8B8E-0C3D98B22021}">
      <dsp:nvSpPr>
        <dsp:cNvPr id="0" name=""/>
        <dsp:cNvSpPr/>
      </dsp:nvSpPr>
      <dsp:spPr>
        <a:xfrm>
          <a:off x="6675527" y="2697480"/>
          <a:ext cx="3336745" cy="56647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 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&amp; Management Skills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Poor leadership, supervision and team management.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structured succession planning and leadership pipelines</a:t>
          </a:r>
        </a:p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Ineffective leadership affects staff retention and performance.</a:t>
          </a:r>
        </a:p>
      </dsp:txBody>
      <dsp:txXfrm>
        <a:off x="6675527" y="2697480"/>
        <a:ext cx="3336745" cy="5664708"/>
      </dsp:txXfrm>
    </dsp:sp>
    <dsp:sp modelId="{B58A2A4C-D043-4F2A-B2FE-3E4F97E42D7D}">
      <dsp:nvSpPr>
        <dsp:cNvPr id="0" name=""/>
        <dsp:cNvSpPr/>
      </dsp:nvSpPr>
      <dsp:spPr>
        <a:xfrm>
          <a:off x="10012272" y="2697480"/>
          <a:ext cx="3336745" cy="56647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Soft Skills and Patient-</a:t>
          </a:r>
          <a:r>
            <a:rPr lang="en-US" sz="2400" b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Care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Gaps in communication, empathy, and patient engagement skills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Need for better interdisciplinary teamwork and collaboration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competence skills are still developing</a:t>
          </a:r>
        </a:p>
      </dsp:txBody>
      <dsp:txXfrm>
        <a:off x="10012272" y="2697480"/>
        <a:ext cx="3336745" cy="5664708"/>
      </dsp:txXfrm>
    </dsp:sp>
    <dsp:sp modelId="{7337DA60-CD79-49BB-A005-972B9C49629A}">
      <dsp:nvSpPr>
        <dsp:cNvPr id="0" name=""/>
        <dsp:cNvSpPr/>
      </dsp:nvSpPr>
      <dsp:spPr>
        <a:xfrm>
          <a:off x="13349017" y="2697480"/>
          <a:ext cx="3336745" cy="5664708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Learning &amp; Adaptability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emphasis on the culture of lifelong learning and upskilling.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are not able to adjust to swift policy and healthcare reforms.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Not necessarily flexible and accessible training systems.</a:t>
          </a:r>
        </a:p>
      </dsp:txBody>
      <dsp:txXfrm>
        <a:off x="13349017" y="2697480"/>
        <a:ext cx="3336745" cy="5664708"/>
      </dsp:txXfrm>
    </dsp:sp>
    <dsp:sp modelId="{7A17BF08-7B66-461D-AE03-EC9074C1DFEA}">
      <dsp:nvSpPr>
        <dsp:cNvPr id="0" name=""/>
        <dsp:cNvSpPr/>
      </dsp:nvSpPr>
      <dsp:spPr>
        <a:xfrm>
          <a:off x="0" y="8362188"/>
          <a:ext cx="16687800" cy="629412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C498338-CEB9-4F28-94B6-D28216496E8C}">
      <dsp:nvSpPr>
        <dsp:cNvPr id="0" name=""/>
        <dsp:cNvSpPr/>
      </dsp:nvSpPr>
      <dsp:spPr>
        <a:xfrm>
          <a:off x="1137284" y="0"/>
          <a:ext cx="12889230" cy="7264400"/>
        </a:xfrm>
        <a:prstGeom prst="rightArrow">
          <a:avLst/>
        </a:prstGeom>
        <a:solidFill>
          <a:schemeClr val="tx2"/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C6B4AB-568A-40E9-93FE-C4596E1CCE70}">
      <dsp:nvSpPr>
        <dsp:cNvPr id="0" name=""/>
        <dsp:cNvSpPr/>
      </dsp:nvSpPr>
      <dsp:spPr>
        <a:xfrm>
          <a:off x="199201" y="1397002"/>
          <a:ext cx="6977109" cy="4470395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Just 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46.5%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 employees indicate that they have the ability to address all competing time requirements, and they have little capacity to participate in training.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Only 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32.8%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feel that they have enough staff to do their job correctly, which limits the time they have to develop.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Over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two-thirds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 staff reported  that they cannot effectively perform their job because of staffing shortages, which restricts their ability to take part in training.</a:t>
          </a:r>
        </a:p>
      </dsp:txBody>
      <dsp:txXfrm>
        <a:off x="417428" y="1615229"/>
        <a:ext cx="6540655" cy="4033941"/>
      </dsp:txXfrm>
    </dsp:sp>
    <dsp:sp modelId="{2D15E09E-3A54-4286-9B60-A280884E70E9}">
      <dsp:nvSpPr>
        <dsp:cNvPr id="0" name=""/>
        <dsp:cNvSpPr/>
      </dsp:nvSpPr>
      <dsp:spPr>
        <a:xfrm>
          <a:off x="7514312" y="1320798"/>
          <a:ext cx="7450286" cy="462280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Burnout is reported by 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31.47%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of the staff, decreasing their capacity to participate in learning and development.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proportion of people who felt unwell as a result of work-related stress was 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42.36%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and it affected training uptake and performance.</a:t>
          </a:r>
        </a:p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overall response rate of approximately 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49 % (766,000 </a:t>
          </a: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or more staff) demonstrates extensive workforce issues within NHS organizations.</a:t>
          </a:r>
        </a:p>
      </dsp:txBody>
      <dsp:txXfrm>
        <a:off x="7739979" y="1546465"/>
        <a:ext cx="6998952" cy="417146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D61446-5B84-4667-AAC6-25F0A7703E59}">
      <dsp:nvSpPr>
        <dsp:cNvPr id="0" name=""/>
        <dsp:cNvSpPr/>
      </dsp:nvSpPr>
      <dsp:spPr>
        <a:xfrm>
          <a:off x="1346" y="651400"/>
          <a:ext cx="5250153" cy="315009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Restricted access to training because of workload and shortage of staff.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Disparity in access to development programs by NHS trusts.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learning time postpones skills acquisition and career growth.(Alkan, Cushen-Brewster and Anyanwu, 2024).</a:t>
          </a:r>
        </a:p>
      </dsp:txBody>
      <dsp:txXfrm>
        <a:off x="1346" y="651400"/>
        <a:ext cx="5250153" cy="3150092"/>
      </dsp:txXfrm>
    </dsp:sp>
    <dsp:sp modelId="{A399CF6E-25FB-457B-8ADA-308866D47A67}">
      <dsp:nvSpPr>
        <dsp:cNvPr id="0" name=""/>
        <dsp:cNvSpPr/>
      </dsp:nvSpPr>
      <dsp:spPr>
        <a:xfrm>
          <a:off x="5776515" y="651400"/>
          <a:ext cx="5250153" cy="315009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Clinical skills and patient safety are enhanced through good training. 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absence of training lowers the staff confidence and performance. 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standards of care need to be constantly developed (Williams, 2024).</a:t>
          </a:r>
        </a:p>
      </dsp:txBody>
      <dsp:txXfrm>
        <a:off x="5776515" y="651400"/>
        <a:ext cx="5250153" cy="3150092"/>
      </dsp:txXfrm>
    </dsp:sp>
    <dsp:sp modelId="{9488F4E5-ABF3-4097-BF8E-C8FB3BC3A451}">
      <dsp:nvSpPr>
        <dsp:cNvPr id="0" name=""/>
        <dsp:cNvSpPr/>
      </dsp:nvSpPr>
      <dsp:spPr>
        <a:xfrm>
          <a:off x="1346" y="4326507"/>
          <a:ext cx="5250153" cy="315009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training enhances stress and job dissatisfaction.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Few development opportunities lead to burnout.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Professional employees are more assured and involved.(Remnant et al., 2025).</a:t>
          </a:r>
        </a:p>
      </dsp:txBody>
      <dsp:txXfrm>
        <a:off x="1346" y="4326507"/>
        <a:ext cx="5250153" cy="3150092"/>
      </dsp:txXfrm>
    </dsp:sp>
    <dsp:sp modelId="{56BE4167-A99B-4FED-AA50-4CF719ED11A9}">
      <dsp:nvSpPr>
        <dsp:cNvPr id="0" name=""/>
        <dsp:cNvSpPr/>
      </dsp:nvSpPr>
      <dsp:spPr>
        <a:xfrm>
          <a:off x="5776515" y="4326507"/>
          <a:ext cx="5250153" cy="3150092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Experienced employees provide better quality and efficient care.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lack of training may result in clinical errors and adverse outcomes.</a:t>
          </a:r>
        </a:p>
        <a:p>
          <a:pPr marL="0" lvl="0" indent="0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Life-long learning enhances general medical performance.</a:t>
          </a:r>
        </a:p>
      </dsp:txBody>
      <dsp:txXfrm>
        <a:off x="5776515" y="4326507"/>
        <a:ext cx="5250153" cy="315009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34AAEE9-EBC6-4550-BA97-3850546476A6}">
      <dsp:nvSpPr>
        <dsp:cNvPr id="0" name=""/>
        <dsp:cNvSpPr/>
      </dsp:nvSpPr>
      <dsp:spPr>
        <a:xfrm rot="16200000">
          <a:off x="1987550" y="-1987550"/>
          <a:ext cx="4025900" cy="8001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 Clinical Workload</a:t>
          </a:r>
        </a:p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b="1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lot of work minimizes time to take on leadership training.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employees are more concerned with patient care rather than development.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Restricts involvement in formal leadership courses (Snelling et al., 2023)</a:t>
          </a:r>
        </a:p>
      </dsp:txBody>
      <dsp:txXfrm rot="5400000">
        <a:off x="0" y="0"/>
        <a:ext cx="8001000" cy="3019425"/>
      </dsp:txXfrm>
    </dsp:sp>
    <dsp:sp modelId="{6EB3DC0A-6C54-4502-899B-CCE393AA16DB}">
      <dsp:nvSpPr>
        <dsp:cNvPr id="0" name=""/>
        <dsp:cNvSpPr/>
      </dsp:nvSpPr>
      <dsp:spPr>
        <a:xfrm>
          <a:off x="8001000" y="0"/>
          <a:ext cx="8001000" cy="40259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Limited Funding for Training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development initiatives are limited by budget limitations.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Less access to higher training programmes.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tended to concentrate on short-term service provision (Jones, Horton and Home, 2022)</a:t>
          </a: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  <a:endParaRPr lang="en-US" sz="23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8001000" y="0"/>
        <a:ext cx="8001000" cy="3019425"/>
      </dsp:txXfrm>
    </dsp:sp>
    <dsp:sp modelId="{0A91DD89-01F5-424F-9B7D-D4D8D6D8FD1F}">
      <dsp:nvSpPr>
        <dsp:cNvPr id="0" name=""/>
        <dsp:cNvSpPr/>
      </dsp:nvSpPr>
      <dsp:spPr>
        <a:xfrm rot="10800000">
          <a:off x="0" y="4025900"/>
          <a:ext cx="8001000" cy="40259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Job Rotations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Rotations interfere with the continuity of leadership skills development.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Limits long-term mentoring and leadership growth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Minimizes stability of leadership channels.</a:t>
          </a:r>
        </a:p>
      </dsp:txBody>
      <dsp:txXfrm rot="10800000">
        <a:off x="0" y="5032374"/>
        <a:ext cx="8001000" cy="3019425"/>
      </dsp:txXfrm>
    </dsp:sp>
    <dsp:sp modelId="{92AFF059-259C-4FAB-BC5D-A8B40ED09765}">
      <dsp:nvSpPr>
        <dsp:cNvPr id="0" name=""/>
        <dsp:cNvSpPr/>
      </dsp:nvSpPr>
      <dsp:spPr>
        <a:xfrm rot="5400000">
          <a:off x="9988550" y="2038349"/>
          <a:ext cx="4025900" cy="8001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576" tIns="163576" rIns="163576" bIns="163576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Formal Recognition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 skills do not necessarily receive official recognition.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Lowers the incentive to undergo leadership training.</a:t>
          </a:r>
        </a:p>
        <a:p>
          <a:pPr marL="0" lvl="0" indent="0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Few motivations to encourage employees to take up leadership positions (Lewis, Hughes and Baldie, 2025).</a:t>
          </a:r>
        </a:p>
      </dsp:txBody>
      <dsp:txXfrm rot="-5400000">
        <a:off x="8001000" y="5032374"/>
        <a:ext cx="8001000" cy="3019425"/>
      </dsp:txXfrm>
    </dsp:sp>
    <dsp:sp modelId="{758CA891-2EB2-4F46-A838-AD734050CD4A}">
      <dsp:nvSpPr>
        <dsp:cNvPr id="0" name=""/>
        <dsp:cNvSpPr/>
      </dsp:nvSpPr>
      <dsp:spPr>
        <a:xfrm>
          <a:off x="5600699" y="3019425"/>
          <a:ext cx="4800600" cy="2012950"/>
        </a:xfrm>
        <a:prstGeom prst="roundRect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Leadership Development for Training &amp; Development</a:t>
          </a:r>
        </a:p>
      </dsp:txBody>
      <dsp:txXfrm>
        <a:off x="5698963" y="3117689"/>
        <a:ext cx="4604072" cy="181642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46DE24-FA08-4A4E-801D-2E172EB149DB}">
      <dsp:nvSpPr>
        <dsp:cNvPr id="0" name=""/>
        <dsp:cNvSpPr/>
      </dsp:nvSpPr>
      <dsp:spPr>
        <a:xfrm>
          <a:off x="6934200" y="2242100"/>
          <a:ext cx="4905997" cy="85145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25727"/>
              </a:lnTo>
              <a:lnTo>
                <a:pt x="4905997" y="425727"/>
              </a:lnTo>
              <a:lnTo>
                <a:pt x="4905997" y="851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7FDAD5-42D8-4801-88E1-10FCA9369EB3}">
      <dsp:nvSpPr>
        <dsp:cNvPr id="0" name=""/>
        <dsp:cNvSpPr/>
      </dsp:nvSpPr>
      <dsp:spPr>
        <a:xfrm>
          <a:off x="6888480" y="2242100"/>
          <a:ext cx="91440" cy="85145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851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CAD62D2-064A-47B2-8A01-506203B2E972}">
      <dsp:nvSpPr>
        <dsp:cNvPr id="0" name=""/>
        <dsp:cNvSpPr/>
      </dsp:nvSpPr>
      <dsp:spPr>
        <a:xfrm>
          <a:off x="2028202" y="2242100"/>
          <a:ext cx="4905997" cy="851454"/>
        </a:xfrm>
        <a:custGeom>
          <a:avLst/>
          <a:gdLst/>
          <a:ahLst/>
          <a:cxnLst/>
          <a:rect l="0" t="0" r="0" b="0"/>
          <a:pathLst>
            <a:path>
              <a:moveTo>
                <a:pt x="4905997" y="0"/>
              </a:moveTo>
              <a:lnTo>
                <a:pt x="4905997" y="425727"/>
              </a:lnTo>
              <a:lnTo>
                <a:pt x="0" y="425727"/>
              </a:lnTo>
              <a:lnTo>
                <a:pt x="0" y="85145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A1A2030-8942-466E-A341-7DFC5EA49F8F}">
      <dsp:nvSpPr>
        <dsp:cNvPr id="0" name=""/>
        <dsp:cNvSpPr/>
      </dsp:nvSpPr>
      <dsp:spPr>
        <a:xfrm>
          <a:off x="4906928" y="214828"/>
          <a:ext cx="4054543" cy="20272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Root Causes</a:t>
          </a:r>
        </a:p>
      </dsp:txBody>
      <dsp:txXfrm>
        <a:off x="4906928" y="214828"/>
        <a:ext cx="4054543" cy="2027271"/>
      </dsp:txXfrm>
    </dsp:sp>
    <dsp:sp modelId="{5574D604-AE54-4ABB-A57B-73F479D6B732}">
      <dsp:nvSpPr>
        <dsp:cNvPr id="0" name=""/>
        <dsp:cNvSpPr/>
      </dsp:nvSpPr>
      <dsp:spPr>
        <a:xfrm>
          <a:off x="931" y="3093554"/>
          <a:ext cx="4054543" cy="20272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Workload &amp; Time Pressure</a:t>
          </a:r>
        </a:p>
      </dsp:txBody>
      <dsp:txXfrm>
        <a:off x="931" y="3093554"/>
        <a:ext cx="4054543" cy="2027271"/>
      </dsp:txXfrm>
    </dsp:sp>
    <dsp:sp modelId="{A439BEF7-8F6C-4070-81EF-B535B18BCFC1}">
      <dsp:nvSpPr>
        <dsp:cNvPr id="0" name=""/>
        <dsp:cNvSpPr/>
      </dsp:nvSpPr>
      <dsp:spPr>
        <a:xfrm>
          <a:off x="4906928" y="3093554"/>
          <a:ext cx="4054543" cy="20272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Budget Constraints</a:t>
          </a:r>
        </a:p>
      </dsp:txBody>
      <dsp:txXfrm>
        <a:off x="4906928" y="3093554"/>
        <a:ext cx="4054543" cy="2027271"/>
      </dsp:txXfrm>
    </dsp:sp>
    <dsp:sp modelId="{7EB1F9AA-A0A0-468F-8478-A868F1C413ED}">
      <dsp:nvSpPr>
        <dsp:cNvPr id="0" name=""/>
        <dsp:cNvSpPr/>
      </dsp:nvSpPr>
      <dsp:spPr>
        <a:xfrm>
          <a:off x="9812925" y="3093554"/>
          <a:ext cx="4054543" cy="20272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Issues</a:t>
          </a:r>
        </a:p>
      </dsp:txBody>
      <dsp:txXfrm>
        <a:off x="9812925" y="3093554"/>
        <a:ext cx="4054543" cy="202727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DFDB5-5816-45D5-9A82-22DE1AFFEEC0}">
      <dsp:nvSpPr>
        <dsp:cNvPr id="0" name=""/>
        <dsp:cNvSpPr/>
      </dsp:nvSpPr>
      <dsp:spPr>
        <a:xfrm>
          <a:off x="7603910" y="1428089"/>
          <a:ext cx="3014915" cy="6699910"/>
        </a:xfrm>
        <a:prstGeom prst="wedgeRectCallout">
          <a:avLst>
            <a:gd name="adj1" fmla="val 0"/>
            <a:gd name="adj2" fmla="val 0"/>
          </a:avLst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5" tIns="79375" rIns="79375" bIns="79375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limited number of training programmes on offer to staff.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access to high quality and specialised training.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Impacts career growth and abilities (</a:t>
          </a:r>
          <a:r>
            <a:rPr lang="en-US" sz="25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Jerjes</a:t>
          </a: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and Majeed, 2025).</a:t>
          </a:r>
        </a:p>
      </dsp:txBody>
      <dsp:txXfrm>
        <a:off x="7986541" y="1428089"/>
        <a:ext cx="2632284" cy="6699910"/>
      </dsp:txXfrm>
    </dsp:sp>
    <dsp:sp modelId="{03911237-EE1D-45A0-834D-F24F29082753}">
      <dsp:nvSpPr>
        <dsp:cNvPr id="0" name=""/>
        <dsp:cNvSpPr/>
      </dsp:nvSpPr>
      <dsp:spPr>
        <a:xfrm>
          <a:off x="7603910" y="0"/>
          <a:ext cx="3014915" cy="143052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Reduced Training Opportunities</a:t>
          </a:r>
        </a:p>
      </dsp:txBody>
      <dsp:txXfrm>
        <a:off x="7603910" y="0"/>
        <a:ext cx="3014915" cy="1430528"/>
      </dsp:txXfrm>
    </dsp:sp>
    <dsp:sp modelId="{E5748CD0-7606-4AE5-AE50-3922828B41AA}">
      <dsp:nvSpPr>
        <dsp:cNvPr id="0" name=""/>
        <dsp:cNvSpPr/>
      </dsp:nvSpPr>
      <dsp:spPr>
        <a:xfrm>
          <a:off x="4588089" y="1428089"/>
          <a:ext cx="3014915" cy="6221984"/>
        </a:xfrm>
        <a:prstGeom prst="wedgeRectCallout">
          <a:avLst>
            <a:gd name="adj1" fmla="val 62500"/>
            <a:gd name="adj2" fmla="val 20830"/>
          </a:avLst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5" tIns="79375" rIns="79375" bIns="79375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spending has increased by </a:t>
          </a: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~30% </a:t>
          </a: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since 2018–19, prioritizing core services (Charlesworth, 2024)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Immediate operational requirements are more important than training.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Restricts long term workforce development planning.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5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970720" y="1428089"/>
        <a:ext cx="2632284" cy="6221984"/>
      </dsp:txXfrm>
    </dsp:sp>
    <dsp:sp modelId="{402D0175-330A-4349-84A1-54120C885621}">
      <dsp:nvSpPr>
        <dsp:cNvPr id="0" name=""/>
        <dsp:cNvSpPr/>
      </dsp:nvSpPr>
      <dsp:spPr>
        <a:xfrm>
          <a:off x="4588089" y="231647"/>
          <a:ext cx="3014915" cy="119644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Focus on Service Delivery</a:t>
          </a:r>
        </a:p>
      </dsp:txBody>
      <dsp:txXfrm>
        <a:off x="4588089" y="231647"/>
        <a:ext cx="3014915" cy="1196441"/>
      </dsp:txXfrm>
    </dsp:sp>
    <dsp:sp modelId="{4EE1919D-E4FD-40A7-9AF4-92086DE0ED78}">
      <dsp:nvSpPr>
        <dsp:cNvPr id="0" name=""/>
        <dsp:cNvSpPr/>
      </dsp:nvSpPr>
      <dsp:spPr>
        <a:xfrm>
          <a:off x="1573174" y="1428089"/>
          <a:ext cx="3014915" cy="5743244"/>
        </a:xfrm>
        <a:prstGeom prst="wedgeRectCallout">
          <a:avLst>
            <a:gd name="adj1" fmla="val 62500"/>
            <a:gd name="adj2" fmla="val 20830"/>
          </a:avLst>
        </a:prstGeom>
        <a:solidFill>
          <a:schemeClr val="dk2">
            <a:tint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375" tIns="79375" rIns="79375" bIns="79375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funding increasing by </a:t>
          </a:r>
          <a:r>
            <a:rPr lang="en-US" sz="25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~3% annually (2023–2026), </a:t>
          </a: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but still under pressure (Charlesworth, 2024)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>
              <a:latin typeface="Times New Roman" panose="02020603050405020304" pitchFamily="18" charset="0"/>
              <a:cs typeface="Times New Roman" panose="02020603050405020304" pitchFamily="18" charset="0"/>
            </a:rPr>
            <a:t>Lack of adequate resources towards employee training.</a:t>
          </a:r>
        </a:p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was often under prioritization as compared to core services.</a:t>
          </a:r>
        </a:p>
      </dsp:txBody>
      <dsp:txXfrm>
        <a:off x="1955805" y="1428089"/>
        <a:ext cx="2632284" cy="5743244"/>
      </dsp:txXfrm>
    </dsp:sp>
    <dsp:sp modelId="{09D4F16D-EE5E-44D0-91AB-9EAD52CB48BC}">
      <dsp:nvSpPr>
        <dsp:cNvPr id="0" name=""/>
        <dsp:cNvSpPr/>
      </dsp:nvSpPr>
      <dsp:spPr>
        <a:xfrm>
          <a:off x="1573174" y="470611"/>
          <a:ext cx="3014915" cy="95747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Funding</a:t>
          </a:r>
        </a:p>
      </dsp:txBody>
      <dsp:txXfrm>
        <a:off x="1573174" y="470611"/>
        <a:ext cx="3014915" cy="95747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0DAFBC-8841-42CE-89AF-48BEBAF6C69E}">
      <dsp:nvSpPr>
        <dsp:cNvPr id="0" name=""/>
        <dsp:cNvSpPr/>
      </dsp:nvSpPr>
      <dsp:spPr>
        <a:xfrm rot="16200000">
          <a:off x="-2583103" y="2585914"/>
          <a:ext cx="7929930" cy="27581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Discrimination and Inequality in Training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 workplace learning settings, BME employees are faced with discrimination, microaggression, and exclusion.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Inequality in access to training and leadership development opportunities still exists.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Participation in training programmes is not fair due to cultural barriers.</a:t>
          </a:r>
        </a:p>
      </dsp:txBody>
      <dsp:txXfrm rot="5400000">
        <a:off x="2811" y="1585986"/>
        <a:ext cx="2758101" cy="4757958"/>
      </dsp:txXfrm>
    </dsp:sp>
    <dsp:sp modelId="{3EAC61C5-C28F-4B80-9E67-B4CBF05FD1A7}">
      <dsp:nvSpPr>
        <dsp:cNvPr id="0" name=""/>
        <dsp:cNvSpPr/>
      </dsp:nvSpPr>
      <dsp:spPr>
        <a:xfrm rot="16200000">
          <a:off x="381855" y="2585914"/>
          <a:ext cx="7929930" cy="27581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Cohesive Training Systems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existing training programmes do not always cover systemic bias and power relations.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Limited focus on cultural competence and diversity awareness in training</a:t>
          </a:r>
        </a:p>
      </dsp:txBody>
      <dsp:txXfrm rot="5400000">
        <a:off x="2967769" y="1585986"/>
        <a:ext cx="2758101" cy="4757958"/>
      </dsp:txXfrm>
    </dsp:sp>
    <dsp:sp modelId="{B93AAEA3-B8A9-4880-A45F-FB72D5176FF5}">
      <dsp:nvSpPr>
        <dsp:cNvPr id="0" name=""/>
        <dsp:cNvSpPr/>
      </dsp:nvSpPr>
      <dsp:spPr>
        <a:xfrm rot="16200000">
          <a:off x="3346814" y="2585914"/>
          <a:ext cx="7929930" cy="27581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Barriers to Career Progression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Minority staff face restricted access to leadership training and mentorship.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representation in the top positions because of disproportionate opportunities to develop.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support systems lowers professional promotion.</a:t>
          </a:r>
        </a:p>
      </dsp:txBody>
      <dsp:txXfrm rot="5400000">
        <a:off x="5932728" y="1585986"/>
        <a:ext cx="2758101" cy="4757958"/>
      </dsp:txXfrm>
    </dsp:sp>
    <dsp:sp modelId="{695453FC-3D05-4D41-8689-E0C8A4C7950F}">
      <dsp:nvSpPr>
        <dsp:cNvPr id="0" name=""/>
        <dsp:cNvSpPr/>
      </dsp:nvSpPr>
      <dsp:spPr>
        <a:xfrm rot="16200000">
          <a:off x="6311773" y="2585914"/>
          <a:ext cx="7929930" cy="2758101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0" tIns="0" rIns="12700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Weak Learning Organization Culture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supportive culture that is inclusive and embracing of training is not completely incorporated.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Absence of leadership determination to equity and development.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Demand of the culture of continuous learning to overcome systemic inequalities.</a:t>
          </a:r>
        </a:p>
      </dsp:txBody>
      <dsp:txXfrm rot="5400000">
        <a:off x="8897687" y="1585986"/>
        <a:ext cx="2758101" cy="475795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B95638-1127-41D3-869C-CEB83E7B2A26}">
      <dsp:nvSpPr>
        <dsp:cNvPr id="0" name=""/>
        <dsp:cNvSpPr/>
      </dsp:nvSpPr>
      <dsp:spPr>
        <a:xfrm>
          <a:off x="0" y="1408418"/>
          <a:ext cx="5388388" cy="538838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Concept of Psychological Contract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&amp; development is the constant improvement of skills and professional development of workers.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encompasses clinical training, leadership and digital skills.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It promotes workforce ability, patient safety, and quality of services in the NHS.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Employees demand to have equal and equitable development opportunities..</a:t>
          </a:r>
        </a:p>
      </dsp:txBody>
      <dsp:txXfrm>
        <a:off x="789111" y="2197529"/>
        <a:ext cx="3810166" cy="3810166"/>
      </dsp:txXfrm>
    </dsp:sp>
    <dsp:sp modelId="{5A59B111-270B-460C-91AE-4C91B3D1D037}">
      <dsp:nvSpPr>
        <dsp:cNvPr id="0" name=""/>
        <dsp:cNvSpPr/>
      </dsp:nvSpPr>
      <dsp:spPr>
        <a:xfrm>
          <a:off x="5388388" y="1408418"/>
          <a:ext cx="5388388" cy="538838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Impact on Training &amp; Development in the NHS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deficiency lowers staff morale and performance.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Low development prospects enhance dissatisfaction and turnover intentions.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gaps in skills influence care quality and efficiency.</a:t>
          </a:r>
        </a:p>
        <a:p>
          <a:pPr marL="0" lvl="0" indent="0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Inadequate training systems undermine the sustainability of the workforce in the long term.</a:t>
          </a:r>
        </a:p>
      </dsp:txBody>
      <dsp:txXfrm>
        <a:off x="6177499" y="2197529"/>
        <a:ext cx="3810166" cy="381016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871FC-EE62-4C8F-AD15-FFB35E2122E5}">
      <dsp:nvSpPr>
        <dsp:cNvPr id="0" name=""/>
        <dsp:cNvSpPr/>
      </dsp:nvSpPr>
      <dsp:spPr>
        <a:xfrm>
          <a:off x="4220" y="0"/>
          <a:ext cx="2532534" cy="3901440"/>
        </a:xfrm>
        <a:prstGeom prst="upArrow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D3495F-89AC-4B59-BADB-F72B6FC3CD2F}">
      <dsp:nvSpPr>
        <dsp:cNvPr id="0" name=""/>
        <dsp:cNvSpPr/>
      </dsp:nvSpPr>
      <dsp:spPr>
        <a:xfrm>
          <a:off x="2612731" y="0"/>
          <a:ext cx="4297634" cy="390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 Expectations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Access to training opportunities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Career development pathways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Support for continuous learning</a:t>
          </a:r>
        </a:p>
      </dsp:txBody>
      <dsp:txXfrm>
        <a:off x="2612731" y="0"/>
        <a:ext cx="4297634" cy="3901440"/>
      </dsp:txXfrm>
    </dsp:sp>
    <dsp:sp modelId="{96C61D22-C8F2-4212-B8C7-389248A5AD63}">
      <dsp:nvSpPr>
        <dsp:cNvPr id="0" name=""/>
        <dsp:cNvSpPr/>
      </dsp:nvSpPr>
      <dsp:spPr>
        <a:xfrm>
          <a:off x="763981" y="4226560"/>
          <a:ext cx="2532534" cy="3901440"/>
        </a:xfrm>
        <a:prstGeom prst="downArrow">
          <a:avLst/>
        </a:prstGeom>
        <a:solidFill>
          <a:schemeClr val="accent1">
            <a:shade val="80000"/>
            <a:hueOff val="306246"/>
            <a:satOff val="-4392"/>
            <a:lumOff val="256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985DB-1795-41EF-9D58-7B04DD1B05EE}">
      <dsp:nvSpPr>
        <dsp:cNvPr id="0" name=""/>
        <dsp:cNvSpPr/>
      </dsp:nvSpPr>
      <dsp:spPr>
        <a:xfrm>
          <a:off x="3372491" y="4226560"/>
          <a:ext cx="4297634" cy="390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0" rIns="142240" bIns="14224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Employer Expectations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Improved performance and skills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High-quality patient care</a:t>
          </a:r>
        </a:p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Commitment and professional growth</a:t>
          </a:r>
        </a:p>
      </dsp:txBody>
      <dsp:txXfrm>
        <a:off x="3372491" y="4226560"/>
        <a:ext cx="4297634" cy="390144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1CEAFA-CF16-43C7-A92B-1023FE7F57DC}">
      <dsp:nvSpPr>
        <dsp:cNvPr id="0" name=""/>
        <dsp:cNvSpPr/>
      </dsp:nvSpPr>
      <dsp:spPr>
        <a:xfrm>
          <a:off x="4693" y="0"/>
          <a:ext cx="2816352" cy="3901440"/>
        </a:xfrm>
        <a:prstGeom prst="upArrow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3ED2B3-B829-4F8C-9531-20AF7C7B0373}">
      <dsp:nvSpPr>
        <dsp:cNvPr id="0" name=""/>
        <dsp:cNvSpPr/>
      </dsp:nvSpPr>
      <dsp:spPr>
        <a:xfrm>
          <a:off x="2905536" y="0"/>
          <a:ext cx="4779264" cy="390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training opportunities in various positions.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Workload causes lack of guarded time to study.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equity in the distribution of development programmes.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appropriate training infrastructure lowers staff satisfaction.</a:t>
          </a:r>
        </a:p>
      </dsp:txBody>
      <dsp:txXfrm>
        <a:off x="2905536" y="0"/>
        <a:ext cx="4779264" cy="3901440"/>
      </dsp:txXfrm>
    </dsp:sp>
    <dsp:sp modelId="{5BB2C7C5-BDE6-4A91-8AC1-7AB88F5B026C}">
      <dsp:nvSpPr>
        <dsp:cNvPr id="0" name=""/>
        <dsp:cNvSpPr/>
      </dsp:nvSpPr>
      <dsp:spPr>
        <a:xfrm>
          <a:off x="849599" y="4226560"/>
          <a:ext cx="2816352" cy="3901440"/>
        </a:xfrm>
        <a:prstGeom prst="downArrow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18FAF1-B5DC-4B7F-BDA6-D0CD8D814D12}">
      <dsp:nvSpPr>
        <dsp:cNvPr id="0" name=""/>
        <dsp:cNvSpPr/>
      </dsp:nvSpPr>
      <dsp:spPr>
        <a:xfrm>
          <a:off x="3750442" y="4226560"/>
          <a:ext cx="4779264" cy="390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6464" tIns="0" rIns="156464" bIns="156464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Career development requires availability of development opportunities.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Incentive by training boosts morale.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Promotional opportunities associated with skill development.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on the job enhances involvement and satisfaction.</a:t>
          </a:r>
        </a:p>
      </dsp:txBody>
      <dsp:txXfrm>
        <a:off x="3750442" y="4226560"/>
        <a:ext cx="4779264" cy="390144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063864-EE69-497C-A1EF-41249C6C200D}">
      <dsp:nvSpPr>
        <dsp:cNvPr id="0" name=""/>
        <dsp:cNvSpPr/>
      </dsp:nvSpPr>
      <dsp:spPr>
        <a:xfrm>
          <a:off x="3538926" y="935426"/>
          <a:ext cx="6257147" cy="6257147"/>
        </a:xfrm>
        <a:prstGeom prst="blockArc">
          <a:avLst>
            <a:gd name="adj1" fmla="val 10800000"/>
            <a:gd name="adj2" fmla="val 16200000"/>
            <a:gd name="adj3" fmla="val 4636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16CAF7-1F07-48C8-91E4-EA8A58999F89}">
      <dsp:nvSpPr>
        <dsp:cNvPr id="0" name=""/>
        <dsp:cNvSpPr/>
      </dsp:nvSpPr>
      <dsp:spPr>
        <a:xfrm>
          <a:off x="3538926" y="935426"/>
          <a:ext cx="6257147" cy="6257147"/>
        </a:xfrm>
        <a:prstGeom prst="blockArc">
          <a:avLst>
            <a:gd name="adj1" fmla="val 5400000"/>
            <a:gd name="adj2" fmla="val 10800000"/>
            <a:gd name="adj3" fmla="val 4636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9B2DE-83B7-4B01-856F-EF2636CD80B4}">
      <dsp:nvSpPr>
        <dsp:cNvPr id="0" name=""/>
        <dsp:cNvSpPr/>
      </dsp:nvSpPr>
      <dsp:spPr>
        <a:xfrm>
          <a:off x="3538926" y="935426"/>
          <a:ext cx="6257147" cy="6257147"/>
        </a:xfrm>
        <a:prstGeom prst="blockArc">
          <a:avLst>
            <a:gd name="adj1" fmla="val 0"/>
            <a:gd name="adj2" fmla="val 5400000"/>
            <a:gd name="adj3" fmla="val 4636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20FEA9-5707-4A54-AFD8-92B9FF2528AD}">
      <dsp:nvSpPr>
        <dsp:cNvPr id="0" name=""/>
        <dsp:cNvSpPr/>
      </dsp:nvSpPr>
      <dsp:spPr>
        <a:xfrm>
          <a:off x="3538926" y="935426"/>
          <a:ext cx="6257147" cy="6257147"/>
        </a:xfrm>
        <a:prstGeom prst="blockArc">
          <a:avLst>
            <a:gd name="adj1" fmla="val 16200000"/>
            <a:gd name="adj2" fmla="val 0"/>
            <a:gd name="adj3" fmla="val 4636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C2CFF0-3E27-4D35-AD44-26A8ED96F0E4}">
      <dsp:nvSpPr>
        <dsp:cNvPr id="0" name=""/>
        <dsp:cNvSpPr/>
      </dsp:nvSpPr>
      <dsp:spPr>
        <a:xfrm>
          <a:off x="5228518" y="2625018"/>
          <a:ext cx="2877963" cy="2877963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Human Capital Strategy</a:t>
          </a:r>
        </a:p>
      </dsp:txBody>
      <dsp:txXfrm>
        <a:off x="5649986" y="3046486"/>
        <a:ext cx="2035027" cy="2035027"/>
      </dsp:txXfrm>
    </dsp:sp>
    <dsp:sp modelId="{DF8DD6DD-969F-4689-BA84-532E4E68A5DF}">
      <dsp:nvSpPr>
        <dsp:cNvPr id="0" name=""/>
        <dsp:cNvSpPr/>
      </dsp:nvSpPr>
      <dsp:spPr>
        <a:xfrm>
          <a:off x="5660212" y="663"/>
          <a:ext cx="2014574" cy="201457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Culture</a:t>
          </a:r>
        </a:p>
      </dsp:txBody>
      <dsp:txXfrm>
        <a:off x="5955240" y="295691"/>
        <a:ext cx="1424518" cy="1424518"/>
      </dsp:txXfrm>
    </dsp:sp>
    <dsp:sp modelId="{BADC6C61-D63B-4A7E-B9FA-888EC21F532A}">
      <dsp:nvSpPr>
        <dsp:cNvPr id="0" name=""/>
        <dsp:cNvSpPr/>
      </dsp:nvSpPr>
      <dsp:spPr>
        <a:xfrm>
          <a:off x="8716261" y="3056712"/>
          <a:ext cx="2014574" cy="201457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Leadership</a:t>
          </a:r>
        </a:p>
      </dsp:txBody>
      <dsp:txXfrm>
        <a:off x="9011289" y="3351740"/>
        <a:ext cx="1424518" cy="1424518"/>
      </dsp:txXfrm>
    </dsp:sp>
    <dsp:sp modelId="{69834769-BE6B-4C40-B84E-644FF23B4E27}">
      <dsp:nvSpPr>
        <dsp:cNvPr id="0" name=""/>
        <dsp:cNvSpPr/>
      </dsp:nvSpPr>
      <dsp:spPr>
        <a:xfrm>
          <a:off x="5660212" y="6112761"/>
          <a:ext cx="2014574" cy="201457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Talent</a:t>
          </a:r>
        </a:p>
      </dsp:txBody>
      <dsp:txXfrm>
        <a:off x="5955240" y="6407789"/>
        <a:ext cx="1424518" cy="1424518"/>
      </dsp:txXfrm>
    </dsp:sp>
    <dsp:sp modelId="{65362361-D739-4D48-A832-C2504EC7B347}">
      <dsp:nvSpPr>
        <dsp:cNvPr id="0" name=""/>
        <dsp:cNvSpPr/>
      </dsp:nvSpPr>
      <dsp:spPr>
        <a:xfrm>
          <a:off x="2604163" y="3056712"/>
          <a:ext cx="2014574" cy="201457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Structure</a:t>
          </a:r>
        </a:p>
      </dsp:txBody>
      <dsp:txXfrm>
        <a:off x="2899191" y="3351740"/>
        <a:ext cx="1424518" cy="142451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952837-DBEC-4CD1-BB0A-D4B750219D96}">
      <dsp:nvSpPr>
        <dsp:cNvPr id="0" name=""/>
        <dsp:cNvSpPr/>
      </dsp:nvSpPr>
      <dsp:spPr>
        <a:xfrm>
          <a:off x="1488" y="0"/>
          <a:ext cx="3869531" cy="8128000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Expand Workforce Development Funding</a:t>
          </a:r>
        </a:p>
      </dsp:txBody>
      <dsp:txXfrm>
        <a:off x="1488" y="0"/>
        <a:ext cx="3869531" cy="2438400"/>
      </dsp:txXfrm>
    </dsp:sp>
    <dsp:sp modelId="{CFACB93C-088A-46C6-BE1E-93FF4F40D670}">
      <dsp:nvSpPr>
        <dsp:cNvPr id="0" name=""/>
        <dsp:cNvSpPr/>
      </dsp:nvSpPr>
      <dsp:spPr>
        <a:xfrm>
          <a:off x="388441" y="2438400"/>
          <a:ext cx="3095625" cy="528320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emphasizes that education, training, and staff development are fundamental to workforce capability and career progression (NHS, 2026)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Continuous professional development (CPD) must be a primary investment to increase the level of skills among the staff.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Targeted funding aims should be based on training needs analysis to fill the skills gaps.</a:t>
          </a:r>
        </a:p>
      </dsp:txBody>
      <dsp:txXfrm>
        <a:off x="479109" y="2529068"/>
        <a:ext cx="2914289" cy="5101864"/>
      </dsp:txXfrm>
    </dsp:sp>
    <dsp:sp modelId="{C9AB6107-5000-41AB-9E8E-E56E9F8EEE48}">
      <dsp:nvSpPr>
        <dsp:cNvPr id="0" name=""/>
        <dsp:cNvSpPr/>
      </dsp:nvSpPr>
      <dsp:spPr>
        <a:xfrm>
          <a:off x="4161234" y="0"/>
          <a:ext cx="3869531" cy="8128000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 Training Infrastructure</a:t>
          </a:r>
        </a:p>
      </dsp:txBody>
      <dsp:txXfrm>
        <a:off x="4161234" y="0"/>
        <a:ext cx="3869531" cy="2438400"/>
      </dsp:txXfrm>
    </dsp:sp>
    <dsp:sp modelId="{3F73C7B1-99C0-4E92-8A51-BCF8B42039C3}">
      <dsp:nvSpPr>
        <dsp:cNvPr id="0" name=""/>
        <dsp:cNvSpPr/>
      </dsp:nvSpPr>
      <dsp:spPr>
        <a:xfrm>
          <a:off x="4548187" y="2438400"/>
          <a:ext cx="3095625" cy="528320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To accommodate all staff, NHS organizations should offer convenient training (e-learning, workshops, coaching) that are readily available (CIPD, 2024).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platforms and compulsory training systems are national programmes that facilitate mass workforce development.</a:t>
          </a:r>
        </a:p>
      </dsp:txBody>
      <dsp:txXfrm>
        <a:off x="4638855" y="2529068"/>
        <a:ext cx="2914289" cy="5101864"/>
      </dsp:txXfrm>
    </dsp:sp>
    <dsp:sp modelId="{3415F7B3-C7C9-40F8-9C62-7A48973F1CD1}">
      <dsp:nvSpPr>
        <dsp:cNvPr id="0" name=""/>
        <dsp:cNvSpPr/>
      </dsp:nvSpPr>
      <dsp:spPr>
        <a:xfrm>
          <a:off x="8320980" y="0"/>
          <a:ext cx="3869531" cy="8128000"/>
        </a:xfrm>
        <a:prstGeom prst="roundRect">
          <a:avLst>
            <a:gd name="adj" fmla="val 10000"/>
          </a:avLst>
        </a:prstGeom>
        <a:solidFill>
          <a:schemeClr val="dk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Inclusive and Continuous Learning</a:t>
          </a:r>
        </a:p>
      </dsp:txBody>
      <dsp:txXfrm>
        <a:off x="8320980" y="0"/>
        <a:ext cx="3869531" cy="2438400"/>
      </dsp:txXfrm>
    </dsp:sp>
    <dsp:sp modelId="{F8C498F0-0C45-480D-945D-80D56E1B1140}">
      <dsp:nvSpPr>
        <dsp:cNvPr id="0" name=""/>
        <dsp:cNvSpPr/>
      </dsp:nvSpPr>
      <dsp:spPr>
        <a:xfrm>
          <a:off x="8707933" y="2438400"/>
          <a:ext cx="3095625" cy="5283200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41910" rIns="55880" bIns="4191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All staff should have equal access to training and development opportunities across roles and regions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should support leadership development, mentoring, and career progression pathways</a:t>
          </a:r>
        </a:p>
      </dsp:txBody>
      <dsp:txXfrm>
        <a:off x="8798601" y="2529068"/>
        <a:ext cx="2914289" cy="5101864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B47D2C-5136-46C3-ADB3-C91A4245408F}">
      <dsp:nvSpPr>
        <dsp:cNvPr id="0" name=""/>
        <dsp:cNvSpPr/>
      </dsp:nvSpPr>
      <dsp:spPr>
        <a:xfrm rot="16200000">
          <a:off x="-2888871" y="2892031"/>
          <a:ext cx="8884673" cy="310061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Strengthening Training Systems in the NHS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One of the biggest problems that are reported by the NHS staff is limited access to training.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Increasing the scope of structured training programmes enhances the staff capability </a:t>
          </a:r>
          <a:r>
            <a:rPr lang="pt-BR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(Gautam, Nazir and Zhu, 2026)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Qualified training improves performance and minimizes skills gaps.</a:t>
          </a:r>
        </a:p>
      </dsp:txBody>
      <dsp:txXfrm rot="5400000">
        <a:off x="3160" y="1776935"/>
        <a:ext cx="3100610" cy="5330803"/>
      </dsp:txXfrm>
    </dsp:sp>
    <dsp:sp modelId="{41C54BF5-808D-49D1-BD15-0DD7499A5DE0}">
      <dsp:nvSpPr>
        <dsp:cNvPr id="0" name=""/>
        <dsp:cNvSpPr/>
      </dsp:nvSpPr>
      <dsp:spPr>
        <a:xfrm rot="16200000">
          <a:off x="444285" y="2892031"/>
          <a:ext cx="8884673" cy="310061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Promoting Continuous Learning Culture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continuous professional development (CPD) enhances the skills and confidence of the staff.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Promoting life long learning helps in flexibility in healthcare (Bhat et al., 2022).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culture increases employee interest and enthusiasm.</a:t>
          </a:r>
        </a:p>
      </dsp:txBody>
      <dsp:txXfrm rot="5400000">
        <a:off x="3336316" y="1776935"/>
        <a:ext cx="3100610" cy="5330803"/>
      </dsp:txXfrm>
    </dsp:sp>
    <dsp:sp modelId="{50A35977-5BF7-4FB2-9796-FEDE99BE2DDF}">
      <dsp:nvSpPr>
        <dsp:cNvPr id="0" name=""/>
        <dsp:cNvSpPr/>
      </dsp:nvSpPr>
      <dsp:spPr>
        <a:xfrm rot="16200000">
          <a:off x="3777441" y="2892031"/>
          <a:ext cx="8884673" cy="310061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Feedback and Learning Support in the NHS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Frequent feedback assists in determining training requirements and gaps in skills.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Managerial support enhances the involvement in training programmes (</a:t>
          </a:r>
          <a:r>
            <a:rPr lang="en-US" sz="2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Elkomy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Murad and </a:t>
          </a:r>
          <a:r>
            <a:rPr lang="en-US" sz="22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Veleanu</a:t>
          </a: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, 2020).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Learning support systems improve staff satisfaction and development.</a:t>
          </a:r>
        </a:p>
      </dsp:txBody>
      <dsp:txXfrm rot="5400000">
        <a:off x="6669472" y="1776935"/>
        <a:ext cx="3100610" cy="5330803"/>
      </dsp:txXfrm>
    </dsp:sp>
    <dsp:sp modelId="{64474246-BA78-4A1D-9C80-FAEB608A879D}">
      <dsp:nvSpPr>
        <dsp:cNvPr id="0" name=""/>
        <dsp:cNvSpPr/>
      </dsp:nvSpPr>
      <dsp:spPr>
        <a:xfrm rot="16200000">
          <a:off x="7110598" y="2892031"/>
          <a:ext cx="8884673" cy="3100610"/>
        </a:xfrm>
        <a:prstGeom prst="flowChartManualOperation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0" tIns="0" rIns="13970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lang="en-US" sz="22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Impact on NHS Workforce</a:t>
          </a:r>
        </a:p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enhances staff performance and quality of care.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Opportunities in development enhance job satisfaction and retention.</a:t>
          </a:r>
        </a:p>
        <a:p>
          <a:pPr marL="0" lvl="0" indent="0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investment helps to maintain the workforce in the long term (Zarif et al., 2024).</a:t>
          </a:r>
        </a:p>
      </dsp:txBody>
      <dsp:txXfrm rot="5400000">
        <a:off x="10002629" y="1776935"/>
        <a:ext cx="3100610" cy="533080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DCC111-A45B-450D-9673-57368586DD2D}">
      <dsp:nvSpPr>
        <dsp:cNvPr id="0" name=""/>
        <dsp:cNvSpPr/>
      </dsp:nvSpPr>
      <dsp:spPr>
        <a:xfrm>
          <a:off x="46" y="863755"/>
          <a:ext cx="4403599" cy="176143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Expansion of Digital Learning Platforms</a:t>
          </a:r>
        </a:p>
      </dsp:txBody>
      <dsp:txXfrm>
        <a:off x="46" y="863755"/>
        <a:ext cx="4403599" cy="1761439"/>
      </dsp:txXfrm>
    </dsp:sp>
    <dsp:sp modelId="{05630F5A-C272-47DB-8667-A750DB439F42}">
      <dsp:nvSpPr>
        <dsp:cNvPr id="0" name=""/>
        <dsp:cNvSpPr/>
      </dsp:nvSpPr>
      <dsp:spPr>
        <a:xfrm>
          <a:off x="46" y="2625194"/>
          <a:ext cx="4403599" cy="463904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e-Learning for Healthcare (e-</a:t>
          </a:r>
          <a:r>
            <a:rPr lang="en-US" sz="24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provides over 400+ online training programmes across NHS roles 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NHS learning hub facilitates the access to national learning and digital training resources.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e-LfH programmes have been accessed by over 2 million users and digital learning has been embraced in large scale.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" y="2625194"/>
        <a:ext cx="4403599" cy="4639049"/>
      </dsp:txXfrm>
    </dsp:sp>
    <dsp:sp modelId="{A93828A5-B255-42D8-B0FB-90C86ED2D6C9}">
      <dsp:nvSpPr>
        <dsp:cNvPr id="0" name=""/>
        <dsp:cNvSpPr/>
      </dsp:nvSpPr>
      <dsp:spPr>
        <a:xfrm>
          <a:off x="5020149" y="863755"/>
          <a:ext cx="4403599" cy="1761439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Improving Accessibility and Efficiency</a:t>
          </a:r>
        </a:p>
      </dsp:txBody>
      <dsp:txXfrm>
        <a:off x="5020149" y="863755"/>
        <a:ext cx="4403599" cy="1761439"/>
      </dsp:txXfrm>
    </dsp:sp>
    <dsp:sp modelId="{A7C429D8-A64B-4916-B8F4-8C5017F77C4D}">
      <dsp:nvSpPr>
        <dsp:cNvPr id="0" name=""/>
        <dsp:cNvSpPr/>
      </dsp:nvSpPr>
      <dsp:spPr>
        <a:xfrm>
          <a:off x="5020149" y="2625194"/>
          <a:ext cx="4403599" cy="4639049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Online education enables 24/7 access, which minimizes time limitations to NHS employees.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Flexible learning and clinical responsibilities.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Long Term Workforce Plan focuses on technology-enabled training to scale-up staff upskilling.</a:t>
          </a:r>
        </a:p>
      </dsp:txBody>
      <dsp:txXfrm>
        <a:off x="5020149" y="2625194"/>
        <a:ext cx="4403599" cy="4639049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3680053-521D-4479-8D58-F50211A4C2AB}">
      <dsp:nvSpPr>
        <dsp:cNvPr id="0" name=""/>
        <dsp:cNvSpPr/>
      </dsp:nvSpPr>
      <dsp:spPr>
        <a:xfrm>
          <a:off x="0" y="0"/>
          <a:ext cx="10363200" cy="3657600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Personalized Training and Career Development: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encourages personal learning plans in accordance with jobs and career objectives.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Clinical, leadership, and specialist skills are developed using training pathways.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Individualized learning enhances interaction and professional development (Hardie et al., 2022).</a:t>
          </a:r>
        </a:p>
      </dsp:txBody>
      <dsp:txXfrm>
        <a:off x="107127" y="107127"/>
        <a:ext cx="6582786" cy="3443346"/>
      </dsp:txXfrm>
    </dsp:sp>
    <dsp:sp modelId="{C582A48B-7F5B-4BEA-AE4C-88FDE1B1B805}">
      <dsp:nvSpPr>
        <dsp:cNvPr id="0" name=""/>
        <dsp:cNvSpPr/>
      </dsp:nvSpPr>
      <dsp:spPr>
        <a:xfrm>
          <a:off x="1828799" y="4470400"/>
          <a:ext cx="10363200" cy="3657600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306246"/>
            <a:satOff val="-4392"/>
            <a:lumOff val="256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Improving Workforce Capability: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Tailor-made training assists in the elimination of certain skill shortages in NHS workforce.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Enhances growth and maintenance of competent employees (Sam and Maxwell, 2026).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Improves quality of patient care and flexibility of workforce.</a:t>
          </a:r>
        </a:p>
      </dsp:txBody>
      <dsp:txXfrm>
        <a:off x="1935926" y="4577527"/>
        <a:ext cx="5942706" cy="3443346"/>
      </dsp:txXfrm>
    </dsp:sp>
    <dsp:sp modelId="{C4E121C0-5CFD-4CF8-A98F-18FBE5559B4F}">
      <dsp:nvSpPr>
        <dsp:cNvPr id="0" name=""/>
        <dsp:cNvSpPr/>
      </dsp:nvSpPr>
      <dsp:spPr>
        <a:xfrm>
          <a:off x="7985760" y="2875279"/>
          <a:ext cx="2377440" cy="2377440"/>
        </a:xfrm>
        <a:prstGeom prst="downArrow">
          <a:avLst>
            <a:gd name="adj1" fmla="val 55000"/>
            <a:gd name="adj2" fmla="val 45000"/>
          </a:avLst>
        </a:prstGeom>
        <a:solidFill>
          <a:schemeClr val="tx2">
            <a:alpha val="90000"/>
          </a:schemeClr>
        </a:solidFill>
        <a:ln w="254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8520684" y="2875279"/>
        <a:ext cx="1307592" cy="1789024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525F55-5B2C-4843-8A00-EAD16596AB96}">
      <dsp:nvSpPr>
        <dsp:cNvPr id="0" name=""/>
        <dsp:cNvSpPr/>
      </dsp:nvSpPr>
      <dsp:spPr>
        <a:xfrm>
          <a:off x="35152" y="1119356"/>
          <a:ext cx="12121694" cy="1765380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280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Reducing Inequalities in Access</a:t>
          </a:r>
        </a:p>
      </dsp:txBody>
      <dsp:txXfrm>
        <a:off x="35152" y="1560701"/>
        <a:ext cx="11680349" cy="882690"/>
      </dsp:txXfrm>
    </dsp:sp>
    <dsp:sp modelId="{98FE6310-0792-4AFF-BE05-EC258FF125F0}">
      <dsp:nvSpPr>
        <dsp:cNvPr id="0" name=""/>
        <dsp:cNvSpPr/>
      </dsp:nvSpPr>
      <dsp:spPr>
        <a:xfrm>
          <a:off x="35152" y="2480720"/>
          <a:ext cx="3733481" cy="3400772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Ensure equal training opportunities across all roles and regions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Address gaps affecting part-time and minority staff (Naqvi et al., 2022)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fairness in development opportunities</a:t>
          </a:r>
        </a:p>
      </dsp:txBody>
      <dsp:txXfrm>
        <a:off x="35152" y="2480720"/>
        <a:ext cx="3733481" cy="3400772"/>
      </dsp:txXfrm>
    </dsp:sp>
    <dsp:sp modelId="{FD1B0B16-868F-4BA5-9B8C-29FF69BC6307}">
      <dsp:nvSpPr>
        <dsp:cNvPr id="0" name=""/>
        <dsp:cNvSpPr/>
      </dsp:nvSpPr>
      <dsp:spPr>
        <a:xfrm>
          <a:off x="3768634" y="1707817"/>
          <a:ext cx="8388212" cy="1765380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280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Inclusive Training Systems</a:t>
          </a:r>
        </a:p>
      </dsp:txBody>
      <dsp:txXfrm>
        <a:off x="3768634" y="2149162"/>
        <a:ext cx="7946867" cy="882690"/>
      </dsp:txXfrm>
    </dsp:sp>
    <dsp:sp modelId="{E5B82AF7-AB4B-4186-A4FF-24B518E27DD7}">
      <dsp:nvSpPr>
        <dsp:cNvPr id="0" name=""/>
        <dsp:cNvSpPr/>
      </dsp:nvSpPr>
      <dsp:spPr>
        <a:xfrm>
          <a:off x="3768634" y="3069180"/>
          <a:ext cx="3733481" cy="3400772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Provide accessible learning formats (online, flexible schedules)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Support diverse workforce needs and backgrounds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Encourage participation from all staff groups (Davies, Sellwood and Subramaniam, 2023)</a:t>
          </a:r>
        </a:p>
      </dsp:txBody>
      <dsp:txXfrm>
        <a:off x="3768634" y="3069180"/>
        <a:ext cx="3733481" cy="3400772"/>
      </dsp:txXfrm>
    </dsp:sp>
    <dsp:sp modelId="{0CABBC98-1D68-4A0A-9BA9-304ECD0FB62A}">
      <dsp:nvSpPr>
        <dsp:cNvPr id="0" name=""/>
        <dsp:cNvSpPr/>
      </dsp:nvSpPr>
      <dsp:spPr>
        <a:xfrm>
          <a:off x="7502116" y="2296277"/>
          <a:ext cx="4654730" cy="1765380"/>
        </a:xfrm>
        <a:prstGeom prst="rightArrow">
          <a:avLst>
            <a:gd name="adj1" fmla="val 50000"/>
            <a:gd name="adj2" fmla="val 5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254000" bIns="280254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Improving Workforce Outcomes</a:t>
          </a:r>
        </a:p>
      </dsp:txBody>
      <dsp:txXfrm>
        <a:off x="7502116" y="2737622"/>
        <a:ext cx="4213385" cy="882690"/>
      </dsp:txXfrm>
    </dsp:sp>
    <dsp:sp modelId="{5A688BAD-880B-454B-823B-5C7A6DC1F1DF}">
      <dsp:nvSpPr>
        <dsp:cNvPr id="0" name=""/>
        <dsp:cNvSpPr/>
      </dsp:nvSpPr>
      <dsp:spPr>
        <a:xfrm>
          <a:off x="7502116" y="3657640"/>
          <a:ext cx="3733481" cy="3351002"/>
        </a:xfrm>
        <a:prstGeom prst="rect">
          <a:avLst/>
        </a:prstGeom>
        <a:solidFill>
          <a:schemeClr val="l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Equal access improves staff engagement and motivation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Enhances retention and career progression (Cole, 2022)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Leads to better workforce performance and patient care</a:t>
          </a:r>
        </a:p>
      </dsp:txBody>
      <dsp:txXfrm>
        <a:off x="7502116" y="3657640"/>
        <a:ext cx="3733481" cy="3351002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7A7BA0-B224-4CBD-B065-9D420423FEB8}">
      <dsp:nvSpPr>
        <dsp:cNvPr id="0" name=""/>
        <dsp:cNvSpPr/>
      </dsp:nvSpPr>
      <dsp:spPr>
        <a:xfrm>
          <a:off x="42" y="22092"/>
          <a:ext cx="4023605" cy="91017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Enhancing Training and Development Programs</a:t>
          </a:r>
        </a:p>
      </dsp:txBody>
      <dsp:txXfrm>
        <a:off x="42" y="22092"/>
        <a:ext cx="4023605" cy="910170"/>
      </dsp:txXfrm>
    </dsp:sp>
    <dsp:sp modelId="{2F3477D9-54AB-4482-8AE9-9012E3BF1D73}">
      <dsp:nvSpPr>
        <dsp:cNvPr id="0" name=""/>
        <dsp:cNvSpPr/>
      </dsp:nvSpPr>
      <dsp:spPr>
        <a:xfrm>
          <a:off x="42" y="932262"/>
          <a:ext cx="4023605" cy="670878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NHS has expanded access to digital learning platforms such as e-Learning for Healthcare (e-</a:t>
          </a:r>
          <a:r>
            <a:rPr lang="en-US" sz="2600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LfH</a:t>
          </a: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) (NHS, 2026)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These platforms provide flexible and accessible training opportunities for staff across roles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Over 400+ programmes are available to support continuous professional development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participation remains limited due to workload and time constraints (Bhat et al., 2022)</a:t>
          </a:r>
        </a:p>
      </dsp:txBody>
      <dsp:txXfrm>
        <a:off x="42" y="932262"/>
        <a:ext cx="4023605" cy="6708780"/>
      </dsp:txXfrm>
    </dsp:sp>
    <dsp:sp modelId="{C46B61E4-F6C5-4B98-9AA5-5786BDE3AA5C}">
      <dsp:nvSpPr>
        <dsp:cNvPr id="0" name=""/>
        <dsp:cNvSpPr/>
      </dsp:nvSpPr>
      <dsp:spPr>
        <a:xfrm>
          <a:off x="4586952" y="22092"/>
          <a:ext cx="4023605" cy="91017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4912" tIns="105664" rIns="184912" bIns="105664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Strengthening Learning Support Systems</a:t>
          </a:r>
        </a:p>
      </dsp:txBody>
      <dsp:txXfrm>
        <a:off x="4586952" y="22092"/>
        <a:ext cx="4023605" cy="910170"/>
      </dsp:txXfrm>
    </dsp:sp>
    <dsp:sp modelId="{7ABCEE5E-7859-457D-8A0B-161585607B67}">
      <dsp:nvSpPr>
        <dsp:cNvPr id="0" name=""/>
        <dsp:cNvSpPr/>
      </dsp:nvSpPr>
      <dsp:spPr>
        <a:xfrm>
          <a:off x="4586952" y="932262"/>
          <a:ext cx="4023605" cy="6708780"/>
        </a:xfrm>
        <a:prstGeom prst="rect">
          <a:avLst/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684" tIns="138684" rIns="184912" bIns="208026" numCol="1" spcCol="1270" anchor="t" anchorCtr="0">
          <a:noAutofit/>
        </a:bodyPr>
        <a:lstStyle/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On-going education enhances employee competencies, confidence, and performance (Hardie et al., 2022).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learning support systems are useful in lessening the skills gaps and enhancing retention.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Nevertheless, training access is disproportionate among NHS organisations.</a:t>
          </a:r>
        </a:p>
        <a:p>
          <a:pPr marL="228600" lvl="1" indent="-228600" algn="l" defTabSz="11557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There is need to have more consistent and long-term investment of training systems.</a:t>
          </a:r>
        </a:p>
      </dsp:txBody>
      <dsp:txXfrm>
        <a:off x="4586952" y="932262"/>
        <a:ext cx="4023605" cy="6708780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A1E4A-CB3C-4407-8F7C-CF318CF2C7B2}">
      <dsp:nvSpPr>
        <dsp:cNvPr id="0" name=""/>
        <dsp:cNvSpPr/>
      </dsp:nvSpPr>
      <dsp:spPr>
        <a:xfrm rot="16200000">
          <a:off x="-2581912" y="3843077"/>
          <a:ext cx="5857200" cy="552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87613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Workforce Development</a:t>
          </a:r>
        </a:p>
      </dsp:txBody>
      <dsp:txXfrm>
        <a:off x="-2581912" y="3843077"/>
        <a:ext cx="5857200" cy="552884"/>
      </dsp:txXfrm>
    </dsp:sp>
    <dsp:sp modelId="{609615CE-51B0-4347-B438-14C1B03B00FC}">
      <dsp:nvSpPr>
        <dsp:cNvPr id="0" name=""/>
        <dsp:cNvSpPr/>
      </dsp:nvSpPr>
      <dsp:spPr>
        <a:xfrm>
          <a:off x="623130" y="1190919"/>
          <a:ext cx="2753950" cy="585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487613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 training and development with NHS workforce planning objectives.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Integrate “Train, Retain, Reform” into HRM strategy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Focus on long-term skill development and workforce sustainability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23130" y="1190919"/>
        <a:ext cx="2753950" cy="5857200"/>
      </dsp:txXfrm>
    </dsp:sp>
    <dsp:sp modelId="{C26C4BC2-A1FA-4818-A286-E12AC33A785B}">
      <dsp:nvSpPr>
        <dsp:cNvPr id="0" name=""/>
        <dsp:cNvSpPr/>
      </dsp:nvSpPr>
      <dsp:spPr>
        <a:xfrm>
          <a:off x="70246" y="461111"/>
          <a:ext cx="1105768" cy="1105768"/>
        </a:xfrm>
        <a:prstGeom prst="rect">
          <a:avLst/>
        </a:prstGeom>
        <a:solidFill>
          <a:schemeClr val="tx2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5C3A80-7387-41D7-B595-541EDC185FDB}">
      <dsp:nvSpPr>
        <dsp:cNvPr id="0" name=""/>
        <dsp:cNvSpPr/>
      </dsp:nvSpPr>
      <dsp:spPr>
        <a:xfrm rot="16200000">
          <a:off x="1424380" y="3843077"/>
          <a:ext cx="5857200" cy="552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87613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Integrated Learning and Development Systems</a:t>
          </a:r>
        </a:p>
      </dsp:txBody>
      <dsp:txXfrm>
        <a:off x="1424380" y="3843077"/>
        <a:ext cx="5857200" cy="552884"/>
      </dsp:txXfrm>
    </dsp:sp>
    <dsp:sp modelId="{294B0BAD-0542-414A-B97D-60FF2236C60A}">
      <dsp:nvSpPr>
        <dsp:cNvPr id="0" name=""/>
        <dsp:cNvSpPr/>
      </dsp:nvSpPr>
      <dsp:spPr>
        <a:xfrm>
          <a:off x="4629423" y="1190919"/>
          <a:ext cx="2753950" cy="585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487613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Integrate online education, management development, and CPD courses.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Make training consistent across NHS organisations.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Determine training requirements using the data and workforce analytics.</a:t>
          </a:r>
        </a:p>
      </dsp:txBody>
      <dsp:txXfrm>
        <a:off x="4629423" y="1190919"/>
        <a:ext cx="2753950" cy="5857200"/>
      </dsp:txXfrm>
    </dsp:sp>
    <dsp:sp modelId="{FF64E770-3A99-47C3-AA8E-465762F8E7DA}">
      <dsp:nvSpPr>
        <dsp:cNvPr id="0" name=""/>
        <dsp:cNvSpPr/>
      </dsp:nvSpPr>
      <dsp:spPr>
        <a:xfrm>
          <a:off x="4076538" y="461111"/>
          <a:ext cx="1105768" cy="1105768"/>
        </a:xfrm>
        <a:prstGeom prst="rect">
          <a:avLst/>
        </a:prstGeom>
        <a:solidFill>
          <a:schemeClr val="tx2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2E5EFB-D2BC-4A35-B57A-92E76041C326}">
      <dsp:nvSpPr>
        <dsp:cNvPr id="0" name=""/>
        <dsp:cNvSpPr/>
      </dsp:nvSpPr>
      <dsp:spPr>
        <a:xfrm rot="16200000">
          <a:off x="5430673" y="3843077"/>
          <a:ext cx="5857200" cy="5528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487613" bIns="0" numCol="1" spcCol="1270" anchor="t" anchorCtr="0">
          <a:noAutofit/>
        </a:bodyPr>
        <a:lstStyle/>
        <a:p>
          <a:pPr marL="0" lvl="0" indent="0" algn="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Employee-</a:t>
          </a:r>
          <a:r>
            <a:rPr lang="en-US" sz="2400" b="1" kern="1200" dirty="0" err="1">
              <a:latin typeface="Times New Roman" panose="02020603050405020304" pitchFamily="18" charset="0"/>
              <a:cs typeface="Times New Roman" panose="02020603050405020304" pitchFamily="18" charset="0"/>
            </a:rPr>
            <a:t>Centred</a:t>
          </a:r>
          <a:r>
            <a:rPr lang="en-US" sz="2400" b="1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HRM Approach</a:t>
          </a:r>
        </a:p>
      </dsp:txBody>
      <dsp:txXfrm>
        <a:off x="5430673" y="3843077"/>
        <a:ext cx="5857200" cy="552884"/>
      </dsp:txXfrm>
    </dsp:sp>
    <dsp:sp modelId="{4415E9BF-C56A-4DE9-BD1A-E36124A7645B}">
      <dsp:nvSpPr>
        <dsp:cNvPr id="0" name=""/>
        <dsp:cNvSpPr/>
      </dsp:nvSpPr>
      <dsp:spPr>
        <a:xfrm>
          <a:off x="8635716" y="1190919"/>
          <a:ext cx="2753950" cy="5857200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487613" rIns="17068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US" sz="24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Promote equal access to training and career development opportunities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>
              <a:latin typeface="Times New Roman" panose="02020603050405020304" pitchFamily="18" charset="0"/>
              <a:cs typeface="Times New Roman" panose="02020603050405020304" pitchFamily="18" charset="0"/>
            </a:rPr>
            <a:t>Encourage lifelong learning and development.</a:t>
          </a: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Develop employees to be more engaged, retained, and well.</a:t>
          </a:r>
        </a:p>
      </dsp:txBody>
      <dsp:txXfrm>
        <a:off x="8635716" y="1190919"/>
        <a:ext cx="2753950" cy="5857200"/>
      </dsp:txXfrm>
    </dsp:sp>
    <dsp:sp modelId="{9FD93C28-1AE3-4B2C-983D-25483846EFFA}">
      <dsp:nvSpPr>
        <dsp:cNvPr id="0" name=""/>
        <dsp:cNvSpPr/>
      </dsp:nvSpPr>
      <dsp:spPr>
        <a:xfrm>
          <a:off x="8082831" y="461111"/>
          <a:ext cx="1105768" cy="1105768"/>
        </a:xfrm>
        <a:prstGeom prst="rect">
          <a:avLst/>
        </a:prstGeom>
        <a:solidFill>
          <a:schemeClr val="tx2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7FDB4F-6CB5-4159-8335-BB105882CEED}">
      <dsp:nvSpPr>
        <dsp:cNvPr id="0" name=""/>
        <dsp:cNvSpPr/>
      </dsp:nvSpPr>
      <dsp:spPr>
        <a:xfrm>
          <a:off x="8437778" y="2223628"/>
          <a:ext cx="3680707" cy="3681388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41DAD6-8B15-47A8-BB47-9B7E42F7E09D}">
      <dsp:nvSpPr>
        <dsp:cNvPr id="0" name=""/>
        <dsp:cNvSpPr/>
      </dsp:nvSpPr>
      <dsp:spPr>
        <a:xfrm>
          <a:off x="8559989" y="2346363"/>
          <a:ext cx="3436285" cy="343591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 strong, inclusive training system is essential for sustainable healthcare delivery</a:t>
          </a:r>
        </a:p>
      </dsp:txBody>
      <dsp:txXfrm>
        <a:off x="9051229" y="2837301"/>
        <a:ext cx="2453805" cy="2454043"/>
      </dsp:txXfrm>
    </dsp:sp>
    <dsp:sp modelId="{E5A6AFD8-9CDB-446F-A8EB-409B88154D6A}">
      <dsp:nvSpPr>
        <dsp:cNvPr id="0" name=""/>
        <dsp:cNvSpPr/>
      </dsp:nvSpPr>
      <dsp:spPr>
        <a:xfrm rot="2700000">
          <a:off x="4638094" y="2228078"/>
          <a:ext cx="3671842" cy="3671842"/>
        </a:xfrm>
        <a:prstGeom prst="teardrop">
          <a:avLst>
            <a:gd name="adj" fmla="val 1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44124-DD1B-4A56-A837-5307BCCF4189}">
      <dsp:nvSpPr>
        <dsp:cNvPr id="0" name=""/>
        <dsp:cNvSpPr/>
      </dsp:nvSpPr>
      <dsp:spPr>
        <a:xfrm>
          <a:off x="4755872" y="2346363"/>
          <a:ext cx="3436285" cy="343591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Strategic investment in learning improves staff capability, retention, and care quality</a:t>
          </a:r>
        </a:p>
      </dsp:txBody>
      <dsp:txXfrm>
        <a:off x="5247112" y="2837301"/>
        <a:ext cx="2453805" cy="2454043"/>
      </dsp:txXfrm>
    </dsp:sp>
    <dsp:sp modelId="{A3CAA7CB-AE15-4974-9E65-8117D7525432}">
      <dsp:nvSpPr>
        <dsp:cNvPr id="0" name=""/>
        <dsp:cNvSpPr/>
      </dsp:nvSpPr>
      <dsp:spPr>
        <a:xfrm rot="2700000">
          <a:off x="833977" y="2228078"/>
          <a:ext cx="3671842" cy="3671842"/>
        </a:xfrm>
        <a:prstGeom prst="teardrop">
          <a:avLst>
            <a:gd name="adj" fmla="val 10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59157A-4474-435B-B422-D29449F7A081}">
      <dsp:nvSpPr>
        <dsp:cNvPr id="0" name=""/>
        <dsp:cNvSpPr/>
      </dsp:nvSpPr>
      <dsp:spPr>
        <a:xfrm>
          <a:off x="951755" y="2346363"/>
          <a:ext cx="3436285" cy="3435919"/>
        </a:xfrm>
        <a:prstGeom prst="ellipse">
          <a:avLst/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020" tIns="33020" rIns="33020" bIns="3302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and development are critical to addressing NHS workforce challenges</a:t>
          </a:r>
        </a:p>
      </dsp:txBody>
      <dsp:txXfrm>
        <a:off x="1442996" y="2837301"/>
        <a:ext cx="2453805" cy="2454043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65A163-A7FA-4BCC-9690-AE82A6FF9EE7}">
      <dsp:nvSpPr>
        <dsp:cNvPr id="0" name=""/>
        <dsp:cNvSpPr/>
      </dsp:nvSpPr>
      <dsp:spPr>
        <a:xfrm>
          <a:off x="0" y="5083"/>
          <a:ext cx="9867900" cy="10647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NHS is experiencing huge training shortages despite a rise in investment.</a:t>
          </a:r>
        </a:p>
      </dsp:txBody>
      <dsp:txXfrm>
        <a:off x="51974" y="57057"/>
        <a:ext cx="9763952" cy="960752"/>
      </dsp:txXfrm>
    </dsp:sp>
    <dsp:sp modelId="{7F51A260-49DA-44FD-B93E-7F05B5E4B5DD}">
      <dsp:nvSpPr>
        <dsp:cNvPr id="0" name=""/>
        <dsp:cNvSpPr/>
      </dsp:nvSpPr>
      <dsp:spPr>
        <a:xfrm>
          <a:off x="0" y="1144663"/>
          <a:ext cx="9867900" cy="10647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The pressures in the workforce reduce access to training.</a:t>
          </a:r>
        </a:p>
      </dsp:txBody>
      <dsp:txXfrm>
        <a:off x="51974" y="1196637"/>
        <a:ext cx="9763952" cy="960752"/>
      </dsp:txXfrm>
    </dsp:sp>
    <dsp:sp modelId="{50E18972-2998-406D-BC1F-0ACCEFC14E92}">
      <dsp:nvSpPr>
        <dsp:cNvPr id="0" name=""/>
        <dsp:cNvSpPr/>
      </dsp:nvSpPr>
      <dsp:spPr>
        <a:xfrm>
          <a:off x="0" y="2284243"/>
          <a:ext cx="9867900" cy="10647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Lack of developmental equity impacts on employee advancement.</a:t>
          </a:r>
        </a:p>
      </dsp:txBody>
      <dsp:txXfrm>
        <a:off x="51974" y="2336217"/>
        <a:ext cx="9763952" cy="960752"/>
      </dsp:txXfrm>
    </dsp:sp>
    <dsp:sp modelId="{09DEE7BE-F1F9-46C3-B1AD-E5483B7ED308}">
      <dsp:nvSpPr>
        <dsp:cNvPr id="0" name=""/>
        <dsp:cNvSpPr/>
      </dsp:nvSpPr>
      <dsp:spPr>
        <a:xfrm>
          <a:off x="0" y="3423823"/>
          <a:ext cx="9867900" cy="10647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The lack of training affects patient care and quality of service.</a:t>
          </a:r>
        </a:p>
      </dsp:txBody>
      <dsp:txXfrm>
        <a:off x="51974" y="3475797"/>
        <a:ext cx="9763952" cy="960752"/>
      </dsp:txXfrm>
    </dsp:sp>
    <dsp:sp modelId="{B865BDB7-C2CF-45BD-A1FC-5000D7957A60}">
      <dsp:nvSpPr>
        <dsp:cNvPr id="0" name=""/>
        <dsp:cNvSpPr/>
      </dsp:nvSpPr>
      <dsp:spPr>
        <a:xfrm>
          <a:off x="0" y="4563403"/>
          <a:ext cx="9867900" cy="10647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>
              <a:latin typeface="Times New Roman" panose="02020603050405020304" pitchFamily="18" charset="0"/>
              <a:cs typeface="Times New Roman" panose="02020603050405020304" pitchFamily="18" charset="0"/>
            </a:rPr>
            <a:t>High strategic workforce development requirement.</a:t>
          </a:r>
        </a:p>
      </dsp:txBody>
      <dsp:txXfrm>
        <a:off x="51974" y="4615377"/>
        <a:ext cx="9763952" cy="960752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7AFB65-D1AC-4CBF-831E-3C602B4172EB}">
      <dsp:nvSpPr>
        <dsp:cNvPr id="0" name=""/>
        <dsp:cNvSpPr/>
      </dsp:nvSpPr>
      <dsp:spPr>
        <a:xfrm>
          <a:off x="5189692" y="2439"/>
          <a:ext cx="2269814" cy="226981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Digital and clinical skill gaps are still problematic in NHS workforce.</a:t>
          </a:r>
        </a:p>
      </dsp:txBody>
      <dsp:txXfrm>
        <a:off x="5522099" y="334846"/>
        <a:ext cx="1605000" cy="1605000"/>
      </dsp:txXfrm>
    </dsp:sp>
    <dsp:sp modelId="{2CDE3F9F-BE8B-4196-8425-7EDAB94CDDC7}">
      <dsp:nvSpPr>
        <dsp:cNvPr id="0" name=""/>
        <dsp:cNvSpPr/>
      </dsp:nvSpPr>
      <dsp:spPr>
        <a:xfrm rot="2160000">
          <a:off x="7387721" y="1745840"/>
          <a:ext cx="603188" cy="766062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7405001" y="1845870"/>
        <a:ext cx="422232" cy="459638"/>
      </dsp:txXfrm>
    </dsp:sp>
    <dsp:sp modelId="{BA0AFB60-20B3-4CDD-9244-3AC8DDEAF43B}">
      <dsp:nvSpPr>
        <dsp:cNvPr id="0" name=""/>
        <dsp:cNvSpPr/>
      </dsp:nvSpPr>
      <dsp:spPr>
        <a:xfrm>
          <a:off x="7946746" y="2005556"/>
          <a:ext cx="2269814" cy="226981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There is a lack of leadership and management training.</a:t>
          </a:r>
        </a:p>
      </dsp:txBody>
      <dsp:txXfrm>
        <a:off x="8279153" y="2337963"/>
        <a:ext cx="1605000" cy="1605000"/>
      </dsp:txXfrm>
    </dsp:sp>
    <dsp:sp modelId="{6E7F5CFA-DAA7-4EE4-ADF9-182F205F0319}">
      <dsp:nvSpPr>
        <dsp:cNvPr id="0" name=""/>
        <dsp:cNvSpPr/>
      </dsp:nvSpPr>
      <dsp:spPr>
        <a:xfrm rot="6480000">
          <a:off x="8258784" y="4361752"/>
          <a:ext cx="603188" cy="766062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8377221" y="4428914"/>
        <a:ext cx="422232" cy="459638"/>
      </dsp:txXfrm>
    </dsp:sp>
    <dsp:sp modelId="{ED137874-B306-47A7-9CDA-40A29BF3FF0C}">
      <dsp:nvSpPr>
        <dsp:cNvPr id="0" name=""/>
        <dsp:cNvSpPr/>
      </dsp:nvSpPr>
      <dsp:spPr>
        <a:xfrm>
          <a:off x="6893645" y="5246668"/>
          <a:ext cx="2269814" cy="226981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The inconsistency of training systems within organisations exists.</a:t>
          </a:r>
        </a:p>
      </dsp:txBody>
      <dsp:txXfrm>
        <a:off x="7226052" y="5579075"/>
        <a:ext cx="1605000" cy="1605000"/>
      </dsp:txXfrm>
    </dsp:sp>
    <dsp:sp modelId="{C38B8A52-3A6B-4580-B253-C27C067316D2}">
      <dsp:nvSpPr>
        <dsp:cNvPr id="0" name=""/>
        <dsp:cNvSpPr/>
      </dsp:nvSpPr>
      <dsp:spPr>
        <a:xfrm rot="10800000">
          <a:off x="6040077" y="5998544"/>
          <a:ext cx="603188" cy="766062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6221033" y="6151756"/>
        <a:ext cx="422232" cy="459638"/>
      </dsp:txXfrm>
    </dsp:sp>
    <dsp:sp modelId="{6619653A-A407-484D-BA6B-B8587792F8A4}">
      <dsp:nvSpPr>
        <dsp:cNvPr id="0" name=""/>
        <dsp:cNvSpPr/>
      </dsp:nvSpPr>
      <dsp:spPr>
        <a:xfrm>
          <a:off x="3485739" y="5246668"/>
          <a:ext cx="2269814" cy="226981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Employee discontent with low levels of development</a:t>
          </a:r>
        </a:p>
      </dsp:txBody>
      <dsp:txXfrm>
        <a:off x="3818146" y="5579075"/>
        <a:ext cx="1605000" cy="1605000"/>
      </dsp:txXfrm>
    </dsp:sp>
    <dsp:sp modelId="{0CBC3A6F-2397-4BE0-BA19-B1EAD83D2683}">
      <dsp:nvSpPr>
        <dsp:cNvPr id="0" name=""/>
        <dsp:cNvSpPr/>
      </dsp:nvSpPr>
      <dsp:spPr>
        <a:xfrm rot="15120000">
          <a:off x="3797777" y="4394224"/>
          <a:ext cx="603188" cy="766062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10800000">
        <a:off x="3916214" y="4633486"/>
        <a:ext cx="422232" cy="459638"/>
      </dsp:txXfrm>
    </dsp:sp>
    <dsp:sp modelId="{68EAFC6C-3A31-4AB6-800B-364AF01D38C0}">
      <dsp:nvSpPr>
        <dsp:cNvPr id="0" name=""/>
        <dsp:cNvSpPr/>
      </dsp:nvSpPr>
      <dsp:spPr>
        <a:xfrm>
          <a:off x="2432638" y="2005556"/>
          <a:ext cx="2269814" cy="2269814"/>
        </a:xfrm>
        <a:prstGeom prst="ellipse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>
              <a:latin typeface="Times New Roman" panose="02020603050405020304" pitchFamily="18" charset="0"/>
              <a:cs typeface="Times New Roman" panose="02020603050405020304" pitchFamily="18" charset="0"/>
            </a:rPr>
            <a:t>Culture of continuous learning is not completely integrated.</a:t>
          </a:r>
        </a:p>
      </dsp:txBody>
      <dsp:txXfrm>
        <a:off x="2765045" y="2337963"/>
        <a:ext cx="1605000" cy="1605000"/>
      </dsp:txXfrm>
    </dsp:sp>
    <dsp:sp modelId="{A45BAE2A-7975-41C5-A88C-E3D9DE4FAB06}">
      <dsp:nvSpPr>
        <dsp:cNvPr id="0" name=""/>
        <dsp:cNvSpPr/>
      </dsp:nvSpPr>
      <dsp:spPr>
        <a:xfrm rot="19440000">
          <a:off x="4630667" y="1765908"/>
          <a:ext cx="603188" cy="766062"/>
        </a:xfrm>
        <a:prstGeom prst="rightArrow">
          <a:avLst>
            <a:gd name="adj1" fmla="val 60000"/>
            <a:gd name="adj2" fmla="val 50000"/>
          </a:avLst>
        </a:prstGeom>
        <a:solidFill>
          <a:schemeClr val="dk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647947" y="1972302"/>
        <a:ext cx="422232" cy="459638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15D038-0330-4CA8-B04A-E7C685562BB3}">
      <dsp:nvSpPr>
        <dsp:cNvPr id="0" name=""/>
        <dsp:cNvSpPr/>
      </dsp:nvSpPr>
      <dsp:spPr>
        <a:xfrm>
          <a:off x="0" y="2514"/>
          <a:ext cx="11703584" cy="10993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Workload and time pressures reduce training participation</a:t>
          </a:r>
        </a:p>
      </dsp:txBody>
      <dsp:txXfrm>
        <a:off x="0" y="2514"/>
        <a:ext cx="11703584" cy="1099331"/>
      </dsp:txXfrm>
    </dsp:sp>
    <dsp:sp modelId="{66DB3A37-43BB-421D-93FE-B8F291660753}">
      <dsp:nvSpPr>
        <dsp:cNvPr id="0" name=""/>
        <dsp:cNvSpPr/>
      </dsp:nvSpPr>
      <dsp:spPr>
        <a:xfrm>
          <a:off x="0" y="1156812"/>
          <a:ext cx="11703584" cy="10993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Budget constraints limit training investment</a:t>
          </a:r>
        </a:p>
      </dsp:txBody>
      <dsp:txXfrm>
        <a:off x="0" y="1156812"/>
        <a:ext cx="11703584" cy="1099331"/>
      </dsp:txXfrm>
    </dsp:sp>
    <dsp:sp modelId="{B47F49AD-3188-4EED-B3A3-2A7B97456157}">
      <dsp:nvSpPr>
        <dsp:cNvPr id="0" name=""/>
        <dsp:cNvSpPr/>
      </dsp:nvSpPr>
      <dsp:spPr>
        <a:xfrm>
          <a:off x="0" y="2311109"/>
          <a:ext cx="11703584" cy="10993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Cultural barriers affect fairness in training access</a:t>
          </a:r>
        </a:p>
      </dsp:txBody>
      <dsp:txXfrm>
        <a:off x="0" y="2311109"/>
        <a:ext cx="11703584" cy="1099331"/>
      </dsp:txXfrm>
    </dsp:sp>
    <dsp:sp modelId="{A7991650-4DF3-43D4-A30B-F7D528183AD2}">
      <dsp:nvSpPr>
        <dsp:cNvPr id="0" name=""/>
        <dsp:cNvSpPr/>
      </dsp:nvSpPr>
      <dsp:spPr>
        <a:xfrm>
          <a:off x="0" y="3465407"/>
          <a:ext cx="11703584" cy="10993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Lack of mentoring and support systems weakens development</a:t>
          </a:r>
        </a:p>
      </dsp:txBody>
      <dsp:txXfrm>
        <a:off x="0" y="3465407"/>
        <a:ext cx="11703584" cy="1099331"/>
      </dsp:txXfrm>
    </dsp:sp>
    <dsp:sp modelId="{706EBD7F-8200-4BD7-B1FB-A38771A9B1C8}">
      <dsp:nvSpPr>
        <dsp:cNvPr id="0" name=""/>
        <dsp:cNvSpPr/>
      </dsp:nvSpPr>
      <dsp:spPr>
        <a:xfrm>
          <a:off x="4" y="4622219"/>
          <a:ext cx="11703579" cy="1099331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gaps increase turnover and reduce retention</a:t>
          </a:r>
        </a:p>
      </dsp:txBody>
      <dsp:txXfrm>
        <a:off x="4" y="4622219"/>
        <a:ext cx="11703579" cy="1099331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45DF5A-4EFC-4E76-9F36-8526864D0E11}">
      <dsp:nvSpPr>
        <dsp:cNvPr id="0" name=""/>
        <dsp:cNvSpPr/>
      </dsp:nvSpPr>
      <dsp:spPr>
        <a:xfrm>
          <a:off x="0" y="1162399"/>
          <a:ext cx="12192000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Investment in training improves workforce capability</a:t>
          </a:r>
        </a:p>
      </dsp:txBody>
      <dsp:txXfrm>
        <a:off x="59399" y="1221798"/>
        <a:ext cx="12073202" cy="1098002"/>
      </dsp:txXfrm>
    </dsp:sp>
    <dsp:sp modelId="{EB010477-7794-4709-AB10-B02F55D38245}">
      <dsp:nvSpPr>
        <dsp:cNvPr id="0" name=""/>
        <dsp:cNvSpPr/>
      </dsp:nvSpPr>
      <dsp:spPr>
        <a:xfrm>
          <a:off x="0" y="2379199"/>
          <a:ext cx="12192000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Digital learning solutions enhance accessibility</a:t>
          </a:r>
        </a:p>
      </dsp:txBody>
      <dsp:txXfrm>
        <a:off x="0" y="2379199"/>
        <a:ext cx="12192000" cy="1076400"/>
      </dsp:txXfrm>
    </dsp:sp>
    <dsp:sp modelId="{A4927CF0-D426-4CF5-8351-43EC760B64FF}">
      <dsp:nvSpPr>
        <dsp:cNvPr id="0" name=""/>
        <dsp:cNvSpPr/>
      </dsp:nvSpPr>
      <dsp:spPr>
        <a:xfrm>
          <a:off x="0" y="3455600"/>
          <a:ext cx="12192000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Personalized learning supports skill development</a:t>
          </a:r>
        </a:p>
      </dsp:txBody>
      <dsp:txXfrm>
        <a:off x="59399" y="3514999"/>
        <a:ext cx="12073202" cy="1098002"/>
      </dsp:txXfrm>
    </dsp:sp>
    <dsp:sp modelId="{AEC21930-33A2-4E7A-AC39-EDF2AB40D6C0}">
      <dsp:nvSpPr>
        <dsp:cNvPr id="0" name=""/>
        <dsp:cNvSpPr/>
      </dsp:nvSpPr>
      <dsp:spPr>
        <a:xfrm>
          <a:off x="0" y="4672400"/>
          <a:ext cx="12192000" cy="10764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Equal access to training improves workforce outcomes</a:t>
          </a:r>
        </a:p>
      </dsp:txBody>
      <dsp:txXfrm>
        <a:off x="0" y="4672400"/>
        <a:ext cx="12192000" cy="1076400"/>
      </dsp:txXfrm>
    </dsp:sp>
    <dsp:sp modelId="{C3846EA9-D42F-45C0-A66F-18F9072484FB}">
      <dsp:nvSpPr>
        <dsp:cNvPr id="0" name=""/>
        <dsp:cNvSpPr/>
      </dsp:nvSpPr>
      <dsp:spPr>
        <a:xfrm>
          <a:off x="0" y="5748799"/>
          <a:ext cx="12192000" cy="121680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Training is essential for long-term NHS sustainability</a:t>
          </a:r>
        </a:p>
      </dsp:txBody>
      <dsp:txXfrm>
        <a:off x="59399" y="5808198"/>
        <a:ext cx="12073202" cy="10980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Interconnected Block Process"/>
  <dgm:desc val="Use to show sequential steps in a process. Works best with small amounts of Level 1 text and medium amounts of Level 2 text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1/layout/InterconnectedBlockProcess">
  <dgm:title val="Interconnected Block Process"/>
  <dgm:desc val="Use to show sequential steps in a process. Works best with small amounts of Level 1 text and medium amounts of Level 2 text."/>
  <dgm:catLst>
    <dgm:cat type="process" pri="5500"/>
    <dgm:cat type="officeonline" pri="3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  <dgm:pt modelId="40">
          <dgm:prSet phldr="1"/>
        </dgm:pt>
        <dgm:pt modelId="4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  <dgm:cxn modelId="70" srcId="0" destId="40" srcOrd="2" destOrd="0"/>
        <dgm:cxn modelId="42" srcId="40" destId="41" srcOrd="0" destOrd="0"/>
      </dgm:cxnLst>
      <dgm:bg/>
      <dgm:whole/>
    </dgm:dataModel>
  </dgm:clrData>
  <dgm:layoutNode name="Name0">
    <dgm:varLst>
      <dgm:chMax val="7"/>
      <dgm:chPref val="5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.127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5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Accent1" refType="w" fact="0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Child1" refType="w" fact="0.063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Parent1" refType="w" fact="0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.5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Child2" refType="w" fact="0.5635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Parent2" refType="w" fact="0.5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6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Accent1" refType="w" fact="0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Child1" refType="w" fact="0.0423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Parent1" refType="w" fact="0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Child2" refType="w" fact="0.3756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.6667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Child3" refType="w" fact="0.709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Parent3" refType="w" fact="0.6667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7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Accent1" refType="w" fact="0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Child1" refType="w" fact="0.0317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Parent1" refType="w" fact="0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2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Child2" refType="w" fact="0.2817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Parent2" refType="w" fact="0.2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Child3" refType="w" fact="0.5317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Parent3" refType="w" fact="0.5"/>
              <dgm:constr type="t" for="ch" forName="Parent3" refType="h" fact="0.0275"/>
              <dgm:constr type="w" for="ch" forName="Parent3" refType="w" fact="0.25"/>
              <dgm:constr type="h" for="ch" forName="Parent3" refType="h" fact="0.1622"/>
              <dgm:constr type="l" for="ch" forName="ChildAccent4" refType="w" fact="0.75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Child4" refType="w" fact="0.7817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Parent4" refType="w" fact="0.75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8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Accent1" refType="w" fact="0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Child1" refType="w" fact="0.0254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Parent1" refType="w" fact="0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2001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Child2" refType="w" fact="0.2255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Parent2" refType="w" fact="0.2001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Child3" refType="w" fact="0.4256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6003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Child4" refType="w" fact="0.6257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Parent4" refType="w" fact="0.6003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.7999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Child5" refType="w" fact="0.8253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Parent5" refType="w" fact="0.7999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9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Accent1" refType="w" fact="0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Child1" refType="w" fact="0.0212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Parent1" refType="w" fact="0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167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Child2" refType="w" fact="0.1888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Parent2" refType="w" fact="0.167"/>
              <dgm:constr type="t" for="ch" forName="Parent2" refType="h" fact="0.0923"/>
              <dgm:constr type="w" for="ch" forName="Parent2" refType="w" fact="0.167"/>
              <dgm:constr type="h" for="ch" forName="Parent2" refType="h" fact="0.1164"/>
              <dgm:constr type="l" for="ch" forName="ChildAccent3" refType="w" fact="0.333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Child3" refType="w" fact="0.3551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Parent3" refType="w" fact="0.3339"/>
              <dgm:constr type="t" for="ch" forName="Parent3" refType="h" fact="0.0698"/>
              <dgm:constr type="w" for="ch" forName="Parent3" refType="w" fact="0.167"/>
              <dgm:constr type="h" for="ch" forName="Parent3" refType="h" fact="0.1396"/>
              <dgm:constr type="l" for="ch" forName="ChildAccent4" refType="w" fact="0.500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Child4" refType="w" fact="0.5221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Parent4" refType="w" fact="0.501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6674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Child5" refType="w" fact="0.6886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Parent5" refType="w" fact="0.668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.833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Child6" refType="w" fact="0.8542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Parent6" refType="w" fact="0.835"/>
              <dgm:constr type="t" for="ch" forName="Parent6" refType="h" fact="0"/>
              <dgm:constr type="w" for="ch" forName="Parent6" refType="w" fact="0.165"/>
              <dgm:constr type="h" for="ch" forName="Parent6" refType="h" fact="0.2095"/>
            </dgm:constrLst>
          </dgm:if>
          <dgm:else name="Name10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Accent1" refType="w" fact="0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Child1" refType="w" fact="0.0182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Parent1" refType="w" fact="0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1432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Child2" refType="w" fact="0.1614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Parent2" refType="w" fact="0.1432"/>
              <dgm:constr type="t" for="ch" forName="Parent2" refType="h" fact="0.108"/>
              <dgm:constr type="w" for="ch" forName="Parent2" refType="w" fact="0.1432"/>
              <dgm:constr type="h" for="ch" forName="Parent2" refType="h" fact="0.1088"/>
              <dgm:constr type="l" for="ch" forName="ChildAccent3" refType="w" fact="0.2865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Child3" refType="w" fact="0.3047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Parent3" refType="w" fact="0.2865"/>
              <dgm:constr type="t" for="ch" forName="Parent3" refType="h" fact="0.087"/>
              <dgm:constr type="w" for="ch" forName="Parent3" refType="w" fact="0.143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Child4" refType="w" fact="0.4479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5726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Child5" refType="w" fact="0.5908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Parent5" refType="w" fact="0.5726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7147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Child6" refType="w" fact="0.7329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Parent6" refType="w" fact="0.716"/>
              <dgm:constr type="t" for="ch" forName="Parent6" refType="h" fact="0.0217"/>
              <dgm:constr type="w" for="ch" forName="Parent6" refType="w" fact="0.1424"/>
              <dgm:constr type="h" for="ch" forName="Parent6" refType="h" fact="0.1958"/>
              <dgm:constr type="l" for="ch" forName="ChildAccent7" refType="w" fact="0.8568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Child7" refType="w" fact="0.875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Parent7" refType="w" fact="0.8577"/>
              <dgm:constr type="t" for="ch" forName="Parent7" refType="h" fact="0"/>
              <dgm:constr type="w" for="ch" forName="Parent7" refType="w" fact="0.1423"/>
              <dgm:constr type="h" for="ch" forName="Parent7" refType="h" fact="0.2175"/>
            </dgm:constrLst>
          </dgm:else>
        </dgm:choose>
      </dgm:if>
      <dgm:else name="Name11">
        <dgm:choose name="Name12">
          <dgm:if name="Name13" axis="ch" ptType="node" func="cnt" op="equ" val="1">
            <dgm:alg type="composite">
              <dgm:param type="ar" val="0.4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ChildAccent1" refType="w" fact="0"/>
              <dgm:constr type="t" for="ch" forName="ChildAccent1" refType="h" fact="0.1429"/>
              <dgm:constr type="w" for="ch" forName="ChildAccent1" refType="w"/>
              <dgm:constr type="h" for="ch" forName="ChildAccent1" refType="h" fact="0.8571"/>
              <dgm:constr type="l" for="ch" forName="Child1" refType="w" fact="0"/>
              <dgm:constr type="t" for="ch" forName="Child1" refType="h" fact="0.1429"/>
              <dgm:constr type="w" for="ch" forName="Child1" refType="w" fact="0.873"/>
              <dgm:constr type="h" for="ch" forName="Child1" refType="h" fact="0.8571"/>
              <dgm:constr type="l" for="ch" forName="Parent1" refType="w" fact="0"/>
              <dgm:constr type="t" for="ch" forName="Parent1" refType="h" fact="0"/>
              <dgm:constr type="w" for="ch" forName="Parent1" refType="w"/>
              <dgm:constr type="h" for="ch" forName="Parent1" refType="h" fact="0.1429"/>
            </dgm:constrLst>
          </dgm:if>
          <dgm:if name="Name14" axis="ch" ptType="node" func="cnt" op="equ" val="2">
            <dgm:alg type="composite">
              <dgm:param type="ar" val="0.8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Child2" refType="w" fact="0"/>
              <dgm:constr type="t" for="ch" forName="Child2" refType="h" fact="0.1613"/>
              <dgm:constr type="w" for="ch" forName="Child2" refType="w" fact="0.4365"/>
              <dgm:constr type="h" for="ch" forName="Child2" refType="h" fact="0.8387"/>
              <dgm:constr type="l" for="ch" forName="Child1" refType="w" fact="0.5"/>
              <dgm:constr type="t" for="ch" forName="Child1" refType="h" fact="0.1613"/>
              <dgm:constr type="w" for="ch" forName="Child1" refType="w" fact="0.4365"/>
              <dgm:constr type="h" for="ch" forName="Child1" refType="h" fact="0.7742"/>
              <dgm:constr type="l" for="ch" forName="ChildAccent1" refType="w" fact="0.5"/>
              <dgm:constr type="t" for="ch" forName="ChildAccent1" refType="h" fact="0.1613"/>
              <dgm:constr type="w" for="ch" forName="ChildAccent1" refType="w" fact="0.5"/>
              <dgm:constr type="h" for="ch" forName="ChildAccent1" refType="h" fact="0.7742"/>
              <dgm:constr type="l" for="ch" forName="Parent1" refType="w" fact="0.5"/>
              <dgm:constr type="t" for="ch" forName="Parent1" refType="h" fact="0.0323"/>
              <dgm:constr type="w" for="ch" forName="Parent1" refType="w" fact="0.5"/>
              <dgm:constr type="h" for="ch" forName="Parent1" refType="h" fact="0.129"/>
              <dgm:constr type="l" for="ch" forName="ChildAccent2" refType="w" fact="0"/>
              <dgm:constr type="t" for="ch" forName="ChildAccent2" refType="h" fact="0.1613"/>
              <dgm:constr type="w" for="ch" forName="ChildAccent2" refType="w" fact="0.5"/>
              <dgm:constr type="h" for="ch" forName="ChildAccent2" refType="h" fact="0.8387"/>
              <dgm:constr type="l" for="ch" forName="Parent2" refType="w" fact="0"/>
              <dgm:constr type="t" for="ch" forName="Parent2" refType="h" fact="0"/>
              <dgm:constr type="w" for="ch" forName="Parent2" refType="w" fact="0.5"/>
              <dgm:constr type="h" for="ch" forName="Parent2" refType="h" fact="0.1613"/>
            </dgm:constrLst>
          </dgm:if>
          <dgm:if name="Name15" axis="ch" ptType="node" func="cnt" op="equ" val="3">
            <dgm:alg type="composite">
              <dgm:param type="ar" val="1.112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Child3" refType="w" fact="0"/>
              <dgm:constr type="t" for="ch" forName="Child3" refType="h" fact="0.1757"/>
              <dgm:constr type="w" for="ch" forName="Child3" refType="w" fact="0.291"/>
              <dgm:constr type="h" for="ch" forName="Child3" refType="h" fact="0.8243"/>
              <dgm:constr type="l" for="ch" forName="Child2" refType="w" fact="0.3333"/>
              <dgm:constr type="t" for="ch" forName="Child2" refType="h" fact="0.1757"/>
              <dgm:constr type="w" for="ch" forName="Child2" refType="w" fact="0.291"/>
              <dgm:constr type="h" for="ch" forName="Child2" refType="h" fact="0.7655"/>
              <dgm:constr type="l" for="ch" forName="Child1" refType="w" fact="0.6667"/>
              <dgm:constr type="t" for="ch" forName="Child1" refType="h" fact="0.1757"/>
              <dgm:constr type="w" for="ch" forName="Child1" refType="w" fact="0.291"/>
              <dgm:constr type="h" for="ch" forName="Child1" refType="h" fact="0.7066"/>
              <dgm:constr type="l" for="ch" forName="ChildAccent1" refType="w" fact="0.6667"/>
              <dgm:constr type="t" for="ch" forName="ChildAccent1" refType="h" fact="0.1757"/>
              <dgm:constr type="w" for="ch" forName="ChildAccent1" refType="w" fact="0.3333"/>
              <dgm:constr type="h" for="ch" forName="ChildAccent1" refType="h" fact="0.7066"/>
              <dgm:constr type="l" for="ch" forName="Parent1" refType="w" fact="0.6667"/>
              <dgm:constr type="t" for="ch" forName="Parent1" refType="h" fact="0.0579"/>
              <dgm:constr type="w" for="ch" forName="Parent1" refType="w" fact="0.3333"/>
              <dgm:constr type="h" for="ch" forName="Parent1" refType="h" fact="0.1178"/>
              <dgm:constr type="l" for="ch" forName="ChildAccent2" refType="w" fact="0.3333"/>
              <dgm:constr type="t" for="ch" forName="ChildAccent2" refType="h" fact="0.1757"/>
              <dgm:constr type="w" for="ch" forName="ChildAccent2" refType="w" fact="0.3333"/>
              <dgm:constr type="h" for="ch" forName="ChildAccent2" refType="h" fact="0.7655"/>
              <dgm:constr type="l" for="ch" forName="Parent2" refType="w" fact="0.3333"/>
              <dgm:constr type="t" for="ch" forName="Parent2" refType="h" fact="0.0285"/>
              <dgm:constr type="w" for="ch" forName="Parent2" refType="w" fact="0.3333"/>
              <dgm:constr type="h" for="ch" forName="Parent2" refType="h" fact="0.1472"/>
              <dgm:constr type="l" for="ch" forName="ChildAccent3" refType="w" fact="0"/>
              <dgm:constr type="t" for="ch" forName="ChildAccent3" refType="h" fact="0.1757"/>
              <dgm:constr type="w" for="ch" forName="ChildAccent3" refType="w" fact="0.3333"/>
              <dgm:constr type="h" for="ch" forName="ChildAccent3" refType="h" fact="0.8243"/>
              <dgm:constr type="l" for="ch" forName="Parent3" refType="w" fact="0"/>
              <dgm:constr type="t" for="ch" forName="Parent3" refType="h" fact="0"/>
              <dgm:constr type="w" for="ch" forName="Parent3" refType="w" fact="0.3333"/>
              <dgm:constr type="h" for="ch" forName="Parent3" refType="h" fact="0.176"/>
            </dgm:constrLst>
          </dgm:if>
          <dgm:if name="Name16" axis="ch" ptType="node" func="cnt" op="equ" val="4">
            <dgm:alg type="composite">
              <dgm:param type="ar" val="1.362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Child4" refType="w" fact="0"/>
              <dgm:constr type="t" for="ch" forName="Child4" refType="h" fact="0.1892"/>
              <dgm:constr type="w" for="ch" forName="Child4" refType="w" fact="0.2183"/>
              <dgm:constr type="h" for="ch" forName="Child4" refType="h" fact="0.8108"/>
              <dgm:constr type="l" for="ch" forName="Child3" refType="w" fact="0.25"/>
              <dgm:constr type="t" for="ch" forName="Child3" refType="h" fact="0.1892"/>
              <dgm:constr type="w" for="ch" forName="Child3" refType="w" fact="0.2183"/>
              <dgm:constr type="h" for="ch" forName="Child3" refType="h" fact="0.7568"/>
              <dgm:constr type="l" for="ch" forName="Child2" refType="w" fact="0.5"/>
              <dgm:constr type="t" for="ch" forName="Child2" refType="h" fact="0.1892"/>
              <dgm:constr type="w" for="ch" forName="Child2" refType="w" fact="0.2183"/>
              <dgm:constr type="h" for="ch" forName="Child2" refType="h" fact="0.7027"/>
              <dgm:constr type="l" for="ch" forName="Child1" refType="w" fact="0.75"/>
              <dgm:constr type="t" for="ch" forName="Child1" refType="h" fact="0.1892"/>
              <dgm:constr type="w" for="ch" forName="Child1" refType="w" fact="0.2183"/>
              <dgm:constr type="h" for="ch" forName="Child1" refType="h" fact="0.6486"/>
              <dgm:constr type="l" for="ch" forName="ChildAccent1" refType="w" fact="0.75"/>
              <dgm:constr type="t" for="ch" forName="ChildAccent1" refType="h" fact="0.1892"/>
              <dgm:constr type="w" for="ch" forName="ChildAccent1" refType="w" fact="0.25"/>
              <dgm:constr type="h" for="ch" forName="ChildAccent1" refType="h" fact="0.6486"/>
              <dgm:constr type="l" for="ch" forName="Parent1" refType="w" fact="0.75"/>
              <dgm:constr type="t" for="ch" forName="Parent1" refType="h" fact="0.0811"/>
              <dgm:constr type="w" for="ch" forName="Parent1" refType="w" fact="0.25"/>
              <dgm:constr type="h" for="ch" forName="Parent1" refType="h" fact="0.1081"/>
              <dgm:constr type="l" for="ch" forName="ChildAccent2" refType="w" fact="0.5"/>
              <dgm:constr type="t" for="ch" forName="ChildAccent2" refType="h" fact="0.1892"/>
              <dgm:constr type="w" for="ch" forName="ChildAccent2" refType="w" fact="0.25"/>
              <dgm:constr type="h" for="ch" forName="ChildAccent2" refType="h" fact="0.7027"/>
              <dgm:constr type="l" for="ch" forName="Parent2" refType="w" fact="0.5"/>
              <dgm:constr type="t" for="ch" forName="Parent2" refType="h" fact="0.0541"/>
              <dgm:constr type="w" for="ch" forName="Parent2" refType="w" fact="0.25"/>
              <dgm:constr type="h" for="ch" forName="Parent2" refType="h" fact="0.1351"/>
              <dgm:constr type="l" for="ch" forName="ChildAccent3" refType="w" fact="0.25"/>
              <dgm:constr type="t" for="ch" forName="ChildAccent3" refType="h" fact="0.1892"/>
              <dgm:constr type="w" for="ch" forName="ChildAccent3" refType="w" fact="0.25"/>
              <dgm:constr type="h" for="ch" forName="ChildAccent3" refType="h" fact="0.7568"/>
              <dgm:constr type="l" for="ch" forName="Parent3" refType="w" fact="0.25"/>
              <dgm:constr type="t" for="ch" forName="Parent3" refType="h" fact="0.0279"/>
              <dgm:constr type="w" for="ch" forName="Parent3" refType="w" fact="0.25"/>
              <dgm:constr type="h" for="ch" forName="Parent3" refType="h" fact="0.161"/>
              <dgm:constr type="l" for="ch" forName="ChildAccent4" refType="w" fact="0"/>
              <dgm:constr type="t" for="ch" forName="ChildAccent4" refType="h" fact="0.1892"/>
              <dgm:constr type="w" for="ch" forName="ChildAccent4" refType="w" fact="0.25"/>
              <dgm:constr type="h" for="ch" forName="ChildAccent4" refType="h" fact="0.8108"/>
              <dgm:constr type="l" for="ch" forName="Parent4" refType="w" fact="0"/>
              <dgm:constr type="t" for="ch" forName="Parent4" refType="h" fact="0"/>
              <dgm:constr type="w" for="ch" forName="Parent4" refType="w" fact="0.25"/>
              <dgm:constr type="h" for="ch" forName="Parent4" refType="h" fact="0.1892"/>
            </dgm:constrLst>
          </dgm:if>
          <dgm:if name="Name17" axis="ch" ptType="node" func="cnt" op="equ" val="5">
            <dgm:alg type="composite">
              <dgm:param type="ar" val="1.5742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Child5" refType="w" fact="0"/>
              <dgm:constr type="t" for="ch" forName="Child5" refType="h" fact="0.2"/>
              <dgm:constr type="w" for="ch" forName="Child5" refType="w" fact="0.1747"/>
              <dgm:constr type="h" for="ch" forName="Child5" refType="h" fact="0.8"/>
              <dgm:constr type="l" for="ch" forName="Child4" refType="w" fact="0.2001"/>
              <dgm:constr type="t" for="ch" forName="Child4" refType="h" fact="0.2"/>
              <dgm:constr type="w" for="ch" forName="Child4" refType="w" fact="0.1747"/>
              <dgm:constr type="h" for="ch" forName="Child4" refType="h" fact="0.75"/>
              <dgm:constr type="l" for="ch" forName="Child3" refType="w" fact="0.4002"/>
              <dgm:constr type="t" for="ch" forName="Child3" refType="h" fact="0.2"/>
              <dgm:constr type="w" for="ch" forName="Child3" refType="w" fact="0.1747"/>
              <dgm:constr type="h" for="ch" forName="Child3" refType="h" fact="0.7"/>
              <dgm:constr type="l" for="ch" forName="Child2" refType="w" fact="0.6003"/>
              <dgm:constr type="t" for="ch" forName="Child2" refType="h" fact="0.2"/>
              <dgm:constr type="w" for="ch" forName="Child2" refType="w" fact="0.1747"/>
              <dgm:constr type="h" for="ch" forName="Child2" refType="h" fact="0.65"/>
              <dgm:constr type="l" for="ch" forName="Child1" refType="w" fact="0.7999"/>
              <dgm:constr type="t" for="ch" forName="Child1" refType="h" fact="0.2"/>
              <dgm:constr type="w" for="ch" forName="Child1" refType="w" fact="0.1747"/>
              <dgm:constr type="h" for="ch" forName="Child1" refType="h" fact="0.6"/>
              <dgm:constr type="l" for="ch" forName="ChildAccent1" refType="w" fact="0.7999"/>
              <dgm:constr type="t" for="ch" forName="ChildAccent1" refType="h" fact="0.2"/>
              <dgm:constr type="w" for="ch" forName="ChildAccent1" refType="w" fact="0.2001"/>
              <dgm:constr type="h" for="ch" forName="ChildAccent1" refType="h" fact="0.6"/>
              <dgm:constr type="l" for="ch" forName="Parent1" refType="w" fact="0.7999"/>
              <dgm:constr type="t" for="ch" forName="Parent1" refType="h" fact="0.1"/>
              <dgm:constr type="w" for="ch" forName="Parent1" refType="w" fact="0.2001"/>
              <dgm:constr type="h" for="ch" forName="Parent1" refType="h" fact="0.1"/>
              <dgm:constr type="l" for="ch" forName="ChildAccent2" refType="w" fact="0.6003"/>
              <dgm:constr type="t" for="ch" forName="ChildAccent2" refType="h" fact="0.2"/>
              <dgm:constr type="w" for="ch" forName="ChildAccent2" refType="w" fact="0.2001"/>
              <dgm:constr type="h" for="ch" forName="ChildAccent2" refType="h" fact="0.65"/>
              <dgm:constr type="l" for="ch" forName="Parent2" refType="w" fact="0.6003"/>
              <dgm:constr type="t" for="ch" forName="Parent2" refType="h" fact="0.075"/>
              <dgm:constr type="w" for="ch" forName="Parent2" refType="w" fact="0.2001"/>
              <dgm:constr type="h" for="ch" forName="Parent2" refType="h" fact="0.125"/>
              <dgm:constr type="l" for="ch" forName="ChildAccent3" refType="w" fact="0.4002"/>
              <dgm:constr type="t" for="ch" forName="ChildAccent3" refType="h" fact="0.2"/>
              <dgm:constr type="w" for="ch" forName="ChildAccent3" refType="w" fact="0.2001"/>
              <dgm:constr type="h" for="ch" forName="ChildAccent3" refType="h" fact="0.7"/>
              <dgm:constr type="l" for="ch" forName="Parent3" refType="w" fact="0.4002"/>
              <dgm:constr type="t" for="ch" forName="Parent3" refType="h" fact="0.0508"/>
              <dgm:constr type="w" for="ch" forName="Parent3" refType="w" fact="0.2001"/>
              <dgm:constr type="h" for="ch" forName="Parent3" refType="h" fact="0.15"/>
              <dgm:constr type="l" for="ch" forName="ChildAccent4" refType="w" fact="0.2001"/>
              <dgm:constr type="t" for="ch" forName="ChildAccent4" refType="h" fact="0.2"/>
              <dgm:constr type="w" for="ch" forName="ChildAccent4" refType="w" fact="0.2001"/>
              <dgm:constr type="h" for="ch" forName="ChildAccent4" refType="h" fact="0.75"/>
              <dgm:constr type="l" for="ch" forName="Parent4" refType="w" fact="0.2001"/>
              <dgm:constr type="t" for="ch" forName="Parent4" refType="h" fact="0.025"/>
              <dgm:constr type="w" for="ch" forName="Parent4" refType="w" fact="0.2001"/>
              <dgm:constr type="h" for="ch" forName="Parent4" refType="h" fact="0.175"/>
              <dgm:constr type="l" for="ch" forName="ChildAccent5" refType="w" fact="0"/>
              <dgm:constr type="t" for="ch" forName="ChildAccent5" refType="h" fact="0.2"/>
              <dgm:constr type="w" for="ch" forName="ChildAccent5" refType="w" fact="0.2001"/>
              <dgm:constr type="h" for="ch" forName="ChildAccent5" refType="h" fact="0.8"/>
              <dgm:constr type="l" for="ch" forName="Parent5" refType="w" fact="0"/>
              <dgm:constr type="t" for="ch" forName="Parent5" refType="h" fact="0"/>
              <dgm:constr type="w" for="ch" forName="Parent5" refType="w" fact="0.2001"/>
              <dgm:constr type="h" for="ch" forName="Parent5" refType="h" fact="0.2"/>
            </dgm:constrLst>
          </dgm:if>
          <dgm:if name="Name18" axis="ch" ptType="node" func="cnt" op="equ" val="6">
            <dgm:alg type="composite">
              <dgm:param type="ar" val="1.756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Child6" refType="w" fact="0"/>
              <dgm:constr type="t" for="ch" forName="Child6" refType="h" fact="0.2087"/>
              <dgm:constr type="w" for="ch" forName="Child6" refType="w" fact="0.1458"/>
              <dgm:constr type="h" for="ch" forName="Child6" refType="h" fact="0.7913"/>
              <dgm:constr type="l" for="ch" forName="Child5" refType="w" fact="0.167"/>
              <dgm:constr type="t" for="ch" forName="Child5" refType="h" fact="0.2087"/>
              <dgm:constr type="w" for="ch" forName="Child5" refType="w" fact="0.1458"/>
              <dgm:constr type="h" for="ch" forName="Child5" refType="h" fact="0.7448"/>
              <dgm:constr type="l" for="ch" forName="Child4" refType="w" fact="0.3339"/>
              <dgm:constr type="t" for="ch" forName="Child4" refType="h" fact="0.2087"/>
              <dgm:constr type="w" for="ch" forName="Child4" refType="w" fact="0.1458"/>
              <dgm:constr type="h" for="ch" forName="Child4" refType="h" fact="0.6982"/>
              <dgm:constr type="l" for="ch" forName="Child3" refType="w" fact="0.5009"/>
              <dgm:constr type="t" for="ch" forName="Child3" refType="h" fact="0.2087"/>
              <dgm:constr type="w" for="ch" forName="Child3" refType="w" fact="0.1458"/>
              <dgm:constr type="h" for="ch" forName="Child3" refType="h" fact="0.6517"/>
              <dgm:constr type="l" for="ch" forName="Child2" refType="w" fact="0.6674"/>
              <dgm:constr type="t" for="ch" forName="Child2" refType="h" fact="0.2087"/>
              <dgm:constr type="w" for="ch" forName="Child2" refType="w" fact="0.1458"/>
              <dgm:constr type="h" for="ch" forName="Child2" refType="h" fact="0.6051"/>
              <dgm:constr type="l" for="ch" forName="Child1" refType="w" fact="0.833"/>
              <dgm:constr type="t" for="ch" forName="Child1" refType="h" fact="0.2087"/>
              <dgm:constr type="w" for="ch" forName="Child1" refType="w" fact="0.1458"/>
              <dgm:constr type="h" for="ch" forName="Child1" refType="h" fact="0.5586"/>
              <dgm:constr type="l" for="ch" forName="ChildAccent1" refType="w" fact="0.833"/>
              <dgm:constr type="t" for="ch" forName="ChildAccent1" refType="h" fact="0.2087"/>
              <dgm:constr type="w" for="ch" forName="ChildAccent1" refType="w" fact="0.167"/>
              <dgm:constr type="h" for="ch" forName="ChildAccent1" refType="h" fact="0.5586"/>
              <dgm:constr type="l" for="ch" forName="Parent1" refType="w" fact="0.833"/>
              <dgm:constr type="t" for="ch" forName="Parent1" refType="h" fact="0.1156"/>
              <dgm:constr type="w" for="ch" forName="Parent1" refType="w" fact="0.167"/>
              <dgm:constr type="h" for="ch" forName="Parent1" refType="h" fact="0.0931"/>
              <dgm:constr type="l" for="ch" forName="ChildAccent2" refType="w" fact="0.6674"/>
              <dgm:constr type="t" for="ch" forName="ChildAccent2" refType="h" fact="0.2087"/>
              <dgm:constr type="w" for="ch" forName="ChildAccent2" refType="w" fact="0.167"/>
              <dgm:constr type="h" for="ch" forName="ChildAccent2" refType="h" fact="0.6051"/>
              <dgm:constr type="l" for="ch" forName="Parent2" refType="w" fact="0.6674"/>
              <dgm:constr type="t" for="ch" forName="Parent2" refType="h" fact="0.0923"/>
              <dgm:constr type="w" for="ch" forName="Parent2" refType="w" fact="0.165"/>
              <dgm:constr type="h" for="ch" forName="Parent2" refType="h" fact="0.1164"/>
              <dgm:constr type="l" for="ch" forName="ChildAccent3" refType="w" fact="0.5009"/>
              <dgm:constr type="t" for="ch" forName="ChildAccent3" refType="h" fact="0.2087"/>
              <dgm:constr type="w" for="ch" forName="ChildAccent3" refType="w" fact="0.167"/>
              <dgm:constr type="h" for="ch" forName="ChildAccent3" refType="h" fact="0.6517"/>
              <dgm:constr type="l" for="ch" forName="Parent3" refType="w" fact="0.5009"/>
              <dgm:constr type="t" for="ch" forName="Parent3" refType="h" fact="0.0698"/>
              <dgm:constr type="w" for="ch" forName="Parent3" refType="w" fact="0.166"/>
              <dgm:constr type="h" for="ch" forName="Parent3" refType="h" fact="0.1396"/>
              <dgm:constr type="l" for="ch" forName="ChildAccent4" refType="w" fact="0.3339"/>
              <dgm:constr type="t" for="ch" forName="ChildAccent4" refType="h" fact="0.2087"/>
              <dgm:constr type="w" for="ch" forName="ChildAccent4" refType="w" fact="0.167"/>
              <dgm:constr type="h" for="ch" forName="ChildAccent4" refType="h" fact="0.6982"/>
              <dgm:constr type="l" for="ch" forName="Parent4" refType="w" fact="0.3339"/>
              <dgm:constr type="t" for="ch" forName="Parent4" refType="h" fact="0.0458"/>
              <dgm:constr type="w" for="ch" forName="Parent4" refType="w" fact="0.167"/>
              <dgm:constr type="h" for="ch" forName="Parent4" refType="h" fact="0.1629"/>
              <dgm:constr type="l" for="ch" forName="ChildAccent5" refType="w" fact="0.167"/>
              <dgm:constr type="t" for="ch" forName="ChildAccent5" refType="h" fact="0.2087"/>
              <dgm:constr type="w" for="ch" forName="ChildAccent5" refType="w" fact="0.167"/>
              <dgm:constr type="h" for="ch" forName="ChildAccent5" refType="h" fact="0.7448"/>
              <dgm:constr type="l" for="ch" forName="Parent5" refType="w" fact="0.167"/>
              <dgm:constr type="t" for="ch" forName="Parent5" refType="h" fact="0.0225"/>
              <dgm:constr type="w" for="ch" forName="Parent5" refType="w" fact="0.167"/>
              <dgm:constr type="h" for="ch" forName="Parent5" refType="h" fact="0.1862"/>
              <dgm:constr type="l" for="ch" forName="ChildAccent6" refType="w" fact="0"/>
              <dgm:constr type="t" for="ch" forName="ChildAccent6" refType="h" fact="0.2087"/>
              <dgm:constr type="w" for="ch" forName="ChildAccent6" refType="w" fact="0.167"/>
              <dgm:constr type="h" for="ch" forName="ChildAccent6" refType="h" fact="0.7913"/>
              <dgm:constr type="l" for="ch" forName="Parent6" refType="w" fact="0"/>
              <dgm:constr type="t" for="ch" forName="Parent6" refType="h" fact="0"/>
              <dgm:constr type="w" for="ch" forName="Parent6" refType="w" fact="0.167"/>
              <dgm:constr type="h" for="ch" forName="Parent6" refType="h" fact="0.2095"/>
            </dgm:constrLst>
          </dgm:if>
          <dgm:else name="Name19">
            <dgm:alg type="composite">
              <dgm:param type="ar" val="1.91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Child7" refType="w" fact="0"/>
              <dgm:constr type="t" for="ch" forName="Child7" refType="h" fact="0.2168"/>
              <dgm:constr type="w" for="ch" forName="Child7" refType="w" fact="0.125"/>
              <dgm:constr type="h" for="ch" forName="Child7" refType="h" fact="0.7832"/>
              <dgm:constr type="l" for="ch" forName="Child6" refType="w" fact="0.1432"/>
              <dgm:constr type="t" for="ch" forName="Child6" refType="h" fact="0.2168"/>
              <dgm:constr type="w" for="ch" forName="Child6" refType="w" fact="0.125"/>
              <dgm:constr type="h" for="ch" forName="Child6" refType="h" fact="0.7397"/>
              <dgm:constr type="l" for="ch" forName="Child5" refType="w" fact="0.2865"/>
              <dgm:constr type="t" for="ch" forName="Child5" refType="h" fact="0.2168"/>
              <dgm:constr type="w" for="ch" forName="Child5" refType="w" fact="0.125"/>
              <dgm:constr type="h" for="ch" forName="Child5" refType="h" fact="0.6962"/>
              <dgm:constr type="l" for="ch" forName="Child4" refType="w" fact="0.4297"/>
              <dgm:constr type="t" for="ch" forName="Child4" refType="h" fact="0.2168"/>
              <dgm:constr type="w" for="ch" forName="Child4" refType="w" fact="0.125"/>
              <dgm:constr type="h" for="ch" forName="Child4" refType="h" fact="0.6526"/>
              <dgm:constr type="l" for="ch" forName="Child3" refType="w" fact="0.5726"/>
              <dgm:constr type="t" for="ch" forName="Child3" refType="h" fact="0.2168"/>
              <dgm:constr type="w" for="ch" forName="Child3" refType="w" fact="0.125"/>
              <dgm:constr type="h" for="ch" forName="Child3" refType="h" fact="0.6091"/>
              <dgm:constr type="l" for="ch" forName="Child2" refType="w" fact="0.7147"/>
              <dgm:constr type="t" for="ch" forName="Child2" refType="h" fact="0.2168"/>
              <dgm:constr type="w" for="ch" forName="Child2" refType="w" fact="0.125"/>
              <dgm:constr type="h" for="ch" forName="Child2" refType="h" fact="0.5656"/>
              <dgm:constr type="l" for="ch" forName="Child1" refType="w" fact="0.8568"/>
              <dgm:constr type="t" for="ch" forName="Child1" refType="h" fact="0.2168"/>
              <dgm:constr type="w" for="ch" forName="Child1" refType="w" fact="0.125"/>
              <dgm:constr type="h" for="ch" forName="Child1" refType="h" fact="0.5221"/>
              <dgm:constr type="l" for="ch" forName="ChildAccent1" refType="w" fact="0.8568"/>
              <dgm:constr type="t" for="ch" forName="ChildAccent1" refType="h" fact="0.2168"/>
              <dgm:constr type="w" for="ch" forName="ChildAccent1" refType="w" fact="0.1432"/>
              <dgm:constr type="h" for="ch" forName="ChildAccent1" refType="h" fact="0.5221"/>
              <dgm:constr type="l" for="ch" forName="Parent1" refType="w" fact="0.8568"/>
              <dgm:constr type="t" for="ch" forName="Parent1" refType="h" fact="0.1298"/>
              <dgm:constr type="w" for="ch" forName="Parent1" refType="w" fact="0.1432"/>
              <dgm:constr type="h" for="ch" forName="Parent1" refType="h" fact="0.087"/>
              <dgm:constr type="l" for="ch" forName="ChildAccent2" refType="w" fact="0.7147"/>
              <dgm:constr type="t" for="ch" forName="ChildAccent2" refType="h" fact="0.2168"/>
              <dgm:constr type="w" for="ch" forName="ChildAccent2" refType="w" fact="0.1432"/>
              <dgm:constr type="h" for="ch" forName="ChildAccent2" refType="h" fact="0.5656"/>
              <dgm:constr type="l" for="ch" forName="Parent2" refType="w" fact="0.7147"/>
              <dgm:constr type="t" for="ch" forName="Parent2" refType="h" fact="0.108"/>
              <dgm:constr type="w" for="ch" forName="Parent2" refType="w" fact="0.1425"/>
              <dgm:constr type="h" for="ch" forName="Parent2" refType="h" fact="0.1088"/>
              <dgm:constr type="l" for="ch" forName="ChildAccent3" refType="w" fact="0.5726"/>
              <dgm:constr type="t" for="ch" forName="ChildAccent3" refType="h" fact="0.2168"/>
              <dgm:constr type="w" for="ch" forName="ChildAccent3" refType="w" fact="0.1432"/>
              <dgm:constr type="h" for="ch" forName="ChildAccent3" refType="h" fact="0.6091"/>
              <dgm:constr type="l" for="ch" forName="Parent3" refType="w" fact="0.5726"/>
              <dgm:constr type="t" for="ch" forName="Parent3" refType="h" fact="0.087"/>
              <dgm:constr type="w" for="ch" forName="Parent3" refType="w" fact="0.142"/>
              <dgm:constr type="h" for="ch" forName="Parent3" refType="h" fact="0.1305"/>
              <dgm:constr type="l" for="ch" forName="ChildAccent4" refType="w" fact="0.4297"/>
              <dgm:constr type="t" for="ch" forName="ChildAccent4" refType="h" fact="0.2168"/>
              <dgm:constr type="w" for="ch" forName="ChildAccent4" refType="w" fact="0.1432"/>
              <dgm:constr type="h" for="ch" forName="ChildAccent4" refType="h" fact="0.6526"/>
              <dgm:constr type="l" for="ch" forName="Parent4" refType="w" fact="0.4297"/>
              <dgm:constr type="t" for="ch" forName="Parent4" refType="h" fact="0.0645"/>
              <dgm:constr type="w" for="ch" forName="Parent4" refType="w" fact="0.1432"/>
              <dgm:constr type="h" for="ch" forName="Parent4" refType="h" fact="0.1523"/>
              <dgm:constr type="l" for="ch" forName="ChildAccent5" refType="w" fact="0.2865"/>
              <dgm:constr type="t" for="ch" forName="ChildAccent5" refType="h" fact="0.2168"/>
              <dgm:constr type="w" for="ch" forName="ChildAccent5" refType="w" fact="0.1432"/>
              <dgm:constr type="h" for="ch" forName="ChildAccent5" refType="h" fact="0.6962"/>
              <dgm:constr type="l" for="ch" forName="Parent5" refType="w" fact="0.2865"/>
              <dgm:constr type="t" for="ch" forName="Parent5" refType="h" fact="0.0428"/>
              <dgm:constr type="w" for="ch" forName="Parent5" refType="w" fact="0.1432"/>
              <dgm:constr type="h" for="ch" forName="Parent5" refType="h" fact="0.174"/>
              <dgm:constr type="l" for="ch" forName="ChildAccent6" refType="w" fact="0.1432"/>
              <dgm:constr type="t" for="ch" forName="ChildAccent6" refType="h" fact="0.2168"/>
              <dgm:constr type="w" for="ch" forName="ChildAccent6" refType="w" fact="0.1432"/>
              <dgm:constr type="h" for="ch" forName="ChildAccent6" refType="h" fact="0.7397"/>
              <dgm:constr type="l" for="ch" forName="Parent6" refType="w" fact="0.1432"/>
              <dgm:constr type="t" for="ch" forName="Parent6" refType="h" fact="0.0217"/>
              <dgm:constr type="w" for="ch" forName="Parent6" refType="w" fact="0.1432"/>
              <dgm:constr type="h" for="ch" forName="Parent6" refType="h" fact="0.1958"/>
              <dgm:constr type="l" for="ch" forName="ChildAccent7" refType="w" fact="0"/>
              <dgm:constr type="t" for="ch" forName="ChildAccent7" refType="h" fact="0.2168"/>
              <dgm:constr type="w" for="ch" forName="ChildAccent7" refType="w" fact="0.1432"/>
              <dgm:constr type="h" for="ch" forName="ChildAccent7" refType="h" fact="0.7832"/>
              <dgm:constr type="l" for="ch" forName="Parent7" refType="w" fact="0"/>
              <dgm:constr type="t" for="ch" forName="Parent7" refType="h" fact="0"/>
              <dgm:constr type="w" for="ch" forName="Parent7" refType="w" fact="0.1432"/>
              <dgm:constr type="h" for="ch" forName="Parent7" refType="h" fact="0.2175"/>
            </dgm:constrLst>
          </dgm:else>
        </dgm:choose>
      </dgm:else>
    </dgm:choose>
    <dgm:forEach name="wrapper" axis="self" ptType="parTrans">
      <dgm:forEach name="accentRepeat" axis="self">
        <dgm:layoutNode name="ChildAccent" styleLbl="alignImgPlace1">
          <dgm:alg type="sp"/>
          <dgm:choose name="Name20">
            <dgm:if name="Name21" axis="followSib" ptType="node" func="cnt" op="equ" val="0">
              <dgm:shape xmlns:r="http://schemas.openxmlformats.org/officeDocument/2006/relationships" type="wedgeRectCallout" r:blip="">
                <dgm:adjLst>
                  <dgm:adj idx="1" val="0"/>
                  <dgm:adj idx="2" val="0"/>
                </dgm:adjLst>
              </dgm:shape>
            </dgm:if>
            <dgm:else name="Name22">
              <dgm:choose name="Name23">
                <dgm:if name="Name24" axis="precedSib" ptType="node" func="cnt" op="equ" val="6">
                  <dgm:shape xmlns:r="http://schemas.openxmlformats.org/officeDocument/2006/relationships" type="wedgeRectCallout" r:blip="">
                    <dgm:adjLst>
                      <dgm:adj idx="1" val="0"/>
                      <dgm:adj idx="2" val="0"/>
                    </dgm:adjLst>
                  </dgm:shape>
                </dgm:if>
                <dgm:else name="Name25">
                  <dgm:choose name="Name26">
                    <dgm:if name="Name27" func="var" arg="dir" op="equ" val="norm">
                      <dgm:shape xmlns:r="http://schemas.openxmlformats.org/officeDocument/2006/relationships" type="wedgeRectCallout" r:blip="">
                        <dgm:adjLst>
                          <dgm:adj idx="1" val="0.625"/>
                          <dgm:adj idx="2" val="0.2083"/>
                        </dgm:adjLst>
                      </dgm:shape>
                    </dgm:if>
                    <dgm:else name="Name28">
                      <dgm:shape xmlns:r="http://schemas.openxmlformats.org/officeDocument/2006/relationships" type="wedgeRectCallout" r:blip="">
                        <dgm:adjLst>
                          <dgm:adj idx="1" val="-0.625"/>
                          <dgm:adj idx="2" val="0.2083"/>
                        </dgm:adjLst>
                      </dgm:shape>
                    </dgm:else>
                  </dgm:choose>
                </dgm:else>
              </dgm:choose>
            </dgm:else>
          </dgm:choose>
          <dgm:presOf axis="des" ptType="node"/>
        </dgm:layoutNode>
      </dgm:forEach>
    </dgm:forEach>
    <dgm:forEach name="Name29" axis="ch" ptType="node" st="7" cnt="1">
      <dgm:layoutNode name="ChildAccent7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7" styleLbl="revTx">
        <dgm:varLst>
          <dgm:chMax val="0"/>
          <dgm:chPref val="0"/>
          <dgm:bulletEnabled val="1"/>
        </dgm:varLst>
        <dgm:choose name="Name31">
          <dgm:if name="Name3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7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4" axis="ch" ptType="node" st="6" cnt="1">
      <dgm:layoutNode name="ChildAccent6">
        <dgm:alg type="sp"/>
        <dgm:shape xmlns:r="http://schemas.openxmlformats.org/officeDocument/2006/relationships" r:blip="">
          <dgm:adjLst/>
        </dgm:shape>
        <dgm:presOf/>
        <dgm:constrLst/>
        <dgm:forEach name="Name35" ref="accentRepeat"/>
      </dgm:layoutNode>
      <dgm:layoutNode name="Child6" styleLbl="revTx">
        <dgm:varLst>
          <dgm:chMax val="0"/>
          <dgm:chPref val="0"/>
          <dgm:bulletEnabled val="1"/>
        </dgm:varLst>
        <dgm:choose name="Name36">
          <dgm:if name="Name3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3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6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39" axis="ch" ptType="node" st="5" cnt="1">
      <dgm:layoutNode name="Child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  <dgm:layoutNode name="Child5" styleLbl="revTx">
        <dgm:varLst>
          <dgm:chMax val="0"/>
          <dgm:chPref val="0"/>
          <dgm:bulletEnabled val="1"/>
        </dgm:varLst>
        <dgm:choose name="Name41">
          <dgm:if name="Name4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5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4" axis="ch" ptType="node" st="4" cnt="1">
      <dgm:layoutNode name="ChildAccent4">
        <dgm:alg type="sp"/>
        <dgm:shape xmlns:r="http://schemas.openxmlformats.org/officeDocument/2006/relationships" r:blip="">
          <dgm:adjLst/>
        </dgm:shape>
        <dgm:presOf/>
        <dgm:constrLst/>
        <dgm:forEach name="Name45" ref="accentRepeat"/>
      </dgm:layoutNode>
      <dgm:layoutNode name="Child4" styleLbl="revTx">
        <dgm:varLst>
          <dgm:chMax val="0"/>
          <dgm:chPref val="0"/>
          <dgm:bulletEnabled val="1"/>
        </dgm:varLst>
        <dgm:choose name="Name46">
          <dgm:if name="Name4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4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4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49" axis="ch" ptType="node" st="3" cnt="1">
      <dgm:layoutNode name="ChildAccent3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Child3" styleLbl="revTx">
        <dgm:varLst>
          <dgm:chMax val="0"/>
          <dgm:chPref val="0"/>
          <dgm:bulletEnabled val="1"/>
        </dgm:varLst>
        <dgm:choose name="Name51">
          <dgm:if name="Name5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3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4" axis="ch" ptType="node" st="2" cnt="1">
      <dgm:layoutNode name="ChildAccent2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  <dgm:layoutNode name="Child2" styleLbl="revTx">
        <dgm:varLst>
          <dgm:chMax val="0"/>
          <dgm:chPref val="0"/>
          <dgm:bulletEnabled val="1"/>
        </dgm:varLst>
        <dgm:choose name="Name56">
          <dgm:if name="Name57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58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2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  <dgm:forEach name="Name59" axis="ch" ptType="node" cnt="1">
      <dgm:layoutNode name="ChildAccent1">
        <dgm:alg type="sp"/>
        <dgm:shape xmlns:r="http://schemas.openxmlformats.org/officeDocument/2006/relationships" r:blip="">
          <dgm:adjLst/>
        </dgm:shape>
        <dgm:presOf/>
        <dgm:constrLst/>
        <dgm:forEach name="Name60" ref="accentRepeat"/>
      </dgm:layoutNode>
      <dgm:layoutNode name="Child1" styleLbl="revTx">
        <dgm:varLst>
          <dgm:chMax val="0"/>
          <dgm:chPref val="0"/>
          <dgm:bulletEnabled val="1"/>
        </dgm:varLst>
        <dgm:choose name="Name61">
          <dgm:if name="Name62" func="var" arg="dir" op="equ" val="norm">
            <dgm:alg type="tx">
              <dgm:param type="parTxLTRAlign" val="r"/>
              <dgm:param type="shpTxLTRAlignCh" val="r"/>
              <dgm:param type="txAnchorVert" val="t"/>
            </dgm:alg>
          </dgm:if>
          <dgm:else name="Name63">
            <dgm:alg type="tx">
              <dgm:param type="parTxLTRAlign" val="l"/>
              <dgm:param type="shpTxLTRAlignCh" val="l"/>
              <dgm:param type="txAnchorVert" val="t"/>
            </dgm:alg>
          </dgm:else>
        </dgm:choose>
        <dgm:shape xmlns:r="http://schemas.openxmlformats.org/officeDocument/2006/relationships" type="rect" r:blip="" hideGeom="1">
          <dgm:adjLst/>
        </dgm:shape>
        <dgm:presOf axis="des" ptType="node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  <dgm:layoutNode name="Parent1" styleLbl="node1">
        <dgm:varLst>
          <dgm:chMax val="2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25"/>
          <dgm:constr type="rMarg" refType="primFontSz" fact="0.25"/>
          <dgm:constr type="tMarg" refType="primFontSz" fact="0.25"/>
          <dgm:constr type="bMarg" refType="primFontSz" fact="0.25"/>
        </dgm:constrLst>
        <dgm:ruleLst>
          <dgm:rule type="primFontSz" val="5" fact="NaN" max="NaN"/>
        </dgm:ruleLst>
      </dgm:layoutNod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9/3/layout/SubStepProcess">
  <dgm:title val=""/>
  <dgm:desc val=""/>
  <dgm:catLst>
    <dgm:cat type="process" pri="1225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</dgm:ptLst>
      <dgm:cxnLst>
        <dgm:cxn modelId="6" srcId="0" destId="1" srcOrd="0" destOrd="0"/>
        <dgm:cxn modelId="61" srcId="1" destId="11" srcOrd="0" destOrd="0"/>
        <dgm:cxn modelId="62" srcId="1" destId="12" srcOrd="1" destOrd="0"/>
        <dgm:cxn modelId="7" srcId="0" destId="2" srcOrd="0" destOrd="0"/>
        <dgm:cxn modelId="8" srcId="0" destId="3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8" srcId="0" destId="1" srcOrd="0" destOrd="0"/>
        <dgm:cxn modelId="81" srcId="1" destId="11" srcOrd="0" destOrd="0"/>
        <dgm:cxn modelId="82" srcId="1" destId="12" srcOrd="1" destOrd="0"/>
        <dgm:cxn modelId="9" srcId="0" destId="2" srcOrd="0" destOrd="0"/>
        <dgm:cxn modelId="10" srcId="0" destId="3" srcOrd="0" destOrd="0"/>
        <dgm:cxn modelId="11" srcId="0" destId="4" srcOrd="0" destOrd="0"/>
      </dgm:cxnLst>
      <dgm:bg/>
      <dgm:whole/>
    </dgm:dataModel>
  </dgm:clrData>
  <dgm:layoutNode name="Name0">
    <dgm:varLst>
      <dgm:chMax val="7"/>
      <dgm:dir/>
      <dgm:animOne val="branch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Tx1" refType="w"/>
      <dgm:constr type="w" for="ch" forName="chLin1" refType="w" refFor="ch" refForName="parTx1" fact="1.38"/>
      <dgm:constr type="h" for="ch" forName="chLin1" refType="h"/>
      <dgm:constr type="w" for="ch" forName="spPre1" refType="w" fact="0.27"/>
      <dgm:constr type="w" for="ch" forName="spPost1" refType="w" fact="0.27"/>
      <dgm:constr type="h" for="ch" forName="spPre1" refType="h"/>
      <dgm:constr type="h" for="ch" forName="spPost1" refType="h"/>
      <dgm:constr type="primFontSz" for="ch" forName="parTx1" val="65"/>
      <dgm:constr type="primFontSz" for="des" forName="desTx1" refType="primFontSz" refFor="ch" refForName="parTx1" fact="0.78"/>
      <dgm:constr type="primFontSz" for="des" forName="desTx1" op="equ"/>
      <dgm:constr type="w" for="ch" forName="parTx2" refType="w"/>
      <dgm:constr type="w" for="ch" forName="chLin2" refType="w" refFor="ch" refForName="parTx2" fact="1.38"/>
      <dgm:constr type="h" for="ch" forName="chLin2" refType="h"/>
      <dgm:constr type="w" for="ch" forName="spPre2" refType="w" fact="0.54"/>
      <dgm:constr type="w" for="ch" forName="spPost2" refType="w" fact="0.54"/>
      <dgm:constr type="h" for="ch" forName="spPre2" refType="h"/>
      <dgm:constr type="h" for="ch" forName="spPost2" refType="h"/>
      <dgm:constr type="primFontSz" for="ch" forName="parTx2" refType="primFontSz" refFor="ch" refForName="parTx1" op="equ"/>
      <dgm:constr type="primFontSz" for="des" forName="desTx2" refType="primFontSz" refFor="des" refForName="desTx1" op="equ"/>
      <dgm:constr type="w" for="ch" forName="parTx3" refType="w"/>
      <dgm:constr type="w" for="ch" forName="chLin3" refType="w" refFor="ch" refForName="parTx3" fact="1.38"/>
      <dgm:constr type="h" for="ch" forName="chLin3" refType="h"/>
      <dgm:constr type="w" for="ch" forName="spPre3" refType="w" fact="0.54"/>
      <dgm:constr type="w" for="ch" forName="spPost3" refType="w" fact="0.54"/>
      <dgm:constr type="h" for="ch" forName="spPre3" refType="h"/>
      <dgm:constr type="h" for="ch" forName="spPost3" refType="h"/>
      <dgm:constr type="primFontSz" for="ch" forName="parTx3" refType="primFontSz" refFor="ch" refForName="parTx1" op="equ"/>
      <dgm:constr type="primFontSz" for="des" forName="desTx3" refType="primFontSz" refFor="des" refForName="desTx1" op="equ"/>
      <dgm:constr type="w" for="ch" forName="parTx4" refType="w"/>
      <dgm:constr type="w" for="ch" forName="chLin4" refType="w" refFor="ch" refForName="parTx4" fact="1.38"/>
      <dgm:constr type="h" for="ch" forName="chLin4" refType="h"/>
      <dgm:constr type="w" for="ch" forName="spPre4" refType="w" fact="0.54"/>
      <dgm:constr type="w" for="ch" forName="spPost4" refType="w" fact="0.54"/>
      <dgm:constr type="h" for="ch" forName="spPre4" refType="h"/>
      <dgm:constr type="h" for="ch" forName="spPost4" refType="h"/>
      <dgm:constr type="primFontSz" for="ch" forName="parTx4" refType="primFontSz" refFor="ch" refForName="parTx1" op="equ"/>
      <dgm:constr type="primFontSz" for="des" forName="desTx4" refType="primFontSz" refFor="des" refForName="desTx1" op="equ"/>
      <dgm:constr type="w" for="ch" forName="parTx5" refType="w"/>
      <dgm:constr type="w" for="ch" forName="chLin5" refType="w" refFor="ch" refForName="parTx5" fact="1.38"/>
      <dgm:constr type="h" for="ch" forName="chLin5" refType="h"/>
      <dgm:constr type="w" for="ch" forName="spPre5" refType="w" fact="0.54"/>
      <dgm:constr type="w" for="ch" forName="spPost5" refType="w" fact="0.54"/>
      <dgm:constr type="h" for="ch" forName="spPre5" refType="h"/>
      <dgm:constr type="h" for="ch" forName="spPost5" refType="h"/>
      <dgm:constr type="primFontSz" for="ch" forName="parTx5" refType="primFontSz" refFor="ch" refForName="parTx1" op="equ"/>
      <dgm:constr type="primFontSz" for="des" forName="desTx5" refType="primFontSz" refFor="des" refForName="desTx1" op="equ"/>
      <dgm:constr type="w" for="ch" forName="parTx6" refType="w"/>
      <dgm:constr type="w" for="ch" forName="chLin6" refType="w" refFor="ch" refForName="parTx6" fact="1.38"/>
      <dgm:constr type="h" for="ch" forName="chLin6" refType="h"/>
      <dgm:constr type="w" for="ch" forName="spPre6" refType="w" fact="0.54"/>
      <dgm:constr type="w" for="ch" forName="spPost6" refType="w" fact="0.54"/>
      <dgm:constr type="h" for="ch" forName="spPre6" refType="h"/>
      <dgm:constr type="h" for="ch" forName="spPost6" refType="h"/>
      <dgm:constr type="primFontSz" for="ch" forName="parTx6" refType="primFontSz" refFor="ch" refForName="parTx1" op="equ"/>
      <dgm:constr type="primFontSz" for="des" forName="desTx6" refType="primFontSz" refFor="des" refForName="desTx1" op="equ"/>
      <dgm:constr type="w" for="ch" forName="parTx7" refType="w"/>
      <dgm:constr type="w" for="ch" forName="chLin7" refType="w" refFor="ch" refForName="parTx7" fact="1.38"/>
      <dgm:constr type="h" for="ch" forName="chLin7" refType="h"/>
      <dgm:constr type="w" for="ch" forName="spPre7" refType="w" fact="0.54"/>
      <dgm:constr type="w" for="ch" forName="spPost7" refType="w" fact="0.54"/>
      <dgm:constr type="h" for="ch" forName="spPre7" refType="h"/>
      <dgm:constr type="h" for="ch" forName="spPost7" refType="h"/>
      <dgm:constr type="primFontSz" for="ch" forName="parTx7" refType="primFontSz" refFor="ch" refForName="parTx1" op="equ"/>
      <dgm:constr type="primFontSz" for="des" forName="desTx7" refType="primFontSz" refFor="des" refForName="desTx1" op="equ"/>
    </dgm:constrLst>
    <dgm:forEach name="Name4" axis="ch" ptType="node">
      <dgm:choose name="Name5">
        <dgm:if name="Name6" axis="self" ptType="node" func="pos" op="equ" val="1">
          <dgm:layoutNode name="parTx1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">
            <dgm:if name="Name8" axis="ch" ptType="node" func="cnt" op="gte" val="1">
              <dgm:layoutNode name="spPre1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1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1" refType="w" fact="0.77"/>
                  <dgm:constr type="w" for="ch" forName="top1" refType="w" refFor="ch" refForName="txAndLines1" fact="0.78"/>
                </dgm:constrLst>
                <dgm:forEach name="Name9" axis="ch">
                  <dgm:forEach name="Name10" axis="self" ptType="parTrans">
                    <dgm:layoutNode name="Name11" styleLbl="parChTrans1D1">
                      <dgm:choose name="Name12">
                        <dgm:if name="Name1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1"/>
                          </dgm:alg>
                        </dgm:if>
                        <dgm:else name="Name1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1"/>
                            <dgm:param type="dstNode" val="anchor1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" axis="self" ptType="node">
                    <dgm:choose name="Name16">
                      <dgm:if name="Name17" axis="par ch" ptType="node node" func="cnt" op="equ" val="1">
                        <dgm:layoutNode name="top1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"/>
                    </dgm:choose>
                    <dgm:layoutNode name="txAndLines1">
                      <dgm:choose name="Name19">
                        <dgm:if name="Name20" func="var" arg="dir" op="equ" val="norm">
                          <dgm:alg type="lin"/>
                        </dgm:if>
                        <dgm:else name="Name2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22">
                        <dgm:if name="Name23" axis="root ch" ptType="all node" func="cnt" op="gte" val="2">
                          <dgm:constrLst>
                            <dgm:constr type="w" for="ch" forName="anchor1" refType="w"/>
                            <dgm:constr type="w" for="ch" forName="backup1" refType="w" fact="-1"/>
                            <dgm:constr type="w" for="ch" forName="preLine1" refType="w" fact="0.11"/>
                            <dgm:constr type="w" for="ch" forName="desTx1" refType="w" fact="0.78"/>
                            <dgm:constr type="w" for="ch" forName="postLine1" refType="w" fact="0.11"/>
                          </dgm:constrLst>
                        </dgm:if>
                        <dgm:else name="Name24">
                          <dgm:constrLst>
                            <dgm:constr type="w" for="ch" forName="anchor1" refType="w" fact="0.89"/>
                            <dgm:constr type="w" for="ch" forName="backup1" refType="w" fact="-0.89"/>
                            <dgm:constr type="w" for="ch" forName="preLine1" refType="w" fact="0.11"/>
                            <dgm:constr type="w" for="ch" forName="desTx1" refType="w" fact="0.78"/>
                          </dgm:constrLst>
                        </dgm:else>
                      </dgm:choose>
                      <dgm:layoutNode name="anchor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1" moveWith="desTx1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1" styleLbl="parChTrans1D1" moveWith="desTx1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1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25">
                        <dgm:if name="Name26" axis="root ch" ptType="all node" func="cnt" op="gte" val="2">
                          <dgm:layoutNode name="postLine1" styleLbl="parChTrans1D1" moveWith="desTx1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27"/>
                      </dgm:choose>
                    </dgm:layoutNode>
                  </dgm:forEach>
                  <dgm:choose name="Name28">
                    <dgm:if name="Name29" axis="root ch" ptType="all node" func="cnt" op="gte" val="2">
                      <dgm:forEach name="Name30" axis="self" ptType="parTrans">
                        <dgm:layoutNode name="Name31" styleLbl="parChTrans1D1">
                          <dgm:choose name="Name32">
                            <dgm:if name="Name3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2"/>
                                <dgm:param type="endSty" val="noArr"/>
                                <dgm:param type="dstNode" val="anchor1"/>
                              </dgm:alg>
                            </dgm:if>
                            <dgm:else name="Name3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2"/>
                                <dgm:param type="dstNode" val="anchor1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35"/>
                  </dgm:choose>
                </dgm:forEach>
              </dgm:layoutNode>
              <dgm:choose name="Name36">
                <dgm:if name="Name37" axis="root ch" ptType="all node" func="cnt" op="gte" val="2">
                  <dgm:layoutNode name="spPost1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38"/>
              </dgm:choose>
            </dgm:if>
            <dgm:else name="Name39"/>
          </dgm:choose>
        </dgm:if>
        <dgm:if name="Name40" axis="self" ptType="node" func="pos" op="equ" val="2">
          <dgm:layoutNode name="parTx2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41">
            <dgm:if name="Name42" axis="ch" ptType="node" func="cnt" op="gte" val="1">
              <dgm:layoutNode name="spPre2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2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2" refType="w" fact="0.77"/>
                  <dgm:constr type="w" for="ch" forName="top2" refType="w" refFor="ch" refForName="txAndLines2" fact="0.78"/>
                </dgm:constrLst>
                <dgm:forEach name="Name43" axis="ch">
                  <dgm:forEach name="Name44" axis="self" ptType="parTrans">
                    <dgm:layoutNode name="Name45" styleLbl="parChTrans1D1">
                      <dgm:choose name="Name46">
                        <dgm:if name="Name4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2"/>
                          </dgm:alg>
                        </dgm:if>
                        <dgm:else name="Name4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2"/>
                            <dgm:param type="dstNode" val="anchor2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49" axis="self" ptType="node">
                    <dgm:choose name="Name50">
                      <dgm:if name="Name51" axis="par ch" ptType="node node" func="cnt" op="equ" val="1">
                        <dgm:layoutNode name="top2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52"/>
                    </dgm:choose>
                    <dgm:layoutNode name="txAndLines2">
                      <dgm:choose name="Name53">
                        <dgm:if name="Name54" func="var" arg="dir" op="equ" val="norm">
                          <dgm:alg type="lin"/>
                        </dgm:if>
                        <dgm:else name="Name5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56">
                        <dgm:if name="Name57" axis="root ch" ptType="all node" func="cnt" op="gte" val="3">
                          <dgm:constrLst>
                            <dgm:constr type="w" for="ch" forName="anchor2" refType="w"/>
                            <dgm:constr type="w" for="ch" forName="backup2" refType="w" fact="-1"/>
                            <dgm:constr type="w" for="ch" forName="preLine2" refType="w" fact="0.11"/>
                            <dgm:constr type="w" for="ch" forName="desTx2" refType="w" fact="0.78"/>
                            <dgm:constr type="w" for="ch" forName="postLine2" refType="w" fact="0.11"/>
                          </dgm:constrLst>
                        </dgm:if>
                        <dgm:else name="Name58">
                          <dgm:constrLst>
                            <dgm:constr type="w" for="ch" forName="anchor2" refType="w" fact="0.89"/>
                            <dgm:constr type="w" for="ch" forName="backup2" refType="w" fact="-0.89"/>
                            <dgm:constr type="w" for="ch" forName="preLine2" refType="w" fact="0.11"/>
                            <dgm:constr type="w" for="ch" forName="desTx2" refType="w" fact="0.78"/>
                          </dgm:constrLst>
                        </dgm:else>
                      </dgm:choose>
                      <dgm:layoutNode name="anchor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2" moveWith="desTx2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2" styleLbl="parChTrans1D1" moveWith="desTx2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2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59">
                        <dgm:if name="Name60" axis="root ch" ptType="all node" func="cnt" op="gte" val="3">
                          <dgm:layoutNode name="postLine2" styleLbl="parChTrans1D1" moveWith="desTx2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61"/>
                      </dgm:choose>
                    </dgm:layoutNode>
                  </dgm:forEach>
                  <dgm:choose name="Name62">
                    <dgm:if name="Name63" axis="root ch" ptType="all node" func="cnt" op="gte" val="3">
                      <dgm:forEach name="Name64" axis="self" ptType="parTrans">
                        <dgm:layoutNode name="Name65" styleLbl="parChTrans1D1">
                          <dgm:choose name="Name66">
                            <dgm:if name="Name67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3"/>
                                <dgm:param type="endSty" val="noArr"/>
                                <dgm:param type="dstNode" val="anchor2"/>
                              </dgm:alg>
                            </dgm:if>
                            <dgm:else name="Name68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3"/>
                                <dgm:param type="dstNode" val="anchor2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69"/>
                  </dgm:choose>
                </dgm:forEach>
              </dgm:layoutNode>
              <dgm:choose name="Name70">
                <dgm:if name="Name71" axis="root ch" ptType="all node" func="cnt" op="gte" val="3">
                  <dgm:layoutNode name="spPost2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72"/>
              </dgm:choose>
            </dgm:if>
            <dgm:else name="Name73"/>
          </dgm:choose>
        </dgm:if>
        <dgm:if name="Name74" axis="self" ptType="node" func="pos" op="equ" val="3">
          <dgm:layoutNode name="parTx3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75">
            <dgm:if name="Name76" axis="ch" ptType="node" func="cnt" op="gte" val="1">
              <dgm:layoutNode name="spPre3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3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3" refType="w" fact="0.77"/>
                  <dgm:constr type="w" for="ch" forName="top3" refType="w" refFor="ch" refForName="txAndLines3" fact="0.78"/>
                </dgm:constrLst>
                <dgm:forEach name="Name77" axis="ch">
                  <dgm:forEach name="Name78" axis="self" ptType="parTrans">
                    <dgm:layoutNode name="Name79" styleLbl="parChTrans1D1">
                      <dgm:choose name="Name80">
                        <dgm:if name="Name81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3"/>
                          </dgm:alg>
                        </dgm:if>
                        <dgm:else name="Name82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3"/>
                            <dgm:param type="dstNode" val="anchor3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83" axis="self" ptType="node">
                    <dgm:choose name="Name84">
                      <dgm:if name="Name85" axis="par ch" ptType="node node" func="cnt" op="equ" val="1">
                        <dgm:layoutNode name="top3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86"/>
                    </dgm:choose>
                    <dgm:layoutNode name="txAndLines3">
                      <dgm:choose name="Name87">
                        <dgm:if name="Name88" func="var" arg="dir" op="equ" val="norm">
                          <dgm:alg type="lin"/>
                        </dgm:if>
                        <dgm:else name="Name89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90">
                        <dgm:if name="Name91" axis="root ch" ptType="all node" func="cnt" op="gte" val="4">
                          <dgm:constrLst>
                            <dgm:constr type="w" for="ch" forName="anchor3" refType="w"/>
                            <dgm:constr type="w" for="ch" forName="backup3" refType="w" fact="-1"/>
                            <dgm:constr type="w" for="ch" forName="preLine3" refType="w" fact="0.11"/>
                            <dgm:constr type="w" for="ch" forName="desTx3" refType="w" fact="0.78"/>
                            <dgm:constr type="w" for="ch" forName="postLine3" refType="w" fact="0.11"/>
                          </dgm:constrLst>
                        </dgm:if>
                        <dgm:else name="Name92">
                          <dgm:constrLst>
                            <dgm:constr type="w" for="ch" forName="anchor3" refType="w" fact="0.89"/>
                            <dgm:constr type="w" for="ch" forName="backup3" refType="w" fact="-0.89"/>
                            <dgm:constr type="w" for="ch" forName="preLine3" refType="w" fact="0.11"/>
                            <dgm:constr type="w" for="ch" forName="desTx3" refType="w" fact="0.78"/>
                          </dgm:constrLst>
                        </dgm:else>
                      </dgm:choose>
                      <dgm:layoutNode name="anchor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3" moveWith="desTx3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3" styleLbl="parChTrans1D1" moveWith="desTx3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3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93">
                        <dgm:if name="Name94" axis="root ch" ptType="all node" func="cnt" op="gte" val="4">
                          <dgm:layoutNode name="postLine3" styleLbl="parChTrans1D1" moveWith="desTx3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95"/>
                      </dgm:choose>
                    </dgm:layoutNode>
                  </dgm:forEach>
                  <dgm:choose name="Name96">
                    <dgm:if name="Name97" axis="root ch" ptType="all node" func="cnt" op="gte" val="4">
                      <dgm:forEach name="Name98" axis="self" ptType="parTrans">
                        <dgm:layoutNode name="Name99" styleLbl="parChTrans1D1">
                          <dgm:choose name="Name100">
                            <dgm:if name="Name101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4"/>
                                <dgm:param type="endSty" val="noArr"/>
                                <dgm:param type="dstNode" val="anchor3"/>
                              </dgm:alg>
                            </dgm:if>
                            <dgm:else name="Name102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4"/>
                                <dgm:param type="dstNode" val="anchor3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03"/>
                  </dgm:choose>
                </dgm:forEach>
              </dgm:layoutNode>
              <dgm:choose name="Name104">
                <dgm:if name="Name105" axis="root ch" ptType="all node" func="cnt" op="gte" val="4">
                  <dgm:layoutNode name="spPost3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06"/>
              </dgm:choose>
            </dgm:if>
            <dgm:else name="Name107"/>
          </dgm:choose>
        </dgm:if>
        <dgm:if name="Name108" axis="self" ptType="node" func="pos" op="equ" val="4">
          <dgm:layoutNode name="parTx4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09">
            <dgm:if name="Name110" axis="ch" ptType="node" func="cnt" op="gte" val="1">
              <dgm:layoutNode name="spPre4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4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4" refType="w" fact="0.77"/>
                  <dgm:constr type="w" for="ch" forName="top4" refType="w" refFor="ch" refForName="txAndLines4" fact="0.78"/>
                </dgm:constrLst>
                <dgm:forEach name="Name111" axis="ch">
                  <dgm:forEach name="Name112" axis="self" ptType="parTrans">
                    <dgm:layoutNode name="Name113" styleLbl="parChTrans1D1">
                      <dgm:choose name="Name114">
                        <dgm:if name="Name115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4"/>
                          </dgm:alg>
                        </dgm:if>
                        <dgm:else name="Name116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4"/>
                            <dgm:param type="dstNode" val="anchor4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17" axis="self" ptType="node">
                    <dgm:choose name="Name118">
                      <dgm:if name="Name119" axis="par ch" ptType="node node" func="cnt" op="equ" val="1">
                        <dgm:layoutNode name="top4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20"/>
                    </dgm:choose>
                    <dgm:layoutNode name="txAndLines4">
                      <dgm:choose name="Name121">
                        <dgm:if name="Name122" func="var" arg="dir" op="equ" val="norm">
                          <dgm:alg type="lin"/>
                        </dgm:if>
                        <dgm:else name="Name123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24">
                        <dgm:if name="Name125" axis="root ch" ptType="all node" func="cnt" op="gte" val="5">
                          <dgm:constrLst>
                            <dgm:constr type="w" for="ch" forName="anchor4" refType="w"/>
                            <dgm:constr type="w" for="ch" forName="backup4" refType="w" fact="-1"/>
                            <dgm:constr type="w" for="ch" forName="preLine4" refType="w" fact="0.11"/>
                            <dgm:constr type="w" for="ch" forName="desTx4" refType="w" fact="0.78"/>
                            <dgm:constr type="w" for="ch" forName="postLine4" refType="w" fact="0.11"/>
                          </dgm:constrLst>
                        </dgm:if>
                        <dgm:else name="Name126">
                          <dgm:constrLst>
                            <dgm:constr type="w" for="ch" forName="anchor4" refType="w" fact="0.89"/>
                            <dgm:constr type="w" for="ch" forName="backup4" refType="w" fact="-0.89"/>
                            <dgm:constr type="w" for="ch" forName="preLine4" refType="w" fact="0.11"/>
                            <dgm:constr type="w" for="ch" forName="desTx4" refType="w" fact="0.78"/>
                          </dgm:constrLst>
                        </dgm:else>
                      </dgm:choose>
                      <dgm:layoutNode name="anchor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4" moveWith="desTx4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4" styleLbl="parChTrans1D1" moveWith="desTx4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4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27">
                        <dgm:if name="Name128" axis="root ch" ptType="all node" func="cnt" op="gte" val="5">
                          <dgm:layoutNode name="postLine4" styleLbl="parChTrans1D1" moveWith="desTx4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29"/>
                      </dgm:choose>
                    </dgm:layoutNode>
                  </dgm:forEach>
                  <dgm:choose name="Name130">
                    <dgm:if name="Name131" axis="root ch" ptType="all node" func="cnt" op="gte" val="5">
                      <dgm:forEach name="Name132" axis="self" ptType="parTrans">
                        <dgm:layoutNode name="Name133" styleLbl="parChTrans1D1">
                          <dgm:choose name="Name134">
                            <dgm:if name="Name135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5"/>
                                <dgm:param type="endSty" val="noArr"/>
                                <dgm:param type="dstNode" val="anchor4"/>
                              </dgm:alg>
                            </dgm:if>
                            <dgm:else name="Name136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5"/>
                                <dgm:param type="dstNode" val="anchor4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37"/>
                  </dgm:choose>
                </dgm:forEach>
              </dgm:layoutNode>
              <dgm:choose name="Name138">
                <dgm:if name="Name139" axis="root ch" ptType="all node" func="cnt" op="gte" val="5">
                  <dgm:layoutNode name="spPost4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40"/>
              </dgm:choose>
            </dgm:if>
            <dgm:else name="Name141"/>
          </dgm:choose>
        </dgm:if>
        <dgm:if name="Name142" axis="self" ptType="node" func="pos" op="equ" val="5">
          <dgm:layoutNode name="parTx5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43">
            <dgm:if name="Name144" axis="ch" ptType="node" func="cnt" op="gte" val="1">
              <dgm:layoutNode name="spPre5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5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5" refType="w" fact="0.77"/>
                  <dgm:constr type="w" for="ch" forName="top5" refType="w" refFor="ch" refForName="txAndLines5" fact="0.78"/>
                </dgm:constrLst>
                <dgm:forEach name="Name145" axis="ch">
                  <dgm:forEach name="Name146" axis="self" ptType="parTrans">
                    <dgm:layoutNode name="Name147" styleLbl="parChTrans1D1">
                      <dgm:choose name="Name148">
                        <dgm:if name="Name149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5"/>
                          </dgm:alg>
                        </dgm:if>
                        <dgm:else name="Name150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5"/>
                            <dgm:param type="dstNode" val="anchor5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51" axis="self" ptType="node">
                    <dgm:choose name="Name152">
                      <dgm:if name="Name153" axis="par ch" ptType="node node" func="cnt" op="equ" val="1">
                        <dgm:layoutNode name="top5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54"/>
                    </dgm:choose>
                    <dgm:layoutNode name="txAndLines5">
                      <dgm:choose name="Name155">
                        <dgm:if name="Name156" func="var" arg="dir" op="equ" val="norm">
                          <dgm:alg type="lin"/>
                        </dgm:if>
                        <dgm:else name="Name157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58">
                        <dgm:if name="Name159" axis="root ch" ptType="all node" func="cnt" op="gte" val="6">
                          <dgm:constrLst>
                            <dgm:constr type="w" for="ch" forName="anchor5" refType="w"/>
                            <dgm:constr type="w" for="ch" forName="backup5" refType="w" fact="-1"/>
                            <dgm:constr type="w" for="ch" forName="preLine5" refType="w" fact="0.11"/>
                            <dgm:constr type="w" for="ch" forName="desTx5" refType="w" fact="0.78"/>
                            <dgm:constr type="w" for="ch" forName="postLine5" refType="w" fact="0.11"/>
                          </dgm:constrLst>
                        </dgm:if>
                        <dgm:else name="Name160">
                          <dgm:constrLst>
                            <dgm:constr type="w" for="ch" forName="anchor5" refType="w" fact="0.89"/>
                            <dgm:constr type="w" for="ch" forName="backup5" refType="w" fact="-0.89"/>
                            <dgm:constr type="w" for="ch" forName="preLine5" refType="w" fact="0.11"/>
                            <dgm:constr type="w" for="ch" forName="desTx5" refType="w" fact="0.78"/>
                          </dgm:constrLst>
                        </dgm:else>
                      </dgm:choose>
                      <dgm:layoutNode name="anchor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5" moveWith="desTx5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5" styleLbl="parChTrans1D1" moveWith="desTx5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5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61">
                        <dgm:if name="Name162" axis="root ch" ptType="all node" func="cnt" op="gte" val="6">
                          <dgm:layoutNode name="postLine5" styleLbl="parChTrans1D1" moveWith="desTx5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63"/>
                      </dgm:choose>
                    </dgm:layoutNode>
                  </dgm:forEach>
                  <dgm:choose name="Name164">
                    <dgm:if name="Name165" axis="root ch" ptType="all node" func="cnt" op="gte" val="6">
                      <dgm:forEach name="Name166" axis="self" ptType="parTrans">
                        <dgm:layoutNode name="Name167" styleLbl="parChTrans1D1">
                          <dgm:choose name="Name168">
                            <dgm:if name="Name169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6"/>
                                <dgm:param type="endSty" val="noArr"/>
                                <dgm:param type="dstNode" val="anchor5"/>
                              </dgm:alg>
                            </dgm:if>
                            <dgm:else name="Name170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6"/>
                                <dgm:param type="dstNode" val="anchor5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171"/>
                  </dgm:choose>
                </dgm:forEach>
              </dgm:layoutNode>
              <dgm:choose name="Name172">
                <dgm:if name="Name173" axis="root ch" ptType="all node" func="cnt" op="gte" val="6">
                  <dgm:layoutNode name="spPost5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174"/>
              </dgm:choose>
            </dgm:if>
            <dgm:else name="Name175"/>
          </dgm:choose>
        </dgm:if>
        <dgm:if name="Name176" axis="self" ptType="node" func="pos" op="equ" val="6">
          <dgm:layoutNode name="parTx6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177">
            <dgm:if name="Name178" axis="ch" ptType="node" func="cnt" op="gte" val="1">
              <dgm:layoutNode name="spPre6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6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6" refType="w" fact="0.77"/>
                  <dgm:constr type="w" for="ch" forName="top6" refType="w" refFor="ch" refForName="txAndLines6" fact="0.78"/>
                </dgm:constrLst>
                <dgm:forEach name="Name179" axis="ch">
                  <dgm:forEach name="Name180" axis="self" ptType="parTrans">
                    <dgm:layoutNode name="Name181" styleLbl="parChTrans1D1">
                      <dgm:choose name="Name182">
                        <dgm:if name="Name183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6"/>
                          </dgm:alg>
                        </dgm:if>
                        <dgm:else name="Name184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6"/>
                            <dgm:param type="dstNode" val="anchor6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185" axis="self" ptType="node">
                    <dgm:choose name="Name186">
                      <dgm:if name="Name187" axis="par ch" ptType="node node" func="cnt" op="equ" val="1">
                        <dgm:layoutNode name="top6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188"/>
                    </dgm:choose>
                    <dgm:layoutNode name="txAndLines6">
                      <dgm:choose name="Name189">
                        <dgm:if name="Name190" func="var" arg="dir" op="equ" val="norm">
                          <dgm:alg type="lin"/>
                        </dgm:if>
                        <dgm:else name="Name191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hoose name="Name192">
                        <dgm:if name="Name193" axis="root ch" ptType="all node" func="cnt" op="gte" val="7">
                          <dgm:constrLst>
                            <dgm:constr type="w" for="ch" forName="anchor6" refType="w"/>
                            <dgm:constr type="w" for="ch" forName="backup6" refType="w" fact="-1"/>
                            <dgm:constr type="w" for="ch" forName="preLine6" refType="w" fact="0.11"/>
                            <dgm:constr type="w" for="ch" forName="desTx6" refType="w" fact="0.78"/>
                            <dgm:constr type="w" for="ch" forName="postLine6" refType="w" fact="0.11"/>
                          </dgm:constrLst>
                        </dgm:if>
                        <dgm:else name="Name194">
                          <dgm:constrLst>
                            <dgm:constr type="w" for="ch" forName="anchor6" refType="w" fact="0.89"/>
                            <dgm:constr type="w" for="ch" forName="backup6" refType="w" fact="-0.89"/>
                            <dgm:constr type="w" for="ch" forName="preLine6" refType="w" fact="0.11"/>
                            <dgm:constr type="w" for="ch" forName="desTx6" refType="w" fact="0.78"/>
                          </dgm:constrLst>
                        </dgm:else>
                      </dgm:choose>
                      <dgm:layoutNode name="anchor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6" moveWith="desTx6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6" styleLbl="parChTrans1D1" moveWith="desTx6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6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  <dgm:choose name="Name195">
                        <dgm:if name="Name196" axis="root ch" ptType="all node" func="cnt" op="gte" val="7">
                          <dgm:layoutNode name="postLine6" styleLbl="parChTrans1D1" moveWith="desTx6">
                            <dgm:alg type="sp"/>
                            <dgm:shape xmlns:r="http://schemas.openxmlformats.org/officeDocument/2006/relationships" type="line" r:blip="">
                              <dgm:adjLst/>
                            </dgm:shape>
                            <dgm:presOf/>
                          </dgm:layoutNode>
                        </dgm:if>
                        <dgm:else name="Name197"/>
                      </dgm:choose>
                    </dgm:layoutNode>
                  </dgm:forEach>
                  <dgm:choose name="Name198">
                    <dgm:if name="Name199" axis="root ch" ptType="all node" func="cnt" op="gte" val="7">
                      <dgm:forEach name="Name200" axis="self" ptType="parTrans">
                        <dgm:layoutNode name="Name201" styleLbl="parChTrans1D1">
                          <dgm:choose name="Name202">
                            <dgm:if name="Name203" func="var" arg="dir" op="equ" val="norm">
                              <dgm:alg type="conn">
                                <dgm:param type="dim" val="1D"/>
                                <dgm:param type="begPts" val="midL"/>
                                <dgm:param type="srcNode" val="parTx7"/>
                                <dgm:param type="endSty" val="noArr"/>
                                <dgm:param type="dstNode" val="anchor6"/>
                              </dgm:alg>
                            </dgm:if>
                            <dgm:else name="Name204">
                              <dgm:alg type="conn">
                                <dgm:param type="dim" val="1D"/>
                                <dgm:param type="begPts" val="midR"/>
                                <dgm:param type="endSty" val="noArr"/>
                                <dgm:param type="srcNode" val="parTx7"/>
                                <dgm:param type="dstNode" val="anchor6"/>
                              </dgm:alg>
                            </dgm:else>
                          </dgm:choose>
                          <dgm:shape xmlns:r="http://schemas.openxmlformats.org/officeDocument/2006/relationships" type="conn" r:blip="">
                            <dgm:adjLst/>
                          </dgm:shape>
                          <dgm:presOf/>
                          <dgm:constrLst>
                            <dgm:constr type="connDist"/>
                            <dgm:constr type="begPad" refType="connDist" fact="0.11"/>
                            <dgm:constr type="endPad"/>
                          </dgm:constrLst>
                        </dgm:layoutNode>
                      </dgm:forEach>
                    </dgm:if>
                    <dgm:else name="Name205"/>
                  </dgm:choose>
                </dgm:forEach>
              </dgm:layoutNode>
              <dgm:choose name="Name206">
                <dgm:if name="Name207" axis="root ch" ptType="all node" func="cnt" op="gte" val="7">
                  <dgm:layoutNode name="spPost6">
                    <dgm:alg type="sp"/>
                    <dgm:shape xmlns:r="http://schemas.openxmlformats.org/officeDocument/2006/relationships" r:blip="">
                      <dgm:adjLst/>
                    </dgm:shape>
                  </dgm:layoutNode>
                </dgm:if>
                <dgm:else name="Name208"/>
              </dgm:choose>
            </dgm:if>
            <dgm:else name="Name209"/>
          </dgm:choose>
        </dgm:if>
        <dgm:if name="Name210" axis="self" ptType="node" func="pos" op="equ" val="7">
          <dgm:layoutNode name="parTx7" styleLbl="node1">
            <dgm:alg type="tx"/>
            <dgm:shape xmlns:r="http://schemas.openxmlformats.org/officeDocument/2006/relationships" type="ellipse" r:blip="">
              <dgm:adjLst/>
            </dgm:shape>
            <dgm:presOf axis="self" ptType="node"/>
            <dgm:constrLst>
              <dgm:constr type="h" refType="w"/>
              <dgm:constr type="w" refType="h" op="lte"/>
              <dgm:constr type="tMarg"/>
              <dgm:constr type="bMarg"/>
              <dgm:constr type="lMarg"/>
              <dgm:constr type="rMarg"/>
            </dgm:constrLst>
            <dgm:ruleLst>
              <dgm:rule type="primFontSz" val="5" fact="NaN" max="NaN"/>
            </dgm:ruleLst>
          </dgm:layoutNode>
          <dgm:choose name="Name211">
            <dgm:if name="Name212" axis="ch" ptType="node" func="cnt" op="gte" val="1">
              <dgm:layoutNode name="spPre7">
                <dgm:alg type="sp"/>
                <dgm:shape xmlns:r="http://schemas.openxmlformats.org/officeDocument/2006/relationships" r:blip="">
                  <dgm:adjLst/>
                </dgm:shape>
              </dgm:layoutNode>
              <dgm:layoutNode name="chLin7">
                <dgm:alg type="lin">
                  <dgm:param type="linDir" val="fromT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w" for="ch" forName="txAndLines7" refType="w" fact="0.77"/>
                  <dgm:constr type="w" for="ch" forName="top7" refType="w" refFor="ch" refForName="txAndLines7" fact="0.78"/>
                </dgm:constrLst>
                <dgm:forEach name="Name213" axis="ch">
                  <dgm:forEach name="Name214" axis="self" ptType="parTrans">
                    <dgm:layoutNode name="Name215" styleLbl="parChTrans1D1">
                      <dgm:choose name="Name216">
                        <dgm:if name="Name217" func="var" arg="dir" op="equ" val="norm">
                          <dgm:alg type="conn">
                            <dgm:param type="dim" val="1D"/>
                            <dgm:param type="begPts" val="midR"/>
                            <dgm:param type="endSty" val="noArr"/>
                            <dgm:param type="dstNode" val="anchor7"/>
                          </dgm:alg>
                        </dgm:if>
                        <dgm:else name="Name218">
                          <dgm:alg type="conn">
                            <dgm:param type="dim" val="1D"/>
                            <dgm:param type="begPts" val="midL"/>
                            <dgm:param type="endSty" val="noArr"/>
                            <dgm:param type="srcNode" val="parTx7"/>
                            <dgm:param type="dstNode" val="anchor7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/>
                      <dgm:constrLst>
                        <dgm:constr type="connDist"/>
                        <dgm:constr type="begPad" refType="connDist" fact="0.11"/>
                        <dgm:constr type="endPad"/>
                      </dgm:constrLst>
                    </dgm:layoutNode>
                  </dgm:forEach>
                  <dgm:forEach name="Name219" axis="self" ptType="node">
                    <dgm:choose name="Name220">
                      <dgm:if name="Name221" axis="par ch" ptType="node node" func="cnt" op="equ" val="1">
                        <dgm:layoutNode name="top7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constrLst>
                            <dgm:constr type="h" refType="w" fact="0.6"/>
                          </dgm:constrLst>
                        </dgm:layoutNode>
                      </dgm:if>
                      <dgm:else name="Name222"/>
                    </dgm:choose>
                    <dgm:layoutNode name="txAndLines7">
                      <dgm:choose name="Name223">
                        <dgm:if name="Name224" func="var" arg="dir" op="equ" val="norm">
                          <dgm:alg type="lin"/>
                        </dgm:if>
                        <dgm:else name="Name225">
                          <dgm:alg type="lin">
                            <dgm:param type="linDir" val="from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>
                        <dgm:constr type="w" for="ch" forName="anchor7" refType="w" fact="0.89"/>
                        <dgm:constr type="w" for="ch" forName="backup7" refType="w" fact="-0.89"/>
                        <dgm:constr type="w" for="ch" forName="preLine7" refType="w" fact="0.11"/>
                        <dgm:constr type="w" for="ch" forName="desTx7" refType="w" fact="0.78"/>
                      </dgm:constrLst>
                      <dgm:layoutNode name="anchor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backup7" moveWith="desTx7">
                        <dgm:alg type="sp"/>
                        <dgm:shape xmlns:r="http://schemas.openxmlformats.org/officeDocument/2006/relationships" r:blip="">
                          <dgm:adjLst/>
                        </dgm:shape>
                      </dgm:layoutNode>
                      <dgm:layoutNode name="preLine7" styleLbl="parChTrans1D1" moveWith="desTx7">
                        <dgm:alg type="sp"/>
                        <dgm:shape xmlns:r="http://schemas.openxmlformats.org/officeDocument/2006/relationships" type="line" r:blip="">
                          <dgm:adjLst/>
                        </dgm:shape>
                        <dgm:presOf/>
                      </dgm:layoutNode>
                      <dgm:layoutNode name="desTx7" styleLbl="revTx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ect" r:blip="" hideGeom="1">
                          <dgm:adjLst/>
                        </dgm:shape>
                        <dgm:presOf axis="desOrSelf" ptType="node"/>
                        <dgm:constrLst>
                          <dgm:constr type="h" refType="w" fact="0.6"/>
                        </dgm:constrLst>
                        <dgm:ruleLst>
                          <dgm:rule type="primFontSz" val="5" fact="NaN" max="NaN"/>
                        </dgm:ruleLst>
                      </dgm:layoutNode>
                    </dgm:layoutNode>
                  </dgm:forEach>
                </dgm:forEach>
              </dgm:layoutNode>
            </dgm:if>
            <dgm:else name="Name226"/>
          </dgm:choose>
        </dgm:if>
        <dgm:else name="Name227"/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9/3/layout/IncreasingArrowsProcess">
  <dgm:title val=""/>
  <dgm:desc val=""/>
  <dgm:catLst>
    <dgm:cat type="process" pri="5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2" destOrd="0"/>
        <dgm:cxn modelId="32" srcId="30" destId="31" srcOrd="0" destOrd="0"/>
      </dgm:cxnLst>
      <dgm:bg/>
      <dgm:whole/>
    </dgm:dataModel>
  </dgm:clrData>
  <dgm:layoutNode name="Name0">
    <dgm:varLst>
      <dgm:chMax val="5"/>
      <dgm:chPref val="5"/>
      <dgm:dir/>
      <dgm:animLvl val="lvl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choose name="Name3">
          <dgm:if name="Name4" axis="ch ch" ptType="node node" func="cnt" op="equ" val="0">
            <dgm:alg type="composite">
              <dgm:param type="ar" val="6.8662"/>
            </dgm:alg>
            <dgm:choose name="Name5">
              <dgm:if name="Name6" func="var" arg="dir" op="equ" val="norm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if>
              <dgm:else name="Name7">
                <dgm:constrLst>
                  <dgm:constr type="primFontSz" for="des" forName="parentText1" val="65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/>
                </dgm:constrLst>
              </dgm:else>
            </dgm:choose>
          </dgm:if>
          <dgm:else name="Name8">
            <dgm:alg type="composite">
              <dgm:param type="ar" val="1.9864"/>
            </dgm:alg>
            <dgm:choose name="Name9">
              <dgm:if name="Name1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if>
              <dgm:else name="Name1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93"/>
                  <dgm:constr type="l" for="ch" forName="childText1" refType="w" fact="0.076"/>
                  <dgm:constr type="t" for="ch" forName="childText1" refType="h" fact="0.224"/>
                  <dgm:constr type="w" for="ch" forName="childText1" refType="w" fact="0.9241"/>
                  <dgm:constr type="h" for="ch" forName="childText1" refType="h" fact="0.776"/>
                </dgm:constrLst>
              </dgm:else>
            </dgm:choose>
          </dgm:else>
        </dgm:choose>
      </dgm:if>
      <dgm:if name="Name12" axis="ch" ptType="node" func="cnt" op="equ" val="2">
        <dgm:choose name="Name13">
          <dgm:if name="Name14" axis="ch ch" ptType="node node" func="cnt" op="equ" val="0">
            <dgm:alg type="composite">
              <dgm:param type="ar" val="5.1498"/>
            </dgm:alg>
            <dgm:choose name="Name15">
              <dgm:if name="Name1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.462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if>
              <dgm:else name="Name1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7501"/>
                  <dgm:constr type="l" for="ch" forName="parentText2" refType="w" fact="0"/>
                  <dgm:constr type="t" for="ch" forName="parentText2" refType="h" fact="0.2499"/>
                  <dgm:constr type="w" for="ch" forName="parentText2" refType="w" fact="0.538"/>
                  <dgm:constr type="h" for="ch" forName="parentText2" refType="h" fact="0.7501"/>
                </dgm:constrLst>
              </dgm:else>
            </dgm:choose>
          </dgm:if>
          <dgm:else name="Name18">
            <dgm:alg type="composite">
              <dgm:param type="ar" val="2.0563"/>
            </dgm:alg>
            <dgm:choose name="Name19">
              <dgm:if name="Name2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.462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462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if>
              <dgm:else name="Name2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parentText2" refType="primFontSz" refFor="des" refForName="parentText1" op="equ"/>
                  <dgm:constr type="primFontSz" for="des" forName="childText2" refType="primFontSz" refFor="des" refForName="child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995"/>
                  <dgm:constr type="l" for="ch" forName="parentText2" refType="w" fact="0"/>
                  <dgm:constr type="t" for="ch" forName="parentText2" refType="h" fact="0.0998"/>
                  <dgm:constr type="w" for="ch" forName="parentText2" refType="w" fact="0.538"/>
                  <dgm:constr type="h" for="ch" forName="parentText2" refType="h" fact="0.2995"/>
                  <dgm:constr type="l" for="ch" forName="childText1" refType="w" fact="0.538"/>
                  <dgm:constr type="t" for="ch" forName="childText1" refType="h" fact="0.2317"/>
                  <dgm:constr type="w" for="ch" forName="childText1" refType="w" fact="0.462"/>
                  <dgm:constr type="h" for="ch" forName="childText1" refType="h" fact="0.6685"/>
                  <dgm:constr type="l" for="ch" forName="childText2" refType="w" fact="0.076"/>
                  <dgm:constr type="t" for="ch" forName="childText2" refType="h" fact="0.3315"/>
                  <dgm:constr type="w" for="ch" forName="childText2" refType="w" fact="0.462"/>
                  <dgm:constr type="h" for="ch" forName="childText2" refType="h" fact="0.6685"/>
                </dgm:constrLst>
              </dgm:else>
            </dgm:choose>
          </dgm:else>
        </dgm:choose>
      </dgm:if>
      <dgm:if name="Name22" axis="ch" ptType="node" func="cnt" op="equ" val="3">
        <dgm:choose name="Name23">
          <dgm:if name="Name24" axis="ch ch" ptType="node node" func="cnt" op="equ" val="0">
            <dgm:alg type="composite">
              <dgm:param type="ar" val="4.1198"/>
            </dgm:alg>
            <dgm:choose name="Name25">
              <dgm:if name="Name2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.308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.616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if>
              <dgm:else name="Name2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6"/>
                  <dgm:constr type="l" for="ch" forName="parentText2" refType="w" fact="0"/>
                  <dgm:constr type="t" for="ch" forName="parentText2" refType="h" fact="0.2"/>
                  <dgm:constr type="w" for="ch" forName="parentText2" refType="w" fact="0.692"/>
                  <dgm:constr type="h" for="ch" forName="parentText2" refType="h" fact="0.6"/>
                  <dgm:constr type="l" for="ch" forName="parentText3" refType="w" fact="0"/>
                  <dgm:constr type="t" for="ch" forName="parentText3" refType="h" fact="0.4"/>
                  <dgm:constr type="w" for="ch" forName="parentText3" refType="w" fact="0.384"/>
                  <dgm:constr type="h" for="ch" forName="parentText3" refType="h" fact="0.6"/>
                </dgm:constrLst>
              </dgm:else>
            </dgm:choose>
          </dgm:if>
          <dgm:else name="Name28">
            <dgm:alg type="composite">
              <dgm:param type="ar" val="2.0702"/>
            </dgm:alg>
            <dgm:choose name="Name29">
              <dgm:if name="Name3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08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61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.308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.616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if>
              <dgm:else name="Name3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l" for="ch" forName="childText1" refType="w" fact="0.692"/>
                  <dgm:constr type="t" for="ch" forName="childText1" refType="h" fact="0.2325"/>
                  <dgm:constr type="w" for="ch" forName="childText1" refType="w" fact="0.308"/>
                  <dgm:constr type="h" for="ch" forName="childText1" refType="h" fact="0.5808"/>
                  <dgm:constr type="l" for="ch" forName="childText2" refType="w" fact="0.384"/>
                  <dgm:constr type="t" for="ch" forName="childText2" refType="h" fact="0.333"/>
                  <dgm:constr type="w" for="ch" forName="childText2" refType="w" fact="0.308"/>
                  <dgm:constr type="h" for="ch" forName="childText2" refType="h" fact="0.5808"/>
                  <dgm:constr type="l" for="ch" forName="childText3" refType="w" fact="0.076"/>
                  <dgm:constr type="t" for="ch" forName="childText3" refType="h" fact="0.4335"/>
                  <dgm:constr type="w" for="ch" forName="childText3" refType="w" fact="0.308"/>
                  <dgm:constr type="h" for="ch" forName="childText3" refType="h" fact="0.572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3015"/>
                  <dgm:constr type="l" for="ch" forName="parentText2" refType="w" fact="0"/>
                  <dgm:constr type="t" for="ch" forName="parentText2" refType="h" fact="0.1005"/>
                  <dgm:constr type="w" for="ch" forName="parentText2" refType="w" fact="0.692"/>
                  <dgm:constr type="h" for="ch" forName="parentText2" refType="h" fact="0.3015"/>
                  <dgm:constr type="l" for="ch" forName="parentText3" refType="w" fact="0"/>
                  <dgm:constr type="t" for="ch" forName="parentText3" refType="h" fact="0.201"/>
                  <dgm:constr type="w" for="ch" forName="parentText3" refType="w" fact="0.384"/>
                  <dgm:constr type="h" for="ch" forName="parentText3" refType="h" fact="0.3015"/>
                </dgm:constrLst>
              </dgm:else>
            </dgm:choose>
          </dgm:else>
        </dgm:choose>
      </dgm:if>
      <dgm:if name="Name32" axis="ch" ptType="node" func="cnt" op="equ" val="4">
        <dgm:choose name="Name33">
          <dgm:if name="Name34" axis="ch ch" ptType="node node" func="cnt" op="equ" val="0">
            <dgm:alg type="composite">
              <dgm:param type="ar" val="3.435"/>
            </dgm:alg>
            <dgm:choose name="Name35">
              <dgm:if name="Name3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.2305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.461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.6915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if>
              <dgm:else name="Name3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5001"/>
                  <dgm:constr type="l" for="ch" forName="parentText2" refType="w" fact="0"/>
                  <dgm:constr type="t" for="ch" forName="parentText2" refType="h" fact="0.1666"/>
                  <dgm:constr type="w" for="ch" forName="parentText2" refType="w" fact="0.7695"/>
                  <dgm:constr type="h" for="ch" forName="parentText2" refType="h" fact="0.5001"/>
                  <dgm:constr type="l" for="ch" forName="parentText3" refType="w" fact="0"/>
                  <dgm:constr type="t" for="ch" forName="parentText3" refType="h" fact="0.3333"/>
                  <dgm:constr type="w" for="ch" forName="parentText3" refType="w" fact="0.539"/>
                  <dgm:constr type="h" for="ch" forName="parentText3" refType="h" fact="0.5001"/>
                  <dgm:constr type="l" for="ch" forName="parentText4" refType="w" fact="0"/>
                  <dgm:constr type="t" for="ch" forName="parentText4" refType="h" fact="0.4999"/>
                  <dgm:constr type="w" for="ch" forName="parentText4" refType="w" fact="0.3085"/>
                  <dgm:constr type="h" for="ch" forName="parentText4" refType="h" fact="0.5001"/>
                </dgm:constrLst>
              </dgm:else>
            </dgm:choose>
          </dgm:if>
          <dgm:else name="Name38">
            <dgm:alg type="composite">
              <dgm:param type="ar" val="1.9377"/>
            </dgm:alg>
            <dgm:choose name="Name39">
              <dgm:if name="Name4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2305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461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6915"/>
                  <dgm:constr type="t" for="ch" forName="childText4" refType="h" fact="0.5"/>
                  <dgm:constr type="w" for="ch" forName="childText4" refType="w" fact="0.232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.2305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.461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.6915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if>
              <dgm:else name="Name4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l" for="ch" forName="childText1" refType="w" fact="0.7695"/>
                  <dgm:constr type="t" for="ch" forName="childText1" refType="h" fact="0.218"/>
                  <dgm:constr type="w" for="ch" forName="childText1" refType="w" fact="0.2305"/>
                  <dgm:constr type="h" for="ch" forName="childText1" refType="h" fact="0.5218"/>
                  <dgm:constr type="l" for="ch" forName="childText2" refType="w" fact="0.539"/>
                  <dgm:constr type="t" for="ch" forName="childText2" refType="h" fact="0.312"/>
                  <dgm:constr type="w" for="ch" forName="childText2" refType="w" fact="0.2305"/>
                  <dgm:constr type="h" for="ch" forName="childText2" refType="h" fact="0.5085"/>
                  <dgm:constr type="l" for="ch" forName="childText3" refType="w" fact="0.3085"/>
                  <dgm:constr type="t" for="ch" forName="childText3" refType="h" fact="0.406"/>
                  <dgm:constr type="w" for="ch" forName="childText3" refType="w" fact="0.2305"/>
                  <dgm:constr type="h" for="ch" forName="childText3" refType="h" fact="0.5119"/>
                  <dgm:constr type="l" for="ch" forName="childText4" refType="w" fact="0.076"/>
                  <dgm:constr type="t" for="ch" forName="childText4" refType="h" fact="0.5"/>
                  <dgm:constr type="w" for="ch" forName="childText4" refType="w" fact="0.2346"/>
                  <dgm:constr type="h" for="ch" forName="childText4" refType="h" fact="0.5179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821"/>
                  <dgm:constr type="l" for="ch" forName="parentText2" refType="w" fact="0"/>
                  <dgm:constr type="t" for="ch" forName="parentText2" refType="h" fact="0.094"/>
                  <dgm:constr type="w" for="ch" forName="parentText2" refType="w" fact="0.7695"/>
                  <dgm:constr type="h" for="ch" forName="parentText2" refType="h" fact="0.2821"/>
                  <dgm:constr type="l" for="ch" forName="parentText3" refType="w" fact="0"/>
                  <dgm:constr type="t" for="ch" forName="parentText3" refType="h" fact="0.188"/>
                  <dgm:constr type="w" for="ch" forName="parentText3" refType="w" fact="0.539"/>
                  <dgm:constr type="h" for="ch" forName="parentText3" refType="h" fact="0.2821"/>
                  <dgm:constr type="l" for="ch" forName="parentText4" refType="w" fact="0"/>
                  <dgm:constr type="t" for="ch" forName="parentText4" refType="h" fact="0.282"/>
                  <dgm:constr type="w" for="ch" forName="parentText4" refType="w" fact="0.3085"/>
                  <dgm:constr type="h" for="ch" forName="parentText4" refType="h" fact="0.2821"/>
                </dgm:constrLst>
              </dgm:else>
            </dgm:choose>
          </dgm:else>
        </dgm:choose>
      </dgm:if>
      <dgm:else name="Name42">
        <dgm:choose name="Name43">
          <dgm:if name="Name44" axis="ch ch" ptType="node node" func="cnt" op="equ" val="0">
            <dgm:alg type="composite">
              <dgm:param type="ar" val="2.9463"/>
            </dgm:alg>
            <dgm:choose name="Name45">
              <dgm:if name="Name46" func="var" arg="dir" op="equ" val="norm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.1848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.3696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.5545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.7393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if>
              <dgm:else name="Name47">
                <dgm:constrLst>
                  <dgm:constr type="primFontSz" for="des" forName="parentText1" val="65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4285"/>
                  <dgm:constr type="l" for="ch" forName="parentText2" refType="w" fact="0"/>
                  <dgm:constr type="t" for="ch" forName="parentText2" refType="h" fact="0.1429"/>
                  <dgm:constr type="w" for="ch" forName="parentText2" refType="w" fact="0.8152"/>
                  <dgm:constr type="h" for="ch" forName="parentText2" refType="h" fact="0.4285"/>
                  <dgm:constr type="l" for="ch" forName="parentText3" refType="w" fact="0"/>
                  <dgm:constr type="t" for="ch" forName="parentText3" refType="h" fact="0.2858"/>
                  <dgm:constr type="w" for="ch" forName="parentText3" refType="w" fact="0.6304"/>
                  <dgm:constr type="h" for="ch" forName="parentText3" refType="h" fact="0.4285"/>
                  <dgm:constr type="l" for="ch" forName="parentText4" refType="w" fact="0"/>
                  <dgm:constr type="t" for="ch" forName="parentText4" refType="h" fact="0.4286"/>
                  <dgm:constr type="w" for="ch" forName="parentText4" refType="w" fact="0.4455"/>
                  <dgm:constr type="h" for="ch" forName="parentText4" refType="h" fact="0.4285"/>
                  <dgm:constr type="l" for="ch" forName="parentText5" refType="w" fact="0"/>
                  <dgm:constr type="t" for="ch" forName="parentText5" refType="h" fact="0.5715"/>
                  <dgm:constr type="w" for="ch" forName="parentText5" refType="w" fact="0.2607"/>
                  <dgm:constr type="h" for="ch" forName="parentText5" refType="h" fact="0.4285"/>
                </dgm:constrLst>
              </dgm:else>
            </dgm:choose>
          </dgm:if>
          <dgm:else name="Name48">
            <dgm:alg type="composite">
              <dgm:param type="ar" val="1.7837"/>
            </dgm:alg>
            <dgm:choose name="Name49">
              <dgm:if name="Name50" func="var" arg="dir" op="equ" val="norm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1848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3696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5545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7393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.1848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.3696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.5545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.7393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if>
              <dgm:else name="Name51">
                <dgm:constrLst>
                  <dgm:constr type="primFontSz" for="des" forName="childText1" val="65"/>
                  <dgm:constr type="primFontSz" for="des" forName="parentText1" val="65"/>
                  <dgm:constr type="primFontSz" for="des" forName="childText1" refType="primFontSz" refFor="des" refForName="parentText1" op="lte"/>
                  <dgm:constr type="primFontSz" for="des" forName="childText2" refType="primFontSz" refFor="des" refForName="parentText1" op="lte"/>
                  <dgm:constr type="primFontSz" for="des" forName="childText3" refType="primFontSz" refFor="des" refForName="parentText1" op="lte"/>
                  <dgm:constr type="primFontSz" for="des" forName="childText4" refType="primFontSz" refFor="des" refForName="parentText1" op="lte"/>
                  <dgm:constr type="primFontSz" for="des" forName="childText5" refType="primFontSz" refFor="des" refForName="parentText1" op="lte"/>
                  <dgm:constr type="primFontSz" for="des" forName="childText1" refType="primFontSz" refFor="des" refForName="parentText2" op="lte"/>
                  <dgm:constr type="primFontSz" for="des" forName="childText2" refType="primFontSz" refFor="des" refForName="parentText2" op="lte"/>
                  <dgm:constr type="primFontSz" for="des" forName="childText3" refType="primFontSz" refFor="des" refForName="parentText2" op="lte"/>
                  <dgm:constr type="primFontSz" for="des" forName="childText4" refType="primFontSz" refFor="des" refForName="parentText2" op="lte"/>
                  <dgm:constr type="primFontSz" for="des" forName="childText5" refType="primFontSz" refFor="des" refForName="parentText2" op="lte"/>
                  <dgm:constr type="primFontSz" for="des" forName="childText1" refType="primFontSz" refFor="des" refForName="parentText3" op="lte"/>
                  <dgm:constr type="primFontSz" for="des" forName="childText2" refType="primFontSz" refFor="des" refForName="parentText3" op="lte"/>
                  <dgm:constr type="primFontSz" for="des" forName="childText3" refType="primFontSz" refFor="des" refForName="parentText3" op="lte"/>
                  <dgm:constr type="primFontSz" for="des" forName="childText4" refType="primFontSz" refFor="des" refForName="parentText3" op="lte"/>
                  <dgm:constr type="primFontSz" for="des" forName="childText5" refType="primFontSz" refFor="des" refForName="parentText3" op="lte"/>
                  <dgm:constr type="primFontSz" for="des" forName="childText1" refType="primFontSz" refFor="des" refForName="parentText4" op="lte"/>
                  <dgm:constr type="primFontSz" for="des" forName="childText2" refType="primFontSz" refFor="des" refForName="parentText4" op="lte"/>
                  <dgm:constr type="primFontSz" for="des" forName="childText3" refType="primFontSz" refFor="des" refForName="parentText4" op="lte"/>
                  <dgm:constr type="primFontSz" for="des" forName="childText4" refType="primFontSz" refFor="des" refForName="parentText4" op="lte"/>
                  <dgm:constr type="primFontSz" for="des" forName="childText5" refType="primFontSz" refFor="des" refForName="parentText4" op="lte"/>
                  <dgm:constr type="primFontSz" for="des" forName="childText1" refType="primFontSz" refFor="des" refForName="parentText5" op="lte"/>
                  <dgm:constr type="primFontSz" for="des" forName="childText2" refType="primFontSz" refFor="des" refForName="parentText5" op="lte"/>
                  <dgm:constr type="primFontSz" for="des" forName="childText3" refType="primFontSz" refFor="des" refForName="parentText5" op="lte"/>
                  <dgm:constr type="primFontSz" for="des" forName="childText4" refType="primFontSz" refFor="des" refForName="parentText5" op="lte"/>
                  <dgm:constr type="primFontSz" for="des" forName="childText5" refType="primFontSz" refFor="des" refForName="parentText5" op="lte"/>
                  <dgm:constr type="primFontSz" for="des" forName="parentText2" refType="primFontSz" refFor="des" refForName="parentText1" op="equ"/>
                  <dgm:constr type="primFontSz" for="des" forName="parentText3" refType="primFontSz" refFor="des" refForName="parentText1" op="equ"/>
                  <dgm:constr type="primFontSz" for="des" forName="parentText4" refType="primFontSz" refFor="des" refForName="parentText1" op="equ"/>
                  <dgm:constr type="primFontSz" for="des" forName="parentText5" refType="primFontSz" refFor="des" refForName="parentText1" op="equ"/>
                  <dgm:constr type="primFontSz" for="des" forName="childText2" refType="primFontSz" refFor="des" refForName="childText1" op="equ"/>
                  <dgm:constr type="primFontSz" for="des" forName="childText3" refType="primFontSz" refFor="des" refForName="childText1" op="equ"/>
                  <dgm:constr type="primFontSz" for="des" forName="childText4" refType="primFontSz" refFor="des" refForName="childText1" op="equ"/>
                  <dgm:constr type="primFontSz" for="des" forName="childText5" refType="primFontSz" refFor="des" refForName="childText1" op="equ"/>
                  <dgm:constr type="l" for="ch" forName="childText1" refType="w" fact="0.81518"/>
                  <dgm:constr type="t" for="ch" forName="childText1" refType="h" fact="0.1997"/>
                  <dgm:constr type="w" for="ch" forName="childText1" refType="w" fact="0.18482"/>
                  <dgm:constr type="h" for="ch" forName="childText1" refType="h" fact="0.4763"/>
                  <dgm:constr type="l" for="ch" forName="childText2" refType="w" fact="0.63036"/>
                  <dgm:constr type="t" for="ch" forName="childText2" refType="h" fact="0.2862"/>
                  <dgm:constr type="w" for="ch" forName="childText2" refType="w" fact="0.18482"/>
                  <dgm:constr type="h" for="ch" forName="childText2" refType="h" fact="0.4763"/>
                  <dgm:constr type="l" for="ch" forName="childText3" refType="w" fact="0.44554"/>
                  <dgm:constr type="t" for="ch" forName="childText3" refType="h" fact="0.3727"/>
                  <dgm:constr type="w" for="ch" forName="childText3" refType="w" fact="0.18482"/>
                  <dgm:constr type="h" for="ch" forName="childText3" refType="h" fact="0.4763"/>
                  <dgm:constr type="l" for="ch" forName="childText4" refType="w" fact="0.26072"/>
                  <dgm:constr type="t" for="ch" forName="childText4" refType="h" fact="0.4592"/>
                  <dgm:constr type="w" for="ch" forName="childText4" refType="w" fact="0.18482"/>
                  <dgm:constr type="h" for="ch" forName="childText4" refType="h" fact="0.4763"/>
                  <dgm:constr type="l" for="ch" forName="childText5" refType="w" fact="0.0759"/>
                  <dgm:constr type="t" for="ch" forName="childText5" refType="h" fact="0.5457"/>
                  <dgm:constr type="w" for="ch" forName="childText5" refType="w" fact="0.18482"/>
                  <dgm:constr type="h" for="ch" forName="childText5" refType="h" fact="0.4763"/>
                  <dgm:constr type="l" for="ch" forName="parentText1" refType="w" fact="0"/>
                  <dgm:constr type="t" for="ch" forName="parentText1" refType="h" fact="0"/>
                  <dgm:constr type="w" for="ch" forName="parentText1" refType="w"/>
                  <dgm:constr type="h" for="ch" forName="parentText1" refType="h" fact="0.2594"/>
                  <dgm:constr type="l" for="ch" forName="parentText2" refType="w" fact="0"/>
                  <dgm:constr type="t" for="ch" forName="parentText2" refType="h" fact="0.0865"/>
                  <dgm:constr type="w" for="ch" forName="parentText2" refType="w" fact="0.8152"/>
                  <dgm:constr type="h" for="ch" forName="parentText2" refType="h" fact="0.2594"/>
                  <dgm:constr type="l" for="ch" forName="parentText3" refType="w" fact="0"/>
                  <dgm:constr type="t" for="ch" forName="parentText3" refType="h" fact="0.173"/>
                  <dgm:constr type="w" for="ch" forName="parentText3" refType="w" fact="0.6304"/>
                  <dgm:constr type="h" for="ch" forName="parentText3" refType="h" fact="0.2594"/>
                  <dgm:constr type="l" for="ch" forName="parentText4" refType="w" fact="0"/>
                  <dgm:constr type="t" for="ch" forName="parentText4" refType="h" fact="0.2595"/>
                  <dgm:constr type="w" for="ch" forName="parentText4" refType="w" fact="0.4455"/>
                  <dgm:constr type="h" for="ch" forName="parentText4" refType="h" fact="0.2594"/>
                  <dgm:constr type="l" for="ch" forName="parentText5" refType="w" fact="0"/>
                  <dgm:constr type="t" for="ch" forName="parentText5" refType="h" fact="0.346"/>
                  <dgm:constr type="w" for="ch" forName="parentText5" refType="w" fact="0.2607"/>
                  <dgm:constr type="h" for="ch" forName="parentText5" refType="h" fact="0.2594"/>
                </dgm:constrLst>
              </dgm:else>
            </dgm:choose>
          </dgm:else>
        </dgm:choose>
      </dgm:else>
    </dgm:choose>
    <dgm:forEach name="Name52" axis="ch" ptType="node" cnt="1">
      <dgm:layoutNode name="parentText1" styleLbl="node1">
        <dgm:varLst>
          <dgm:chMax/>
          <dgm:chPref val="3"/>
          <dgm:bulletEnabled val="1"/>
        </dgm:varLst>
        <dgm:choose name="Name53">
          <dgm:if name="Name54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55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56">
        <dgm:if name="Name57" axis="ch" ptType="node" func="cnt" op="gte" val="1">
          <dgm:layoutNode name="childText1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8"/>
      </dgm:choose>
    </dgm:forEach>
    <dgm:forEach name="Name59" axis="ch" ptType="node" st="2" cnt="1">
      <dgm:layoutNode name="parentText2" styleLbl="node1">
        <dgm:varLst>
          <dgm:chMax/>
          <dgm:chPref val="3"/>
          <dgm:bulletEnabled val="1"/>
        </dgm:varLst>
        <dgm:choose name="Name60">
          <dgm:if name="Name61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2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63">
        <dgm:if name="Name64" axis="ch" ptType="node" func="cnt" op="gte" val="1">
          <dgm:layoutNode name="childText2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5"/>
      </dgm:choose>
    </dgm:forEach>
    <dgm:forEach name="Name66" axis="ch" ptType="node" st="3" cnt="1">
      <dgm:layoutNode name="parentText3" styleLbl="node1">
        <dgm:varLst>
          <dgm:chMax/>
          <dgm:chPref val="3"/>
          <dgm:bulletEnabled val="1"/>
        </dgm:varLst>
        <dgm:choose name="Name67">
          <dgm:if name="Name68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69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0">
        <dgm:if name="Name71" axis="ch" ptType="node" func="cnt" op="gte" val="1">
          <dgm:layoutNode name="childText3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</dgm:forEach>
    <dgm:forEach name="Name73" axis="ch" ptType="node" st="4" cnt="1">
      <dgm:layoutNode name="parentText4" styleLbl="node1">
        <dgm:varLst>
          <dgm:chMax/>
          <dgm:chPref val="3"/>
          <dgm:bulletEnabled val="1"/>
        </dgm:varLst>
        <dgm:choose name="Name74">
          <dgm:if name="Name75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76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77">
        <dgm:if name="Name78" axis="ch" ptType="node" func="cnt" op="gte" val="1">
          <dgm:layoutNode name="childText4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9"/>
      </dgm:choose>
    </dgm:forEach>
    <dgm:forEach name="Name80" axis="ch" ptType="node" st="5" cnt="1">
      <dgm:layoutNode name="parentText5" styleLbl="node1">
        <dgm:varLst>
          <dgm:chMax/>
          <dgm:chPref val="3"/>
          <dgm:bulletEnabled val="1"/>
        </dgm:varLst>
        <dgm:choose name="Name81">
          <dgm:if name="Name82" func="var" arg="dir" op="equ" val="norm">
            <dgm:alg type="tx">
              <dgm:param type="parTxLTRAlign" val="l"/>
            </dgm:alg>
            <dgm:shape xmlns:r="http://schemas.openxmlformats.org/officeDocument/2006/relationships" type="rightArrow" r:blip="">
              <dgm:adjLst>
                <dgm:adj idx="1" val="0.5"/>
                <dgm:adj idx="2" val="0.5"/>
              </dgm:adjLst>
            </dgm:shape>
            <dgm:constrLst>
              <dgm:constr type="lMarg" refType="primFontSz" fact="0.3"/>
              <dgm:constr type="rMarg" val="20"/>
              <dgm:constr type="tMarg" refType="primFontSz" fact="0.3"/>
              <dgm:constr type="bMarg" refType="h" fact="0.45"/>
            </dgm:constrLst>
          </dgm:if>
          <dgm:else name="Name83">
            <dgm:alg type="tx">
              <dgm:param type="parTxLTRAlign" val="r"/>
            </dgm:alg>
            <dgm:shape xmlns:r="http://schemas.openxmlformats.org/officeDocument/2006/relationships" type="leftArrow" r:blip="">
              <dgm:adjLst>
                <dgm:adj idx="1" val="0.5"/>
                <dgm:adj idx="2" val="0.5"/>
              </dgm:adjLst>
            </dgm:shape>
            <dgm:constrLst>
              <dgm:constr type="lMarg" val="20"/>
              <dgm:constr type="rMarg" refType="primFontSz" fact="0.3"/>
              <dgm:constr type="tMarg" refType="primFontSz" fact="0.3"/>
              <dgm:constr type="bMarg" refType="h" fact="0.45"/>
            </dgm:constrLst>
          </dgm:else>
        </dgm:choose>
        <dgm:presOf axis="self" ptType="node"/>
        <dgm:ruleLst>
          <dgm:rule type="primFontSz" val="5" fact="NaN" max="NaN"/>
        </dgm:ruleLst>
      </dgm:layoutNode>
      <dgm:choose name="Name84">
        <dgm:if name="Name85" axis="ch" ptType="node" func="cnt" op="gte" val="1">
          <dgm:layoutNode name="childText5" styleLbl="solidAlignAcc1">
            <dgm:varLst>
              <dgm:chMax val="0"/>
              <dgm:chPref val="0"/>
              <dgm:bulletEnabled val="1"/>
            </dgm:varLst>
            <dgm:alg type="tx">
              <dgm:param type="txAnchorVert" val="t"/>
              <dgm:param type="parTxLTRAlign" val="l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6"/>
      </dgm:choose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List2">
  <dgm:title val=""/>
  <dgm:desc val=""/>
  <dgm:catLst>
    <dgm:cat type="list" pri="6000"/>
    <dgm:cat type="relationship" pri="16000"/>
    <dgm:cat type="picture" pri="29000"/>
    <dgm:cat type="pictureconvert" pri="2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/>
    </dgm:varLst>
    <dgm:choose name="Name0">
      <dgm:if name="Name1" func="var" arg="dir" op="equ" val="norm">
        <dgm:alg type="lin">
          <dgm:param type="linDir" val="fromL"/>
          <dgm:param type="nodeVertAlign" val="t"/>
        </dgm:alg>
      </dgm:if>
      <dgm:else name="Name2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refType="h"/>
      <dgm:constr type="w" for="ch" forName="sibTrans" refType="w" refFor="ch" refForName="compositeNode" op="equ" fact="0.2"/>
      <dgm:constr type="h" for="des" forName="childNode" op="equ"/>
      <dgm:constr type="w" for="des" forName="childNode" op="equ"/>
      <dgm:constr type="w" for="des" forName="parentNode" op="equ"/>
      <dgm:constr type="h" for="des" forName="image" op="equ"/>
      <dgm:constr type="w" for="des" forName="image" op="equ"/>
      <dgm:constr type="primFontSz" for="des" forName="parentNode" op="equ" val="65"/>
      <dgm:constr type="primFontSz" for="des" forName="childNode" op="equ" val="65"/>
    </dgm:constrLst>
    <dgm:ruleLst/>
    <dgm:forEach name="Name3" axis="ch" ptType="node">
      <dgm:layoutNode name="compositeNode">
        <dgm:varLst>
          <dgm:bulletEnabled val="1"/>
        </dgm:varLst>
        <dgm:alg type="composite"/>
        <dgm:presOf/>
        <dgm:choose name="Name4">
          <dgm:if name="Name5" func="var" arg="dir" op="equ" val="norm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l" for="ch" forName="image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l" for="ch" forName="childNode" refType="w" refFor="ch" refForName="image" fact="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l" for="ch" forName="parentNode"/>
              <dgm:constr type="r" for="ch" forName="parentNode" refType="l" refFor="ch" refForName="childNode"/>
              <dgm:constr type="rMarg" for="ch" forName="parentNode" refType="w" refFor="ch" refForName="image" fact="1.25"/>
            </dgm:constrLst>
          </dgm:if>
          <dgm:else name="Name6">
            <dgm:constrLst>
              <dgm:constr type="w" for="ch" forName="image" refType="w"/>
              <dgm:constr type="h" for="ch" forName="image" refType="h"/>
              <dgm:constr type="h" for="ch" forName="image" refType="w" refFor="ch" refForName="image" op="lte"/>
              <dgm:constr type="w" for="ch" forName="image" refType="h" refFor="ch" refForName="image" op="lte"/>
              <dgm:constr type="w" for="ch" forName="image" refType="w" op="lte" fact="0.33"/>
              <dgm:constr type="h" for="ch" forName="image" refType="h" op="lte" fact="0.33"/>
              <dgm:constr type="t" for="ch" forName="image"/>
              <dgm:constr type="r" for="ch" forName="image" refType="w"/>
              <dgm:constr type="w" for="ch" forName="childNode" refType="w" fact="0.85"/>
              <dgm:constr type="h" for="ch" forName="childNode" refType="h" fact="0.78"/>
              <dgm:constr type="t" for="ch" forName="childNode" refType="h" refFor="ch" refForName="image" fact="0.66"/>
              <dgm:constr type="r" for="ch" forName="childNode" refType="w"/>
              <dgm:constr type="rOff" for="ch" forName="childNode" refType="w" refFor="ch" refForName="image" fact="-0.5"/>
              <dgm:constr type="tMarg" for="ch" forName="childNode" refType="w" refFor="ch" refForName="image" fact="1.25"/>
              <dgm:constr type="t" for="ch" forName="parentNode" refType="h" refFor="ch" refForName="image" fact="0.66"/>
              <dgm:constr type="b" for="ch" forName="parentNode" refType="b" refFor="ch" refForName="childNode"/>
              <dgm:constr type="r" for="ch" forName="parentNode" refType="w"/>
              <dgm:constr type="l" for="ch" forName="parentNode" refType="r" refFor="ch" refForName="childNode"/>
              <dgm:constr type="lOff" for="ch" forName="parentNode" refType="rOff" refFor="ch" refForName="childNode"/>
              <dgm:constr type="lMarg" for="ch" forName="parentNode" refType="w" refFor="ch" refForName="image" fact="1.25"/>
            </dgm:constrLst>
          </dgm:else>
        </dgm:choose>
        <dgm:ruleLst>
          <dgm:rule type="w" for="ch" forName="childNode" val="NaN" fact="0.4" max="NaN"/>
          <dgm:rule type="h" for="ch" forName="childNode" val="NaN" fact="0.5" max="NaN"/>
        </dgm:ruleLst>
        <dgm:layoutNode name="image" styleLbl="fgImgPlace1">
          <dgm:alg type="sp"/>
          <dgm:shape xmlns:r="http://schemas.openxmlformats.org/officeDocument/2006/relationships" type="rect" r:blip="" zOrderOff="4" blipPhldr="1">
            <dgm:adjLst/>
          </dgm:shape>
          <dgm:presOf/>
          <dgm:constrLst/>
          <dgm:ruleLst/>
        </dgm:layoutNode>
        <dgm:layoutNode name="childNode" styleLbl="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 zOrderOff="2">
            <dgm:adjLst/>
          </dgm:shape>
          <dgm:presOf axis="des" ptType="node"/>
          <dgm:constrLst/>
          <dgm:ruleLst>
            <dgm:rule type="primFontSz" val="5" fact="NaN" max="NaN"/>
          </dgm:ruleLst>
        </dgm:layoutNode>
        <dgm:layoutNode name="parentNode" styleLbl="revTx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autoTxRot" val="grav"/>
                <dgm:param type="txAnchorVert" val="t"/>
                <dgm:param type="parTxLTRAlign" val="r"/>
                <dgm:param type="parTxRTLAlign" val="r"/>
              </dgm:alg>
              <dgm:shape xmlns:r="http://schemas.openxmlformats.org/officeDocument/2006/relationships" rot="270" type="rect" r:blip="">
                <dgm:adjLst/>
              </dgm:shape>
              <dgm:presOf axis="self"/>
              <dgm:constrLst>
                <dgm:constr type="lMarg"/>
                <dgm:constr type="bMarg"/>
                <dgm:constr type="tMarg"/>
              </dgm:constrLst>
            </dgm:if>
            <dgm:else name="Name9">
              <dgm:alg type="tx">
                <dgm:param type="autoTxRot" val="grav"/>
                <dgm:param type="parTxLTRAlign" val="l"/>
                <dgm:param type="parTxRTLAlign" val="l"/>
              </dgm:alg>
              <dgm:shape xmlns:r="http://schemas.openxmlformats.org/officeDocument/2006/relationships" rot="90" type="rect" r:blip="">
                <dgm:adjLst/>
              </dgm:shape>
              <dgm:presOf axis="self"/>
              <dgm:constrLst>
                <dgm:constr type="rMarg"/>
                <dgm:constr type="bMarg"/>
                <dgm:constr type="tMarg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diagrams.loki3.com/VaryingWidthList">
  <dgm:title val="Varying Width List"/>
  <dgm:desc val="Use for emphasizing items of different weights.  Good for large amounts of Level 1 text.  The width of each shape is independently determined based on its text."/>
  <dgm:catLst>
    <dgm:cat type="list" pri="4160"/>
    <dgm:cat type="officeonline" pri="5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text" val="20"/>
      <dgm:constr type="h" for="ch" forName="text" refType="h"/>
      <dgm:constr type="primFontSz" for="ch" forName="text" op="equ" val="65"/>
      <dgm:constr type="h" for="ch" forName="space" refType="h" fact="0.05"/>
    </dgm:constrLst>
    <dgm:forEach name="Name1" axis="ch" ptType="node">
      <dgm:layoutNode name="text" styleLbl="node1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tMarg" refType="primFontSz" fact="0.2"/>
          <dgm:constr type="bMarg" refType="primFontSz" fact="0.2"/>
          <dgm:constr type="lMarg" refType="primFontSz" fact="0.2"/>
          <dgm:constr type="rMarg" refType="primFontSz" fact="0.2"/>
        </dgm:constrLst>
        <dgm:ruleLst>
          <dgm:rule type="w" val="INF" fact="NaN" max="NaN"/>
          <dgm:rule type="primFontSz" val="5" fact="NaN" max="NaN"/>
        </dgm:ruleLst>
      </dgm:layoutNode>
      <dgm:choose name="Name2">
        <dgm:if name="Name3" axis="par ch" ptType="doc node" func="cnt" op="gte" val="2">
          <dgm:forEach name="Name4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if>
        <dgm:else name="Name5"/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svg"/><Relationship Id="rId7" Type="http://schemas.openxmlformats.org/officeDocument/2006/relationships/diagramColors" Target="../diagrams/colors2.xml"/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10" Type="http://schemas.openxmlformats.org/officeDocument/2006/relationships/image" Target="../media/image10.png"/><Relationship Id="rId4" Type="http://schemas.openxmlformats.org/officeDocument/2006/relationships/diagramData" Target="../diagrams/data2.xml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3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7.xml"/><Relationship Id="rId3" Type="http://schemas.openxmlformats.org/officeDocument/2006/relationships/image" Target="../media/image17.jpeg"/><Relationship Id="rId7" Type="http://schemas.openxmlformats.org/officeDocument/2006/relationships/diagramQuickStyle" Target="../diagrams/quickStyle7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7.xml"/><Relationship Id="rId5" Type="http://schemas.openxmlformats.org/officeDocument/2006/relationships/diagramData" Target="../diagrams/data7.xml"/><Relationship Id="rId4" Type="http://schemas.openxmlformats.org/officeDocument/2006/relationships/image" Target="../media/image8.svg"/><Relationship Id="rId9" Type="http://schemas.microsoft.com/office/2007/relationships/diagramDrawing" Target="../diagrams/drawing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diagramLayout" Target="../diagrams/layout9.xml"/><Relationship Id="rId7" Type="http://schemas.openxmlformats.org/officeDocument/2006/relationships/image" Target="../media/image18.png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Relationship Id="rId9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2.svg"/><Relationship Id="rId7" Type="http://schemas.openxmlformats.org/officeDocument/2006/relationships/diagramColors" Target="../diagrams/colors11.xml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3.xml"/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12" Type="http://schemas.microsoft.com/office/2007/relationships/diagramDrawing" Target="../diagrams/drawing13.xml"/><Relationship Id="rId2" Type="http://schemas.openxmlformats.org/officeDocument/2006/relationships/image" Target="../media/image22.sv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11" Type="http://schemas.openxmlformats.org/officeDocument/2006/relationships/diagramColors" Target="../diagrams/colors13.xml"/><Relationship Id="rId5" Type="http://schemas.openxmlformats.org/officeDocument/2006/relationships/diagramQuickStyle" Target="../diagrams/quickStyle12.xml"/><Relationship Id="rId10" Type="http://schemas.openxmlformats.org/officeDocument/2006/relationships/diagramQuickStyle" Target="../diagrams/quickStyle13.xml"/><Relationship Id="rId4" Type="http://schemas.openxmlformats.org/officeDocument/2006/relationships/diagramLayout" Target="../diagrams/layout12.xml"/><Relationship Id="rId9" Type="http://schemas.openxmlformats.org/officeDocument/2006/relationships/diagramLayout" Target="../diagrams/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7.xml"/><Relationship Id="rId5" Type="http://schemas.openxmlformats.org/officeDocument/2006/relationships/diagramQuickStyle" Target="../diagrams/quickStyle17.xml"/><Relationship Id="rId4" Type="http://schemas.openxmlformats.org/officeDocument/2006/relationships/diagramLayout" Target="../diagrams/layout17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17.jpeg"/><Relationship Id="rId7" Type="http://schemas.openxmlformats.org/officeDocument/2006/relationships/diagramColors" Target="../diagrams/colors18.xm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19.xml"/><Relationship Id="rId3" Type="http://schemas.openxmlformats.org/officeDocument/2006/relationships/image" Target="../media/image7.svg"/><Relationship Id="rId7" Type="http://schemas.openxmlformats.org/officeDocument/2006/relationships/diagramLayout" Target="../diagrams/layout19.xml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Relationship Id="rId6" Type="http://schemas.openxmlformats.org/officeDocument/2006/relationships/diagramData" Target="../diagrams/data19.xml"/><Relationship Id="rId5" Type="http://schemas.openxmlformats.org/officeDocument/2006/relationships/image" Target="../media/image30.svg"/><Relationship Id="rId10" Type="http://schemas.microsoft.com/office/2007/relationships/diagramDrawing" Target="../diagrams/drawing19.xml"/><Relationship Id="rId4" Type="http://schemas.openxmlformats.org/officeDocument/2006/relationships/image" Target="../media/image29.svg"/><Relationship Id="rId9" Type="http://schemas.openxmlformats.org/officeDocument/2006/relationships/diagramColors" Target="../diagrams/colors1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jpeg"/><Relationship Id="rId3" Type="http://schemas.openxmlformats.org/officeDocument/2006/relationships/diagramData" Target="../diagrams/data20.xml"/><Relationship Id="rId7" Type="http://schemas.microsoft.com/office/2007/relationships/diagramDrawing" Target="../diagrams/drawing20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0.xml"/><Relationship Id="rId5" Type="http://schemas.openxmlformats.org/officeDocument/2006/relationships/diagramQuickStyle" Target="../diagrams/quickStyle20.xml"/><Relationship Id="rId4" Type="http://schemas.openxmlformats.org/officeDocument/2006/relationships/diagramLayout" Target="../diagrams/layout20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8.svg"/><Relationship Id="rId7" Type="http://schemas.openxmlformats.org/officeDocument/2006/relationships/diagramColors" Target="../diagrams/colors21.xm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2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image" Target="../media/image7.svg"/><Relationship Id="rId7" Type="http://schemas.openxmlformats.org/officeDocument/2006/relationships/diagramColors" Target="../diagrams/colors22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3.xml"/><Relationship Id="rId7" Type="http://schemas.microsoft.com/office/2007/relationships/diagramDrawing" Target="../diagrams/drawing23.xml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3.xml"/><Relationship Id="rId5" Type="http://schemas.openxmlformats.org/officeDocument/2006/relationships/diagramQuickStyle" Target="../diagrams/quickStyle23.xml"/><Relationship Id="rId4" Type="http://schemas.openxmlformats.org/officeDocument/2006/relationships/diagramLayout" Target="../diagrams/layout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4.xml"/><Relationship Id="rId7" Type="http://schemas.microsoft.com/office/2007/relationships/diagramDrawing" Target="../diagrams/drawing24.xml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4.xml"/><Relationship Id="rId5" Type="http://schemas.openxmlformats.org/officeDocument/2006/relationships/diagramQuickStyle" Target="../diagrams/quickStyle24.xml"/><Relationship Id="rId4" Type="http://schemas.openxmlformats.org/officeDocument/2006/relationships/diagramLayout" Target="../diagrams/layout24.xml"/></Relationships>
</file>

<file path=ppt/slides/_rels/slide2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37.jpeg"/><Relationship Id="rId7" Type="http://schemas.openxmlformats.org/officeDocument/2006/relationships/diagramColors" Target="../diagrams/colors25.xml"/><Relationship Id="rId2" Type="http://schemas.openxmlformats.org/officeDocument/2006/relationships/image" Target="../media/image36.sv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6.xml"/><Relationship Id="rId3" Type="http://schemas.openxmlformats.org/officeDocument/2006/relationships/image" Target="../media/image38.jpeg"/><Relationship Id="rId7" Type="http://schemas.openxmlformats.org/officeDocument/2006/relationships/diagramQuickStyle" Target="../diagrams/quickStyle26.xml"/><Relationship Id="rId2" Type="http://schemas.openxmlformats.org/officeDocument/2006/relationships/image" Target="../media/image36.sv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6.xml"/><Relationship Id="rId5" Type="http://schemas.openxmlformats.org/officeDocument/2006/relationships/diagramData" Target="../diagrams/data26.xml"/><Relationship Id="rId4" Type="http://schemas.openxmlformats.org/officeDocument/2006/relationships/image" Target="../media/image39.jpeg"/><Relationship Id="rId9" Type="http://schemas.microsoft.com/office/2007/relationships/diagramDrawing" Target="../diagrams/drawing2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7.xml"/><Relationship Id="rId7" Type="http://schemas.microsoft.com/office/2007/relationships/diagramDrawing" Target="../diagrams/drawing27.xml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7.xml"/><Relationship Id="rId5" Type="http://schemas.openxmlformats.org/officeDocument/2006/relationships/diagramQuickStyle" Target="../diagrams/quickStyle27.xml"/><Relationship Id="rId4" Type="http://schemas.openxmlformats.org/officeDocument/2006/relationships/diagramLayout" Target="../diagrams/layout2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8.jpeg"/><Relationship Id="rId5" Type="http://schemas.openxmlformats.org/officeDocument/2006/relationships/image" Target="../media/image47.jpeg"/><Relationship Id="rId4" Type="http://schemas.openxmlformats.org/officeDocument/2006/relationships/image" Target="../media/image46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2834604" y="5443"/>
            <a:ext cx="7312177" cy="6957404"/>
            <a:chOff x="10277" y="0"/>
            <a:chExt cx="802523" cy="812800"/>
          </a:xfrm>
        </p:grpSpPr>
        <p:sp>
          <p:nvSpPr>
            <p:cNvPr id="3" name="Freeform 3"/>
            <p:cNvSpPr/>
            <p:nvPr/>
          </p:nvSpPr>
          <p:spPr>
            <a:xfrm>
              <a:off x="10277" y="0"/>
              <a:ext cx="802523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rcRect/>
              <a:stretch>
                <a:fillRect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5" name="Freeform 5"/>
          <p:cNvSpPr/>
          <p:nvPr/>
        </p:nvSpPr>
        <p:spPr>
          <a:xfrm>
            <a:off x="196684" y="8115300"/>
            <a:ext cx="3235134" cy="1850571"/>
          </a:xfrm>
          <a:custGeom>
            <a:avLst/>
            <a:gdLst/>
            <a:ahLst/>
            <a:cxnLst/>
            <a:rect l="l" t="t" r="r" b="b"/>
            <a:pathLst>
              <a:path w="5908255" h="3818210">
                <a:moveTo>
                  <a:pt x="0" y="0"/>
                </a:moveTo>
                <a:lnTo>
                  <a:pt x="5908255" y="0"/>
                </a:lnTo>
                <a:lnTo>
                  <a:pt x="5908255" y="3818210"/>
                </a:lnTo>
                <a:lnTo>
                  <a:pt x="0" y="3818210"/>
                </a:lnTo>
                <a:lnTo>
                  <a:pt x="0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8" name="Rectangle 7"/>
          <p:cNvSpPr/>
          <p:nvPr/>
        </p:nvSpPr>
        <p:spPr>
          <a:xfrm>
            <a:off x="4844144" y="5073985"/>
            <a:ext cx="13182600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u="sng" dirty="0">
                <a:latin typeface="Open Sauce" panose="020B0604020202020204" charset="0"/>
              </a:rPr>
              <a:t>Students Names :-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latin typeface="Open Sauce" panose="020B0604020202020204" charset="0"/>
              </a:rPr>
              <a:t>Ajith Nagarajan, Student ID </a:t>
            </a:r>
            <a:r>
              <a:rPr lang="en-US" sz="2600" b="1" dirty="0">
                <a:latin typeface="Open Sauce" panose="020B0604020202020204" charset="0"/>
                <a:sym typeface="Wingdings" panose="05000000000000000000" pitchFamily="2" charset="2"/>
              </a:rPr>
              <a:t> </a:t>
            </a:r>
            <a:r>
              <a:rPr lang="en-US" sz="2600" b="1" dirty="0">
                <a:latin typeface="Open Sauce" panose="020B0604020202020204" charset="0"/>
              </a:rPr>
              <a:t>2525947 (slide 2 – 9)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latin typeface="Open Sauce" panose="020B0604020202020204" charset="0"/>
              </a:rPr>
              <a:t>Muhammed Salim, Student ID </a:t>
            </a:r>
            <a:r>
              <a:rPr lang="en-US" sz="2600" b="1" dirty="0">
                <a:latin typeface="Open Sauce" panose="020B0604020202020204" charset="0"/>
                <a:sym typeface="Wingdings" panose="05000000000000000000" pitchFamily="2" charset="2"/>
              </a:rPr>
              <a:t> 2518573 </a:t>
            </a:r>
            <a:r>
              <a:rPr lang="en-US" sz="2600" b="1" dirty="0">
                <a:latin typeface="Open Sauce" panose="020B0604020202020204" charset="0"/>
              </a:rPr>
              <a:t>(slide 10 – 17) &amp; Slide 26-29)</a:t>
            </a:r>
          </a:p>
          <a:p>
            <a:pPr marL="457200" indent="-457200">
              <a:spcBef>
                <a:spcPts val="60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600" b="1" dirty="0">
                <a:latin typeface="Open Sauce" panose="020B0604020202020204" charset="0"/>
              </a:rPr>
              <a:t>Leelu Oghad Khistariya</a:t>
            </a:r>
            <a:r>
              <a:rPr lang="en-US" sz="2600" dirty="0">
                <a:latin typeface="Open Sauce" panose="020B0604020202020204" charset="0"/>
              </a:rPr>
              <a:t>, Student ID </a:t>
            </a:r>
            <a:r>
              <a:rPr lang="en-US" sz="2600" dirty="0">
                <a:latin typeface="Open Sauce" panose="020B0604020202020204" charset="0"/>
                <a:sym typeface="Wingdings" panose="05000000000000000000" pitchFamily="2" charset="2"/>
              </a:rPr>
              <a:t> </a:t>
            </a:r>
            <a:r>
              <a:rPr lang="en-US" sz="2600" b="1" dirty="0">
                <a:latin typeface="Open Sauce" panose="020B0604020202020204" charset="0"/>
              </a:rPr>
              <a:t>2532036 (Slide 18-25)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endParaRPr lang="en-US" sz="2800" dirty="0">
              <a:latin typeface="Open Sauce" panose="020B0604020202020204" charset="0"/>
            </a:endParaRP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>
                <a:latin typeface="Open Sauce" panose="020B0604020202020204" charset="0"/>
              </a:rPr>
              <a:t>Module Code :-		</a:t>
            </a:r>
            <a:r>
              <a:rPr lang="en-US" sz="2800" b="1" dirty="0">
                <a:latin typeface="Open Sauce" panose="020B0604020202020204" charset="0"/>
              </a:rPr>
              <a:t>LCMB7023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>
                <a:latin typeface="Open Sauce" panose="020B0604020202020204" charset="0"/>
              </a:rPr>
              <a:t>Course :- 			</a:t>
            </a:r>
            <a:r>
              <a:rPr lang="en-US" sz="2800" b="1" dirty="0">
                <a:latin typeface="Open Sauce" panose="020B0604020202020204" charset="0"/>
              </a:rPr>
              <a:t>Master of Business Administration </a:t>
            </a:r>
          </a:p>
          <a:p>
            <a:pPr>
              <a:spcBef>
                <a:spcPts val="600"/>
              </a:spcBef>
              <a:spcAft>
                <a:spcPts val="600"/>
              </a:spcAft>
            </a:pPr>
            <a:r>
              <a:rPr lang="en-US" sz="2800" dirty="0">
                <a:latin typeface="Open Sauce" panose="020B0604020202020204" charset="0"/>
              </a:rPr>
              <a:t>Lecturer Name :- 	</a:t>
            </a:r>
            <a:r>
              <a:rPr lang="en-US" sz="2800" b="1" dirty="0">
                <a:latin typeface="Open Sauce" panose="020B0604020202020204" charset="0"/>
              </a:rPr>
              <a:t>Gladius kulothungan</a:t>
            </a:r>
          </a:p>
        </p:txBody>
      </p:sp>
      <p:sp>
        <p:nvSpPr>
          <p:cNvPr id="6" name="Freeform 6"/>
          <p:cNvSpPr/>
          <p:nvPr/>
        </p:nvSpPr>
        <p:spPr>
          <a:xfrm>
            <a:off x="120589" y="7336143"/>
            <a:ext cx="1866245" cy="779157"/>
          </a:xfrm>
          <a:custGeom>
            <a:avLst/>
            <a:gdLst/>
            <a:ahLst/>
            <a:cxnLst/>
            <a:rect l="l" t="t" r="r" b="b"/>
            <a:pathLst>
              <a:path w="3506303" h="1463881">
                <a:moveTo>
                  <a:pt x="0" y="0"/>
                </a:moveTo>
                <a:lnTo>
                  <a:pt x="3506302" y="0"/>
                </a:lnTo>
                <a:lnTo>
                  <a:pt x="3506302" y="1463881"/>
                </a:lnTo>
                <a:lnTo>
                  <a:pt x="0" y="1463881"/>
                </a:lnTo>
                <a:lnTo>
                  <a:pt x="0" y="0"/>
                </a:lnTo>
                <a:close/>
              </a:path>
            </a:pathLst>
          </a:custGeom>
          <a:blipFill>
            <a:blip r:embed="rId4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" name="Group 3"/>
          <p:cNvGrpSpPr/>
          <p:nvPr/>
        </p:nvGrpSpPr>
        <p:grpSpPr>
          <a:xfrm>
            <a:off x="4844144" y="1866900"/>
            <a:ext cx="10660853" cy="1983556"/>
            <a:chOff x="5453743" y="1808983"/>
            <a:chExt cx="10660853" cy="1983556"/>
          </a:xfrm>
        </p:grpSpPr>
        <p:sp>
          <p:nvSpPr>
            <p:cNvPr id="10" name="TextBox 10"/>
            <p:cNvSpPr txBox="1"/>
            <p:nvPr/>
          </p:nvSpPr>
          <p:spPr>
            <a:xfrm>
              <a:off x="5453743" y="2578424"/>
              <a:ext cx="10660852" cy="1214115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>
                <a:lnSpc>
                  <a:spcPts val="10598"/>
                </a:lnSpc>
              </a:pPr>
              <a:r>
                <a:rPr lang="en-US" sz="6600" b="1" dirty="0">
                  <a:solidFill>
                    <a:srgbClr val="014A85"/>
                  </a:solidFill>
                  <a:latin typeface="Open Sauce Bold"/>
                  <a:ea typeface="Open Sauce Bold"/>
                  <a:cs typeface="Open Sauce Bold"/>
                  <a:sym typeface="Open Sauce Bold"/>
                </a:rPr>
                <a:t>Training &amp; Development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453743" y="1808983"/>
              <a:ext cx="10660853" cy="769441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r>
                <a:rPr lang="en-US" sz="5000" b="1" dirty="0">
                  <a:solidFill>
                    <a:srgbClr val="000000"/>
                  </a:solidFill>
                  <a:latin typeface="Open Sauce"/>
                  <a:ea typeface="Open Sauce"/>
                  <a:cs typeface="Open Sauce"/>
                  <a:sym typeface="Open Sauce"/>
                </a:rPr>
                <a:t>The UK National Health Service</a:t>
              </a:r>
            </a:p>
          </p:txBody>
        </p:sp>
      </p:grp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333" b="33333"/>
          <a:stretch/>
        </p:blipFill>
        <p:spPr>
          <a:xfrm>
            <a:off x="14859000" y="32657"/>
            <a:ext cx="3429000" cy="1143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4">
            <a:extLst>
              <a:ext uri="{FF2B5EF4-FFF2-40B4-BE49-F238E27FC236}">
                <a16:creationId xmlns:a16="http://schemas.microsoft.com/office/drawing/2014/main" id="{DD992863-D938-1C8C-A9BB-A1E41DEEC935}"/>
              </a:ext>
            </a:extLst>
          </p:cNvPr>
          <p:cNvGrpSpPr/>
          <p:nvPr/>
        </p:nvGrpSpPr>
        <p:grpSpPr>
          <a:xfrm>
            <a:off x="12267690" y="61715"/>
            <a:ext cx="5854537" cy="10163569"/>
            <a:chOff x="0" y="0"/>
            <a:chExt cx="635000" cy="812800"/>
          </a:xfrm>
        </p:grpSpPr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8261FAC2-6D38-F598-8D9C-9BBC46D200F6}"/>
                </a:ext>
              </a:extLst>
            </p:cNvPr>
            <p:cNvSpPr/>
            <p:nvPr/>
          </p:nvSpPr>
          <p:spPr>
            <a:xfrm>
              <a:off x="0" y="0"/>
              <a:ext cx="635000" cy="804506"/>
            </a:xfrm>
            <a:custGeom>
              <a:avLst/>
              <a:gdLst/>
              <a:ahLst/>
              <a:cxnLst/>
              <a:rect l="l" t="t" r="r" b="b"/>
              <a:pathLst>
                <a:path w="635000" h="804506">
                  <a:moveTo>
                    <a:pt x="635000" y="47523"/>
                  </a:moveTo>
                  <a:lnTo>
                    <a:pt x="635000" y="650977"/>
                  </a:lnTo>
                  <a:cubicBezTo>
                    <a:pt x="635000" y="679490"/>
                    <a:pt x="617114" y="704939"/>
                    <a:pt x="590286" y="714597"/>
                  </a:cubicBezTo>
                  <a:lnTo>
                    <a:pt x="362214" y="796703"/>
                  </a:lnTo>
                  <a:cubicBezTo>
                    <a:pt x="333312" y="807108"/>
                    <a:pt x="301688" y="807108"/>
                    <a:pt x="272786" y="796703"/>
                  </a:cubicBezTo>
                  <a:lnTo>
                    <a:pt x="44714" y="714597"/>
                  </a:lnTo>
                  <a:cubicBezTo>
                    <a:pt x="17886" y="704939"/>
                    <a:pt x="0" y="679490"/>
                    <a:pt x="0" y="650977"/>
                  </a:cubicBezTo>
                  <a:lnTo>
                    <a:pt x="0" y="47523"/>
                  </a:lnTo>
                  <a:cubicBezTo>
                    <a:pt x="0" y="21277"/>
                    <a:pt x="21277" y="0"/>
                    <a:pt x="47523" y="0"/>
                  </a:cubicBezTo>
                  <a:lnTo>
                    <a:pt x="587477" y="0"/>
                  </a:lnTo>
                  <a:cubicBezTo>
                    <a:pt x="613723" y="0"/>
                    <a:pt x="635000" y="21277"/>
                    <a:pt x="635000" y="47523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2420410" y="-371869"/>
            <a:ext cx="5461302" cy="11295432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3432"/>
              </a:lnSpc>
            </a:pPr>
            <a:endParaRPr/>
          </a:p>
        </p:txBody>
      </p:sp>
      <p:sp>
        <p:nvSpPr>
          <p:cNvPr id="12" name="TextBox 12"/>
          <p:cNvSpPr txBox="1"/>
          <p:nvPr/>
        </p:nvSpPr>
        <p:spPr>
          <a:xfrm>
            <a:off x="4267200" y="192627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to NHS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57200" y="442695"/>
            <a:ext cx="5278829" cy="9109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Introduction</a:t>
            </a:r>
          </a:p>
        </p:txBody>
      </p:sp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0CF9D423-AD18-1AC7-8EA5-1817E2C196C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90222829"/>
              </p:ext>
            </p:extLst>
          </p:nvPr>
        </p:nvGraphicFramePr>
        <p:xfrm>
          <a:off x="203620" y="1460500"/>
          <a:ext cx="11777843" cy="88265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" name="Picture 21">
            <a:extLst>
              <a:ext uri="{FF2B5EF4-FFF2-40B4-BE49-F238E27FC236}">
                <a16:creationId xmlns:a16="http://schemas.microsoft.com/office/drawing/2014/main" id="{511E991D-6AE4-EFF1-A125-74A56E881996}"/>
              </a:ext>
            </a:extLst>
          </p:cNvPr>
          <p:cNvPicPr>
            <a:picLocks noChangeAspect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981463" y="2705100"/>
            <a:ext cx="6273880" cy="4591050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921ED9DA-5B8A-C20C-2C28-8C5EF8A5CB4B}"/>
              </a:ext>
            </a:extLst>
          </p:cNvPr>
          <p:cNvSpPr txBox="1"/>
          <p:nvPr/>
        </p:nvSpPr>
        <p:spPr>
          <a:xfrm>
            <a:off x="12339702" y="7545068"/>
            <a:ext cx="5854537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Workforce in a Nutshell Source: (Mallorie, 2024)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335061" y="193770"/>
            <a:ext cx="9152031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4"/>
              </a:lnSpc>
            </a:pPr>
            <a:r>
              <a:rPr lang="en-US" sz="4800" dirty="0">
                <a:latin typeface="Open Sauce" panose="020B0604020202020204" charset="0"/>
                <a:ea typeface="Poppins Bold"/>
                <a:cs typeface="Poppins Bold"/>
                <a:sym typeface="Poppins Bold"/>
              </a:rPr>
              <a:t>Why focus on</a:t>
            </a:r>
          </a:p>
        </p:txBody>
      </p:sp>
      <p:sp>
        <p:nvSpPr>
          <p:cNvPr id="11" name="Freeform 11"/>
          <p:cNvSpPr/>
          <p:nvPr/>
        </p:nvSpPr>
        <p:spPr>
          <a:xfrm>
            <a:off x="16964134" y="4095889"/>
            <a:ext cx="590332" cy="601612"/>
          </a:xfrm>
          <a:custGeom>
            <a:avLst/>
            <a:gdLst/>
            <a:ahLst/>
            <a:cxnLst/>
            <a:rect l="l" t="t" r="r" b="b"/>
            <a:pathLst>
              <a:path w="590332" h="601612">
                <a:moveTo>
                  <a:pt x="0" y="0"/>
                </a:moveTo>
                <a:lnTo>
                  <a:pt x="590332" y="0"/>
                </a:lnTo>
                <a:lnTo>
                  <a:pt x="590332" y="601612"/>
                </a:lnTo>
                <a:lnTo>
                  <a:pt x="0" y="6016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12" name="Freeform 12"/>
          <p:cNvSpPr/>
          <p:nvPr/>
        </p:nvSpPr>
        <p:spPr>
          <a:xfrm>
            <a:off x="6706387" y="8816528"/>
            <a:ext cx="590332" cy="601612"/>
          </a:xfrm>
          <a:custGeom>
            <a:avLst/>
            <a:gdLst/>
            <a:ahLst/>
            <a:cxnLst/>
            <a:rect l="l" t="t" r="r" b="b"/>
            <a:pathLst>
              <a:path w="590332" h="601612">
                <a:moveTo>
                  <a:pt x="0" y="0"/>
                </a:moveTo>
                <a:lnTo>
                  <a:pt x="590332" y="0"/>
                </a:lnTo>
                <a:lnTo>
                  <a:pt x="590332" y="601612"/>
                </a:lnTo>
                <a:lnTo>
                  <a:pt x="0" y="6016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2" name="TextBox 12">
            <a:extLst>
              <a:ext uri="{FF2B5EF4-FFF2-40B4-BE49-F238E27FC236}">
                <a16:creationId xmlns:a16="http://schemas.microsoft.com/office/drawing/2014/main" id="{290AEB54-0D0E-09E1-EF7C-9398E3D11576}"/>
              </a:ext>
            </a:extLst>
          </p:cNvPr>
          <p:cNvSpPr txBox="1"/>
          <p:nvPr/>
        </p:nvSpPr>
        <p:spPr>
          <a:xfrm>
            <a:off x="4670395" y="215340"/>
            <a:ext cx="10636611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Training &amp; Development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BB57CDD-4B4B-6C23-BDF2-2E796341B790}"/>
              </a:ext>
            </a:extLst>
          </p:cNvPr>
          <p:cNvSpPr/>
          <p:nvPr/>
        </p:nvSpPr>
        <p:spPr>
          <a:xfrm>
            <a:off x="356832" y="8039717"/>
            <a:ext cx="7946292" cy="1242969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2400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“Training and development are essential for the NHS to address workforce shortages, improve staff capability, and ensure high-quality, sustainable patient care.”</a:t>
            </a:r>
            <a:endParaRPr lang="en-US" sz="2400" b="1" i="1" dirty="0"/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FE394FC-B4CB-5630-796D-51A2D8B5B3A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0923480"/>
              </p:ext>
            </p:extLst>
          </p:nvPr>
        </p:nvGraphicFramePr>
        <p:xfrm>
          <a:off x="356832" y="597854"/>
          <a:ext cx="7924521" cy="8063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499EC0CD-210A-9B84-3636-D1564EF0721C}"/>
              </a:ext>
            </a:extLst>
          </p:cNvPr>
          <p:cNvPicPr>
            <a:picLocks noChangeAspect="1"/>
          </p:cNvPicPr>
          <p:nvPr/>
        </p:nvPicPr>
        <p:blipFill>
          <a:blip r:embed="rId9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686800" y="1354793"/>
            <a:ext cx="9064846" cy="45304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370C7EB-D93C-5736-63F3-D9EF64172A4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86800" y="5885288"/>
            <a:ext cx="9064846" cy="376237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D9FD324-0CCD-5AC0-9690-793C48261FF0}"/>
              </a:ext>
            </a:extLst>
          </p:cNvPr>
          <p:cNvSpPr txBox="1"/>
          <p:nvPr/>
        </p:nvSpPr>
        <p:spPr>
          <a:xfrm>
            <a:off x="8534400" y="9669721"/>
            <a:ext cx="9753600" cy="64633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Number of Trainees intake &amp; Expenditure  in Training &amp; Development following NHS Long Term Workforce Plan Source: (Stockton and Pender,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8" name="Group 5">
            <a:extLst>
              <a:ext uri="{FF2B5EF4-FFF2-40B4-BE49-F238E27FC236}">
                <a16:creationId xmlns:a16="http://schemas.microsoft.com/office/drawing/2014/main" id="{A6F8A386-447C-255B-AEF7-8E7275979D2A}"/>
              </a:ext>
            </a:extLst>
          </p:cNvPr>
          <p:cNvGrpSpPr/>
          <p:nvPr/>
        </p:nvGrpSpPr>
        <p:grpSpPr>
          <a:xfrm>
            <a:off x="-717518" y="5577554"/>
            <a:ext cx="10446349" cy="5166981"/>
            <a:chOff x="0" y="0"/>
            <a:chExt cx="1643279" cy="812800"/>
          </a:xfrm>
        </p:grpSpPr>
        <p:sp>
          <p:nvSpPr>
            <p:cNvPr id="39" name="Freeform 6">
              <a:extLst>
                <a:ext uri="{FF2B5EF4-FFF2-40B4-BE49-F238E27FC236}">
                  <a16:creationId xmlns:a16="http://schemas.microsoft.com/office/drawing/2014/main" id="{0BC5F139-FEB3-923E-264D-0CDE8083A1E5}"/>
                </a:ext>
              </a:extLst>
            </p:cNvPr>
            <p:cNvSpPr/>
            <p:nvPr/>
          </p:nvSpPr>
          <p:spPr>
            <a:xfrm>
              <a:off x="0" y="0"/>
              <a:ext cx="1643279" cy="812800"/>
            </a:xfrm>
            <a:custGeom>
              <a:avLst/>
              <a:gdLst/>
              <a:ahLst/>
              <a:cxnLst/>
              <a:rect l="l" t="t" r="r" b="b"/>
              <a:pathLst>
                <a:path w="1643279" h="812800">
                  <a:moveTo>
                    <a:pt x="74111" y="0"/>
                  </a:moveTo>
                  <a:lnTo>
                    <a:pt x="1569168" y="0"/>
                  </a:lnTo>
                  <a:cubicBezTo>
                    <a:pt x="1610099" y="0"/>
                    <a:pt x="1643279" y="33181"/>
                    <a:pt x="1643279" y="74111"/>
                  </a:cubicBezTo>
                  <a:lnTo>
                    <a:pt x="1643279" y="738689"/>
                  </a:lnTo>
                  <a:cubicBezTo>
                    <a:pt x="1643279" y="779619"/>
                    <a:pt x="1610099" y="812800"/>
                    <a:pt x="1569168" y="812800"/>
                  </a:cubicBezTo>
                  <a:lnTo>
                    <a:pt x="74111" y="812800"/>
                  </a:lnTo>
                  <a:cubicBezTo>
                    <a:pt x="33181" y="812800"/>
                    <a:pt x="0" y="779619"/>
                    <a:pt x="0" y="738689"/>
                  </a:cubicBezTo>
                  <a:lnTo>
                    <a:pt x="0" y="74111"/>
                  </a:lnTo>
                  <a:cubicBezTo>
                    <a:pt x="0" y="33181"/>
                    <a:pt x="33181" y="0"/>
                    <a:pt x="74111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7" name="Freeform 7"/>
          <p:cNvSpPr/>
          <p:nvPr/>
        </p:nvSpPr>
        <p:spPr>
          <a:xfrm flipH="1">
            <a:off x="-10886" y="1410213"/>
            <a:ext cx="3970074" cy="4908844"/>
          </a:xfrm>
          <a:custGeom>
            <a:avLst/>
            <a:gdLst/>
            <a:ahLst/>
            <a:cxnLst/>
            <a:rect l="l" t="t" r="r" b="b"/>
            <a:pathLst>
              <a:path w="3970074" h="5509209">
                <a:moveTo>
                  <a:pt x="3970074" y="0"/>
                </a:moveTo>
                <a:lnTo>
                  <a:pt x="0" y="0"/>
                </a:lnTo>
                <a:lnTo>
                  <a:pt x="0" y="5509209"/>
                </a:lnTo>
                <a:lnTo>
                  <a:pt x="3970074" y="5509209"/>
                </a:lnTo>
                <a:lnTo>
                  <a:pt x="3970074" y="0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4" name="TextBox 24"/>
          <p:cNvSpPr txBox="1"/>
          <p:nvPr/>
        </p:nvSpPr>
        <p:spPr>
          <a:xfrm>
            <a:off x="304800" y="108029"/>
            <a:ext cx="12128501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Current Workforce Challenges</a:t>
            </a:r>
          </a:p>
        </p:txBody>
      </p:sp>
      <p:sp>
        <p:nvSpPr>
          <p:cNvPr id="33" name="TextBox 12">
            <a:extLst>
              <a:ext uri="{FF2B5EF4-FFF2-40B4-BE49-F238E27FC236}">
                <a16:creationId xmlns:a16="http://schemas.microsoft.com/office/drawing/2014/main" id="{45AB223C-32BD-C5F7-C8B9-C02B212C087E}"/>
              </a:ext>
            </a:extLst>
          </p:cNvPr>
          <p:cNvSpPr txBox="1"/>
          <p:nvPr/>
        </p:nvSpPr>
        <p:spPr>
          <a:xfrm>
            <a:off x="9525000" y="-142039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 NHS</a:t>
            </a: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CAC6E955-9643-6752-1150-64D42A3E4B65}"/>
              </a:ext>
            </a:extLst>
          </p:cNvPr>
          <p:cNvSpPr/>
          <p:nvPr/>
        </p:nvSpPr>
        <p:spPr>
          <a:xfrm>
            <a:off x="7418636" y="1349796"/>
            <a:ext cx="4343400" cy="88767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20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Gaps and </a:t>
            </a:r>
          </a:p>
          <a:p>
            <a:pPr algn="ctr">
              <a:lnSpc>
                <a:spcPct val="150000"/>
              </a:lnSpc>
            </a:pPr>
            <a:r>
              <a:rPr lang="en-US" sz="2000" b="1" u="sng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Workforce  Development Challenges</a:t>
            </a:r>
          </a:p>
          <a:p>
            <a:pPr>
              <a:lnSpc>
                <a:spcPct val="150000"/>
              </a:lnSpc>
            </a:pPr>
            <a:endParaRPr lang="en-US" sz="2000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NHS workforce plan also emphasizes that the domestic training should be considerably increased, and the workforce demand is projected to increase considerably by </a:t>
            </a:r>
            <a:r>
              <a:rPr lang="en-US" sz="2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2036.</a:t>
            </a:r>
          </a:p>
          <a:p>
            <a:endParaRPr lang="en-US" sz="2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results of the NHS Staff Survey, published in March 2026 (based on the fall of 2025), reported that only </a:t>
            </a:r>
            <a:r>
              <a:rPr lang="en-US" sz="2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51.15% </a:t>
            </a:r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 staff felt that they had an opportunity to grow their career in their organization, the lowest ever recorded (Picker, 2026).</a:t>
            </a:r>
          </a:p>
          <a:p>
            <a:endParaRPr lang="en-US" sz="2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NHS trusts spend only </a:t>
            </a:r>
            <a:r>
              <a:rPr lang="en-US" sz="21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~0.6% </a:t>
            </a:r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their budgets on training, indicating underinvestment (NHS England, 2023)</a:t>
            </a:r>
          </a:p>
          <a:p>
            <a:endParaRPr lang="en-US" sz="21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US" sz="21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 to training and skill development is limited by limited time, a shortage of employees, and workload pressure.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D9687915-7BB3-8DCC-168F-44241A63A393}"/>
              </a:ext>
            </a:extLst>
          </p:cNvPr>
          <p:cNvSpPr/>
          <p:nvPr/>
        </p:nvSpPr>
        <p:spPr>
          <a:xfrm>
            <a:off x="13188279" y="1349796"/>
            <a:ext cx="4343400" cy="887678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en-US" sz="20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42B5BED-471F-317B-632D-C1394AEB78AC}"/>
              </a:ext>
            </a:extLst>
          </p:cNvPr>
          <p:cNvSpPr txBox="1"/>
          <p:nvPr/>
        </p:nvSpPr>
        <p:spPr>
          <a:xfrm>
            <a:off x="13199165" y="1589052"/>
            <a:ext cx="4343400" cy="91717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Importance of Training &amp; Long-Term Workforce Development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Long Term Workforce Plan is based on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“Train, Retain, Reform”,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emphasizing training as a core solution.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Education and training funding reached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£4.9 billion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2023–24,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showing growing investment (NHS England, 2023).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places are planned to increase by </a:t>
            </a:r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50–65% by 2031/32 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address workforce shortages (Wilkinson, 2023). 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Long-term training is critical as healthcare roles require years of education and continuous skill updates.</a:t>
            </a:r>
          </a:p>
          <a:p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556270" y="-219483"/>
            <a:ext cx="8862070" cy="10725965"/>
            <a:chOff x="0" y="0"/>
            <a:chExt cx="2176846" cy="282494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76846" cy="2824946"/>
            </a:xfrm>
            <a:custGeom>
              <a:avLst/>
              <a:gdLst/>
              <a:ahLst/>
              <a:cxnLst/>
              <a:rect l="l" t="t" r="r" b="b"/>
              <a:pathLst>
                <a:path w="2176846" h="2824946">
                  <a:moveTo>
                    <a:pt x="93669" y="0"/>
                  </a:moveTo>
                  <a:lnTo>
                    <a:pt x="2083177" y="0"/>
                  </a:lnTo>
                  <a:cubicBezTo>
                    <a:pt x="2108019" y="0"/>
                    <a:pt x="2131844" y="9869"/>
                    <a:pt x="2149411" y="27435"/>
                  </a:cubicBezTo>
                  <a:cubicBezTo>
                    <a:pt x="2166977" y="45001"/>
                    <a:pt x="2176846" y="68826"/>
                    <a:pt x="2176846" y="93669"/>
                  </a:cubicBezTo>
                  <a:lnTo>
                    <a:pt x="2176846" y="2731277"/>
                  </a:lnTo>
                  <a:cubicBezTo>
                    <a:pt x="2176846" y="2783009"/>
                    <a:pt x="2134909" y="2824946"/>
                    <a:pt x="2083177" y="2824946"/>
                  </a:cubicBezTo>
                  <a:lnTo>
                    <a:pt x="93669" y="2824946"/>
                  </a:lnTo>
                  <a:cubicBezTo>
                    <a:pt x="41937" y="2824946"/>
                    <a:pt x="0" y="2783009"/>
                    <a:pt x="0" y="2731277"/>
                  </a:cubicBezTo>
                  <a:lnTo>
                    <a:pt x="0" y="93669"/>
                  </a:lnTo>
                  <a:cubicBezTo>
                    <a:pt x="0" y="41937"/>
                    <a:pt x="41937" y="0"/>
                    <a:pt x="93669" y="0"/>
                  </a:cubicBezTo>
                  <a:close/>
                </a:path>
              </a:pathLst>
            </a:custGeom>
            <a:solidFill>
              <a:srgbClr val="014A85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47625"/>
              <a:ext cx="2176846" cy="28725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8459299" y="93981"/>
            <a:ext cx="7931486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Current Training Systems</a:t>
            </a:r>
          </a:p>
        </p:txBody>
      </p:sp>
      <p:sp>
        <p:nvSpPr>
          <p:cNvPr id="21" name="TextBox 12">
            <a:extLst>
              <a:ext uri="{FF2B5EF4-FFF2-40B4-BE49-F238E27FC236}">
                <a16:creationId xmlns:a16="http://schemas.microsoft.com/office/drawing/2014/main" id="{67D84CDC-2BCA-D528-BADF-7480992702CC}"/>
              </a:ext>
            </a:extLst>
          </p:cNvPr>
          <p:cNvSpPr txBox="1"/>
          <p:nvPr/>
        </p:nvSpPr>
        <p:spPr>
          <a:xfrm>
            <a:off x="8481070" y="549459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 NHS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CF415CD-1BD8-CFD8-CD70-E84832BDA9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1045384"/>
              </p:ext>
            </p:extLst>
          </p:nvPr>
        </p:nvGraphicFramePr>
        <p:xfrm>
          <a:off x="7010400" y="1726811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7" name="Group 6">
            <a:extLst>
              <a:ext uri="{FF2B5EF4-FFF2-40B4-BE49-F238E27FC236}">
                <a16:creationId xmlns:a16="http://schemas.microsoft.com/office/drawing/2014/main" id="{9296291D-BEB6-1875-9795-CA1F98B0EA27}"/>
              </a:ext>
            </a:extLst>
          </p:cNvPr>
          <p:cNvGrpSpPr/>
          <p:nvPr/>
        </p:nvGrpSpPr>
        <p:grpSpPr>
          <a:xfrm>
            <a:off x="248318" y="1075140"/>
            <a:ext cx="7252893" cy="7252893"/>
            <a:chOff x="0" y="0"/>
            <a:chExt cx="812800" cy="812800"/>
          </a:xfrm>
        </p:grpSpPr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0575687B-0E2C-B345-5877-CAFA7F873665}"/>
                </a:ext>
              </a:extLst>
            </p:cNvPr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8037A90-8B2F-63DB-6EA2-7322E8B7A1C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ED54E5AD-9CFE-9D8D-6EF9-F52FB5B3144D}"/>
              </a:ext>
            </a:extLst>
          </p:cNvPr>
          <p:cNvGrpSpPr/>
          <p:nvPr/>
        </p:nvGrpSpPr>
        <p:grpSpPr>
          <a:xfrm>
            <a:off x="-556270" y="-219483"/>
            <a:ext cx="8862070" cy="10725965"/>
            <a:chOff x="0" y="0"/>
            <a:chExt cx="2176846" cy="282494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E061B5E3-8B34-D145-E672-52D257000286}"/>
                </a:ext>
              </a:extLst>
            </p:cNvPr>
            <p:cNvSpPr/>
            <p:nvPr/>
          </p:nvSpPr>
          <p:spPr>
            <a:xfrm>
              <a:off x="0" y="0"/>
              <a:ext cx="2176846" cy="2824946"/>
            </a:xfrm>
            <a:custGeom>
              <a:avLst/>
              <a:gdLst/>
              <a:ahLst/>
              <a:cxnLst/>
              <a:rect l="l" t="t" r="r" b="b"/>
              <a:pathLst>
                <a:path w="2176846" h="2824946">
                  <a:moveTo>
                    <a:pt x="93669" y="0"/>
                  </a:moveTo>
                  <a:lnTo>
                    <a:pt x="2083177" y="0"/>
                  </a:lnTo>
                  <a:cubicBezTo>
                    <a:pt x="2108019" y="0"/>
                    <a:pt x="2131844" y="9869"/>
                    <a:pt x="2149411" y="27435"/>
                  </a:cubicBezTo>
                  <a:cubicBezTo>
                    <a:pt x="2166977" y="45001"/>
                    <a:pt x="2176846" y="68826"/>
                    <a:pt x="2176846" y="93669"/>
                  </a:cubicBezTo>
                  <a:lnTo>
                    <a:pt x="2176846" y="2731277"/>
                  </a:lnTo>
                  <a:cubicBezTo>
                    <a:pt x="2176846" y="2783009"/>
                    <a:pt x="2134909" y="2824946"/>
                    <a:pt x="2083177" y="2824946"/>
                  </a:cubicBezTo>
                  <a:lnTo>
                    <a:pt x="93669" y="2824946"/>
                  </a:lnTo>
                  <a:cubicBezTo>
                    <a:pt x="41937" y="2824946"/>
                    <a:pt x="0" y="2783009"/>
                    <a:pt x="0" y="2731277"/>
                  </a:cubicBezTo>
                  <a:lnTo>
                    <a:pt x="0" y="93669"/>
                  </a:lnTo>
                  <a:cubicBezTo>
                    <a:pt x="0" y="41937"/>
                    <a:pt x="41937" y="0"/>
                    <a:pt x="93669" y="0"/>
                  </a:cubicBezTo>
                  <a:close/>
                </a:path>
              </a:pathLst>
            </a:custGeom>
            <a:solidFill>
              <a:srgbClr val="014A85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4B34CC08-CA53-59FC-6DD2-20BE241B5B0A}"/>
                </a:ext>
              </a:extLst>
            </p:cNvPr>
            <p:cNvSpPr txBox="1"/>
            <p:nvPr/>
          </p:nvSpPr>
          <p:spPr>
            <a:xfrm>
              <a:off x="0" y="-47625"/>
              <a:ext cx="2176846" cy="28725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8" name="TextBox 8">
            <a:extLst>
              <a:ext uri="{FF2B5EF4-FFF2-40B4-BE49-F238E27FC236}">
                <a16:creationId xmlns:a16="http://schemas.microsoft.com/office/drawing/2014/main" id="{71B34315-F8BF-1C1E-5D6E-D5644D2F3A39}"/>
              </a:ext>
            </a:extLst>
          </p:cNvPr>
          <p:cNvSpPr txBox="1"/>
          <p:nvPr/>
        </p:nvSpPr>
        <p:spPr>
          <a:xfrm>
            <a:off x="8665029" y="336476"/>
            <a:ext cx="7931486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Why lack of Training Opportunities </a:t>
            </a:r>
          </a:p>
        </p:txBody>
      </p:sp>
      <p:sp>
        <p:nvSpPr>
          <p:cNvPr id="21" name="TextBox 12">
            <a:extLst>
              <a:ext uri="{FF2B5EF4-FFF2-40B4-BE49-F238E27FC236}">
                <a16:creationId xmlns:a16="http://schemas.microsoft.com/office/drawing/2014/main" id="{AC05BDF1-CCCC-C08D-97FC-17DFAAEEB9F7}"/>
              </a:ext>
            </a:extLst>
          </p:cNvPr>
          <p:cNvSpPr txBox="1"/>
          <p:nvPr/>
        </p:nvSpPr>
        <p:spPr>
          <a:xfrm>
            <a:off x="12877800" y="625567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 NHS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6395A466-A987-6CA5-8477-B2BDBAB128E6}"/>
              </a:ext>
            </a:extLst>
          </p:cNvPr>
          <p:cNvGrpSpPr/>
          <p:nvPr/>
        </p:nvGrpSpPr>
        <p:grpSpPr>
          <a:xfrm>
            <a:off x="854860" y="-74340"/>
            <a:ext cx="6229685" cy="9630183"/>
            <a:chOff x="0" y="0"/>
            <a:chExt cx="646770" cy="1221763"/>
          </a:xfrm>
        </p:grpSpPr>
        <p:sp>
          <p:nvSpPr>
            <p:cNvPr id="9" name="Freeform 6">
              <a:extLst>
                <a:ext uri="{FF2B5EF4-FFF2-40B4-BE49-F238E27FC236}">
                  <a16:creationId xmlns:a16="http://schemas.microsoft.com/office/drawing/2014/main" id="{9B87A997-AB80-7DD6-D719-A8F8686D0569}"/>
                </a:ext>
              </a:extLst>
            </p:cNvPr>
            <p:cNvSpPr/>
            <p:nvPr/>
          </p:nvSpPr>
          <p:spPr>
            <a:xfrm>
              <a:off x="0" y="0"/>
              <a:ext cx="646770" cy="1221763"/>
            </a:xfrm>
            <a:custGeom>
              <a:avLst/>
              <a:gdLst/>
              <a:ahLst/>
              <a:cxnLst/>
              <a:rect l="l" t="t" r="r" b="b"/>
              <a:pathLst>
                <a:path w="646770" h="1221763">
                  <a:moveTo>
                    <a:pt x="215707" y="19070"/>
                  </a:moveTo>
                  <a:cubicBezTo>
                    <a:pt x="248758" y="7556"/>
                    <a:pt x="286561" y="0"/>
                    <a:pt x="323559" y="0"/>
                  </a:cubicBezTo>
                  <a:cubicBezTo>
                    <a:pt x="360558" y="0"/>
                    <a:pt x="396160" y="6476"/>
                    <a:pt x="428969" y="17990"/>
                  </a:cubicBezTo>
                  <a:cubicBezTo>
                    <a:pt x="429668" y="18350"/>
                    <a:pt x="430366" y="18350"/>
                    <a:pt x="431064" y="18710"/>
                  </a:cubicBezTo>
                  <a:cubicBezTo>
                    <a:pt x="554275" y="64765"/>
                    <a:pt x="645025" y="186379"/>
                    <a:pt x="646770" y="337586"/>
                  </a:cubicBezTo>
                  <a:lnTo>
                    <a:pt x="646770" y="1221763"/>
                  </a:lnTo>
                  <a:lnTo>
                    <a:pt x="0" y="1221763"/>
                  </a:lnTo>
                  <a:lnTo>
                    <a:pt x="0" y="338242"/>
                  </a:lnTo>
                  <a:cubicBezTo>
                    <a:pt x="1745" y="185660"/>
                    <a:pt x="91099" y="64045"/>
                    <a:pt x="215707" y="1907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graphicFrame>
        <p:nvGraphicFramePr>
          <p:cNvPr id="10" name="Diagram 9">
            <a:extLst>
              <a:ext uri="{FF2B5EF4-FFF2-40B4-BE49-F238E27FC236}">
                <a16:creationId xmlns:a16="http://schemas.microsoft.com/office/drawing/2014/main" id="{BECE511C-38A1-6DD6-0316-89F7F7934A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6325658"/>
              </p:ext>
            </p:extLst>
          </p:nvPr>
        </p:nvGraphicFramePr>
        <p:xfrm>
          <a:off x="8506561" y="2075681"/>
          <a:ext cx="9396424" cy="8019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43222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7E9387-75D8-AC99-DFA8-2E9A8FB45A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A87F2E86-BB13-BA39-D600-CD34A98A6BE0}"/>
              </a:ext>
            </a:extLst>
          </p:cNvPr>
          <p:cNvGrpSpPr/>
          <p:nvPr/>
        </p:nvGrpSpPr>
        <p:grpSpPr>
          <a:xfrm>
            <a:off x="-556270" y="-219483"/>
            <a:ext cx="18844270" cy="10725965"/>
            <a:chOff x="0" y="0"/>
            <a:chExt cx="2176846" cy="2824946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5FCB87F0-1674-E95A-EE32-883CB5C92149}"/>
                </a:ext>
              </a:extLst>
            </p:cNvPr>
            <p:cNvSpPr/>
            <p:nvPr/>
          </p:nvSpPr>
          <p:spPr>
            <a:xfrm>
              <a:off x="0" y="0"/>
              <a:ext cx="2176846" cy="2824946"/>
            </a:xfrm>
            <a:custGeom>
              <a:avLst/>
              <a:gdLst/>
              <a:ahLst/>
              <a:cxnLst/>
              <a:rect l="l" t="t" r="r" b="b"/>
              <a:pathLst>
                <a:path w="2176846" h="2824946">
                  <a:moveTo>
                    <a:pt x="93669" y="0"/>
                  </a:moveTo>
                  <a:lnTo>
                    <a:pt x="2083177" y="0"/>
                  </a:lnTo>
                  <a:cubicBezTo>
                    <a:pt x="2108019" y="0"/>
                    <a:pt x="2131844" y="9869"/>
                    <a:pt x="2149411" y="27435"/>
                  </a:cubicBezTo>
                  <a:cubicBezTo>
                    <a:pt x="2166977" y="45001"/>
                    <a:pt x="2176846" y="68826"/>
                    <a:pt x="2176846" y="93669"/>
                  </a:cubicBezTo>
                  <a:lnTo>
                    <a:pt x="2176846" y="2731277"/>
                  </a:lnTo>
                  <a:cubicBezTo>
                    <a:pt x="2176846" y="2783009"/>
                    <a:pt x="2134909" y="2824946"/>
                    <a:pt x="2083177" y="2824946"/>
                  </a:cubicBezTo>
                  <a:lnTo>
                    <a:pt x="93669" y="2824946"/>
                  </a:lnTo>
                  <a:cubicBezTo>
                    <a:pt x="41937" y="2824946"/>
                    <a:pt x="0" y="2783009"/>
                    <a:pt x="0" y="2731277"/>
                  </a:cubicBezTo>
                  <a:lnTo>
                    <a:pt x="0" y="93669"/>
                  </a:lnTo>
                  <a:cubicBezTo>
                    <a:pt x="0" y="41937"/>
                    <a:pt x="41937" y="0"/>
                    <a:pt x="93669" y="0"/>
                  </a:cubicBezTo>
                  <a:close/>
                </a:path>
              </a:pathLst>
            </a:custGeom>
            <a:solidFill>
              <a:srgbClr val="014A85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E09D6D4D-1237-F4FE-286A-D2EC1EE76F28}"/>
                </a:ext>
              </a:extLst>
            </p:cNvPr>
            <p:cNvSpPr txBox="1"/>
            <p:nvPr/>
          </p:nvSpPr>
          <p:spPr>
            <a:xfrm>
              <a:off x="0" y="-47625"/>
              <a:ext cx="2176846" cy="287257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971029A-716E-FA50-89D3-81DB1DE545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1512127"/>
              </p:ext>
            </p:extLst>
          </p:nvPr>
        </p:nvGraphicFramePr>
        <p:xfrm>
          <a:off x="521965" y="557286"/>
          <a:ext cx="16687800" cy="8991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D9AC6E1A-9FA1-4998-802A-A1AF7E4929BB}"/>
              </a:ext>
            </a:extLst>
          </p:cNvPr>
          <p:cNvSpPr txBox="1"/>
          <p:nvPr/>
        </p:nvSpPr>
        <p:spPr>
          <a:xfrm>
            <a:off x="12964886" y="9029700"/>
            <a:ext cx="942702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(Wright, Gabbay and May, 2021)</a:t>
            </a:r>
          </a:p>
        </p:txBody>
      </p:sp>
    </p:spTree>
    <p:extLst>
      <p:ext uri="{BB962C8B-B14F-4D97-AF65-F5344CB8AC3E}">
        <p14:creationId xmlns:p14="http://schemas.microsoft.com/office/powerpoint/2010/main" val="32014083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1A7D8E-75D4-8A92-6EC6-BDDEF40136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B2AE84C4-61A0-4556-E902-44B42576F428}"/>
              </a:ext>
            </a:extLst>
          </p:cNvPr>
          <p:cNvGrpSpPr/>
          <p:nvPr/>
        </p:nvGrpSpPr>
        <p:grpSpPr>
          <a:xfrm>
            <a:off x="685800" y="4546519"/>
            <a:ext cx="16992600" cy="5246370"/>
            <a:chOff x="0" y="0"/>
            <a:chExt cx="2318492" cy="812800"/>
          </a:xfrm>
        </p:grpSpPr>
        <p:sp>
          <p:nvSpPr>
            <p:cNvPr id="11" name="Freeform 3">
              <a:extLst>
                <a:ext uri="{FF2B5EF4-FFF2-40B4-BE49-F238E27FC236}">
                  <a16:creationId xmlns:a16="http://schemas.microsoft.com/office/drawing/2014/main" id="{27CE6E32-2DB0-1D04-CCDC-A537CE398EA9}"/>
                </a:ext>
              </a:extLst>
            </p:cNvPr>
            <p:cNvSpPr/>
            <p:nvPr/>
          </p:nvSpPr>
          <p:spPr>
            <a:xfrm>
              <a:off x="0" y="0"/>
              <a:ext cx="2318492" cy="812800"/>
            </a:xfrm>
            <a:custGeom>
              <a:avLst/>
              <a:gdLst/>
              <a:ahLst/>
              <a:cxnLst/>
              <a:rect l="l" t="t" r="r" b="b"/>
              <a:pathLst>
                <a:path w="2318492" h="812800">
                  <a:moveTo>
                    <a:pt x="51733" y="0"/>
                  </a:moveTo>
                  <a:lnTo>
                    <a:pt x="2266759" y="0"/>
                  </a:lnTo>
                  <a:cubicBezTo>
                    <a:pt x="2295331" y="0"/>
                    <a:pt x="2318492" y="23162"/>
                    <a:pt x="2318492" y="51733"/>
                  </a:cubicBezTo>
                  <a:lnTo>
                    <a:pt x="2318492" y="761067"/>
                  </a:lnTo>
                  <a:cubicBezTo>
                    <a:pt x="2318492" y="774787"/>
                    <a:pt x="2313042" y="787946"/>
                    <a:pt x="2303340" y="797648"/>
                  </a:cubicBezTo>
                  <a:cubicBezTo>
                    <a:pt x="2293638" y="807350"/>
                    <a:pt x="2280480" y="812800"/>
                    <a:pt x="2266759" y="812800"/>
                  </a:cubicBezTo>
                  <a:lnTo>
                    <a:pt x="51733" y="812800"/>
                  </a:lnTo>
                  <a:cubicBezTo>
                    <a:pt x="23162" y="812800"/>
                    <a:pt x="0" y="789638"/>
                    <a:pt x="0" y="761067"/>
                  </a:cubicBezTo>
                  <a:lnTo>
                    <a:pt x="0" y="51733"/>
                  </a:lnTo>
                  <a:cubicBezTo>
                    <a:pt x="0" y="23162"/>
                    <a:pt x="23162" y="0"/>
                    <a:pt x="51733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8" name="TextBox 8">
            <a:extLst>
              <a:ext uri="{FF2B5EF4-FFF2-40B4-BE49-F238E27FC236}">
                <a16:creationId xmlns:a16="http://schemas.microsoft.com/office/drawing/2014/main" id="{3A2FAC58-D7FE-C741-F21F-7837D4399148}"/>
              </a:ext>
            </a:extLst>
          </p:cNvPr>
          <p:cNvSpPr txBox="1"/>
          <p:nvPr/>
        </p:nvSpPr>
        <p:spPr>
          <a:xfrm>
            <a:off x="457200" y="494111"/>
            <a:ext cx="8959375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NHS Staff Survey Insights for</a:t>
            </a:r>
          </a:p>
        </p:txBody>
      </p:sp>
      <p:sp>
        <p:nvSpPr>
          <p:cNvPr id="21" name="TextBox 12">
            <a:extLst>
              <a:ext uri="{FF2B5EF4-FFF2-40B4-BE49-F238E27FC236}">
                <a16:creationId xmlns:a16="http://schemas.microsoft.com/office/drawing/2014/main" id="{0C335157-F349-495F-0F78-218E4463903B}"/>
              </a:ext>
            </a:extLst>
          </p:cNvPr>
          <p:cNvSpPr txBox="1"/>
          <p:nvPr/>
        </p:nvSpPr>
        <p:spPr>
          <a:xfrm>
            <a:off x="9144000" y="494111"/>
            <a:ext cx="9652289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Training &amp; Development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FDB17CA-BA97-5B1E-17E6-B0954E5239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5959003"/>
              </p:ext>
            </p:extLst>
          </p:nvPr>
        </p:nvGraphicFramePr>
        <p:xfrm>
          <a:off x="1371600" y="1790700"/>
          <a:ext cx="15163800" cy="7264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38C8A17B-35AB-8A21-475A-135178365BC7}"/>
              </a:ext>
            </a:extLst>
          </p:cNvPr>
          <p:cNvSpPr txBox="1"/>
          <p:nvPr/>
        </p:nvSpPr>
        <p:spPr>
          <a:xfrm>
            <a:off x="13590815" y="9055100"/>
            <a:ext cx="939437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(NHS Employers, 2025)</a:t>
            </a:r>
          </a:p>
        </p:txBody>
      </p:sp>
    </p:spTree>
    <p:extLst>
      <p:ext uri="{BB962C8B-B14F-4D97-AF65-F5344CB8AC3E}">
        <p14:creationId xmlns:p14="http://schemas.microsoft.com/office/powerpoint/2010/main" val="26758644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029379" y="3420172"/>
            <a:ext cx="11017748" cy="11017748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75F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4" name="Group 14"/>
          <p:cNvGrpSpPr>
            <a:grpSpLocks noChangeAspect="1"/>
          </p:cNvGrpSpPr>
          <p:nvPr/>
        </p:nvGrpSpPr>
        <p:grpSpPr>
          <a:xfrm>
            <a:off x="11029379" y="1005477"/>
            <a:ext cx="6229921" cy="6438443"/>
            <a:chOff x="0" y="0"/>
            <a:chExt cx="6362700" cy="6575666"/>
          </a:xfrm>
        </p:grpSpPr>
        <p:sp>
          <p:nvSpPr>
            <p:cNvPr id="15" name="Freeform 15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745664" y="4495940"/>
            <a:ext cx="4582632" cy="4762310"/>
            <a:chOff x="0" y="0"/>
            <a:chExt cx="812800" cy="84466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44669"/>
            </a:xfrm>
            <a:custGeom>
              <a:avLst/>
              <a:gdLst/>
              <a:ahLst/>
              <a:cxnLst/>
              <a:rect l="l" t="t" r="r" b="b"/>
              <a:pathLst>
                <a:path w="812800" h="844669">
                  <a:moveTo>
                    <a:pt x="150357" y="0"/>
                  </a:moveTo>
                  <a:lnTo>
                    <a:pt x="662443" y="0"/>
                  </a:lnTo>
                  <a:cubicBezTo>
                    <a:pt x="745483" y="0"/>
                    <a:pt x="812800" y="67317"/>
                    <a:pt x="812800" y="150357"/>
                  </a:cubicBezTo>
                  <a:lnTo>
                    <a:pt x="812800" y="694312"/>
                  </a:lnTo>
                  <a:cubicBezTo>
                    <a:pt x="812800" y="734189"/>
                    <a:pt x="796959" y="772433"/>
                    <a:pt x="768761" y="800630"/>
                  </a:cubicBezTo>
                  <a:cubicBezTo>
                    <a:pt x="740564" y="828828"/>
                    <a:pt x="702320" y="844669"/>
                    <a:pt x="662443" y="844669"/>
                  </a:cubicBezTo>
                  <a:lnTo>
                    <a:pt x="150357" y="844669"/>
                  </a:lnTo>
                  <a:cubicBezTo>
                    <a:pt x="67317" y="844669"/>
                    <a:pt x="0" y="777352"/>
                    <a:pt x="0" y="694312"/>
                  </a:cubicBezTo>
                  <a:lnTo>
                    <a:pt x="0" y="150357"/>
                  </a:lnTo>
                  <a:cubicBezTo>
                    <a:pt x="0" y="67317"/>
                    <a:pt x="67317" y="0"/>
                    <a:pt x="15035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812800" cy="854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9923066" y="4684271"/>
            <a:ext cx="4243610" cy="4385648"/>
            <a:chOff x="0" y="0"/>
            <a:chExt cx="6362700" cy="6575666"/>
          </a:xfrm>
        </p:grpSpPr>
        <p:sp>
          <p:nvSpPr>
            <p:cNvPr id="20" name="Freeform 20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2" name="Freeform 22"/>
          <p:cNvSpPr/>
          <p:nvPr/>
        </p:nvSpPr>
        <p:spPr>
          <a:xfrm>
            <a:off x="845436" y="8936385"/>
            <a:ext cx="366528" cy="373532"/>
          </a:xfrm>
          <a:custGeom>
            <a:avLst/>
            <a:gdLst/>
            <a:ahLst/>
            <a:cxnLst/>
            <a:rect l="l" t="t" r="r" b="b"/>
            <a:pathLst>
              <a:path w="366528" h="373532">
                <a:moveTo>
                  <a:pt x="0" y="0"/>
                </a:moveTo>
                <a:lnTo>
                  <a:pt x="366528" y="0"/>
                </a:lnTo>
                <a:lnTo>
                  <a:pt x="366528" y="373531"/>
                </a:lnTo>
                <a:lnTo>
                  <a:pt x="0" y="373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5" name="TextBox 24">
            <a:extLst>
              <a:ext uri="{FF2B5EF4-FFF2-40B4-BE49-F238E27FC236}">
                <a16:creationId xmlns:a16="http://schemas.microsoft.com/office/drawing/2014/main" id="{C95A20B4-A968-B7AB-27AF-75BF9E37FDBF}"/>
              </a:ext>
            </a:extLst>
          </p:cNvPr>
          <p:cNvSpPr txBox="1"/>
          <p:nvPr/>
        </p:nvSpPr>
        <p:spPr>
          <a:xfrm>
            <a:off x="845436" y="322708"/>
            <a:ext cx="12128501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Impact on Healthcare Delivery</a:t>
            </a:r>
          </a:p>
        </p:txBody>
      </p:sp>
      <p:graphicFrame>
        <p:nvGraphicFramePr>
          <p:cNvPr id="36" name="Diagram 35">
            <a:extLst>
              <a:ext uri="{FF2B5EF4-FFF2-40B4-BE49-F238E27FC236}">
                <a16:creationId xmlns:a16="http://schemas.microsoft.com/office/drawing/2014/main" id="{46892CDA-C076-BFEB-D904-A87F7171C7B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6028202"/>
              </p:ext>
            </p:extLst>
          </p:nvPr>
        </p:nvGraphicFramePr>
        <p:xfrm>
          <a:off x="426509" y="1405113"/>
          <a:ext cx="11028015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37" name="Rectangle 36">
            <a:extLst>
              <a:ext uri="{FF2B5EF4-FFF2-40B4-BE49-F238E27FC236}">
                <a16:creationId xmlns:a16="http://schemas.microsoft.com/office/drawing/2014/main" id="{496B89D7-BB92-81D3-68C1-597A3D72C347}"/>
              </a:ext>
            </a:extLst>
          </p:cNvPr>
          <p:cNvSpPr/>
          <p:nvPr/>
        </p:nvSpPr>
        <p:spPr>
          <a:xfrm>
            <a:off x="1075796" y="1748013"/>
            <a:ext cx="4038600" cy="6858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Access to Training Opportunities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DEF8E626-365C-D0C5-14F1-18388C1D77E8}"/>
              </a:ext>
            </a:extLst>
          </p:cNvPr>
          <p:cNvSpPr/>
          <p:nvPr/>
        </p:nvSpPr>
        <p:spPr>
          <a:xfrm>
            <a:off x="7392929" y="1760780"/>
            <a:ext cx="3124200" cy="6858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of Care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5EEF1DE-6012-041D-E3F3-725AC78C8783}"/>
              </a:ext>
            </a:extLst>
          </p:cNvPr>
          <p:cNvSpPr/>
          <p:nvPr/>
        </p:nvSpPr>
        <p:spPr>
          <a:xfrm>
            <a:off x="1074573" y="5469113"/>
            <a:ext cx="4103013" cy="6858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Staff Capability and Wellbeing</a:t>
            </a:r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AB2F0FE2-8973-6D66-2FA2-1029E6CC322F}"/>
              </a:ext>
            </a:extLst>
          </p:cNvPr>
          <p:cNvSpPr/>
          <p:nvPr/>
        </p:nvSpPr>
        <p:spPr>
          <a:xfrm>
            <a:off x="7268260" y="5431013"/>
            <a:ext cx="3248869" cy="685800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Patient Outcomes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3"/>
          <p:cNvSpPr txBox="1"/>
          <p:nvPr/>
        </p:nvSpPr>
        <p:spPr>
          <a:xfrm>
            <a:off x="616288" y="155530"/>
            <a:ext cx="16681111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Leadership Development Issues for Training &amp; Development </a:t>
            </a:r>
          </a:p>
        </p:txBody>
      </p:sp>
      <p:graphicFrame>
        <p:nvGraphicFramePr>
          <p:cNvPr id="24" name="Diagram 23">
            <a:extLst>
              <a:ext uri="{FF2B5EF4-FFF2-40B4-BE49-F238E27FC236}">
                <a16:creationId xmlns:a16="http://schemas.microsoft.com/office/drawing/2014/main" id="{BECEF6AF-1A6D-11BC-D471-DF9B380D21F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05152709"/>
              </p:ext>
            </p:extLst>
          </p:nvPr>
        </p:nvGraphicFramePr>
        <p:xfrm>
          <a:off x="955844" y="1866900"/>
          <a:ext cx="16002000" cy="8051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2">
            <a:extLst>
              <a:ext uri="{FF2B5EF4-FFF2-40B4-BE49-F238E27FC236}">
                <a16:creationId xmlns:a16="http://schemas.microsoft.com/office/drawing/2014/main" id="{1A21F470-4F35-1858-4BED-45774666FCDA}"/>
              </a:ext>
            </a:extLst>
          </p:cNvPr>
          <p:cNvSpPr txBox="1"/>
          <p:nvPr/>
        </p:nvSpPr>
        <p:spPr>
          <a:xfrm>
            <a:off x="4876800" y="839765"/>
            <a:ext cx="9652289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 NHS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24"/>
          <p:cNvGrpSpPr/>
          <p:nvPr/>
        </p:nvGrpSpPr>
        <p:grpSpPr>
          <a:xfrm>
            <a:off x="6015643" y="8678905"/>
            <a:ext cx="1767992" cy="541295"/>
            <a:chOff x="0" y="0"/>
            <a:chExt cx="1991094" cy="609600"/>
          </a:xfrm>
        </p:grpSpPr>
        <p:sp>
          <p:nvSpPr>
            <p:cNvPr id="25" name="Freeform 25"/>
            <p:cNvSpPr/>
            <p:nvPr/>
          </p:nvSpPr>
          <p:spPr>
            <a:xfrm>
              <a:off x="26901" y="0"/>
              <a:ext cx="1937292" cy="609600"/>
            </a:xfrm>
            <a:custGeom>
              <a:avLst/>
              <a:gdLst/>
              <a:ahLst/>
              <a:cxnLst/>
              <a:rect l="l" t="t" r="r" b="b"/>
              <a:pathLst>
                <a:path w="1937292" h="609600">
                  <a:moveTo>
                    <a:pt x="272636" y="0"/>
                  </a:moveTo>
                  <a:lnTo>
                    <a:pt x="1867856" y="0"/>
                  </a:lnTo>
                  <a:cubicBezTo>
                    <a:pt x="1890176" y="0"/>
                    <a:pt x="1911135" y="10729"/>
                    <a:pt x="1924185" y="28836"/>
                  </a:cubicBezTo>
                  <a:cubicBezTo>
                    <a:pt x="1937236" y="46942"/>
                    <a:pt x="1940786" y="70219"/>
                    <a:pt x="1933728" y="91393"/>
                  </a:cubicBezTo>
                  <a:lnTo>
                    <a:pt x="1791457" y="518207"/>
                  </a:lnTo>
                  <a:cubicBezTo>
                    <a:pt x="1773264" y="572786"/>
                    <a:pt x="1722187" y="609600"/>
                    <a:pt x="1664656" y="609600"/>
                  </a:cubicBezTo>
                  <a:lnTo>
                    <a:pt x="69436" y="609600"/>
                  </a:lnTo>
                  <a:cubicBezTo>
                    <a:pt x="47116" y="609600"/>
                    <a:pt x="26157" y="598871"/>
                    <a:pt x="13107" y="580764"/>
                  </a:cubicBezTo>
                  <a:cubicBezTo>
                    <a:pt x="56" y="562658"/>
                    <a:pt x="-3495" y="539381"/>
                    <a:pt x="3563" y="518207"/>
                  </a:cubicBezTo>
                  <a:lnTo>
                    <a:pt x="145835" y="91393"/>
                  </a:lnTo>
                  <a:cubicBezTo>
                    <a:pt x="164028" y="36814"/>
                    <a:pt x="215104" y="0"/>
                    <a:pt x="272636" y="0"/>
                  </a:cubicBezTo>
                  <a:close/>
                </a:path>
              </a:pathLst>
            </a:custGeom>
            <a:solidFill>
              <a:srgbClr val="FFFFFF"/>
            </a:solidFill>
            <a:ln cap="rnd">
              <a:noFill/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101600" y="-47625"/>
              <a:ext cx="1787894" cy="6572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432"/>
                </a:lnSpc>
              </a:pPr>
              <a:endParaRPr/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 of Training &amp; Development 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5127972" y="8188740"/>
            <a:ext cx="2738827" cy="4164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198"/>
              </a:lnSpc>
            </a:pPr>
            <a:r>
              <a:rPr lang="en-US" sz="2460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Pedro Fernandes</a:t>
            </a:r>
          </a:p>
        </p:txBody>
      </p:sp>
      <p:sp>
        <p:nvSpPr>
          <p:cNvPr id="45" name="TextBox 12">
            <a:extLst>
              <a:ext uri="{FF2B5EF4-FFF2-40B4-BE49-F238E27FC236}">
                <a16:creationId xmlns:a16="http://schemas.microsoft.com/office/drawing/2014/main" id="{BAA839FE-E263-B782-AF2F-320EC585015C}"/>
              </a:ext>
            </a:extLst>
          </p:cNvPr>
          <p:cNvSpPr txBox="1"/>
          <p:nvPr/>
        </p:nvSpPr>
        <p:spPr>
          <a:xfrm>
            <a:off x="12295063" y="111186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 NHS</a:t>
            </a:r>
          </a:p>
        </p:txBody>
      </p:sp>
      <p:graphicFrame>
        <p:nvGraphicFramePr>
          <p:cNvPr id="46" name="Diagram 45">
            <a:extLst>
              <a:ext uri="{FF2B5EF4-FFF2-40B4-BE49-F238E27FC236}">
                <a16:creationId xmlns:a16="http://schemas.microsoft.com/office/drawing/2014/main" id="{3E9C2014-31BD-E760-A0B0-82681ADB7F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177478"/>
              </p:ext>
            </p:extLst>
          </p:nvPr>
        </p:nvGraphicFramePr>
        <p:xfrm>
          <a:off x="2209800" y="1587884"/>
          <a:ext cx="13868400" cy="5335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Freeform 5">
            <a:extLst>
              <a:ext uri="{FF2B5EF4-FFF2-40B4-BE49-F238E27FC236}">
                <a16:creationId xmlns:a16="http://schemas.microsoft.com/office/drawing/2014/main" id="{83865F9C-EB97-9269-0BD8-58ACA312B142}"/>
              </a:ext>
            </a:extLst>
          </p:cNvPr>
          <p:cNvSpPr/>
          <p:nvPr/>
        </p:nvSpPr>
        <p:spPr>
          <a:xfrm>
            <a:off x="12713428" y="6419360"/>
            <a:ext cx="2827345" cy="3143739"/>
          </a:xfrm>
          <a:custGeom>
            <a:avLst/>
            <a:gdLst/>
            <a:ahLst/>
            <a:cxnLst/>
            <a:rect l="l" t="t" r="r" b="b"/>
            <a:pathLst>
              <a:path w="4555486" h="3872163">
                <a:moveTo>
                  <a:pt x="0" y="0"/>
                </a:moveTo>
                <a:lnTo>
                  <a:pt x="4555486" y="0"/>
                </a:lnTo>
                <a:lnTo>
                  <a:pt x="4555486" y="3872163"/>
                </a:lnTo>
                <a:lnTo>
                  <a:pt x="0" y="3872163"/>
                </a:lnTo>
                <a:lnTo>
                  <a:pt x="0" y="0"/>
                </a:lnTo>
                <a:close/>
              </a:path>
            </a:pathLst>
          </a:custGeom>
          <a:blipFill>
            <a:blip r:embed="rId7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A19306A-BD63-2CE4-02AB-59884127A871}"/>
              </a:ext>
            </a:extLst>
          </p:cNvPr>
          <p:cNvSpPr txBox="1"/>
          <p:nvPr/>
        </p:nvSpPr>
        <p:spPr>
          <a:xfrm>
            <a:off x="13899148" y="9563100"/>
            <a:ext cx="92637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(Atkinson and Buka, 2024)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19400" y="6488106"/>
            <a:ext cx="2933700" cy="32670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496175" y="6681072"/>
            <a:ext cx="3295650" cy="3267075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10" name="Group 10"/>
          <p:cNvGrpSpPr/>
          <p:nvPr/>
        </p:nvGrpSpPr>
        <p:grpSpPr>
          <a:xfrm>
            <a:off x="718024" y="3884985"/>
            <a:ext cx="16541276" cy="18346702"/>
            <a:chOff x="0" y="0"/>
            <a:chExt cx="812800" cy="812800"/>
          </a:xfrm>
          <a:solidFill>
            <a:schemeClr val="accent1">
              <a:lumMod val="40000"/>
              <a:lumOff val="60000"/>
            </a:schemeClr>
          </a:solidFill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27" name="Freeform 27"/>
          <p:cNvSpPr/>
          <p:nvPr/>
        </p:nvSpPr>
        <p:spPr>
          <a:xfrm>
            <a:off x="2068735" y="2684222"/>
            <a:ext cx="505996" cy="515665"/>
          </a:xfrm>
          <a:custGeom>
            <a:avLst/>
            <a:gdLst/>
            <a:ahLst/>
            <a:cxnLst/>
            <a:rect l="l" t="t" r="r" b="b"/>
            <a:pathLst>
              <a:path w="505996" h="515665">
                <a:moveTo>
                  <a:pt x="0" y="0"/>
                </a:moveTo>
                <a:lnTo>
                  <a:pt x="505996" y="0"/>
                </a:lnTo>
                <a:lnTo>
                  <a:pt x="505996" y="515665"/>
                </a:lnTo>
                <a:lnTo>
                  <a:pt x="0" y="51566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BD83CC74-7BC0-5454-B784-891AB2DBE2AC}"/>
              </a:ext>
            </a:extLst>
          </p:cNvPr>
          <p:cNvGrpSpPr/>
          <p:nvPr/>
        </p:nvGrpSpPr>
        <p:grpSpPr>
          <a:xfrm>
            <a:off x="1483311" y="2224740"/>
            <a:ext cx="16290339" cy="6454994"/>
            <a:chOff x="2114945" y="4887573"/>
            <a:chExt cx="15250304" cy="4992909"/>
          </a:xfrm>
        </p:grpSpPr>
        <p:grpSp>
          <p:nvGrpSpPr>
            <p:cNvPr id="13" name="Group 13"/>
            <p:cNvGrpSpPr/>
            <p:nvPr/>
          </p:nvGrpSpPr>
          <p:grpSpPr>
            <a:xfrm>
              <a:off x="2114945" y="4887573"/>
              <a:ext cx="4432916" cy="4956744"/>
              <a:chOff x="0" y="-9525"/>
              <a:chExt cx="1167517" cy="1305480"/>
            </a:xfrm>
          </p:grpSpPr>
          <p:sp>
            <p:nvSpPr>
              <p:cNvPr id="14" name="Freeform 14"/>
              <p:cNvSpPr/>
              <p:nvPr/>
            </p:nvSpPr>
            <p:spPr>
              <a:xfrm>
                <a:off x="0" y="0"/>
                <a:ext cx="1167517" cy="1295955"/>
              </a:xfrm>
              <a:custGeom>
                <a:avLst/>
                <a:gdLst/>
                <a:ahLst/>
                <a:cxnLst/>
                <a:rect l="l" t="t" r="r" b="b"/>
                <a:pathLst>
                  <a:path w="1167517" h="977973">
                    <a:moveTo>
                      <a:pt x="61126" y="0"/>
                    </a:moveTo>
                    <a:lnTo>
                      <a:pt x="1106391" y="0"/>
                    </a:lnTo>
                    <a:cubicBezTo>
                      <a:pt x="1122603" y="0"/>
                      <a:pt x="1138150" y="6440"/>
                      <a:pt x="1149614" y="17903"/>
                    </a:cubicBezTo>
                    <a:cubicBezTo>
                      <a:pt x="1161077" y="29367"/>
                      <a:pt x="1167517" y="44915"/>
                      <a:pt x="1167517" y="61126"/>
                    </a:cubicBezTo>
                    <a:lnTo>
                      <a:pt x="1167517" y="916847"/>
                    </a:lnTo>
                    <a:cubicBezTo>
                      <a:pt x="1167517" y="950606"/>
                      <a:pt x="1140150" y="977973"/>
                      <a:pt x="1106391" y="977973"/>
                    </a:cubicBezTo>
                    <a:lnTo>
                      <a:pt x="61126" y="977973"/>
                    </a:lnTo>
                    <a:cubicBezTo>
                      <a:pt x="27367" y="977973"/>
                      <a:pt x="0" y="950606"/>
                      <a:pt x="0" y="916847"/>
                    </a:cubicBezTo>
                    <a:lnTo>
                      <a:pt x="0" y="61126"/>
                    </a:lnTo>
                    <a:cubicBezTo>
                      <a:pt x="0" y="27367"/>
                      <a:pt x="27367" y="0"/>
                      <a:pt x="61126" y="0"/>
                    </a:cubicBezTo>
                    <a:close/>
                  </a:path>
                </a:pathLst>
              </a:custGeom>
              <a:solidFill>
                <a:schemeClr val="tx2">
                  <a:lumMod val="75000"/>
                </a:schemeClr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5" name="TextBox 15"/>
              <p:cNvSpPr txBox="1"/>
              <p:nvPr/>
            </p:nvSpPr>
            <p:spPr>
              <a:xfrm>
                <a:off x="0" y="-9525"/>
                <a:ext cx="1167517" cy="98749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220"/>
                  </a:lnSpc>
                </a:pPr>
                <a:endParaRPr/>
              </a:p>
            </p:txBody>
          </p:sp>
        </p:grpSp>
        <p:grpSp>
          <p:nvGrpSpPr>
            <p:cNvPr id="16" name="Group 16"/>
            <p:cNvGrpSpPr/>
            <p:nvPr/>
          </p:nvGrpSpPr>
          <p:grpSpPr>
            <a:xfrm>
              <a:off x="6768954" y="4887573"/>
              <a:ext cx="4432916" cy="4992909"/>
              <a:chOff x="0" y="-9525"/>
              <a:chExt cx="1167517" cy="1315005"/>
            </a:xfrm>
          </p:grpSpPr>
          <p:sp>
            <p:nvSpPr>
              <p:cNvPr id="17" name="Freeform 17"/>
              <p:cNvSpPr/>
              <p:nvPr/>
            </p:nvSpPr>
            <p:spPr>
              <a:xfrm>
                <a:off x="0" y="0"/>
                <a:ext cx="1167517" cy="1305480"/>
              </a:xfrm>
              <a:custGeom>
                <a:avLst/>
                <a:gdLst/>
                <a:ahLst/>
                <a:cxnLst/>
                <a:rect l="l" t="t" r="r" b="b"/>
                <a:pathLst>
                  <a:path w="1167517" h="977973">
                    <a:moveTo>
                      <a:pt x="61126" y="0"/>
                    </a:moveTo>
                    <a:lnTo>
                      <a:pt x="1106391" y="0"/>
                    </a:lnTo>
                    <a:cubicBezTo>
                      <a:pt x="1122603" y="0"/>
                      <a:pt x="1138150" y="6440"/>
                      <a:pt x="1149614" y="17903"/>
                    </a:cubicBezTo>
                    <a:cubicBezTo>
                      <a:pt x="1161077" y="29367"/>
                      <a:pt x="1167517" y="44915"/>
                      <a:pt x="1167517" y="61126"/>
                    </a:cubicBezTo>
                    <a:lnTo>
                      <a:pt x="1167517" y="916847"/>
                    </a:lnTo>
                    <a:cubicBezTo>
                      <a:pt x="1167517" y="950606"/>
                      <a:pt x="1140150" y="977973"/>
                      <a:pt x="1106391" y="977973"/>
                    </a:cubicBezTo>
                    <a:lnTo>
                      <a:pt x="61126" y="977973"/>
                    </a:lnTo>
                    <a:cubicBezTo>
                      <a:pt x="27367" y="977973"/>
                      <a:pt x="0" y="950606"/>
                      <a:pt x="0" y="916847"/>
                    </a:cubicBezTo>
                    <a:lnTo>
                      <a:pt x="0" y="61126"/>
                    </a:lnTo>
                    <a:cubicBezTo>
                      <a:pt x="0" y="27367"/>
                      <a:pt x="27367" y="0"/>
                      <a:pt x="61126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 w="38100" cap="rnd">
                <a:solidFill>
                  <a:srgbClr val="3575FE"/>
                </a:solidFill>
                <a:prstDash val="solid"/>
                <a:round/>
              </a:ln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8" name="TextBox 18"/>
              <p:cNvSpPr txBox="1"/>
              <p:nvPr/>
            </p:nvSpPr>
            <p:spPr>
              <a:xfrm>
                <a:off x="0" y="-9525"/>
                <a:ext cx="1167517" cy="98749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220"/>
                  </a:lnSpc>
                </a:pPr>
                <a:endParaRPr/>
              </a:p>
            </p:txBody>
          </p:sp>
        </p:grpSp>
        <p:grpSp>
          <p:nvGrpSpPr>
            <p:cNvPr id="19" name="Group 19"/>
            <p:cNvGrpSpPr/>
            <p:nvPr/>
          </p:nvGrpSpPr>
          <p:grpSpPr>
            <a:xfrm>
              <a:off x="11430694" y="4887573"/>
              <a:ext cx="4432916" cy="4956744"/>
              <a:chOff x="0" y="-9525"/>
              <a:chExt cx="1167517" cy="1305480"/>
            </a:xfrm>
          </p:grpSpPr>
          <p:sp>
            <p:nvSpPr>
              <p:cNvPr id="20" name="Freeform 20"/>
              <p:cNvSpPr/>
              <p:nvPr/>
            </p:nvSpPr>
            <p:spPr>
              <a:xfrm>
                <a:off x="0" y="0"/>
                <a:ext cx="1167517" cy="1295955"/>
              </a:xfrm>
              <a:custGeom>
                <a:avLst/>
                <a:gdLst/>
                <a:ahLst/>
                <a:cxnLst/>
                <a:rect l="l" t="t" r="r" b="b"/>
                <a:pathLst>
                  <a:path w="1167517" h="977973">
                    <a:moveTo>
                      <a:pt x="61126" y="0"/>
                    </a:moveTo>
                    <a:lnTo>
                      <a:pt x="1106391" y="0"/>
                    </a:lnTo>
                    <a:cubicBezTo>
                      <a:pt x="1122603" y="0"/>
                      <a:pt x="1138150" y="6440"/>
                      <a:pt x="1149614" y="17903"/>
                    </a:cubicBezTo>
                    <a:cubicBezTo>
                      <a:pt x="1161077" y="29367"/>
                      <a:pt x="1167517" y="44915"/>
                      <a:pt x="1167517" y="61126"/>
                    </a:cubicBezTo>
                    <a:lnTo>
                      <a:pt x="1167517" y="916847"/>
                    </a:lnTo>
                    <a:cubicBezTo>
                      <a:pt x="1167517" y="950606"/>
                      <a:pt x="1140150" y="977973"/>
                      <a:pt x="1106391" y="977973"/>
                    </a:cubicBezTo>
                    <a:lnTo>
                      <a:pt x="61126" y="977973"/>
                    </a:lnTo>
                    <a:cubicBezTo>
                      <a:pt x="27367" y="977973"/>
                      <a:pt x="0" y="950606"/>
                      <a:pt x="0" y="916847"/>
                    </a:cubicBezTo>
                    <a:lnTo>
                      <a:pt x="0" y="61126"/>
                    </a:lnTo>
                    <a:cubicBezTo>
                      <a:pt x="0" y="27367"/>
                      <a:pt x="27367" y="0"/>
                      <a:pt x="61126" y="0"/>
                    </a:cubicBezTo>
                    <a:close/>
                  </a:path>
                </a:pathLst>
              </a:custGeom>
              <a:solidFill>
                <a:schemeClr val="accent1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21" name="TextBox 21"/>
              <p:cNvSpPr txBox="1"/>
              <p:nvPr/>
            </p:nvSpPr>
            <p:spPr>
              <a:xfrm>
                <a:off x="0" y="-9525"/>
                <a:ext cx="1167517" cy="987498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220"/>
                  </a:lnSpc>
                </a:pPr>
                <a:endParaRPr/>
              </a:p>
            </p:txBody>
          </p:sp>
        </p:grpSp>
        <p:sp>
          <p:nvSpPr>
            <p:cNvPr id="26" name="Freeform 26"/>
            <p:cNvSpPr/>
            <p:nvPr/>
          </p:nvSpPr>
          <p:spPr>
            <a:xfrm>
              <a:off x="16998721" y="5301825"/>
              <a:ext cx="366528" cy="373532"/>
            </a:xfrm>
            <a:custGeom>
              <a:avLst/>
              <a:gdLst/>
              <a:ahLst/>
              <a:cxnLst/>
              <a:rect l="l" t="t" r="r" b="b"/>
              <a:pathLst>
                <a:path w="366528" h="373532">
                  <a:moveTo>
                    <a:pt x="0" y="0"/>
                  </a:moveTo>
                  <a:lnTo>
                    <a:pt x="366528" y="0"/>
                  </a:lnTo>
                  <a:lnTo>
                    <a:pt x="366528" y="373531"/>
                  </a:lnTo>
                  <a:lnTo>
                    <a:pt x="0" y="37353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>
                <a:alphaModFix amt="25000"/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2571344" y="6308449"/>
              <a:ext cx="3471740" cy="29571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Staff shortages result in high workload among NHS staff.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The growing number of patients puts strain on routine activities.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The long working hours limit time of development activities (West et al., 2022).</a:t>
              </a:r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1990830" y="6279553"/>
              <a:ext cx="3471740" cy="235742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Time constraints decrease enrolment in training programmes.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Lack of learning opportunities creates gaps in skills (Hewett, 2022).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Professional development is not a priority.</a:t>
              </a:r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7264289" y="6304990"/>
              <a:ext cx="3471740" cy="2655006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The employees are more concerned about patient care than training.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Occupation of service delivery is prioritized over learning (Hanifa Pilvar and Watt, 2024). </a:t>
              </a:r>
            </a:p>
            <a:p>
              <a:pPr marL="342900" indent="-342900">
                <a:lnSpc>
                  <a:spcPts val="3000"/>
                </a:lnSpc>
                <a:buFont typeface="Arial" panose="020B0604020202020204" pitchFamily="34" charset="0"/>
                <a:buChar char="•"/>
              </a:pPr>
              <a:r>
                <a:rPr lang="en-US" sz="2400" dirty="0">
                  <a:solidFill>
                    <a:srgbClr val="000000"/>
                  </a:solidFill>
                  <a:latin typeface="Times New Roman" panose="02020603050405020304" pitchFamily="18" charset="0"/>
                  <a:ea typeface="Montserrat"/>
                  <a:cs typeface="Times New Roman" panose="02020603050405020304" pitchFamily="18" charset="0"/>
                  <a:sym typeface="Montserrat"/>
                </a:rPr>
                <a:t>The work of the clinic restricts development.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2358500" y="5384348"/>
              <a:ext cx="3842898" cy="297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sz="26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 Bold"/>
                  <a:cs typeface="Times New Roman" panose="02020603050405020304" pitchFamily="18" charset="0"/>
                  <a:sym typeface="Montserrat Bold"/>
                </a:rPr>
                <a:t>Heavy Workload</a:t>
              </a:r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7106283" y="5414327"/>
              <a:ext cx="3842898" cy="297580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sz="2600" b="1" dirty="0">
                  <a:solidFill>
                    <a:srgbClr val="193378"/>
                  </a:solidFill>
                  <a:latin typeface="Times New Roman" panose="02020603050405020304" pitchFamily="18" charset="0"/>
                  <a:ea typeface="Montserrat Bold"/>
                  <a:cs typeface="Times New Roman" panose="02020603050405020304" pitchFamily="18" charset="0"/>
                  <a:sym typeface="Montserrat Bold"/>
                </a:rPr>
                <a:t> Priority on Patient Care</a:t>
              </a:r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1706946" y="5401723"/>
              <a:ext cx="3842898" cy="59515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algn="ctr">
                <a:lnSpc>
                  <a:spcPts val="2999"/>
                </a:lnSpc>
              </a:pPr>
              <a:r>
                <a:rPr lang="en-US" sz="2600" b="1" dirty="0">
                  <a:solidFill>
                    <a:srgbClr val="FFFFFF"/>
                  </a:solidFill>
                  <a:latin typeface="Times New Roman" panose="02020603050405020304" pitchFamily="18" charset="0"/>
                  <a:ea typeface="Montserrat Bold"/>
                  <a:cs typeface="Times New Roman" panose="02020603050405020304" pitchFamily="18" charset="0"/>
                  <a:sym typeface="Montserrat Bold"/>
                </a:rPr>
                <a:t>Limited Training Participation</a:t>
              </a:r>
            </a:p>
          </p:txBody>
        </p:sp>
      </p:grpSp>
      <p:sp>
        <p:nvSpPr>
          <p:cNvPr id="41" name="TextBox 34">
            <a:extLst>
              <a:ext uri="{FF2B5EF4-FFF2-40B4-BE49-F238E27FC236}">
                <a16:creationId xmlns:a16="http://schemas.microsoft.com/office/drawing/2014/main" id="{97CAC73C-E20E-9DC4-997F-74F59DF246B8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 1-</a:t>
            </a:r>
          </a:p>
        </p:txBody>
      </p:sp>
      <p:sp>
        <p:nvSpPr>
          <p:cNvPr id="42" name="TextBox 12">
            <a:extLst>
              <a:ext uri="{FF2B5EF4-FFF2-40B4-BE49-F238E27FC236}">
                <a16:creationId xmlns:a16="http://schemas.microsoft.com/office/drawing/2014/main" id="{153433A7-A835-DFE5-615F-A88B6DBBB6B0}"/>
              </a:ext>
            </a:extLst>
          </p:cNvPr>
          <p:cNvSpPr txBox="1"/>
          <p:nvPr/>
        </p:nvSpPr>
        <p:spPr>
          <a:xfrm>
            <a:off x="4783434" y="111186"/>
            <a:ext cx="10872805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Workload &amp; Time Pressure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43CC5D-2D1C-01A5-194F-A8CDF92A56D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Freeform 39">
            <a:extLst>
              <a:ext uri="{FF2B5EF4-FFF2-40B4-BE49-F238E27FC236}">
                <a16:creationId xmlns:a16="http://schemas.microsoft.com/office/drawing/2014/main" id="{902C5C3E-C451-E655-AA83-D45E72E95F05}"/>
              </a:ext>
            </a:extLst>
          </p:cNvPr>
          <p:cNvSpPr/>
          <p:nvPr/>
        </p:nvSpPr>
        <p:spPr>
          <a:xfrm>
            <a:off x="7451271" y="8709394"/>
            <a:ext cx="1002067" cy="367007"/>
          </a:xfrm>
          <a:custGeom>
            <a:avLst/>
            <a:gdLst/>
            <a:ahLst/>
            <a:cxnLst/>
            <a:rect l="l" t="t" r="r" b="b"/>
            <a:pathLst>
              <a:path w="1002067" h="367007">
                <a:moveTo>
                  <a:pt x="0" y="0"/>
                </a:moveTo>
                <a:lnTo>
                  <a:pt x="1002067" y="0"/>
                </a:lnTo>
                <a:lnTo>
                  <a:pt x="1002067" y="367007"/>
                </a:lnTo>
                <a:lnTo>
                  <a:pt x="0" y="3670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3" name="TextBox 34">
            <a:extLst>
              <a:ext uri="{FF2B5EF4-FFF2-40B4-BE49-F238E27FC236}">
                <a16:creationId xmlns:a16="http://schemas.microsoft.com/office/drawing/2014/main" id="{3F3B480D-21C6-D302-33FF-B19E6C1CD36E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 2-</a:t>
            </a:r>
          </a:p>
        </p:txBody>
      </p:sp>
      <p:sp>
        <p:nvSpPr>
          <p:cNvPr id="44" name="TextBox 12">
            <a:extLst>
              <a:ext uri="{FF2B5EF4-FFF2-40B4-BE49-F238E27FC236}">
                <a16:creationId xmlns:a16="http://schemas.microsoft.com/office/drawing/2014/main" id="{8C7604A7-4B87-C7A6-6EB8-904A28498192}"/>
              </a:ext>
            </a:extLst>
          </p:cNvPr>
          <p:cNvSpPr txBox="1"/>
          <p:nvPr/>
        </p:nvSpPr>
        <p:spPr>
          <a:xfrm>
            <a:off x="4783434" y="111186"/>
            <a:ext cx="6491419" cy="11610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Budget Constraints</a:t>
            </a:r>
          </a:p>
        </p:txBody>
      </p:sp>
      <p:graphicFrame>
        <p:nvGraphicFramePr>
          <p:cNvPr id="45" name="Diagram 44">
            <a:extLst>
              <a:ext uri="{FF2B5EF4-FFF2-40B4-BE49-F238E27FC236}">
                <a16:creationId xmlns:a16="http://schemas.microsoft.com/office/drawing/2014/main" id="{DDF7872A-463F-B28E-2BF0-B179783D5E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1816542"/>
              </p:ext>
            </p:extLst>
          </p:nvPr>
        </p:nvGraphicFramePr>
        <p:xfrm>
          <a:off x="-533400" y="1654314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Freeform 2">
            <a:extLst>
              <a:ext uri="{FF2B5EF4-FFF2-40B4-BE49-F238E27FC236}">
                <a16:creationId xmlns:a16="http://schemas.microsoft.com/office/drawing/2014/main" id="{D1D8301A-A335-3156-00F4-2EFAC5CE7710}"/>
              </a:ext>
            </a:extLst>
          </p:cNvPr>
          <p:cNvSpPr/>
          <p:nvPr/>
        </p:nvSpPr>
        <p:spPr>
          <a:xfrm>
            <a:off x="10744200" y="1547271"/>
            <a:ext cx="12422038" cy="8229600"/>
          </a:xfrm>
          <a:custGeom>
            <a:avLst/>
            <a:gdLst/>
            <a:ahLst/>
            <a:cxnLst/>
            <a:rect l="l" t="t" r="r" b="b"/>
            <a:pathLst>
              <a:path w="12422038" h="8229600">
                <a:moveTo>
                  <a:pt x="0" y="0"/>
                </a:moveTo>
                <a:lnTo>
                  <a:pt x="12422038" y="0"/>
                </a:lnTo>
                <a:lnTo>
                  <a:pt x="12422038" y="8229600"/>
                </a:lnTo>
                <a:lnTo>
                  <a:pt x="0" y="8229600"/>
                </a:lnTo>
                <a:lnTo>
                  <a:pt x="0" y="0"/>
                </a:lnTo>
                <a:close/>
              </a:path>
            </a:pathLst>
          </a:custGeom>
          <a:blipFill>
            <a:blip r:embed="rId8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2367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443759" y="1973378"/>
            <a:ext cx="8152004" cy="10202448"/>
            <a:chOff x="0" y="0"/>
            <a:chExt cx="1087500" cy="10812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1087500" cy="1081212"/>
            </a:xfrm>
            <a:custGeom>
              <a:avLst/>
              <a:gdLst/>
              <a:ahLst/>
              <a:cxnLst/>
              <a:rect l="l" t="t" r="r" b="b"/>
              <a:pathLst>
                <a:path w="1087500" h="1081212">
                  <a:moveTo>
                    <a:pt x="94970" y="0"/>
                  </a:moveTo>
                  <a:lnTo>
                    <a:pt x="992530" y="0"/>
                  </a:lnTo>
                  <a:cubicBezTo>
                    <a:pt x="1017718" y="0"/>
                    <a:pt x="1041874" y="10006"/>
                    <a:pt x="1059684" y="27816"/>
                  </a:cubicBezTo>
                  <a:cubicBezTo>
                    <a:pt x="1077494" y="45626"/>
                    <a:pt x="1087500" y="69782"/>
                    <a:pt x="1087500" y="94970"/>
                  </a:cubicBezTo>
                  <a:lnTo>
                    <a:pt x="1087500" y="986243"/>
                  </a:lnTo>
                  <a:cubicBezTo>
                    <a:pt x="1087500" y="1011430"/>
                    <a:pt x="1077494" y="1035586"/>
                    <a:pt x="1059684" y="1053396"/>
                  </a:cubicBezTo>
                  <a:cubicBezTo>
                    <a:pt x="1041874" y="1071206"/>
                    <a:pt x="1017718" y="1081212"/>
                    <a:pt x="992530" y="1081212"/>
                  </a:cubicBezTo>
                  <a:lnTo>
                    <a:pt x="94970" y="1081212"/>
                  </a:lnTo>
                  <a:cubicBezTo>
                    <a:pt x="69782" y="1081212"/>
                    <a:pt x="45626" y="1071206"/>
                    <a:pt x="27816" y="1053396"/>
                  </a:cubicBezTo>
                  <a:cubicBezTo>
                    <a:pt x="10006" y="1035586"/>
                    <a:pt x="0" y="1011430"/>
                    <a:pt x="0" y="986243"/>
                  </a:cubicBezTo>
                  <a:lnTo>
                    <a:pt x="0" y="94970"/>
                  </a:lnTo>
                  <a:cubicBezTo>
                    <a:pt x="0" y="69782"/>
                    <a:pt x="10006" y="45626"/>
                    <a:pt x="27816" y="27816"/>
                  </a:cubicBezTo>
                  <a:cubicBezTo>
                    <a:pt x="45626" y="10006"/>
                    <a:pt x="69782" y="0"/>
                    <a:pt x="94970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rnd">
              <a:solidFill>
                <a:srgbClr val="014A85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3" name="Freeform 23"/>
          <p:cNvSpPr/>
          <p:nvPr/>
        </p:nvSpPr>
        <p:spPr>
          <a:xfrm>
            <a:off x="7155516" y="1399730"/>
            <a:ext cx="642214" cy="235211"/>
          </a:xfrm>
          <a:custGeom>
            <a:avLst/>
            <a:gdLst/>
            <a:ahLst/>
            <a:cxnLst/>
            <a:rect l="l" t="t" r="r" b="b"/>
            <a:pathLst>
              <a:path w="642214" h="235211">
                <a:moveTo>
                  <a:pt x="0" y="0"/>
                </a:moveTo>
                <a:lnTo>
                  <a:pt x="642214" y="0"/>
                </a:lnTo>
                <a:lnTo>
                  <a:pt x="642214" y="235211"/>
                </a:lnTo>
                <a:lnTo>
                  <a:pt x="0" y="23521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4" name="TextBox 34">
            <a:extLst>
              <a:ext uri="{FF2B5EF4-FFF2-40B4-BE49-F238E27FC236}">
                <a16:creationId xmlns:a16="http://schemas.microsoft.com/office/drawing/2014/main" id="{47C8DBE4-1FEA-9CC8-C90C-4B90593B68D1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Root Cause 3-</a:t>
            </a:r>
          </a:p>
        </p:txBody>
      </p:sp>
      <p:sp>
        <p:nvSpPr>
          <p:cNvPr id="25" name="TextBox 12">
            <a:extLst>
              <a:ext uri="{FF2B5EF4-FFF2-40B4-BE49-F238E27FC236}">
                <a16:creationId xmlns:a16="http://schemas.microsoft.com/office/drawing/2014/main" id="{303B2BFE-6DFF-CD7E-09E9-0406C19EE368}"/>
              </a:ext>
            </a:extLst>
          </p:cNvPr>
          <p:cNvSpPr txBox="1"/>
          <p:nvPr/>
        </p:nvSpPr>
        <p:spPr>
          <a:xfrm>
            <a:off x="4876800" y="428652"/>
            <a:ext cx="12513966" cy="1477328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Cultural Issues for Training &amp; Development in NHS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E818627-7270-61D8-1F82-1DCD0964BE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48521228"/>
              </p:ext>
            </p:extLst>
          </p:nvPr>
        </p:nvGraphicFramePr>
        <p:xfrm>
          <a:off x="6477000" y="2253656"/>
          <a:ext cx="11658600" cy="79299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509B41C-3180-62F7-DA7A-445A66459DB5}"/>
              </a:ext>
            </a:extLst>
          </p:cNvPr>
          <p:cNvSpPr txBox="1"/>
          <p:nvPr/>
        </p:nvSpPr>
        <p:spPr>
          <a:xfrm>
            <a:off x="6477000" y="8313622"/>
            <a:ext cx="98842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(Adegoke et al., 2025)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8884075-73CC-CDA8-BC81-0D81A3796638}"/>
              </a:ext>
            </a:extLst>
          </p:cNvPr>
          <p:cNvSpPr txBox="1"/>
          <p:nvPr/>
        </p:nvSpPr>
        <p:spPr>
          <a:xfrm>
            <a:off x="12448652" y="8313622"/>
            <a:ext cx="988422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(Adegoke et al., 2024)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5"/>
          <p:cNvSpPr txBox="1"/>
          <p:nvPr/>
        </p:nvSpPr>
        <p:spPr>
          <a:xfrm>
            <a:off x="16074111" y="1179654"/>
            <a:ext cx="1469098" cy="3680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2866"/>
              </a:lnSpc>
            </a:pPr>
            <a:r>
              <a:rPr lang="en-US" sz="2204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rPr>
              <a:t>Hanover</a:t>
            </a:r>
          </a:p>
        </p:txBody>
      </p:sp>
      <p:sp>
        <p:nvSpPr>
          <p:cNvPr id="39" name="Freeform 39"/>
          <p:cNvSpPr/>
          <p:nvPr/>
        </p:nvSpPr>
        <p:spPr>
          <a:xfrm>
            <a:off x="7451271" y="8709394"/>
            <a:ext cx="1002067" cy="367007"/>
          </a:xfrm>
          <a:custGeom>
            <a:avLst/>
            <a:gdLst/>
            <a:ahLst/>
            <a:cxnLst/>
            <a:rect l="l" t="t" r="r" b="b"/>
            <a:pathLst>
              <a:path w="1002067" h="367007">
                <a:moveTo>
                  <a:pt x="0" y="0"/>
                </a:moveTo>
                <a:lnTo>
                  <a:pt x="1002067" y="0"/>
                </a:lnTo>
                <a:lnTo>
                  <a:pt x="1002067" y="367007"/>
                </a:lnTo>
                <a:lnTo>
                  <a:pt x="0" y="36700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3" name="TextBox 34">
            <a:extLst>
              <a:ext uri="{FF2B5EF4-FFF2-40B4-BE49-F238E27FC236}">
                <a16:creationId xmlns:a16="http://schemas.microsoft.com/office/drawing/2014/main" id="{3C2CC932-CABA-1273-667B-288D3754484D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Theoretical Framework:</a:t>
            </a:r>
          </a:p>
        </p:txBody>
      </p:sp>
      <p:sp>
        <p:nvSpPr>
          <p:cNvPr id="44" name="TextBox 12">
            <a:extLst>
              <a:ext uri="{FF2B5EF4-FFF2-40B4-BE49-F238E27FC236}">
                <a16:creationId xmlns:a16="http://schemas.microsoft.com/office/drawing/2014/main" id="{2370F00E-2062-CA4B-70F1-568D11C2CBC1}"/>
              </a:ext>
            </a:extLst>
          </p:cNvPr>
          <p:cNvSpPr txBox="1"/>
          <p:nvPr/>
        </p:nvSpPr>
        <p:spPr>
          <a:xfrm>
            <a:off x="7588983" y="120652"/>
            <a:ext cx="7420940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Psychological Contract</a:t>
            </a:r>
          </a:p>
        </p:txBody>
      </p:sp>
      <p:graphicFrame>
        <p:nvGraphicFramePr>
          <p:cNvPr id="45" name="Diagram 44">
            <a:extLst>
              <a:ext uri="{FF2B5EF4-FFF2-40B4-BE49-F238E27FC236}">
                <a16:creationId xmlns:a16="http://schemas.microsoft.com/office/drawing/2014/main" id="{5F500C84-7D6D-8D12-777C-47C2BEFD9FB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96101736"/>
              </p:ext>
            </p:extLst>
          </p:nvPr>
        </p:nvGraphicFramePr>
        <p:xfrm>
          <a:off x="196023" y="1226928"/>
          <a:ext cx="10776777" cy="8205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9" name="TextBox 48">
            <a:extLst>
              <a:ext uri="{FF2B5EF4-FFF2-40B4-BE49-F238E27FC236}">
                <a16:creationId xmlns:a16="http://schemas.microsoft.com/office/drawing/2014/main" id="{DA3BA262-96DF-8E0D-3694-A5ECFC61B96E}"/>
              </a:ext>
            </a:extLst>
          </p:cNvPr>
          <p:cNvSpPr txBox="1"/>
          <p:nvPr/>
        </p:nvSpPr>
        <p:spPr>
          <a:xfrm>
            <a:off x="838200" y="8707069"/>
            <a:ext cx="9797142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(Burgess et al., 2025)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B428819-DEEF-924D-B2D4-7E5C0F6A6F9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0748734"/>
              </p:ext>
            </p:extLst>
          </p:nvPr>
        </p:nvGraphicFramePr>
        <p:xfrm>
          <a:off x="10635342" y="2038348"/>
          <a:ext cx="7674347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87E6193E-E424-991D-0B0B-4D9727DE082B}"/>
              </a:ext>
            </a:extLst>
          </p:cNvPr>
          <p:cNvSpPr/>
          <p:nvPr/>
        </p:nvSpPr>
        <p:spPr>
          <a:xfrm>
            <a:off x="11299453" y="5724011"/>
            <a:ext cx="6037009" cy="756673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&amp; Development in the NHS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9D7DF-D473-27A9-5D56-5C1CDC0B81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>
            <a:extLst>
              <a:ext uri="{FF2B5EF4-FFF2-40B4-BE49-F238E27FC236}">
                <a16:creationId xmlns:a16="http://schemas.microsoft.com/office/drawing/2014/main" id="{3D80D657-56A3-6C5E-9BDD-53820EC61DFF}"/>
              </a:ext>
            </a:extLst>
          </p:cNvPr>
          <p:cNvGrpSpPr/>
          <p:nvPr/>
        </p:nvGrpSpPr>
        <p:grpSpPr>
          <a:xfrm>
            <a:off x="13868400" y="2309495"/>
            <a:ext cx="5763562" cy="7093615"/>
            <a:chOff x="0" y="0"/>
            <a:chExt cx="660400" cy="812800"/>
          </a:xfrm>
        </p:grpSpPr>
        <p:sp>
          <p:nvSpPr>
            <p:cNvPr id="41" name="Freeform 4">
              <a:extLst>
                <a:ext uri="{FF2B5EF4-FFF2-40B4-BE49-F238E27FC236}">
                  <a16:creationId xmlns:a16="http://schemas.microsoft.com/office/drawing/2014/main" id="{B61D857B-555C-CA23-5CAD-DCF37B4A3BF9}"/>
                </a:ext>
              </a:extLst>
            </p:cNvPr>
            <p:cNvSpPr/>
            <p:nvPr/>
          </p:nvSpPr>
          <p:spPr>
            <a:xfrm>
              <a:off x="0" y="0"/>
              <a:ext cx="660400" cy="812800"/>
            </a:xfrm>
            <a:custGeom>
              <a:avLst/>
              <a:gdLst/>
              <a:ahLst/>
              <a:cxnLst/>
              <a:rect l="l" t="t" r="r" b="b"/>
              <a:pathLst>
                <a:path w="660400" h="812800">
                  <a:moveTo>
                    <a:pt x="220252" y="19070"/>
                  </a:moveTo>
                  <a:cubicBezTo>
                    <a:pt x="254000" y="7556"/>
                    <a:pt x="292600" y="0"/>
                    <a:pt x="330378" y="0"/>
                  </a:cubicBezTo>
                  <a:cubicBezTo>
                    <a:pt x="368157" y="0"/>
                    <a:pt x="404509" y="6476"/>
                    <a:pt x="438009" y="17990"/>
                  </a:cubicBezTo>
                  <a:cubicBezTo>
                    <a:pt x="438723" y="18350"/>
                    <a:pt x="439435" y="18350"/>
                    <a:pt x="440148" y="18710"/>
                  </a:cubicBezTo>
                  <a:cubicBezTo>
                    <a:pt x="565955" y="64765"/>
                    <a:pt x="658618" y="186379"/>
                    <a:pt x="660400" y="328502"/>
                  </a:cubicBezTo>
                  <a:lnTo>
                    <a:pt x="660400" y="812800"/>
                  </a:lnTo>
                  <a:lnTo>
                    <a:pt x="0" y="812800"/>
                  </a:lnTo>
                  <a:lnTo>
                    <a:pt x="0" y="328861"/>
                  </a:lnTo>
                  <a:cubicBezTo>
                    <a:pt x="1782" y="185660"/>
                    <a:pt x="93019" y="64045"/>
                    <a:pt x="220252" y="1907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42" name="TextBox 34">
            <a:extLst>
              <a:ext uri="{FF2B5EF4-FFF2-40B4-BE49-F238E27FC236}">
                <a16:creationId xmlns:a16="http://schemas.microsoft.com/office/drawing/2014/main" id="{30918963-745C-F3CA-865D-C434C543D1C4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Theoretical Framework:</a:t>
            </a:r>
          </a:p>
        </p:txBody>
      </p:sp>
      <p:sp>
        <p:nvSpPr>
          <p:cNvPr id="43" name="TextBox 12">
            <a:extLst>
              <a:ext uri="{FF2B5EF4-FFF2-40B4-BE49-F238E27FC236}">
                <a16:creationId xmlns:a16="http://schemas.microsoft.com/office/drawing/2014/main" id="{CFA97A1F-9CC1-F416-1298-DCF46D6F33AF}"/>
              </a:ext>
            </a:extLst>
          </p:cNvPr>
          <p:cNvSpPr txBox="1"/>
          <p:nvPr/>
        </p:nvSpPr>
        <p:spPr>
          <a:xfrm>
            <a:off x="7588982" y="120652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Herzberg’s Two-Factor Theory</a:t>
            </a:r>
          </a:p>
        </p:txBody>
      </p:sp>
      <p:graphicFrame>
        <p:nvGraphicFramePr>
          <p:cNvPr id="44" name="Diagram 43">
            <a:extLst>
              <a:ext uri="{FF2B5EF4-FFF2-40B4-BE49-F238E27FC236}">
                <a16:creationId xmlns:a16="http://schemas.microsoft.com/office/drawing/2014/main" id="{85CCF83E-0D6B-47EE-9FBE-81980A65AA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1694961"/>
              </p:ext>
            </p:extLst>
          </p:nvPr>
        </p:nvGraphicFramePr>
        <p:xfrm>
          <a:off x="1143000" y="1792303"/>
          <a:ext cx="85344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5" name="Rectangle 44">
            <a:extLst>
              <a:ext uri="{FF2B5EF4-FFF2-40B4-BE49-F238E27FC236}">
                <a16:creationId xmlns:a16="http://schemas.microsoft.com/office/drawing/2014/main" id="{D37939CA-E2DF-AFD9-6A99-24DF7F2074EF}"/>
              </a:ext>
            </a:extLst>
          </p:cNvPr>
          <p:cNvSpPr/>
          <p:nvPr/>
        </p:nvSpPr>
        <p:spPr>
          <a:xfrm>
            <a:off x="9710057" y="1935510"/>
            <a:ext cx="3739090" cy="7467600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309FEF61-D4EB-E9C6-BD5F-346E26966450}"/>
              </a:ext>
            </a:extLst>
          </p:cNvPr>
          <p:cNvSpPr txBox="1"/>
          <p:nvPr/>
        </p:nvSpPr>
        <p:spPr>
          <a:xfrm>
            <a:off x="1905000" y="3162300"/>
            <a:ext cx="1219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Hygiene Factors in the NHS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ACB934E8-3CE3-C45E-845A-CB906D69FAB3}"/>
              </a:ext>
            </a:extLst>
          </p:cNvPr>
          <p:cNvSpPr txBox="1"/>
          <p:nvPr/>
        </p:nvSpPr>
        <p:spPr>
          <a:xfrm>
            <a:off x="2667000" y="6849078"/>
            <a:ext cx="1447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 Factors in the NHS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5DF30093-043C-154E-3FA0-EE87D5E36A21}"/>
              </a:ext>
            </a:extLst>
          </p:cNvPr>
          <p:cNvSpPr txBox="1"/>
          <p:nvPr/>
        </p:nvSpPr>
        <p:spPr>
          <a:xfrm>
            <a:off x="10096653" y="2785543"/>
            <a:ext cx="3085947" cy="5565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deficiency results in the staff dissatisfaction.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development lowers motivation and interest.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Raises the turnover and lowers the retention within the NHS.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919CE2CE-3CD9-E6D4-6082-3BFA9323B9B2}"/>
              </a:ext>
            </a:extLst>
          </p:cNvPr>
          <p:cNvSpPr/>
          <p:nvPr/>
        </p:nvSpPr>
        <p:spPr>
          <a:xfrm>
            <a:off x="9976757" y="1574709"/>
            <a:ext cx="3205690" cy="671195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Impact on Training &amp; Development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44701DAB-2167-E6C4-3D46-D932CB2081EC}"/>
              </a:ext>
            </a:extLst>
          </p:cNvPr>
          <p:cNvSpPr txBox="1"/>
          <p:nvPr/>
        </p:nvSpPr>
        <p:spPr>
          <a:xfrm>
            <a:off x="12039600" y="9679103"/>
            <a:ext cx="984068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(Raj, 2024)</a:t>
            </a:r>
          </a:p>
        </p:txBody>
      </p:sp>
    </p:spTree>
    <p:extLst>
      <p:ext uri="{BB962C8B-B14F-4D97-AF65-F5344CB8AC3E}">
        <p14:creationId xmlns:p14="http://schemas.microsoft.com/office/powerpoint/2010/main" val="42429709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DE0BEB9-EE9C-6D5C-09BB-DD8AE2A87A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extBox 34">
            <a:extLst>
              <a:ext uri="{FF2B5EF4-FFF2-40B4-BE49-F238E27FC236}">
                <a16:creationId xmlns:a16="http://schemas.microsoft.com/office/drawing/2014/main" id="{05178B34-DC2F-65F8-F609-079C0F1518D0}"/>
              </a:ext>
            </a:extLst>
          </p:cNvPr>
          <p:cNvSpPr txBox="1"/>
          <p:nvPr/>
        </p:nvSpPr>
        <p:spPr>
          <a:xfrm>
            <a:off x="533400" y="361254"/>
            <a:ext cx="12349690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Theoretical Framework:</a:t>
            </a:r>
          </a:p>
        </p:txBody>
      </p:sp>
      <p:sp>
        <p:nvSpPr>
          <p:cNvPr id="43" name="TextBox 12">
            <a:extLst>
              <a:ext uri="{FF2B5EF4-FFF2-40B4-BE49-F238E27FC236}">
                <a16:creationId xmlns:a16="http://schemas.microsoft.com/office/drawing/2014/main" id="{ADE00236-7EFF-FBA4-349D-91CDE050D916}"/>
              </a:ext>
            </a:extLst>
          </p:cNvPr>
          <p:cNvSpPr txBox="1"/>
          <p:nvPr/>
        </p:nvSpPr>
        <p:spPr>
          <a:xfrm>
            <a:off x="7588982" y="120652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Human Capital Theory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15437253-ADF8-9413-1F6A-37DB9031C481}"/>
              </a:ext>
            </a:extLst>
          </p:cNvPr>
          <p:cNvSpPr txBox="1"/>
          <p:nvPr/>
        </p:nvSpPr>
        <p:spPr>
          <a:xfrm>
            <a:off x="1905000" y="3162300"/>
            <a:ext cx="121920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Hygiene Factors in the NHS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CF6A1163-4E74-67AA-9FAF-2267E318F79C}"/>
              </a:ext>
            </a:extLst>
          </p:cNvPr>
          <p:cNvSpPr txBox="1"/>
          <p:nvPr/>
        </p:nvSpPr>
        <p:spPr>
          <a:xfrm>
            <a:off x="2667000" y="6849078"/>
            <a:ext cx="1447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Motivation Factors in the NHS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A0FB21F9-F136-0969-110E-278A107D8080}"/>
              </a:ext>
            </a:extLst>
          </p:cNvPr>
          <p:cNvSpPr txBox="1"/>
          <p:nvPr/>
        </p:nvSpPr>
        <p:spPr>
          <a:xfrm>
            <a:off x="10096653" y="2785543"/>
            <a:ext cx="3085947" cy="55659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deficiency results in the staff dissatisfaction.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Poor development lowers motivation and interest.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Raises the turnover and lowers the retention within the NHS.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7240A5B-F2E4-3606-CEE4-075660F9CB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15969910"/>
              </p:ext>
            </p:extLst>
          </p:nvPr>
        </p:nvGraphicFramePr>
        <p:xfrm>
          <a:off x="2286000" y="1797746"/>
          <a:ext cx="13335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Arrow: Pentagon 3">
            <a:extLst>
              <a:ext uri="{FF2B5EF4-FFF2-40B4-BE49-F238E27FC236}">
                <a16:creationId xmlns:a16="http://schemas.microsoft.com/office/drawing/2014/main" id="{6FB4EF0D-E634-3034-1626-CCA1C42FA004}"/>
              </a:ext>
            </a:extLst>
          </p:cNvPr>
          <p:cNvSpPr/>
          <p:nvPr/>
        </p:nvSpPr>
        <p:spPr>
          <a:xfrm>
            <a:off x="-27214" y="4172479"/>
            <a:ext cx="4114800" cy="1942041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Management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Change management in the NHS is aided by training since it provides the staff with the abilities required to adjust to new technologies and healthcare practices.</a:t>
            </a:r>
          </a:p>
        </p:txBody>
      </p:sp>
      <p:sp>
        <p:nvSpPr>
          <p:cNvPr id="5" name="Arrow: Pentagon 4">
            <a:extLst>
              <a:ext uri="{FF2B5EF4-FFF2-40B4-BE49-F238E27FC236}">
                <a16:creationId xmlns:a16="http://schemas.microsoft.com/office/drawing/2014/main" id="{D8C11538-4DB2-C62E-CF7D-D43A18D3353A}"/>
              </a:ext>
            </a:extLst>
          </p:cNvPr>
          <p:cNvSpPr/>
          <p:nvPr/>
        </p:nvSpPr>
        <p:spPr>
          <a:xfrm rot="10800000">
            <a:off x="13868400" y="4172478"/>
            <a:ext cx="4419600" cy="1858757"/>
          </a:xfrm>
          <a:prstGeom prst="homePlate">
            <a:avLst/>
          </a:prstGeom>
          <a:solidFill>
            <a:schemeClr val="tx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allout: Line 5">
            <a:extLst>
              <a:ext uri="{FF2B5EF4-FFF2-40B4-BE49-F238E27FC236}">
                <a16:creationId xmlns:a16="http://schemas.microsoft.com/office/drawing/2014/main" id="{713EFE9C-C30A-E328-E642-680335803F93}"/>
              </a:ext>
            </a:extLst>
          </p:cNvPr>
          <p:cNvSpPr/>
          <p:nvPr/>
        </p:nvSpPr>
        <p:spPr>
          <a:xfrm>
            <a:off x="12431485" y="1561320"/>
            <a:ext cx="5323113" cy="1161023"/>
          </a:xfrm>
          <a:prstGeom prst="borderCallout1">
            <a:avLst>
              <a:gd name="adj1" fmla="val 18750"/>
              <a:gd name="adj2" fmla="val -8333"/>
              <a:gd name="adj3" fmla="val 82497"/>
              <a:gd name="adj4" fmla="val -46770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has high learning culture that facilitates on-going training and development of the staff, increasing their skills and improving the outcome of patient care.</a:t>
            </a:r>
          </a:p>
        </p:txBody>
      </p:sp>
      <p:sp>
        <p:nvSpPr>
          <p:cNvPr id="7" name="Callout: Line 6">
            <a:extLst>
              <a:ext uri="{FF2B5EF4-FFF2-40B4-BE49-F238E27FC236}">
                <a16:creationId xmlns:a16="http://schemas.microsoft.com/office/drawing/2014/main" id="{A52810E0-1F44-9055-D3A3-E309B8BB181D}"/>
              </a:ext>
            </a:extLst>
          </p:cNvPr>
          <p:cNvSpPr/>
          <p:nvPr/>
        </p:nvSpPr>
        <p:spPr>
          <a:xfrm>
            <a:off x="152402" y="7058639"/>
            <a:ext cx="5323113" cy="1161023"/>
          </a:xfrm>
          <a:prstGeom prst="borderCallout1">
            <a:avLst>
              <a:gd name="adj1" fmla="val -3753"/>
              <a:gd name="adj2" fmla="val 55471"/>
              <a:gd name="adj3" fmla="val -80645"/>
              <a:gd name="adj4" fmla="val 90244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competent organizational structure within the NHS provides proper training avenues through which staff can obtain training opportunities effectively.</a:t>
            </a:r>
          </a:p>
        </p:txBody>
      </p:sp>
      <p:sp>
        <p:nvSpPr>
          <p:cNvPr id="8" name="Callout: Line 7">
            <a:extLst>
              <a:ext uri="{FF2B5EF4-FFF2-40B4-BE49-F238E27FC236}">
                <a16:creationId xmlns:a16="http://schemas.microsoft.com/office/drawing/2014/main" id="{E9FAD2C8-C088-9392-8682-F31957F2BBB0}"/>
              </a:ext>
            </a:extLst>
          </p:cNvPr>
          <p:cNvSpPr/>
          <p:nvPr/>
        </p:nvSpPr>
        <p:spPr>
          <a:xfrm>
            <a:off x="12431484" y="8219662"/>
            <a:ext cx="5323113" cy="1161023"/>
          </a:xfrm>
          <a:prstGeom prst="borderCallout1">
            <a:avLst>
              <a:gd name="adj1" fmla="val -7503"/>
              <a:gd name="adj2" fmla="val 45246"/>
              <a:gd name="adj3" fmla="val -140651"/>
              <a:gd name="adj4" fmla="val 2718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leadership is instrumental in enablers of training and motivation of staff to pursue on-going professional growth.</a:t>
            </a:r>
          </a:p>
        </p:txBody>
      </p:sp>
      <p:sp>
        <p:nvSpPr>
          <p:cNvPr id="9" name="Callout: Line 8">
            <a:extLst>
              <a:ext uri="{FF2B5EF4-FFF2-40B4-BE49-F238E27FC236}">
                <a16:creationId xmlns:a16="http://schemas.microsoft.com/office/drawing/2014/main" id="{1B561682-D06C-83AB-B791-4B8591200FAF}"/>
              </a:ext>
            </a:extLst>
          </p:cNvPr>
          <p:cNvSpPr/>
          <p:nvPr/>
        </p:nvSpPr>
        <p:spPr>
          <a:xfrm>
            <a:off x="152402" y="8844713"/>
            <a:ext cx="5323113" cy="1161023"/>
          </a:xfrm>
          <a:prstGeom prst="borderCallout1">
            <a:avLst>
              <a:gd name="adj1" fmla="val 33751"/>
              <a:gd name="adj2" fmla="val 100461"/>
              <a:gd name="adj3" fmla="val 29991"/>
              <a:gd name="adj4" fmla="val 147095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Talent development in the form of organized training programmes can assist the NHS to develop a competent and sustainable workforce.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F3F612C-4497-801C-3417-A7AF5CE4A420}"/>
              </a:ext>
            </a:extLst>
          </p:cNvPr>
          <p:cNvSpPr txBox="1"/>
          <p:nvPr/>
        </p:nvSpPr>
        <p:spPr>
          <a:xfrm>
            <a:off x="14630400" y="4363192"/>
            <a:ext cx="35052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Human Capital Metrics</a:t>
            </a:r>
          </a:p>
          <a:p>
            <a:pPr algn="ctr"/>
            <a:r>
              <a:rPr lang="en-US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Performance and training metrics are used by the NHS to measure development of the workforce and effective investment of skills.</a:t>
            </a:r>
          </a:p>
        </p:txBody>
      </p:sp>
      <p:sp>
        <p:nvSpPr>
          <p:cNvPr id="11" name="Callout: Line 10">
            <a:extLst>
              <a:ext uri="{FF2B5EF4-FFF2-40B4-BE49-F238E27FC236}">
                <a16:creationId xmlns:a16="http://schemas.microsoft.com/office/drawing/2014/main" id="{29DA65BC-2539-94B8-1866-455AC874E437}"/>
              </a:ext>
            </a:extLst>
          </p:cNvPr>
          <p:cNvSpPr/>
          <p:nvPr/>
        </p:nvSpPr>
        <p:spPr>
          <a:xfrm>
            <a:off x="152401" y="2168176"/>
            <a:ext cx="5323113" cy="1161023"/>
          </a:xfrm>
          <a:prstGeom prst="borderCallout1">
            <a:avLst>
              <a:gd name="adj1" fmla="val 101258"/>
              <a:gd name="adj2" fmla="val 56289"/>
              <a:gd name="adj3" fmla="val 243763"/>
              <a:gd name="adj4" fmla="val 142187"/>
            </a:avLst>
          </a:prstGeom>
          <a:ln>
            <a:solidFill>
              <a:schemeClr val="tx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19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NHS Human Capital Strategy focuses on the need to invest in training and development to enhance the workforce capability and service delivery in the long term.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57D1DC1-0ACE-B1EB-5DBD-078D1D022B9D}"/>
              </a:ext>
            </a:extLst>
          </p:cNvPr>
          <p:cNvSpPr txBox="1"/>
          <p:nvPr/>
        </p:nvSpPr>
        <p:spPr>
          <a:xfrm>
            <a:off x="12279086" y="9646373"/>
            <a:ext cx="919842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(Yakusheva, Lee and Weiss, 2024)</a:t>
            </a:r>
          </a:p>
        </p:txBody>
      </p:sp>
    </p:spTree>
    <p:extLst>
      <p:ext uri="{BB962C8B-B14F-4D97-AF65-F5344CB8AC3E}">
        <p14:creationId xmlns:p14="http://schemas.microsoft.com/office/powerpoint/2010/main" val="8372780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888094" y="4922654"/>
            <a:ext cx="9599527" cy="9599527"/>
            <a:chOff x="0" y="0"/>
            <a:chExt cx="812800" cy="8128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812007" y="370720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1-</a:t>
            </a:r>
          </a:p>
        </p:txBody>
      </p:sp>
      <p:sp>
        <p:nvSpPr>
          <p:cNvPr id="31" name="TextBox 12">
            <a:extLst>
              <a:ext uri="{FF2B5EF4-FFF2-40B4-BE49-F238E27FC236}">
                <a16:creationId xmlns:a16="http://schemas.microsoft.com/office/drawing/2014/main" id="{339D4D67-86C0-FDA9-D9B2-522558FA723A}"/>
              </a:ext>
            </a:extLst>
          </p:cNvPr>
          <p:cNvSpPr txBox="1"/>
          <p:nvPr/>
        </p:nvSpPr>
        <p:spPr>
          <a:xfrm>
            <a:off x="6816352" y="120652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Increase Training Investment</a:t>
            </a:r>
          </a:p>
        </p:txBody>
      </p:sp>
      <p:graphicFrame>
        <p:nvGraphicFramePr>
          <p:cNvPr id="32" name="Diagram 31">
            <a:extLst>
              <a:ext uri="{FF2B5EF4-FFF2-40B4-BE49-F238E27FC236}">
                <a16:creationId xmlns:a16="http://schemas.microsoft.com/office/drawing/2014/main" id="{DB4C1423-F65F-CB73-EC64-686DCC8DD4E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9139127"/>
              </p:ext>
            </p:extLst>
          </p:nvPr>
        </p:nvGraphicFramePr>
        <p:xfrm>
          <a:off x="5257800" y="1826380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5"/>
          <p:cNvGrpSpPr/>
          <p:nvPr/>
        </p:nvGrpSpPr>
        <p:grpSpPr>
          <a:xfrm>
            <a:off x="11277600" y="1281675"/>
            <a:ext cx="8653461" cy="9443884"/>
            <a:chOff x="0" y="0"/>
            <a:chExt cx="812800" cy="812800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95250" cap="sq">
              <a:solidFill>
                <a:srgbClr val="014A85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3" name="TextBox 5">
            <a:extLst>
              <a:ext uri="{FF2B5EF4-FFF2-40B4-BE49-F238E27FC236}">
                <a16:creationId xmlns:a16="http://schemas.microsoft.com/office/drawing/2014/main" id="{99347CA0-AF68-3D13-7FBB-1CFE0E3CB295}"/>
              </a:ext>
            </a:extLst>
          </p:cNvPr>
          <p:cNvSpPr txBox="1"/>
          <p:nvPr/>
        </p:nvSpPr>
        <p:spPr>
          <a:xfrm>
            <a:off x="812007" y="370720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2-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0011BB7E-B1F0-5DE4-44F6-4722254F0B24}"/>
              </a:ext>
            </a:extLst>
          </p:cNvPr>
          <p:cNvSpPr txBox="1"/>
          <p:nvPr/>
        </p:nvSpPr>
        <p:spPr>
          <a:xfrm>
            <a:off x="6816352" y="120652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Leadership Development</a:t>
            </a: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DA2279A4-4A8D-799F-147D-4C7B0163B71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1737940"/>
              </p:ext>
            </p:extLst>
          </p:nvPr>
        </p:nvGraphicFramePr>
        <p:xfrm>
          <a:off x="457200" y="1281675"/>
          <a:ext cx="13106400" cy="88846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A8113D-D949-DD9A-4067-2B44B6D808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5">
            <a:extLst>
              <a:ext uri="{FF2B5EF4-FFF2-40B4-BE49-F238E27FC236}">
                <a16:creationId xmlns:a16="http://schemas.microsoft.com/office/drawing/2014/main" id="{96A127E2-E13D-E0B6-1B1A-A9CB70417296}"/>
              </a:ext>
            </a:extLst>
          </p:cNvPr>
          <p:cNvSpPr txBox="1"/>
          <p:nvPr/>
        </p:nvSpPr>
        <p:spPr>
          <a:xfrm>
            <a:off x="812007" y="370720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3-</a:t>
            </a:r>
          </a:p>
        </p:txBody>
      </p:sp>
      <p:sp>
        <p:nvSpPr>
          <p:cNvPr id="24" name="TextBox 12">
            <a:extLst>
              <a:ext uri="{FF2B5EF4-FFF2-40B4-BE49-F238E27FC236}">
                <a16:creationId xmlns:a16="http://schemas.microsoft.com/office/drawing/2014/main" id="{8F14B69D-437E-94DD-8CD7-DE1FF7C41CDD}"/>
              </a:ext>
            </a:extLst>
          </p:cNvPr>
          <p:cNvSpPr txBox="1"/>
          <p:nvPr/>
        </p:nvSpPr>
        <p:spPr>
          <a:xfrm>
            <a:off x="6705600" y="120652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Digital Learning Solutions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AC8D377E-4700-72DD-C4D3-5429F878A9EB}"/>
              </a:ext>
            </a:extLst>
          </p:cNvPr>
          <p:cNvGrpSpPr/>
          <p:nvPr/>
        </p:nvGrpSpPr>
        <p:grpSpPr>
          <a:xfrm>
            <a:off x="9753600" y="1712262"/>
            <a:ext cx="8704756" cy="8574738"/>
            <a:chOff x="9745664" y="1005477"/>
            <a:chExt cx="8704756" cy="8574738"/>
          </a:xfrm>
        </p:grpSpPr>
        <p:sp>
          <p:nvSpPr>
            <p:cNvPr id="19" name="TextBox 8">
              <a:extLst>
                <a:ext uri="{FF2B5EF4-FFF2-40B4-BE49-F238E27FC236}">
                  <a16:creationId xmlns:a16="http://schemas.microsoft.com/office/drawing/2014/main" id="{8BB3E553-93B3-FA27-702B-0523A590C31F}"/>
                </a:ext>
              </a:extLst>
            </p:cNvPr>
            <p:cNvSpPr txBox="1"/>
            <p:nvPr/>
          </p:nvSpPr>
          <p:spPr>
            <a:xfrm rot="5400000">
              <a:off x="17234328" y="8364124"/>
              <a:ext cx="643831" cy="17883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  <p:sp>
          <p:nvSpPr>
            <p:cNvPr id="17" name="TextBox 11">
              <a:extLst>
                <a:ext uri="{FF2B5EF4-FFF2-40B4-BE49-F238E27FC236}">
                  <a16:creationId xmlns:a16="http://schemas.microsoft.com/office/drawing/2014/main" id="{E021A23F-8B9E-F422-ED64-21755A6C5F50}"/>
                </a:ext>
              </a:extLst>
            </p:cNvPr>
            <p:cNvSpPr txBox="1"/>
            <p:nvPr/>
          </p:nvSpPr>
          <p:spPr>
            <a:xfrm>
              <a:off x="16598603" y="8989191"/>
              <a:ext cx="523032" cy="530576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  <p:grpSp>
          <p:nvGrpSpPr>
            <p:cNvPr id="7" name="Group 14">
              <a:extLst>
                <a:ext uri="{FF2B5EF4-FFF2-40B4-BE49-F238E27FC236}">
                  <a16:creationId xmlns:a16="http://schemas.microsoft.com/office/drawing/2014/main" id="{793C5B57-EBE9-B91F-124B-C030A2B69CC5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11029379" y="1005477"/>
              <a:ext cx="6229921" cy="6438443"/>
              <a:chOff x="0" y="0"/>
              <a:chExt cx="6362700" cy="6575666"/>
            </a:xfrm>
          </p:grpSpPr>
          <p:sp>
            <p:nvSpPr>
              <p:cNvPr id="15" name="Freeform 15">
                <a:extLst>
                  <a:ext uri="{FF2B5EF4-FFF2-40B4-BE49-F238E27FC236}">
                    <a16:creationId xmlns:a16="http://schemas.microsoft.com/office/drawing/2014/main" id="{B7EA824B-F130-4188-9B51-CE7F8EB303D6}"/>
                  </a:ext>
                </a:extLst>
              </p:cNvPr>
              <p:cNvSpPr/>
              <p:nvPr/>
            </p:nvSpPr>
            <p:spPr>
              <a:xfrm>
                <a:off x="6350" y="6350"/>
                <a:ext cx="6350012" cy="6562979"/>
              </a:xfrm>
              <a:custGeom>
                <a:avLst/>
                <a:gdLst/>
                <a:ahLst/>
                <a:cxnLst/>
                <a:rect l="l" t="t" r="r" b="b"/>
                <a:pathLst>
                  <a:path w="6350012" h="6562979">
                    <a:moveTo>
                      <a:pt x="6350000" y="5480583"/>
                    </a:moveTo>
                    <a:cubicBezTo>
                      <a:pt x="6350000" y="6078372"/>
                      <a:pt x="5865419" y="6562979"/>
                      <a:pt x="5267617" y="6562979"/>
                    </a:cubicBezTo>
                    <a:lnTo>
                      <a:pt x="1082383" y="6562979"/>
                    </a:lnTo>
                    <a:cubicBezTo>
                      <a:pt x="484594" y="6562979"/>
                      <a:pt x="0" y="6078385"/>
                      <a:pt x="0" y="5480583"/>
                    </a:cubicBezTo>
                    <a:lnTo>
                      <a:pt x="0" y="1082383"/>
                    </a:lnTo>
                    <a:cubicBezTo>
                      <a:pt x="0" y="484594"/>
                      <a:pt x="484581" y="0"/>
                      <a:pt x="1082383" y="0"/>
                    </a:cubicBezTo>
                    <a:lnTo>
                      <a:pt x="5267630" y="0"/>
                    </a:lnTo>
                    <a:cubicBezTo>
                      <a:pt x="5865419" y="0"/>
                      <a:pt x="6350012" y="484594"/>
                      <a:pt x="6350012" y="1082383"/>
                    </a:cubicBezTo>
                    <a:lnTo>
                      <a:pt x="6350012" y="5480583"/>
                    </a:lnTo>
                    <a:close/>
                  </a:path>
                </a:pathLst>
              </a:custGeom>
              <a:blipFill>
                <a:blip r:embed="rId2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IN"/>
              </a:p>
            </p:txBody>
          </p:sp>
        </p:grpSp>
        <p:grpSp>
          <p:nvGrpSpPr>
            <p:cNvPr id="8" name="Group 16">
              <a:extLst>
                <a:ext uri="{FF2B5EF4-FFF2-40B4-BE49-F238E27FC236}">
                  <a16:creationId xmlns:a16="http://schemas.microsoft.com/office/drawing/2014/main" id="{14ADDA15-0CCA-DC1B-5BFF-DF82A7D6C035}"/>
                </a:ext>
              </a:extLst>
            </p:cNvPr>
            <p:cNvGrpSpPr/>
            <p:nvPr/>
          </p:nvGrpSpPr>
          <p:grpSpPr>
            <a:xfrm>
              <a:off x="9745664" y="4495940"/>
              <a:ext cx="4582632" cy="4762310"/>
              <a:chOff x="0" y="0"/>
              <a:chExt cx="812800" cy="844669"/>
            </a:xfrm>
          </p:grpSpPr>
          <p:sp>
            <p:nvSpPr>
              <p:cNvPr id="13" name="Freeform 17">
                <a:extLst>
                  <a:ext uri="{FF2B5EF4-FFF2-40B4-BE49-F238E27FC236}">
                    <a16:creationId xmlns:a16="http://schemas.microsoft.com/office/drawing/2014/main" id="{86621279-5B4B-4F9B-F7EA-497005DABF4B}"/>
                  </a:ext>
                </a:extLst>
              </p:cNvPr>
              <p:cNvSpPr/>
              <p:nvPr/>
            </p:nvSpPr>
            <p:spPr>
              <a:xfrm>
                <a:off x="0" y="0"/>
                <a:ext cx="812800" cy="844669"/>
              </a:xfrm>
              <a:custGeom>
                <a:avLst/>
                <a:gdLst/>
                <a:ahLst/>
                <a:cxnLst/>
                <a:rect l="l" t="t" r="r" b="b"/>
                <a:pathLst>
                  <a:path w="812800" h="844669">
                    <a:moveTo>
                      <a:pt x="150357" y="0"/>
                    </a:moveTo>
                    <a:lnTo>
                      <a:pt x="662443" y="0"/>
                    </a:lnTo>
                    <a:cubicBezTo>
                      <a:pt x="745483" y="0"/>
                      <a:pt x="812800" y="67317"/>
                      <a:pt x="812800" y="150357"/>
                    </a:cubicBezTo>
                    <a:lnTo>
                      <a:pt x="812800" y="694312"/>
                    </a:lnTo>
                    <a:cubicBezTo>
                      <a:pt x="812800" y="734189"/>
                      <a:pt x="796959" y="772433"/>
                      <a:pt x="768761" y="800630"/>
                    </a:cubicBezTo>
                    <a:cubicBezTo>
                      <a:pt x="740564" y="828828"/>
                      <a:pt x="702320" y="844669"/>
                      <a:pt x="662443" y="844669"/>
                    </a:cubicBezTo>
                    <a:lnTo>
                      <a:pt x="150357" y="844669"/>
                    </a:lnTo>
                    <a:cubicBezTo>
                      <a:pt x="67317" y="844669"/>
                      <a:pt x="0" y="777352"/>
                      <a:pt x="0" y="694312"/>
                    </a:cubicBezTo>
                    <a:lnTo>
                      <a:pt x="0" y="150357"/>
                    </a:lnTo>
                    <a:cubicBezTo>
                      <a:pt x="0" y="67317"/>
                      <a:pt x="67317" y="0"/>
                      <a:pt x="150357" y="0"/>
                    </a:cubicBezTo>
                    <a:close/>
                  </a:path>
                </a:pathLst>
              </a:custGeom>
              <a:solidFill>
                <a:srgbClr val="FFFFFF"/>
              </a:solidFill>
            </p:spPr>
            <p:txBody>
              <a:bodyPr/>
              <a:lstStyle/>
              <a:p>
                <a:endParaRPr lang="en-IN"/>
              </a:p>
            </p:txBody>
          </p:sp>
          <p:sp>
            <p:nvSpPr>
              <p:cNvPr id="14" name="TextBox 18">
                <a:extLst>
                  <a:ext uri="{FF2B5EF4-FFF2-40B4-BE49-F238E27FC236}">
                    <a16:creationId xmlns:a16="http://schemas.microsoft.com/office/drawing/2014/main" id="{0875CD8F-6233-C356-8FD6-DB50718A94BC}"/>
                  </a:ext>
                </a:extLst>
              </p:cNvPr>
              <p:cNvSpPr txBox="1"/>
              <p:nvPr/>
            </p:nvSpPr>
            <p:spPr>
              <a:xfrm>
                <a:off x="0" y="-9525"/>
                <a:ext cx="812800" cy="854194"/>
              </a:xfrm>
              <a:prstGeom prst="rect">
                <a:avLst/>
              </a:prstGeom>
            </p:spPr>
            <p:txBody>
              <a:bodyPr lIns="50800" tIns="50800" rIns="50800" bIns="50800" rtlCol="0" anchor="ctr"/>
              <a:lstStyle/>
              <a:p>
                <a:pPr algn="ctr">
                  <a:lnSpc>
                    <a:spcPts val="2220"/>
                  </a:lnSpc>
                </a:pPr>
                <a:endParaRPr/>
              </a:p>
            </p:txBody>
          </p:sp>
        </p:grpSp>
        <p:grpSp>
          <p:nvGrpSpPr>
            <p:cNvPr id="9" name="Group 19">
              <a:extLst>
                <a:ext uri="{FF2B5EF4-FFF2-40B4-BE49-F238E27FC236}">
                  <a16:creationId xmlns:a16="http://schemas.microsoft.com/office/drawing/2014/main" id="{2FECAE2E-B9DE-F75A-4B73-F58503E9E8A4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9923066" y="4684271"/>
              <a:ext cx="4243610" cy="4385648"/>
              <a:chOff x="0" y="0"/>
              <a:chExt cx="6362700" cy="6575666"/>
            </a:xfrm>
          </p:grpSpPr>
          <p:sp>
            <p:nvSpPr>
              <p:cNvPr id="12" name="Freeform 20">
                <a:extLst>
                  <a:ext uri="{FF2B5EF4-FFF2-40B4-BE49-F238E27FC236}">
                    <a16:creationId xmlns:a16="http://schemas.microsoft.com/office/drawing/2014/main" id="{66F672AB-79B0-D55C-C651-1713424F7234}"/>
                  </a:ext>
                </a:extLst>
              </p:cNvPr>
              <p:cNvSpPr/>
              <p:nvPr/>
            </p:nvSpPr>
            <p:spPr>
              <a:xfrm>
                <a:off x="6350" y="6350"/>
                <a:ext cx="6350012" cy="6562979"/>
              </a:xfrm>
              <a:custGeom>
                <a:avLst/>
                <a:gdLst/>
                <a:ahLst/>
                <a:cxnLst/>
                <a:rect l="l" t="t" r="r" b="b"/>
                <a:pathLst>
                  <a:path w="6350012" h="6562979">
                    <a:moveTo>
                      <a:pt x="6350000" y="5480583"/>
                    </a:moveTo>
                    <a:cubicBezTo>
                      <a:pt x="6350000" y="6078372"/>
                      <a:pt x="5865419" y="6562979"/>
                      <a:pt x="5267617" y="6562979"/>
                    </a:cubicBezTo>
                    <a:lnTo>
                      <a:pt x="1082383" y="6562979"/>
                    </a:lnTo>
                    <a:cubicBezTo>
                      <a:pt x="484594" y="6562979"/>
                      <a:pt x="0" y="6078385"/>
                      <a:pt x="0" y="5480583"/>
                    </a:cubicBezTo>
                    <a:lnTo>
                      <a:pt x="0" y="1082383"/>
                    </a:lnTo>
                    <a:cubicBezTo>
                      <a:pt x="0" y="484594"/>
                      <a:pt x="484581" y="0"/>
                      <a:pt x="1082383" y="0"/>
                    </a:cubicBezTo>
                    <a:lnTo>
                      <a:pt x="5267630" y="0"/>
                    </a:lnTo>
                    <a:cubicBezTo>
                      <a:pt x="5865419" y="0"/>
                      <a:pt x="6350012" y="484594"/>
                      <a:pt x="6350012" y="1082383"/>
                    </a:cubicBezTo>
                    <a:lnTo>
                      <a:pt x="6350012" y="5480583"/>
                    </a:lnTo>
                    <a:close/>
                  </a:path>
                </a:pathLst>
              </a:custGeom>
              <a:blipFill>
                <a:blip r:embed="rId3" cstate="email">
                  <a:extLst>
                    <a:ext uri="{28A0092B-C50C-407E-A947-70E740481C1C}">
                      <a14:useLocalDpi xmlns:a14="http://schemas.microsoft.com/office/drawing/2010/main"/>
                    </a:ext>
                  </a:extLst>
                </a:blip>
                <a:stretch>
                  <a:fillRect/>
                </a:stretch>
              </a:blipFill>
            </p:spPr>
            <p:txBody>
              <a:bodyPr/>
              <a:lstStyle/>
              <a:p>
                <a:endParaRPr lang="en-IN"/>
              </a:p>
            </p:txBody>
          </p:sp>
        </p:grpSp>
      </p:grp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9869B09-D3E2-6518-4E86-37FF324895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5967696"/>
              </p:ext>
            </p:extLst>
          </p:nvPr>
        </p:nvGraphicFramePr>
        <p:xfrm>
          <a:off x="630400" y="1474241"/>
          <a:ext cx="9423796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1E9C5E94-8136-6393-5627-F29E57263D69}"/>
              </a:ext>
            </a:extLst>
          </p:cNvPr>
          <p:cNvSpPr txBox="1"/>
          <p:nvPr/>
        </p:nvSpPr>
        <p:spPr>
          <a:xfrm>
            <a:off x="704153" y="9015234"/>
            <a:ext cx="9231084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(Ipsos Report, 2022)</a:t>
            </a:r>
          </a:p>
        </p:txBody>
      </p:sp>
    </p:spTree>
    <p:extLst>
      <p:ext uri="{BB962C8B-B14F-4D97-AF65-F5344CB8AC3E}">
        <p14:creationId xmlns:p14="http://schemas.microsoft.com/office/powerpoint/2010/main" val="21119060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539943" y="2064534"/>
            <a:ext cx="6542602" cy="6762029"/>
            <a:chOff x="6350" y="6350"/>
            <a:chExt cx="6350012" cy="6562979"/>
          </a:xfrm>
        </p:grpSpPr>
        <p:sp>
          <p:nvSpPr>
            <p:cNvPr id="13" name="Freeform 13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US" dirty="0"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6520782" y="4544771"/>
            <a:ext cx="1268804" cy="1268804"/>
            <a:chOff x="0" y="0"/>
            <a:chExt cx="812800" cy="812800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93378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20" name="Freeform 20"/>
          <p:cNvSpPr/>
          <p:nvPr/>
        </p:nvSpPr>
        <p:spPr>
          <a:xfrm>
            <a:off x="821485" y="6701590"/>
            <a:ext cx="414431" cy="422350"/>
          </a:xfrm>
          <a:custGeom>
            <a:avLst/>
            <a:gdLst/>
            <a:ahLst/>
            <a:cxnLst/>
            <a:rect l="l" t="t" r="r" b="b"/>
            <a:pathLst>
              <a:path w="414431" h="422350">
                <a:moveTo>
                  <a:pt x="0" y="0"/>
                </a:moveTo>
                <a:lnTo>
                  <a:pt x="414430" y="0"/>
                </a:lnTo>
                <a:lnTo>
                  <a:pt x="414430" y="422349"/>
                </a:lnTo>
                <a:lnTo>
                  <a:pt x="0" y="422349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4" name="Freeform 24"/>
          <p:cNvSpPr/>
          <p:nvPr/>
        </p:nvSpPr>
        <p:spPr>
          <a:xfrm>
            <a:off x="6901469" y="4877131"/>
            <a:ext cx="507431" cy="604085"/>
          </a:xfrm>
          <a:custGeom>
            <a:avLst/>
            <a:gdLst/>
            <a:ahLst/>
            <a:cxnLst/>
            <a:rect l="l" t="t" r="r" b="b"/>
            <a:pathLst>
              <a:path w="507431" h="604085">
                <a:moveTo>
                  <a:pt x="0" y="0"/>
                </a:moveTo>
                <a:lnTo>
                  <a:pt x="507431" y="0"/>
                </a:lnTo>
                <a:lnTo>
                  <a:pt x="507431" y="604086"/>
                </a:lnTo>
                <a:lnTo>
                  <a:pt x="0" y="6040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25" name="Freeform 25"/>
          <p:cNvSpPr/>
          <p:nvPr/>
        </p:nvSpPr>
        <p:spPr>
          <a:xfrm>
            <a:off x="16620355" y="9018487"/>
            <a:ext cx="479527" cy="479527"/>
          </a:xfrm>
          <a:custGeom>
            <a:avLst/>
            <a:gdLst/>
            <a:ahLst/>
            <a:cxnLst/>
            <a:rect l="l" t="t" r="r" b="b"/>
            <a:pathLst>
              <a:path w="479527" h="479527">
                <a:moveTo>
                  <a:pt x="0" y="0"/>
                </a:moveTo>
                <a:lnTo>
                  <a:pt x="479527" y="0"/>
                </a:lnTo>
                <a:lnTo>
                  <a:pt x="479527" y="479527"/>
                </a:lnTo>
                <a:lnTo>
                  <a:pt x="0" y="47952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0" name="TextBox 5">
            <a:extLst>
              <a:ext uri="{FF2B5EF4-FFF2-40B4-BE49-F238E27FC236}">
                <a16:creationId xmlns:a16="http://schemas.microsoft.com/office/drawing/2014/main" id="{592E77C7-829D-7605-1EB5-B5AC155AB7BC}"/>
              </a:ext>
            </a:extLst>
          </p:cNvPr>
          <p:cNvSpPr txBox="1"/>
          <p:nvPr/>
        </p:nvSpPr>
        <p:spPr>
          <a:xfrm>
            <a:off x="812007" y="370720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4-</a:t>
            </a:r>
          </a:p>
        </p:txBody>
      </p:sp>
      <p:sp>
        <p:nvSpPr>
          <p:cNvPr id="31" name="TextBox 12">
            <a:extLst>
              <a:ext uri="{FF2B5EF4-FFF2-40B4-BE49-F238E27FC236}">
                <a16:creationId xmlns:a16="http://schemas.microsoft.com/office/drawing/2014/main" id="{0D27EA60-D3E2-A23C-C1CC-9C702D59E5CE}"/>
              </a:ext>
            </a:extLst>
          </p:cNvPr>
          <p:cNvSpPr txBox="1"/>
          <p:nvPr/>
        </p:nvSpPr>
        <p:spPr>
          <a:xfrm>
            <a:off x="6934265" y="106045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Personalized Learning Paths</a:t>
            </a:r>
          </a:p>
        </p:txBody>
      </p:sp>
      <p:graphicFrame>
        <p:nvGraphicFramePr>
          <p:cNvPr id="32" name="Diagram 31">
            <a:extLst>
              <a:ext uri="{FF2B5EF4-FFF2-40B4-BE49-F238E27FC236}">
                <a16:creationId xmlns:a16="http://schemas.microsoft.com/office/drawing/2014/main" id="{5099D886-D481-A852-FB7B-10631B27E46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7162020"/>
              </p:ext>
            </p:extLst>
          </p:nvPr>
        </p:nvGraphicFramePr>
        <p:xfrm>
          <a:off x="5867400" y="1630624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4"/>
          <p:cNvSpPr/>
          <p:nvPr/>
        </p:nvSpPr>
        <p:spPr>
          <a:xfrm>
            <a:off x="11029379" y="3420172"/>
            <a:ext cx="11017748" cy="11017748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chemeClr val="tx2"/>
          </a:solidFill>
        </p:spPr>
        <p:txBody>
          <a:bodyPr/>
          <a:lstStyle/>
          <a:p>
            <a:endParaRPr lang="en-IN"/>
          </a:p>
        </p:txBody>
      </p:sp>
      <p:grpSp>
        <p:nvGrpSpPr>
          <p:cNvPr id="16" name="Group 16"/>
          <p:cNvGrpSpPr/>
          <p:nvPr/>
        </p:nvGrpSpPr>
        <p:grpSpPr>
          <a:xfrm>
            <a:off x="12793669" y="4693617"/>
            <a:ext cx="4582632" cy="4762310"/>
            <a:chOff x="0" y="0"/>
            <a:chExt cx="812800" cy="844669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44669"/>
            </a:xfrm>
            <a:custGeom>
              <a:avLst/>
              <a:gdLst/>
              <a:ahLst/>
              <a:cxnLst/>
              <a:rect l="l" t="t" r="r" b="b"/>
              <a:pathLst>
                <a:path w="812800" h="844669">
                  <a:moveTo>
                    <a:pt x="150357" y="0"/>
                  </a:moveTo>
                  <a:lnTo>
                    <a:pt x="662443" y="0"/>
                  </a:lnTo>
                  <a:cubicBezTo>
                    <a:pt x="745483" y="0"/>
                    <a:pt x="812800" y="67317"/>
                    <a:pt x="812800" y="150357"/>
                  </a:cubicBezTo>
                  <a:lnTo>
                    <a:pt x="812800" y="694312"/>
                  </a:lnTo>
                  <a:cubicBezTo>
                    <a:pt x="812800" y="734189"/>
                    <a:pt x="796959" y="772433"/>
                    <a:pt x="768761" y="800630"/>
                  </a:cubicBezTo>
                  <a:cubicBezTo>
                    <a:pt x="740564" y="828828"/>
                    <a:pt x="702320" y="844669"/>
                    <a:pt x="662443" y="844669"/>
                  </a:cubicBezTo>
                  <a:lnTo>
                    <a:pt x="150357" y="844669"/>
                  </a:lnTo>
                  <a:cubicBezTo>
                    <a:pt x="67317" y="844669"/>
                    <a:pt x="0" y="777352"/>
                    <a:pt x="0" y="694312"/>
                  </a:cubicBezTo>
                  <a:lnTo>
                    <a:pt x="0" y="150357"/>
                  </a:lnTo>
                  <a:cubicBezTo>
                    <a:pt x="0" y="67317"/>
                    <a:pt x="67317" y="0"/>
                    <a:pt x="150357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0" y="-9525"/>
              <a:ext cx="812800" cy="85419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12949242" y="4881944"/>
            <a:ext cx="4243610" cy="4385648"/>
            <a:chOff x="0" y="0"/>
            <a:chExt cx="6362700" cy="6575666"/>
          </a:xfrm>
        </p:grpSpPr>
        <p:sp>
          <p:nvSpPr>
            <p:cNvPr id="20" name="Freeform 20"/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35" name="TextBox 5">
            <a:extLst>
              <a:ext uri="{FF2B5EF4-FFF2-40B4-BE49-F238E27FC236}">
                <a16:creationId xmlns:a16="http://schemas.microsoft.com/office/drawing/2014/main" id="{3EFBBC6C-92D8-4E2B-4F0A-9FD7726C0F83}"/>
              </a:ext>
            </a:extLst>
          </p:cNvPr>
          <p:cNvSpPr txBox="1"/>
          <p:nvPr/>
        </p:nvSpPr>
        <p:spPr>
          <a:xfrm>
            <a:off x="533400" y="235092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5-</a:t>
            </a:r>
          </a:p>
        </p:txBody>
      </p:sp>
      <p:sp>
        <p:nvSpPr>
          <p:cNvPr id="36" name="TextBox 12">
            <a:extLst>
              <a:ext uri="{FF2B5EF4-FFF2-40B4-BE49-F238E27FC236}">
                <a16:creationId xmlns:a16="http://schemas.microsoft.com/office/drawing/2014/main" id="{22880339-C0E1-A78D-04DC-B5BFF43DD6DE}"/>
              </a:ext>
            </a:extLst>
          </p:cNvPr>
          <p:cNvSpPr txBox="1"/>
          <p:nvPr/>
        </p:nvSpPr>
        <p:spPr>
          <a:xfrm>
            <a:off x="6629400" y="-14976"/>
            <a:ext cx="11125200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Equal Access to Training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39239B8-D6FF-C5CC-C6DF-5963188ACA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4002688"/>
              </p:ext>
            </p:extLst>
          </p:nvPr>
        </p:nvGraphicFramePr>
        <p:xfrm>
          <a:off x="513475" y="846894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6" name="Group 15">
            <a:extLst>
              <a:ext uri="{FF2B5EF4-FFF2-40B4-BE49-F238E27FC236}">
                <a16:creationId xmlns:a16="http://schemas.microsoft.com/office/drawing/2014/main" id="{612B6B2F-F2FF-D449-F273-E55EF2E4983C}"/>
              </a:ext>
            </a:extLst>
          </p:cNvPr>
          <p:cNvGrpSpPr/>
          <p:nvPr/>
        </p:nvGrpSpPr>
        <p:grpSpPr>
          <a:xfrm>
            <a:off x="12975248" y="1971950"/>
            <a:ext cx="7755494" cy="4116187"/>
            <a:chOff x="0" y="0"/>
            <a:chExt cx="1201529" cy="637705"/>
          </a:xfrm>
        </p:grpSpPr>
        <p:sp>
          <p:nvSpPr>
            <p:cNvPr id="7" name="Freeform 16">
              <a:extLst>
                <a:ext uri="{FF2B5EF4-FFF2-40B4-BE49-F238E27FC236}">
                  <a16:creationId xmlns:a16="http://schemas.microsoft.com/office/drawing/2014/main" id="{B2047E72-E1CF-A378-C1FC-ED268A57A3B8}"/>
                </a:ext>
              </a:extLst>
            </p:cNvPr>
            <p:cNvSpPr/>
            <p:nvPr/>
          </p:nvSpPr>
          <p:spPr>
            <a:xfrm>
              <a:off x="0" y="0"/>
              <a:ext cx="1201529" cy="637705"/>
            </a:xfrm>
            <a:custGeom>
              <a:avLst/>
              <a:gdLst/>
              <a:ahLst/>
              <a:cxnLst/>
              <a:rect l="l" t="t" r="r" b="b"/>
              <a:pathLst>
                <a:path w="1201529" h="637705">
                  <a:moveTo>
                    <a:pt x="23958" y="0"/>
                  </a:moveTo>
                  <a:lnTo>
                    <a:pt x="1177571" y="0"/>
                  </a:lnTo>
                  <a:cubicBezTo>
                    <a:pt x="1183925" y="0"/>
                    <a:pt x="1190019" y="2524"/>
                    <a:pt x="1194512" y="7017"/>
                  </a:cubicBezTo>
                  <a:cubicBezTo>
                    <a:pt x="1199005" y="11510"/>
                    <a:pt x="1201529" y="17604"/>
                    <a:pt x="1201529" y="23958"/>
                  </a:cubicBezTo>
                  <a:lnTo>
                    <a:pt x="1201529" y="613747"/>
                  </a:lnTo>
                  <a:cubicBezTo>
                    <a:pt x="1201529" y="620101"/>
                    <a:pt x="1199005" y="626195"/>
                    <a:pt x="1194512" y="630688"/>
                  </a:cubicBezTo>
                  <a:cubicBezTo>
                    <a:pt x="1190019" y="635181"/>
                    <a:pt x="1183925" y="637705"/>
                    <a:pt x="1177571" y="637705"/>
                  </a:cubicBezTo>
                  <a:lnTo>
                    <a:pt x="23958" y="637705"/>
                  </a:lnTo>
                  <a:cubicBezTo>
                    <a:pt x="17604" y="637705"/>
                    <a:pt x="11510" y="635181"/>
                    <a:pt x="7017" y="630688"/>
                  </a:cubicBezTo>
                  <a:cubicBezTo>
                    <a:pt x="2524" y="626195"/>
                    <a:pt x="0" y="620101"/>
                    <a:pt x="0" y="613747"/>
                  </a:cubicBezTo>
                  <a:lnTo>
                    <a:pt x="0" y="23958"/>
                  </a:lnTo>
                  <a:cubicBezTo>
                    <a:pt x="0" y="17604"/>
                    <a:pt x="2524" y="11510"/>
                    <a:pt x="7017" y="7017"/>
                  </a:cubicBezTo>
                  <a:cubicBezTo>
                    <a:pt x="11510" y="2524"/>
                    <a:pt x="17604" y="0"/>
                    <a:pt x="23958" y="0"/>
                  </a:cubicBezTo>
                  <a:close/>
                </a:path>
              </a:pathLst>
            </a:custGeom>
            <a:blipFill>
              <a:blip r:embed="rId8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57150" cap="rnd">
              <a:solidFill>
                <a:srgbClr val="1B75BB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336" y="0"/>
            <a:ext cx="4277152" cy="10997737"/>
            <a:chOff x="0" y="0"/>
            <a:chExt cx="1315359" cy="2896523"/>
          </a:xfrm>
          <a:solidFill>
            <a:schemeClr val="tx2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1315359" cy="2896523"/>
            </a:xfrm>
            <a:custGeom>
              <a:avLst/>
              <a:gdLst/>
              <a:ahLst/>
              <a:cxnLst/>
              <a:rect l="l" t="t" r="r" b="b"/>
              <a:pathLst>
                <a:path w="1315359" h="2896523">
                  <a:moveTo>
                    <a:pt x="83709" y="0"/>
                  </a:moveTo>
                  <a:lnTo>
                    <a:pt x="1231650" y="0"/>
                  </a:lnTo>
                  <a:cubicBezTo>
                    <a:pt x="1253851" y="0"/>
                    <a:pt x="1275143" y="8819"/>
                    <a:pt x="1290841" y="24518"/>
                  </a:cubicBezTo>
                  <a:cubicBezTo>
                    <a:pt x="1306539" y="40216"/>
                    <a:pt x="1315359" y="61508"/>
                    <a:pt x="1315359" y="83709"/>
                  </a:cubicBezTo>
                  <a:lnTo>
                    <a:pt x="1315359" y="2812814"/>
                  </a:lnTo>
                  <a:cubicBezTo>
                    <a:pt x="1315359" y="2835015"/>
                    <a:pt x="1306539" y="2856307"/>
                    <a:pt x="1290841" y="2872006"/>
                  </a:cubicBezTo>
                  <a:cubicBezTo>
                    <a:pt x="1275143" y="2887704"/>
                    <a:pt x="1253851" y="2896523"/>
                    <a:pt x="1231650" y="2896523"/>
                  </a:cubicBezTo>
                  <a:lnTo>
                    <a:pt x="83709" y="2896523"/>
                  </a:lnTo>
                  <a:cubicBezTo>
                    <a:pt x="61508" y="2896523"/>
                    <a:pt x="40216" y="2887704"/>
                    <a:pt x="24518" y="2872006"/>
                  </a:cubicBezTo>
                  <a:cubicBezTo>
                    <a:pt x="8819" y="2856307"/>
                    <a:pt x="0" y="2835015"/>
                    <a:pt x="0" y="2812814"/>
                  </a:cubicBezTo>
                  <a:lnTo>
                    <a:pt x="0" y="83709"/>
                  </a:lnTo>
                  <a:cubicBezTo>
                    <a:pt x="0" y="61508"/>
                    <a:pt x="8819" y="40216"/>
                    <a:pt x="24518" y="24518"/>
                  </a:cubicBezTo>
                  <a:cubicBezTo>
                    <a:pt x="40216" y="8819"/>
                    <a:pt x="61508" y="0"/>
                    <a:pt x="8370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1315359" cy="290604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1028700" y="2303866"/>
            <a:ext cx="7032431" cy="10548647"/>
            <a:chOff x="0" y="0"/>
            <a:chExt cx="6350000" cy="9525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1" name="Freeform 21"/>
          <p:cNvSpPr/>
          <p:nvPr/>
        </p:nvSpPr>
        <p:spPr>
          <a:xfrm>
            <a:off x="11484099" y="9044281"/>
            <a:ext cx="366528" cy="373532"/>
          </a:xfrm>
          <a:custGeom>
            <a:avLst/>
            <a:gdLst/>
            <a:ahLst/>
            <a:cxnLst/>
            <a:rect l="l" t="t" r="r" b="b"/>
            <a:pathLst>
              <a:path w="366528" h="373532">
                <a:moveTo>
                  <a:pt x="0" y="0"/>
                </a:moveTo>
                <a:lnTo>
                  <a:pt x="366528" y="0"/>
                </a:lnTo>
                <a:lnTo>
                  <a:pt x="366528" y="373531"/>
                </a:lnTo>
                <a:lnTo>
                  <a:pt x="0" y="37353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23" name="Group 23"/>
          <p:cNvGrpSpPr/>
          <p:nvPr/>
        </p:nvGrpSpPr>
        <p:grpSpPr>
          <a:xfrm>
            <a:off x="16932676" y="3467100"/>
            <a:ext cx="2710648" cy="2710648"/>
            <a:chOff x="0" y="0"/>
            <a:chExt cx="812800" cy="812800"/>
          </a:xfrm>
        </p:grpSpPr>
        <p:sp>
          <p:nvSpPr>
            <p:cNvPr id="24" name="Freeform 2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3575FE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17547300" y="4081724"/>
            <a:ext cx="1482057" cy="1482057"/>
            <a:chOff x="0" y="0"/>
            <a:chExt cx="812800" cy="812800"/>
          </a:xfrm>
        </p:grpSpPr>
        <p:sp>
          <p:nvSpPr>
            <p:cNvPr id="27" name="Freeform 2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93378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9284632" y="7028873"/>
            <a:ext cx="3471740" cy="361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 b="1">
                <a:solidFill>
                  <a:srgbClr val="FFFFFF"/>
                </a:solidFill>
                <a:latin typeface="Montserrat Bold"/>
                <a:ea typeface="Montserrat Bold"/>
                <a:cs typeface="Montserrat Bold"/>
                <a:sym typeface="Montserrat Bold"/>
              </a:rPr>
              <a:t>1999 - 2010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284632" y="7400282"/>
            <a:ext cx="3471740" cy="3618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999"/>
              </a:lnSpc>
            </a:pPr>
            <a:r>
              <a:rPr lang="en-US" sz="2499">
                <a:solidFill>
                  <a:srgbClr val="FFFFFF"/>
                </a:solidFill>
                <a:latin typeface="Montserrat"/>
                <a:ea typeface="Montserrat"/>
                <a:cs typeface="Montserrat"/>
                <a:sym typeface="Montserrat"/>
              </a:rPr>
              <a:t>Development</a:t>
            </a:r>
          </a:p>
        </p:txBody>
      </p:sp>
      <p:sp>
        <p:nvSpPr>
          <p:cNvPr id="37" name="TextBox 5">
            <a:extLst>
              <a:ext uri="{FF2B5EF4-FFF2-40B4-BE49-F238E27FC236}">
                <a16:creationId xmlns:a16="http://schemas.microsoft.com/office/drawing/2014/main" id="{995B1CC8-2EB7-840E-66CD-646ABFE4D319}"/>
              </a:ext>
            </a:extLst>
          </p:cNvPr>
          <p:cNvSpPr txBox="1"/>
          <p:nvPr/>
        </p:nvSpPr>
        <p:spPr>
          <a:xfrm>
            <a:off x="3914002" y="259469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Recommendation 6-</a:t>
            </a:r>
          </a:p>
        </p:txBody>
      </p:sp>
      <p:sp>
        <p:nvSpPr>
          <p:cNvPr id="38" name="TextBox 12">
            <a:extLst>
              <a:ext uri="{FF2B5EF4-FFF2-40B4-BE49-F238E27FC236}">
                <a16:creationId xmlns:a16="http://schemas.microsoft.com/office/drawing/2014/main" id="{0F390019-4DFE-7C15-DE9A-748C5F0B4008}"/>
              </a:ext>
            </a:extLst>
          </p:cNvPr>
          <p:cNvSpPr txBox="1"/>
          <p:nvPr/>
        </p:nvSpPr>
        <p:spPr>
          <a:xfrm>
            <a:off x="3882693" y="632865"/>
            <a:ext cx="10165617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Training &amp; Development Support</a:t>
            </a:r>
          </a:p>
        </p:txBody>
      </p:sp>
      <p:graphicFrame>
        <p:nvGraphicFramePr>
          <p:cNvPr id="39" name="Diagram 38">
            <a:extLst>
              <a:ext uri="{FF2B5EF4-FFF2-40B4-BE49-F238E27FC236}">
                <a16:creationId xmlns:a16="http://schemas.microsoft.com/office/drawing/2014/main" id="{019D5051-6268-5230-FA17-6C0D9A13252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94269284"/>
              </p:ext>
            </p:extLst>
          </p:nvPr>
        </p:nvGraphicFramePr>
        <p:xfrm>
          <a:off x="8543542" y="1939655"/>
          <a:ext cx="8610600" cy="7663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10"/>
          <p:cNvGrpSpPr/>
          <p:nvPr/>
        </p:nvGrpSpPr>
        <p:grpSpPr>
          <a:xfrm>
            <a:off x="-1593504" y="1795546"/>
            <a:ext cx="7574419" cy="7574419"/>
            <a:chOff x="0" y="0"/>
            <a:chExt cx="812800" cy="812800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93378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2" name="TextBox 12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-1476437" y="1912613"/>
            <a:ext cx="7340287" cy="7340287"/>
            <a:chOff x="0" y="0"/>
            <a:chExt cx="812800" cy="812800"/>
          </a:xfrm>
        </p:grpSpPr>
        <p:sp>
          <p:nvSpPr>
            <p:cNvPr id="17" name="Freeform 17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FFFFFF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grpSp>
        <p:nvGrpSpPr>
          <p:cNvPr id="19" name="Group 19"/>
          <p:cNvGrpSpPr>
            <a:grpSpLocks noChangeAspect="1"/>
          </p:cNvGrpSpPr>
          <p:nvPr/>
        </p:nvGrpSpPr>
        <p:grpSpPr>
          <a:xfrm>
            <a:off x="-1242295" y="2177936"/>
            <a:ext cx="6872000" cy="6871973"/>
            <a:chOff x="0" y="0"/>
            <a:chExt cx="6350000" cy="6349975"/>
          </a:xfrm>
        </p:grpSpPr>
        <p:sp>
          <p:nvSpPr>
            <p:cNvPr id="20" name="Freeform 20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1286533" y="4319303"/>
            <a:ext cx="1268804" cy="1268804"/>
            <a:chOff x="0" y="0"/>
            <a:chExt cx="812800" cy="812800"/>
          </a:xfrm>
        </p:grpSpPr>
        <p:sp>
          <p:nvSpPr>
            <p:cNvPr id="22" name="Freeform 22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193378"/>
            </a:solidFill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76200" y="38100"/>
              <a:ext cx="660400" cy="69850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940"/>
                </a:lnSpc>
              </a:pPr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845436" y="9022695"/>
            <a:ext cx="441097" cy="449525"/>
          </a:xfrm>
          <a:custGeom>
            <a:avLst/>
            <a:gdLst/>
            <a:ahLst/>
            <a:cxnLst/>
            <a:rect l="l" t="t" r="r" b="b"/>
            <a:pathLst>
              <a:path w="441097" h="449525">
                <a:moveTo>
                  <a:pt x="0" y="0"/>
                </a:moveTo>
                <a:lnTo>
                  <a:pt x="441097" y="0"/>
                </a:lnTo>
                <a:lnTo>
                  <a:pt x="441097" y="449525"/>
                </a:lnTo>
                <a:lnTo>
                  <a:pt x="0" y="44952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2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9" name="TextBox 5">
            <a:extLst>
              <a:ext uri="{FF2B5EF4-FFF2-40B4-BE49-F238E27FC236}">
                <a16:creationId xmlns:a16="http://schemas.microsoft.com/office/drawing/2014/main" id="{0A858604-3707-B94D-722B-E35CE8D49505}"/>
              </a:ext>
            </a:extLst>
          </p:cNvPr>
          <p:cNvSpPr txBox="1"/>
          <p:nvPr/>
        </p:nvSpPr>
        <p:spPr>
          <a:xfrm>
            <a:off x="533400" y="235092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Overall</a:t>
            </a:r>
          </a:p>
        </p:txBody>
      </p:sp>
      <p:sp>
        <p:nvSpPr>
          <p:cNvPr id="40" name="TextBox 12">
            <a:extLst>
              <a:ext uri="{FF2B5EF4-FFF2-40B4-BE49-F238E27FC236}">
                <a16:creationId xmlns:a16="http://schemas.microsoft.com/office/drawing/2014/main" id="{19D0A68C-46B4-5473-9F46-275F41B5F6BD}"/>
              </a:ext>
            </a:extLst>
          </p:cNvPr>
          <p:cNvSpPr txBox="1"/>
          <p:nvPr/>
        </p:nvSpPr>
        <p:spPr>
          <a:xfrm>
            <a:off x="2893248" y="0"/>
            <a:ext cx="11125200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HRM Strategy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6C792B-7F69-DF2D-A502-90B655F5C6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0644324"/>
              </p:ext>
            </p:extLst>
          </p:nvPr>
        </p:nvGraphicFramePr>
        <p:xfrm>
          <a:off x="6587690" y="1649835"/>
          <a:ext cx="11459913" cy="75092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27FF5644-08EF-5811-8C83-08C266F88B48}"/>
              </a:ext>
            </a:extLst>
          </p:cNvPr>
          <p:cNvSpPr txBox="1"/>
          <p:nvPr/>
        </p:nvSpPr>
        <p:spPr>
          <a:xfrm>
            <a:off x="14401800" y="9256776"/>
            <a:ext cx="9938656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(Griffin, 2023)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23"/>
          <p:cNvSpPr/>
          <p:nvPr/>
        </p:nvSpPr>
        <p:spPr>
          <a:xfrm>
            <a:off x="13030200" y="-1714500"/>
            <a:ext cx="12631018" cy="12631018"/>
          </a:xfrm>
          <a:custGeom>
            <a:avLst/>
            <a:gdLst/>
            <a:ahLst/>
            <a:cxnLst/>
            <a:rect l="l" t="t" r="r" b="b"/>
            <a:pathLst>
              <a:path w="812800" h="812800">
                <a:moveTo>
                  <a:pt x="406400" y="0"/>
                </a:moveTo>
                <a:cubicBezTo>
                  <a:pt x="181951" y="0"/>
                  <a:pt x="0" y="181951"/>
                  <a:pt x="0" y="406400"/>
                </a:cubicBezTo>
                <a:cubicBezTo>
                  <a:pt x="0" y="630849"/>
                  <a:pt x="181951" y="812800"/>
                  <a:pt x="406400" y="812800"/>
                </a:cubicBezTo>
                <a:cubicBezTo>
                  <a:pt x="630849" y="812800"/>
                  <a:pt x="812800" y="630849"/>
                  <a:pt x="812800" y="406400"/>
                </a:cubicBezTo>
                <a:cubicBezTo>
                  <a:pt x="812800" y="181951"/>
                  <a:pt x="630849" y="0"/>
                  <a:pt x="406400" y="0"/>
                </a:cubicBezTo>
                <a:close/>
              </a:path>
            </a:pathLst>
          </a:custGeom>
          <a:solidFill>
            <a:schemeClr val="tx2"/>
          </a:solidFill>
        </p:spPr>
        <p:txBody>
          <a:bodyPr/>
          <a:lstStyle/>
          <a:p>
            <a:endParaRPr lang="en-IN"/>
          </a:p>
        </p:txBody>
      </p:sp>
      <p:grpSp>
        <p:nvGrpSpPr>
          <p:cNvPr id="25" name="Group 25"/>
          <p:cNvGrpSpPr>
            <a:grpSpLocks noChangeAspect="1"/>
          </p:cNvGrpSpPr>
          <p:nvPr/>
        </p:nvGrpSpPr>
        <p:grpSpPr>
          <a:xfrm>
            <a:off x="9982200" y="2289210"/>
            <a:ext cx="8743950" cy="5246370"/>
            <a:chOff x="0" y="0"/>
            <a:chExt cx="6350000" cy="3810000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6350000" cy="3810000"/>
            </a:xfrm>
            <a:custGeom>
              <a:avLst/>
              <a:gdLst/>
              <a:ahLst/>
              <a:cxnLst/>
              <a:rect l="l" t="t" r="r" b="b"/>
              <a:pathLst>
                <a:path w="6350000" h="3810000">
                  <a:moveTo>
                    <a:pt x="0" y="3175000"/>
                  </a:moveTo>
                  <a:lnTo>
                    <a:pt x="0" y="635000"/>
                  </a:lnTo>
                  <a:cubicBezTo>
                    <a:pt x="0" y="284480"/>
                    <a:pt x="284480" y="0"/>
                    <a:pt x="635000" y="0"/>
                  </a:cubicBezTo>
                  <a:lnTo>
                    <a:pt x="5715000" y="0"/>
                  </a:lnTo>
                  <a:cubicBezTo>
                    <a:pt x="6065520" y="0"/>
                    <a:pt x="6350000" y="284480"/>
                    <a:pt x="6350000" y="635000"/>
                  </a:cubicBezTo>
                  <a:lnTo>
                    <a:pt x="6350000" y="3175000"/>
                  </a:lnTo>
                  <a:cubicBezTo>
                    <a:pt x="6350000" y="3525520"/>
                    <a:pt x="6065520" y="3810000"/>
                    <a:pt x="5715000" y="3810000"/>
                  </a:cubicBezTo>
                  <a:lnTo>
                    <a:pt x="635000" y="3810000"/>
                  </a:lnTo>
                  <a:cubicBezTo>
                    <a:pt x="284480" y="3810000"/>
                    <a:pt x="0" y="3525520"/>
                    <a:pt x="0" y="317500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45" name="TextBox 5">
            <a:extLst>
              <a:ext uri="{FF2B5EF4-FFF2-40B4-BE49-F238E27FC236}">
                <a16:creationId xmlns:a16="http://schemas.microsoft.com/office/drawing/2014/main" id="{29825961-6AD9-200E-D5CD-6F3991D93932}"/>
              </a:ext>
            </a:extLst>
          </p:cNvPr>
          <p:cNvSpPr txBox="1"/>
          <p:nvPr/>
        </p:nvSpPr>
        <p:spPr>
          <a:xfrm>
            <a:off x="588164" y="580006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Conclusion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9FD6CACB-919A-4F6E-9B1F-D53329A13D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25514864"/>
              </p:ext>
            </p:extLst>
          </p:nvPr>
        </p:nvGraphicFramePr>
        <p:xfrm>
          <a:off x="-457200" y="580006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449337" y="0"/>
            <a:ext cx="4994253" cy="10997737"/>
            <a:chOff x="0" y="0"/>
            <a:chExt cx="1315359" cy="2896523"/>
          </a:xfrm>
          <a:solidFill>
            <a:schemeClr val="tx2"/>
          </a:solidFill>
        </p:grpSpPr>
        <p:sp>
          <p:nvSpPr>
            <p:cNvPr id="3" name="Freeform 3"/>
            <p:cNvSpPr/>
            <p:nvPr/>
          </p:nvSpPr>
          <p:spPr>
            <a:xfrm>
              <a:off x="0" y="0"/>
              <a:ext cx="1315359" cy="2896523"/>
            </a:xfrm>
            <a:custGeom>
              <a:avLst/>
              <a:gdLst/>
              <a:ahLst/>
              <a:cxnLst/>
              <a:rect l="l" t="t" r="r" b="b"/>
              <a:pathLst>
                <a:path w="1315359" h="2896523">
                  <a:moveTo>
                    <a:pt x="83709" y="0"/>
                  </a:moveTo>
                  <a:lnTo>
                    <a:pt x="1231650" y="0"/>
                  </a:lnTo>
                  <a:cubicBezTo>
                    <a:pt x="1253851" y="0"/>
                    <a:pt x="1275143" y="8819"/>
                    <a:pt x="1290841" y="24518"/>
                  </a:cubicBezTo>
                  <a:cubicBezTo>
                    <a:pt x="1306539" y="40216"/>
                    <a:pt x="1315359" y="61508"/>
                    <a:pt x="1315359" y="83709"/>
                  </a:cubicBezTo>
                  <a:lnTo>
                    <a:pt x="1315359" y="2812814"/>
                  </a:lnTo>
                  <a:cubicBezTo>
                    <a:pt x="1315359" y="2835015"/>
                    <a:pt x="1306539" y="2856307"/>
                    <a:pt x="1290841" y="2872006"/>
                  </a:cubicBezTo>
                  <a:cubicBezTo>
                    <a:pt x="1275143" y="2887704"/>
                    <a:pt x="1253851" y="2896523"/>
                    <a:pt x="1231650" y="2896523"/>
                  </a:cubicBezTo>
                  <a:lnTo>
                    <a:pt x="83709" y="2896523"/>
                  </a:lnTo>
                  <a:cubicBezTo>
                    <a:pt x="61508" y="2896523"/>
                    <a:pt x="40216" y="2887704"/>
                    <a:pt x="24518" y="2872006"/>
                  </a:cubicBezTo>
                  <a:cubicBezTo>
                    <a:pt x="8819" y="2856307"/>
                    <a:pt x="0" y="2835015"/>
                    <a:pt x="0" y="2812814"/>
                  </a:cubicBezTo>
                  <a:lnTo>
                    <a:pt x="0" y="83709"/>
                  </a:lnTo>
                  <a:cubicBezTo>
                    <a:pt x="0" y="61508"/>
                    <a:pt x="8819" y="40216"/>
                    <a:pt x="24518" y="24518"/>
                  </a:cubicBezTo>
                  <a:cubicBezTo>
                    <a:pt x="40216" y="8819"/>
                    <a:pt x="61508" y="0"/>
                    <a:pt x="8370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9525"/>
              <a:ext cx="1315359" cy="290604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grpSp>
        <p:nvGrpSpPr>
          <p:cNvPr id="12" name="Group 12"/>
          <p:cNvGrpSpPr>
            <a:grpSpLocks noChangeAspect="1"/>
          </p:cNvGrpSpPr>
          <p:nvPr/>
        </p:nvGrpSpPr>
        <p:grpSpPr>
          <a:xfrm>
            <a:off x="533400" y="2247900"/>
            <a:ext cx="7032431" cy="10548647"/>
            <a:chOff x="0" y="0"/>
            <a:chExt cx="6350000" cy="9525000"/>
          </a:xfrm>
        </p:grpSpPr>
        <p:sp>
          <p:nvSpPr>
            <p:cNvPr id="13" name="Freeform 13"/>
            <p:cNvSpPr/>
            <p:nvPr/>
          </p:nvSpPr>
          <p:spPr>
            <a:xfrm>
              <a:off x="0" y="0"/>
              <a:ext cx="6350000" cy="9525000"/>
            </a:xfrm>
            <a:custGeom>
              <a:avLst/>
              <a:gdLst/>
              <a:ahLst/>
              <a:cxnLst/>
              <a:rect l="l" t="t" r="r" b="b"/>
              <a:pathLst>
                <a:path w="6350000" h="9525000">
                  <a:moveTo>
                    <a:pt x="0" y="9042400"/>
                  </a:moveTo>
                  <a:lnTo>
                    <a:pt x="0" y="482600"/>
                  </a:lnTo>
                  <a:cubicBezTo>
                    <a:pt x="0" y="215900"/>
                    <a:pt x="215900" y="0"/>
                    <a:pt x="482600" y="0"/>
                  </a:cubicBezTo>
                  <a:lnTo>
                    <a:pt x="5867400" y="0"/>
                  </a:lnTo>
                  <a:cubicBezTo>
                    <a:pt x="6134100" y="0"/>
                    <a:pt x="6350000" y="217170"/>
                    <a:pt x="6350000" y="482600"/>
                  </a:cubicBezTo>
                  <a:lnTo>
                    <a:pt x="6350000" y="9042400"/>
                  </a:lnTo>
                  <a:cubicBezTo>
                    <a:pt x="6350000" y="9309100"/>
                    <a:pt x="6134100" y="9525000"/>
                    <a:pt x="5867400" y="9525000"/>
                  </a:cubicBezTo>
                  <a:lnTo>
                    <a:pt x="482600" y="9525000"/>
                  </a:lnTo>
                  <a:cubicBezTo>
                    <a:pt x="217170" y="9525000"/>
                    <a:pt x="0" y="9309100"/>
                    <a:pt x="0" y="904240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37" name="TextBox 5">
            <a:extLst>
              <a:ext uri="{FF2B5EF4-FFF2-40B4-BE49-F238E27FC236}">
                <a16:creationId xmlns:a16="http://schemas.microsoft.com/office/drawing/2014/main" id="{FCF32E7E-16FF-C1F7-107F-2239D3F02C2C}"/>
              </a:ext>
            </a:extLst>
          </p:cNvPr>
          <p:cNvSpPr txBox="1"/>
          <p:nvPr/>
        </p:nvSpPr>
        <p:spPr>
          <a:xfrm>
            <a:off x="7239000" y="315389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Summary of Key Findings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01C7439-04D2-E05B-A793-3F1111B806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9018977"/>
              </p:ext>
            </p:extLst>
          </p:nvPr>
        </p:nvGraphicFramePr>
        <p:xfrm>
          <a:off x="7897586" y="2664193"/>
          <a:ext cx="9867900" cy="56331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12">
            <a:extLst>
              <a:ext uri="{FF2B5EF4-FFF2-40B4-BE49-F238E27FC236}">
                <a16:creationId xmlns:a16="http://schemas.microsoft.com/office/drawing/2014/main" id="{DA06ADCB-E4F6-6097-8F7A-E8DEB060CA8A}"/>
              </a:ext>
            </a:extLst>
          </p:cNvPr>
          <p:cNvSpPr txBox="1"/>
          <p:nvPr/>
        </p:nvSpPr>
        <p:spPr>
          <a:xfrm>
            <a:off x="4544916" y="1226344"/>
            <a:ext cx="12649200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Training Gaps &amp; Workforce Challenges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ADCC2E9-744D-F47E-6A43-6305C2CC850D}"/>
              </a:ext>
            </a:extLst>
          </p:cNvPr>
          <p:cNvSpPr txBox="1"/>
          <p:nvPr/>
        </p:nvSpPr>
        <p:spPr>
          <a:xfrm>
            <a:off x="11049000" y="8781120"/>
            <a:ext cx="28956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(Hewett, 2022),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8A6C51F-4D32-3977-44A0-82A9E2E7F857}"/>
              </a:ext>
            </a:extLst>
          </p:cNvPr>
          <p:cNvSpPr txBox="1"/>
          <p:nvPr/>
        </p:nvSpPr>
        <p:spPr>
          <a:xfrm>
            <a:off x="12854396" y="8781120"/>
            <a:ext cx="1135380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(Wakeling et al., 2025)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34349A-1D40-0DE4-F558-AADC3AEC96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29F5B63-4450-72BF-C7B6-C3EA91768029}"/>
              </a:ext>
            </a:extLst>
          </p:cNvPr>
          <p:cNvGrpSpPr/>
          <p:nvPr/>
        </p:nvGrpSpPr>
        <p:grpSpPr>
          <a:xfrm>
            <a:off x="-449337" y="0"/>
            <a:ext cx="4994253" cy="10997737"/>
            <a:chOff x="0" y="0"/>
            <a:chExt cx="1315359" cy="2896523"/>
          </a:xfrm>
          <a:solidFill>
            <a:schemeClr val="tx2"/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66F42A13-BE5C-728A-02CC-A8C2E67D8699}"/>
                </a:ext>
              </a:extLst>
            </p:cNvPr>
            <p:cNvSpPr/>
            <p:nvPr/>
          </p:nvSpPr>
          <p:spPr>
            <a:xfrm>
              <a:off x="0" y="0"/>
              <a:ext cx="1315359" cy="2896523"/>
            </a:xfrm>
            <a:custGeom>
              <a:avLst/>
              <a:gdLst/>
              <a:ahLst/>
              <a:cxnLst/>
              <a:rect l="l" t="t" r="r" b="b"/>
              <a:pathLst>
                <a:path w="1315359" h="2896523">
                  <a:moveTo>
                    <a:pt x="83709" y="0"/>
                  </a:moveTo>
                  <a:lnTo>
                    <a:pt x="1231650" y="0"/>
                  </a:lnTo>
                  <a:cubicBezTo>
                    <a:pt x="1253851" y="0"/>
                    <a:pt x="1275143" y="8819"/>
                    <a:pt x="1290841" y="24518"/>
                  </a:cubicBezTo>
                  <a:cubicBezTo>
                    <a:pt x="1306539" y="40216"/>
                    <a:pt x="1315359" y="61508"/>
                    <a:pt x="1315359" y="83709"/>
                  </a:cubicBezTo>
                  <a:lnTo>
                    <a:pt x="1315359" y="2812814"/>
                  </a:lnTo>
                  <a:cubicBezTo>
                    <a:pt x="1315359" y="2835015"/>
                    <a:pt x="1306539" y="2856307"/>
                    <a:pt x="1290841" y="2872006"/>
                  </a:cubicBezTo>
                  <a:cubicBezTo>
                    <a:pt x="1275143" y="2887704"/>
                    <a:pt x="1253851" y="2896523"/>
                    <a:pt x="1231650" y="2896523"/>
                  </a:cubicBezTo>
                  <a:lnTo>
                    <a:pt x="83709" y="2896523"/>
                  </a:lnTo>
                  <a:cubicBezTo>
                    <a:pt x="61508" y="2896523"/>
                    <a:pt x="40216" y="2887704"/>
                    <a:pt x="24518" y="2872006"/>
                  </a:cubicBezTo>
                  <a:cubicBezTo>
                    <a:pt x="8819" y="2856307"/>
                    <a:pt x="0" y="2835015"/>
                    <a:pt x="0" y="2812814"/>
                  </a:cubicBezTo>
                  <a:lnTo>
                    <a:pt x="0" y="83709"/>
                  </a:lnTo>
                  <a:cubicBezTo>
                    <a:pt x="0" y="61508"/>
                    <a:pt x="8819" y="40216"/>
                    <a:pt x="24518" y="24518"/>
                  </a:cubicBezTo>
                  <a:cubicBezTo>
                    <a:pt x="40216" y="8819"/>
                    <a:pt x="61508" y="0"/>
                    <a:pt x="8370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A1EC9012-EDD6-3637-6782-D74E59D95468}"/>
                </a:ext>
              </a:extLst>
            </p:cNvPr>
            <p:cNvSpPr txBox="1"/>
            <p:nvPr/>
          </p:nvSpPr>
          <p:spPr>
            <a:xfrm>
              <a:off x="0" y="-9525"/>
              <a:ext cx="1315359" cy="290604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80E43601-D142-C917-5583-7761920F2A7A}"/>
              </a:ext>
            </a:extLst>
          </p:cNvPr>
          <p:cNvSpPr/>
          <p:nvPr/>
        </p:nvSpPr>
        <p:spPr>
          <a:xfrm>
            <a:off x="1028700" y="770867"/>
            <a:ext cx="515665" cy="515665"/>
          </a:xfrm>
          <a:custGeom>
            <a:avLst/>
            <a:gdLst/>
            <a:ahLst/>
            <a:cxnLst/>
            <a:rect l="l" t="t" r="r" b="b"/>
            <a:pathLst>
              <a:path w="515665" h="515665">
                <a:moveTo>
                  <a:pt x="0" y="0"/>
                </a:moveTo>
                <a:lnTo>
                  <a:pt x="515665" y="0"/>
                </a:lnTo>
                <a:lnTo>
                  <a:pt x="515665" y="515666"/>
                </a:lnTo>
                <a:lnTo>
                  <a:pt x="0" y="515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7" name="TextBox 5">
            <a:extLst>
              <a:ext uri="{FF2B5EF4-FFF2-40B4-BE49-F238E27FC236}">
                <a16:creationId xmlns:a16="http://schemas.microsoft.com/office/drawing/2014/main" id="{658C171E-BE4C-7DF9-9A3D-0A85EB2BE3F6}"/>
              </a:ext>
            </a:extLst>
          </p:cNvPr>
          <p:cNvSpPr txBox="1"/>
          <p:nvPr/>
        </p:nvSpPr>
        <p:spPr>
          <a:xfrm>
            <a:off x="7239000" y="315389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Summary of Key Findings</a:t>
            </a:r>
          </a:p>
        </p:txBody>
      </p:sp>
      <p:grpSp>
        <p:nvGrpSpPr>
          <p:cNvPr id="11" name="Group 20">
            <a:extLst>
              <a:ext uri="{FF2B5EF4-FFF2-40B4-BE49-F238E27FC236}">
                <a16:creationId xmlns:a16="http://schemas.microsoft.com/office/drawing/2014/main" id="{2A31802F-859B-3580-9459-B7C036E82D95}"/>
              </a:ext>
            </a:extLst>
          </p:cNvPr>
          <p:cNvGrpSpPr>
            <a:grpSpLocks noChangeAspect="1"/>
          </p:cNvGrpSpPr>
          <p:nvPr/>
        </p:nvGrpSpPr>
        <p:grpSpPr>
          <a:xfrm>
            <a:off x="86" y="1412861"/>
            <a:ext cx="4114714" cy="7960740"/>
            <a:chOff x="0" y="0"/>
            <a:chExt cx="6362700" cy="6575666"/>
          </a:xfrm>
        </p:grpSpPr>
        <p:sp>
          <p:nvSpPr>
            <p:cNvPr id="14" name="Freeform 21">
              <a:extLst>
                <a:ext uri="{FF2B5EF4-FFF2-40B4-BE49-F238E27FC236}">
                  <a16:creationId xmlns:a16="http://schemas.microsoft.com/office/drawing/2014/main" id="{F9A12164-1121-8BB1-3634-D571D3218039}"/>
                </a:ext>
              </a:extLst>
            </p:cNvPr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6" name="TextBox 12">
            <a:extLst>
              <a:ext uri="{FF2B5EF4-FFF2-40B4-BE49-F238E27FC236}">
                <a16:creationId xmlns:a16="http://schemas.microsoft.com/office/drawing/2014/main" id="{7680CADE-7A7B-FBA6-62A8-8B3C811792D3}"/>
              </a:ext>
            </a:extLst>
          </p:cNvPr>
          <p:cNvSpPr txBox="1"/>
          <p:nvPr/>
        </p:nvSpPr>
        <p:spPr>
          <a:xfrm>
            <a:off x="4544916" y="1226344"/>
            <a:ext cx="12649200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Skills and System Limitations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B07A79C2-365B-D23E-C783-9C3B01A47BD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11237349"/>
              </p:ext>
            </p:extLst>
          </p:nvPr>
        </p:nvGraphicFramePr>
        <p:xfrm>
          <a:off x="4800600" y="2452688"/>
          <a:ext cx="12649200" cy="75189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BD7EAD0-0505-A5DE-8D34-1D7242B84F40}"/>
              </a:ext>
            </a:extLst>
          </p:cNvPr>
          <p:cNvSpPr txBox="1"/>
          <p:nvPr/>
        </p:nvSpPr>
        <p:spPr>
          <a:xfrm>
            <a:off x="14097000" y="8953500"/>
            <a:ext cx="33528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(Bhat et al., 2022), (Geary, McKee and Petty-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Saphon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2024)</a:t>
            </a:r>
          </a:p>
        </p:txBody>
      </p:sp>
    </p:spTree>
    <p:extLst>
      <p:ext uri="{BB962C8B-B14F-4D97-AF65-F5344CB8AC3E}">
        <p14:creationId xmlns:p14="http://schemas.microsoft.com/office/powerpoint/2010/main" val="290484863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08728C-4809-CAB4-91E3-9C34766935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B9B24B76-AE60-2104-F061-BF47F5EC0011}"/>
              </a:ext>
            </a:extLst>
          </p:cNvPr>
          <p:cNvGrpSpPr/>
          <p:nvPr/>
        </p:nvGrpSpPr>
        <p:grpSpPr>
          <a:xfrm>
            <a:off x="-449337" y="0"/>
            <a:ext cx="4868937" cy="10997737"/>
            <a:chOff x="0" y="0"/>
            <a:chExt cx="1315359" cy="2896523"/>
          </a:xfrm>
          <a:solidFill>
            <a:schemeClr val="tx2"/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F6793C7-571E-B108-2FFC-B194F01023A8}"/>
                </a:ext>
              </a:extLst>
            </p:cNvPr>
            <p:cNvSpPr/>
            <p:nvPr/>
          </p:nvSpPr>
          <p:spPr>
            <a:xfrm>
              <a:off x="0" y="0"/>
              <a:ext cx="1315359" cy="2896523"/>
            </a:xfrm>
            <a:custGeom>
              <a:avLst/>
              <a:gdLst/>
              <a:ahLst/>
              <a:cxnLst/>
              <a:rect l="l" t="t" r="r" b="b"/>
              <a:pathLst>
                <a:path w="1315359" h="2896523">
                  <a:moveTo>
                    <a:pt x="83709" y="0"/>
                  </a:moveTo>
                  <a:lnTo>
                    <a:pt x="1231650" y="0"/>
                  </a:lnTo>
                  <a:cubicBezTo>
                    <a:pt x="1253851" y="0"/>
                    <a:pt x="1275143" y="8819"/>
                    <a:pt x="1290841" y="24518"/>
                  </a:cubicBezTo>
                  <a:cubicBezTo>
                    <a:pt x="1306539" y="40216"/>
                    <a:pt x="1315359" y="61508"/>
                    <a:pt x="1315359" y="83709"/>
                  </a:cubicBezTo>
                  <a:lnTo>
                    <a:pt x="1315359" y="2812814"/>
                  </a:lnTo>
                  <a:cubicBezTo>
                    <a:pt x="1315359" y="2835015"/>
                    <a:pt x="1306539" y="2856307"/>
                    <a:pt x="1290841" y="2872006"/>
                  </a:cubicBezTo>
                  <a:cubicBezTo>
                    <a:pt x="1275143" y="2887704"/>
                    <a:pt x="1253851" y="2896523"/>
                    <a:pt x="1231650" y="2896523"/>
                  </a:cubicBezTo>
                  <a:lnTo>
                    <a:pt x="83709" y="2896523"/>
                  </a:lnTo>
                  <a:cubicBezTo>
                    <a:pt x="61508" y="2896523"/>
                    <a:pt x="40216" y="2887704"/>
                    <a:pt x="24518" y="2872006"/>
                  </a:cubicBezTo>
                  <a:cubicBezTo>
                    <a:pt x="8819" y="2856307"/>
                    <a:pt x="0" y="2835015"/>
                    <a:pt x="0" y="2812814"/>
                  </a:cubicBezTo>
                  <a:lnTo>
                    <a:pt x="0" y="83709"/>
                  </a:lnTo>
                  <a:cubicBezTo>
                    <a:pt x="0" y="61508"/>
                    <a:pt x="8819" y="40216"/>
                    <a:pt x="24518" y="24518"/>
                  </a:cubicBezTo>
                  <a:cubicBezTo>
                    <a:pt x="40216" y="8819"/>
                    <a:pt x="61508" y="0"/>
                    <a:pt x="8370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CDD218D2-AB42-442D-D8E8-5610885EEEDE}"/>
                </a:ext>
              </a:extLst>
            </p:cNvPr>
            <p:cNvSpPr txBox="1"/>
            <p:nvPr/>
          </p:nvSpPr>
          <p:spPr>
            <a:xfrm>
              <a:off x="0" y="-9525"/>
              <a:ext cx="1315359" cy="290604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sp>
        <p:nvSpPr>
          <p:cNvPr id="5" name="Freeform 5">
            <a:extLst>
              <a:ext uri="{FF2B5EF4-FFF2-40B4-BE49-F238E27FC236}">
                <a16:creationId xmlns:a16="http://schemas.microsoft.com/office/drawing/2014/main" id="{590C9A41-4363-96D0-EC40-0A75BACD4FA2}"/>
              </a:ext>
            </a:extLst>
          </p:cNvPr>
          <p:cNvSpPr/>
          <p:nvPr/>
        </p:nvSpPr>
        <p:spPr>
          <a:xfrm>
            <a:off x="1028700" y="770867"/>
            <a:ext cx="515665" cy="515665"/>
          </a:xfrm>
          <a:custGeom>
            <a:avLst/>
            <a:gdLst/>
            <a:ahLst/>
            <a:cxnLst/>
            <a:rect l="l" t="t" r="r" b="b"/>
            <a:pathLst>
              <a:path w="515665" h="515665">
                <a:moveTo>
                  <a:pt x="0" y="0"/>
                </a:moveTo>
                <a:lnTo>
                  <a:pt x="515665" y="0"/>
                </a:lnTo>
                <a:lnTo>
                  <a:pt x="515665" y="515666"/>
                </a:lnTo>
                <a:lnTo>
                  <a:pt x="0" y="51566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37" name="TextBox 5">
            <a:extLst>
              <a:ext uri="{FF2B5EF4-FFF2-40B4-BE49-F238E27FC236}">
                <a16:creationId xmlns:a16="http://schemas.microsoft.com/office/drawing/2014/main" id="{65625A4F-11AF-7441-B3E8-3A640AD7983B}"/>
              </a:ext>
            </a:extLst>
          </p:cNvPr>
          <p:cNvSpPr txBox="1"/>
          <p:nvPr/>
        </p:nvSpPr>
        <p:spPr>
          <a:xfrm>
            <a:off x="7239000" y="315389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Summary of Key Findings</a:t>
            </a:r>
          </a:p>
        </p:txBody>
      </p:sp>
      <p:grpSp>
        <p:nvGrpSpPr>
          <p:cNvPr id="9" name="Group 39">
            <a:extLst>
              <a:ext uri="{FF2B5EF4-FFF2-40B4-BE49-F238E27FC236}">
                <a16:creationId xmlns:a16="http://schemas.microsoft.com/office/drawing/2014/main" id="{1FFA76C1-4468-900C-6B2C-12172F381766}"/>
              </a:ext>
            </a:extLst>
          </p:cNvPr>
          <p:cNvGrpSpPr>
            <a:grpSpLocks noChangeAspect="1"/>
          </p:cNvGrpSpPr>
          <p:nvPr/>
        </p:nvGrpSpPr>
        <p:grpSpPr>
          <a:xfrm>
            <a:off x="439315" y="566296"/>
            <a:ext cx="3091632" cy="3091619"/>
            <a:chOff x="0" y="0"/>
            <a:chExt cx="6350000" cy="6349975"/>
          </a:xfrm>
        </p:grpSpPr>
        <p:sp>
          <p:nvSpPr>
            <p:cNvPr id="12" name="Freeform 40">
              <a:extLst>
                <a:ext uri="{FF2B5EF4-FFF2-40B4-BE49-F238E27FC236}">
                  <a16:creationId xmlns:a16="http://schemas.microsoft.com/office/drawing/2014/main" id="{98222AA5-3401-6EFC-B1DF-8D9B9C437591}"/>
                </a:ext>
              </a:extLst>
            </p:cNvPr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13" name="Group 9">
            <a:extLst>
              <a:ext uri="{FF2B5EF4-FFF2-40B4-BE49-F238E27FC236}">
                <a16:creationId xmlns:a16="http://schemas.microsoft.com/office/drawing/2014/main" id="{1093E5CF-B293-F089-9539-CB62D2D52096}"/>
              </a:ext>
            </a:extLst>
          </p:cNvPr>
          <p:cNvGrpSpPr>
            <a:grpSpLocks noChangeAspect="1"/>
          </p:cNvGrpSpPr>
          <p:nvPr/>
        </p:nvGrpSpPr>
        <p:grpSpPr>
          <a:xfrm>
            <a:off x="-416680" y="4981541"/>
            <a:ext cx="4397944" cy="4397926"/>
            <a:chOff x="0" y="0"/>
            <a:chExt cx="6350000" cy="6349975"/>
          </a:xfrm>
        </p:grpSpPr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4B69D36F-B3DA-BB55-A205-9BF0DE0F518E}"/>
                </a:ext>
              </a:extLst>
            </p:cNvPr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6" name="TextBox 12">
            <a:extLst>
              <a:ext uri="{FF2B5EF4-FFF2-40B4-BE49-F238E27FC236}">
                <a16:creationId xmlns:a16="http://schemas.microsoft.com/office/drawing/2014/main" id="{4BF04678-A50D-9642-C315-AEB4C027062F}"/>
              </a:ext>
            </a:extLst>
          </p:cNvPr>
          <p:cNvSpPr txBox="1"/>
          <p:nvPr/>
        </p:nvSpPr>
        <p:spPr>
          <a:xfrm>
            <a:off x="4544916" y="1226344"/>
            <a:ext cx="12649200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Root Causes of Training Challenges</a:t>
            </a:r>
          </a:p>
        </p:txBody>
      </p:sp>
      <p:graphicFrame>
        <p:nvGraphicFramePr>
          <p:cNvPr id="14" name="Diagram 13">
            <a:extLst>
              <a:ext uri="{FF2B5EF4-FFF2-40B4-BE49-F238E27FC236}">
                <a16:creationId xmlns:a16="http://schemas.microsoft.com/office/drawing/2014/main" id="{F2F3A2EA-B9B3-FB64-8839-9763667634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55241613"/>
              </p:ext>
            </p:extLst>
          </p:nvPr>
        </p:nvGraphicFramePr>
        <p:xfrm>
          <a:off x="5308252" y="3086100"/>
          <a:ext cx="11703584" cy="57215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16" name="TextBox 15">
            <a:extLst>
              <a:ext uri="{FF2B5EF4-FFF2-40B4-BE49-F238E27FC236}">
                <a16:creationId xmlns:a16="http://schemas.microsoft.com/office/drawing/2014/main" id="{7B81D0FF-2FCA-8F4D-E6C8-2E30CD186332}"/>
              </a:ext>
            </a:extLst>
          </p:cNvPr>
          <p:cNvSpPr txBox="1"/>
          <p:nvPr/>
        </p:nvSpPr>
        <p:spPr>
          <a:xfrm>
            <a:off x="12192000" y="9379466"/>
            <a:ext cx="54102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(Adegoke et al., 2025), (CIPD, 2024)</a:t>
            </a:r>
          </a:p>
        </p:txBody>
      </p:sp>
    </p:spTree>
    <p:extLst>
      <p:ext uri="{BB962C8B-B14F-4D97-AF65-F5344CB8AC3E}">
        <p14:creationId xmlns:p14="http://schemas.microsoft.com/office/powerpoint/2010/main" val="253464398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AA2FA4-A8D5-D537-AF26-86560A5CA57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DAA2B159-729F-63DC-4463-799C3746C6F4}"/>
              </a:ext>
            </a:extLst>
          </p:cNvPr>
          <p:cNvGrpSpPr/>
          <p:nvPr/>
        </p:nvGrpSpPr>
        <p:grpSpPr>
          <a:xfrm>
            <a:off x="-449337" y="0"/>
            <a:ext cx="4994253" cy="10997737"/>
            <a:chOff x="0" y="0"/>
            <a:chExt cx="1315359" cy="2896523"/>
          </a:xfrm>
          <a:solidFill>
            <a:schemeClr val="tx2"/>
          </a:solidFill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16613D8-ECA2-FEF1-D6AB-931FB35AF825}"/>
                </a:ext>
              </a:extLst>
            </p:cNvPr>
            <p:cNvSpPr/>
            <p:nvPr/>
          </p:nvSpPr>
          <p:spPr>
            <a:xfrm>
              <a:off x="0" y="0"/>
              <a:ext cx="1315359" cy="2896523"/>
            </a:xfrm>
            <a:custGeom>
              <a:avLst/>
              <a:gdLst/>
              <a:ahLst/>
              <a:cxnLst/>
              <a:rect l="l" t="t" r="r" b="b"/>
              <a:pathLst>
                <a:path w="1315359" h="2896523">
                  <a:moveTo>
                    <a:pt x="83709" y="0"/>
                  </a:moveTo>
                  <a:lnTo>
                    <a:pt x="1231650" y="0"/>
                  </a:lnTo>
                  <a:cubicBezTo>
                    <a:pt x="1253851" y="0"/>
                    <a:pt x="1275143" y="8819"/>
                    <a:pt x="1290841" y="24518"/>
                  </a:cubicBezTo>
                  <a:cubicBezTo>
                    <a:pt x="1306539" y="40216"/>
                    <a:pt x="1315359" y="61508"/>
                    <a:pt x="1315359" y="83709"/>
                  </a:cubicBezTo>
                  <a:lnTo>
                    <a:pt x="1315359" y="2812814"/>
                  </a:lnTo>
                  <a:cubicBezTo>
                    <a:pt x="1315359" y="2835015"/>
                    <a:pt x="1306539" y="2856307"/>
                    <a:pt x="1290841" y="2872006"/>
                  </a:cubicBezTo>
                  <a:cubicBezTo>
                    <a:pt x="1275143" y="2887704"/>
                    <a:pt x="1253851" y="2896523"/>
                    <a:pt x="1231650" y="2896523"/>
                  </a:cubicBezTo>
                  <a:lnTo>
                    <a:pt x="83709" y="2896523"/>
                  </a:lnTo>
                  <a:cubicBezTo>
                    <a:pt x="61508" y="2896523"/>
                    <a:pt x="40216" y="2887704"/>
                    <a:pt x="24518" y="2872006"/>
                  </a:cubicBezTo>
                  <a:cubicBezTo>
                    <a:pt x="8819" y="2856307"/>
                    <a:pt x="0" y="2835015"/>
                    <a:pt x="0" y="2812814"/>
                  </a:cubicBezTo>
                  <a:lnTo>
                    <a:pt x="0" y="83709"/>
                  </a:lnTo>
                  <a:cubicBezTo>
                    <a:pt x="0" y="61508"/>
                    <a:pt x="8819" y="40216"/>
                    <a:pt x="24518" y="24518"/>
                  </a:cubicBezTo>
                  <a:cubicBezTo>
                    <a:pt x="40216" y="8819"/>
                    <a:pt x="61508" y="0"/>
                    <a:pt x="83709" y="0"/>
                  </a:cubicBezTo>
                  <a:close/>
                </a:path>
              </a:pathLst>
            </a:custGeom>
            <a:grpFill/>
          </p:spPr>
          <p:txBody>
            <a:bodyPr/>
            <a:lstStyle/>
            <a:p>
              <a:endParaRPr lang="en-IN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8023BDC8-4956-C955-4543-7423EE7CCE2A}"/>
                </a:ext>
              </a:extLst>
            </p:cNvPr>
            <p:cNvSpPr txBox="1"/>
            <p:nvPr/>
          </p:nvSpPr>
          <p:spPr>
            <a:xfrm>
              <a:off x="0" y="-9525"/>
              <a:ext cx="1315359" cy="2906048"/>
            </a:xfrm>
            <a:prstGeom prst="rect">
              <a:avLst/>
            </a:prstGeom>
            <a:grpFill/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0"/>
                </a:lnSpc>
              </a:pPr>
              <a:endParaRPr/>
            </a:p>
          </p:txBody>
        </p:sp>
      </p:grpSp>
      <p:sp>
        <p:nvSpPr>
          <p:cNvPr id="37" name="TextBox 5">
            <a:extLst>
              <a:ext uri="{FF2B5EF4-FFF2-40B4-BE49-F238E27FC236}">
                <a16:creationId xmlns:a16="http://schemas.microsoft.com/office/drawing/2014/main" id="{4E901D9B-05E0-758F-7695-8F6294D734CE}"/>
              </a:ext>
            </a:extLst>
          </p:cNvPr>
          <p:cNvSpPr txBox="1"/>
          <p:nvPr/>
        </p:nvSpPr>
        <p:spPr>
          <a:xfrm>
            <a:off x="7239000" y="315389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Summary of Key Findings</a:t>
            </a:r>
          </a:p>
        </p:txBody>
      </p:sp>
      <p:grpSp>
        <p:nvGrpSpPr>
          <p:cNvPr id="11" name="Group 20">
            <a:extLst>
              <a:ext uri="{FF2B5EF4-FFF2-40B4-BE49-F238E27FC236}">
                <a16:creationId xmlns:a16="http://schemas.microsoft.com/office/drawing/2014/main" id="{8A4E6BB2-0CFC-15E7-E61A-26453292EEAF}"/>
              </a:ext>
            </a:extLst>
          </p:cNvPr>
          <p:cNvGrpSpPr>
            <a:grpSpLocks noChangeAspect="1"/>
          </p:cNvGrpSpPr>
          <p:nvPr/>
        </p:nvGrpSpPr>
        <p:grpSpPr>
          <a:xfrm>
            <a:off x="86" y="1412861"/>
            <a:ext cx="4114714" cy="7960740"/>
            <a:chOff x="0" y="0"/>
            <a:chExt cx="6362700" cy="6575666"/>
          </a:xfrm>
        </p:grpSpPr>
        <p:sp>
          <p:nvSpPr>
            <p:cNvPr id="14" name="Freeform 21">
              <a:extLst>
                <a:ext uri="{FF2B5EF4-FFF2-40B4-BE49-F238E27FC236}">
                  <a16:creationId xmlns:a16="http://schemas.microsoft.com/office/drawing/2014/main" id="{4FFB8919-78A4-C022-4AEC-6BB90E802D6F}"/>
                </a:ext>
              </a:extLst>
            </p:cNvPr>
            <p:cNvSpPr/>
            <p:nvPr/>
          </p:nvSpPr>
          <p:spPr>
            <a:xfrm>
              <a:off x="6350" y="6350"/>
              <a:ext cx="6350012" cy="6562979"/>
            </a:xfrm>
            <a:custGeom>
              <a:avLst/>
              <a:gdLst/>
              <a:ahLst/>
              <a:cxnLst/>
              <a:rect l="l" t="t" r="r" b="b"/>
              <a:pathLst>
                <a:path w="6350012" h="6562979">
                  <a:moveTo>
                    <a:pt x="6350000" y="5480583"/>
                  </a:moveTo>
                  <a:cubicBezTo>
                    <a:pt x="6350000" y="6078372"/>
                    <a:pt x="5865419" y="6562979"/>
                    <a:pt x="5267617" y="6562979"/>
                  </a:cubicBezTo>
                  <a:lnTo>
                    <a:pt x="1082383" y="6562979"/>
                  </a:lnTo>
                  <a:cubicBezTo>
                    <a:pt x="484594" y="6562979"/>
                    <a:pt x="0" y="6078385"/>
                    <a:pt x="0" y="5480583"/>
                  </a:cubicBezTo>
                  <a:lnTo>
                    <a:pt x="0" y="1082383"/>
                  </a:lnTo>
                  <a:cubicBezTo>
                    <a:pt x="0" y="484594"/>
                    <a:pt x="484581" y="0"/>
                    <a:pt x="1082383" y="0"/>
                  </a:cubicBezTo>
                  <a:lnTo>
                    <a:pt x="5267630" y="0"/>
                  </a:lnTo>
                  <a:cubicBezTo>
                    <a:pt x="5865419" y="0"/>
                    <a:pt x="6350012" y="484594"/>
                    <a:pt x="6350012" y="1082383"/>
                  </a:cubicBezTo>
                  <a:lnTo>
                    <a:pt x="6350012" y="5480583"/>
                  </a:ln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6" name="TextBox 12">
            <a:extLst>
              <a:ext uri="{FF2B5EF4-FFF2-40B4-BE49-F238E27FC236}">
                <a16:creationId xmlns:a16="http://schemas.microsoft.com/office/drawing/2014/main" id="{74960795-EB2F-1056-D6C3-D0204CB6D1C5}"/>
              </a:ext>
            </a:extLst>
          </p:cNvPr>
          <p:cNvSpPr txBox="1"/>
          <p:nvPr/>
        </p:nvSpPr>
        <p:spPr>
          <a:xfrm>
            <a:off x="4800600" y="1226344"/>
            <a:ext cx="12649200" cy="73866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/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Strategic Solutions and Future Direction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5F4431B6-2B91-7D67-0DA9-3F13AB1F91D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24324433"/>
              </p:ext>
            </p:extLst>
          </p:nvPr>
        </p:nvGraphicFramePr>
        <p:xfrm>
          <a:off x="5029200" y="1595676"/>
          <a:ext cx="12192000" cy="812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41690CF-9807-AD5B-1AE6-6157CE0DCDF5}"/>
              </a:ext>
            </a:extLst>
          </p:cNvPr>
          <p:cNvSpPr txBox="1"/>
          <p:nvPr/>
        </p:nvSpPr>
        <p:spPr>
          <a:xfrm>
            <a:off x="11734800" y="8953500"/>
            <a:ext cx="525780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(Hardie et al., 2022), (NHS, 2026)</a:t>
            </a:r>
          </a:p>
        </p:txBody>
      </p:sp>
    </p:spTree>
    <p:extLst>
      <p:ext uri="{BB962C8B-B14F-4D97-AF65-F5344CB8AC3E}">
        <p14:creationId xmlns:p14="http://schemas.microsoft.com/office/powerpoint/2010/main" val="11431195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H="1" flipV="1"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18288000" y="10287000"/>
                </a:moveTo>
                <a:lnTo>
                  <a:pt x="0" y="10287000"/>
                </a:lnTo>
                <a:lnTo>
                  <a:pt x="0" y="0"/>
                </a:lnTo>
                <a:lnTo>
                  <a:pt x="18288000" y="0"/>
                </a:lnTo>
                <a:lnTo>
                  <a:pt x="18288000" y="1028700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3" name="Group 3"/>
          <p:cNvGrpSpPr/>
          <p:nvPr/>
        </p:nvGrpSpPr>
        <p:grpSpPr>
          <a:xfrm>
            <a:off x="0" y="0"/>
            <a:ext cx="11901355" cy="10287000"/>
            <a:chOff x="0" y="0"/>
            <a:chExt cx="313451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34513" cy="2709333"/>
            </a:xfrm>
            <a:custGeom>
              <a:avLst/>
              <a:gdLst/>
              <a:ahLst/>
              <a:cxnLst/>
              <a:rect l="l" t="t" r="r" b="b"/>
              <a:pathLst>
                <a:path w="3134513" h="2709333">
                  <a:moveTo>
                    <a:pt x="0" y="0"/>
                  </a:moveTo>
                  <a:lnTo>
                    <a:pt x="3134513" y="0"/>
                  </a:lnTo>
                  <a:lnTo>
                    <a:pt x="3134513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3134513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12385937" y="1035483"/>
            <a:ext cx="8507083" cy="850708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3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57150" cap="sq">
              <a:solidFill>
                <a:srgbClr val="FFFFFF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16" name="TextBox 5">
            <a:extLst>
              <a:ext uri="{FF2B5EF4-FFF2-40B4-BE49-F238E27FC236}">
                <a16:creationId xmlns:a16="http://schemas.microsoft.com/office/drawing/2014/main" id="{9FC126A0-5ED0-B5C5-C894-D41B894D3E9F}"/>
              </a:ext>
            </a:extLst>
          </p:cNvPr>
          <p:cNvSpPr txBox="1"/>
          <p:nvPr/>
        </p:nvSpPr>
        <p:spPr>
          <a:xfrm>
            <a:off x="588164" y="580006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References-</a:t>
            </a:r>
          </a:p>
        </p:txBody>
      </p:sp>
      <p:sp>
        <p:nvSpPr>
          <p:cNvPr id="17" name="TextBox 12">
            <a:extLst>
              <a:ext uri="{FF2B5EF4-FFF2-40B4-BE49-F238E27FC236}">
                <a16:creationId xmlns:a16="http://schemas.microsoft.com/office/drawing/2014/main" id="{AB8BB57A-1820-11B7-7736-3896F790B968}"/>
              </a:ext>
            </a:extLst>
          </p:cNvPr>
          <p:cNvSpPr txBox="1"/>
          <p:nvPr/>
        </p:nvSpPr>
        <p:spPr>
          <a:xfrm>
            <a:off x="4321485" y="329938"/>
            <a:ext cx="11125200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 err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Ajith</a:t>
            </a:r>
            <a:endParaRPr lang="en-US" sz="4800" b="1" dirty="0">
              <a:solidFill>
                <a:srgbClr val="014A85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85003BC-E1D7-EF10-31D9-510440E4562F}"/>
              </a:ext>
            </a:extLst>
          </p:cNvPr>
          <p:cNvSpPr txBox="1"/>
          <p:nvPr/>
        </p:nvSpPr>
        <p:spPr>
          <a:xfrm>
            <a:off x="484582" y="1457116"/>
            <a:ext cx="17318836" cy="81253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Alkan, E., Cushen-Brewster, N. and Anyanwu, P. (2024).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factors associated with healthcare workforce development, recruitment, and retention in the United Kingdom: a systematic review.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Nursing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23(1).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://doi.org/10.1186/s12912-024-02216-0.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Batavanis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M., Arora, A., Aryee, S. and Nathwani, N. (2025). Exploring barriers to expanding medical training numbers in England: A national survey of medical education directors.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Clinical Medicine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25(6), p.100523.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://doi.org/10.1016/j.clinme.2025.100523.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Bulut, M. (2023).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statistics on the NHS | NHS Confederation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www.nhsconfed.org. Available at: https://www.nhsconfed.org/articles/key-statistics-nhs.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Geary, U., McKee, M. and Petty-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Saphon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(2024). Mind the implementation gap: a systems analysis of the NHS Long Term Workforce Plan to increase the number of doctors trained in the UK raises many questions.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Medical Bulletin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150(1).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://doi.org/10.1093/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bmb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/ldae002.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Lacey Bryant, S., Bridgen, R., Hopkins, E., McLaren, C. and Stewart, D. (2022). NHS knowledge and library services in England in the digital age.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Information &amp; Libraries Journal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://doi.org/10.1111/hir.12457.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Employers (2025).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Staff Survey results 2025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 Employers. Available at: https://www.nhsemployers.org/news/nhs-staff-survey-results-2025.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(2020).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Education England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Health Education England. Available at: https://www.hee.nhs.uk/.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2023/24 Business Plan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www.england.nhs.uk. Available at: https://www.england.nhs.uk/long-read/our-2023-24-business-plan/.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(2024).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- NHS Long Term Workforce Plan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NHS England. Available at: https://www.england.nhs.uk/long-read/nhs-long-term-workforce-plan-2/.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Picker (2026).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staff report increasing pressure on staffing levels, wellbeing and engagement, according to world’s largest workforce survey.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 Picker. Available at: https://picker.org/research_insights/nhs-staff-report-increasing-pressure-on-staffing-levels-wellbeing-and-engagement-according-to-worlds-largest-workforce-survey/.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Remnant, J., Kelly, M., Cowley, L. and Booth, S. (2025). Supporting and Retaining NHS England Staff with Long-Term Health Conditions—A Qualitative Study.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13(20), p.2573.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://doi.org/10.3390/healthcare13202573.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Stockton, I. and Pender, J. (2025).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much do NHS trusts spend on staff training, and how does this vary across trusts? | Institute for Fiscal Studies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Institute for Fiscal Studies. Available at: https://ifs.org.uk/articles/how-much-do-nhs-trusts-spend-staff-training-and-how-does-vary-across-trusts.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Team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RioMed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(2026).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Key Trends in EHR in 2026 Shaping Global Healthcare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EHR One Of The Best Electronic Health Record Software |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RioMed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https://www.riomed.com/key-trends-in-ehr-in-2026-shaping-global-healthcare/.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Wakeling, J., New, H., Hall, A. and Christie, L. (2025). Addressing the learning and development needs of the NHS support workforce: a qualitative study of what helps and hinders.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Healthcare Management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31(6), pp.1–12.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://doi.org/10.12968/bjhc.2025.0020.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Wilkinson, E. (2023). NHS workforce plan aims to train thousands more doctors and open up apprenticeship schemes.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381, p.p1510.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://doi.org/10.1136/bmj.p1510.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Williams, R. (2024).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Maintaining workforce capacity: retention and recruitment of health care workers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www.elgaronline.com. Available at: https://www.elgaronline.com/edcollchap/book/9781802205718/book-part-9781802205718-25.xml.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Wright, D., Gabbay, J. and May, A.L. (2021). Determining the skills needed by frontline NHS staff to deliver quality improvement: findings from six case studies. 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Quality &amp; Safety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31(6). </a:t>
            </a:r>
            <a:r>
              <a:rPr lang="en-US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://doi.org/10.1136/bmjqs-2021-013065.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7"/>
          <p:cNvGrpSpPr/>
          <p:nvPr/>
        </p:nvGrpSpPr>
        <p:grpSpPr>
          <a:xfrm>
            <a:off x="12594037" y="632491"/>
            <a:ext cx="4665263" cy="4665263"/>
            <a:chOff x="0" y="0"/>
            <a:chExt cx="812800" cy="81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2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57150" cap="sq">
              <a:solidFill>
                <a:srgbClr val="1B75BB"/>
              </a:solidFill>
              <a:prstDash val="solid"/>
              <a:miter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18" name="TextBox 5">
            <a:extLst>
              <a:ext uri="{FF2B5EF4-FFF2-40B4-BE49-F238E27FC236}">
                <a16:creationId xmlns:a16="http://schemas.microsoft.com/office/drawing/2014/main" id="{122FD0D5-7915-18E5-1C8B-73E482297118}"/>
              </a:ext>
            </a:extLst>
          </p:cNvPr>
          <p:cNvSpPr txBox="1"/>
          <p:nvPr/>
        </p:nvSpPr>
        <p:spPr>
          <a:xfrm>
            <a:off x="479139" y="237402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References-</a:t>
            </a:r>
          </a:p>
        </p:txBody>
      </p:sp>
      <p:sp>
        <p:nvSpPr>
          <p:cNvPr id="19" name="TextBox 12">
            <a:extLst>
              <a:ext uri="{FF2B5EF4-FFF2-40B4-BE49-F238E27FC236}">
                <a16:creationId xmlns:a16="http://schemas.microsoft.com/office/drawing/2014/main" id="{B9B7EB19-746A-DC2D-BF45-57D704F6B4CD}"/>
              </a:ext>
            </a:extLst>
          </p:cNvPr>
          <p:cNvSpPr txBox="1"/>
          <p:nvPr/>
        </p:nvSpPr>
        <p:spPr>
          <a:xfrm>
            <a:off x="4191000" y="0"/>
            <a:ext cx="11125200" cy="116102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Salim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58C2493-B46D-770B-CFB2-7E00214B5B9E}"/>
              </a:ext>
            </a:extLst>
          </p:cNvPr>
          <p:cNvSpPr txBox="1"/>
          <p:nvPr/>
        </p:nvSpPr>
        <p:spPr>
          <a:xfrm>
            <a:off x="299441" y="1148357"/>
            <a:ext cx="17689118" cy="77867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Adegoke, V.,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Seuwou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Farini, F., Parkes, J. and Pilkington, A. (2024). FOSTERING ETHNIC DIVERSITY IN NHS EMPLOYMENT: THE ROLE OF EDUCATION, TRAINING, AND PROFESSIONAL DEVELOPMENT IN CREATING INCLUSIVE HEALTHCARE WORKFORCES.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ICERI proceedings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1, pp.3853–3862.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://doi.org/10.21125/iceri.2024.0980.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Adegoke, V.,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Seuwou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Farini, F., Parkes, J. and Pilkington, A. (2025). TRANSFORMING NHS CULTURE THROUGH UNCONSCIOUS BIAS TRAINING FOR MANAGERS AND STAFF: PERSPECTIVES FROM THE LIVED EXPERIENCES OF BAME STAFF.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EDULEARN proceedings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1, pp.453–461.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://doi.org/10.21125/edulearn.2025.0197.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Atkinson, D. and Buka, P. (2024). Leadership,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culture and patient safety.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Routledge eBooks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pp.103–118.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://doi.org/10.4324/9781003376934-7.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Burgess, N., Currie, G., Kiefer, T., Richmond, J. and Hartley, J. (2025). Building and Maintaining Trust ‘Even When Things Aren’t Going Well’: Meta‐Regulation Through an Explicit Psychological Contract.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Public Administration Review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://doi.org/10.1111/puar.13956.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Charlesworth, A. (2024). Budget funding for the NHS.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387.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://doi.org/10.1136/bmj.q2480.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Hanifa Pilvar and Watt, T. (2024). The effect of workload on primary care doctors on referral rates and prescription patterns: evidence from English NHS.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European Journal of Health Economics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://doi.org/10.1007/s10198-024-01742-7.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Hewett, M. (2022). Ethics and toxic high-workload work environments.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72(718), pp.226–227.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://doi.org/10.3399/bjgp22x719333.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Jerjes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 and Majeed, A. (2025). The unseen costs of medical training in the UK: a growing crisis.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Medicine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12.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://doi.org/10.3389/fmed.2025.1592010.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Jones, B., Horton, T. and Home, J. (2022).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Strengthening NHS management and leadership Priorities for reform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https://www.health.org.uk/sites/default/files/pdf/2022-02/Strengthening%20NHS%20management%20and%20leadership.pdf.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Lewis, M., Hughes, D.W. and Baldie, D. (2025). Leadership development in the NHS in England: do we really know what works?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Healthcare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31(12), pp.1–10.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://doi.org/10.12968/bjhc.2025.0026.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Snelling, I., Brown, H., Hardy, L., Somerset, L.,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Bosence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and Thurlow, J. (2023). UK trainees’ perceptions of leadership and leadership development.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Leader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p.leader-000771.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://doi.org/10.1136/leader-2023-000771.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West, T.H.R., Daher, P., Dawson, J.F.,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Lyubovnikova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J., Buttigieg, S.C. and West, M.A. (2022). The Relationship between Leader support, Staff Influence over Decision making, Work Pressure and Patient satisfaction: a cross-sectional Analysis of NHS Datasets in England.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12(2), p.e052778.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://doi.org/10.1136/bmjopen-2021-052778.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3" name="Group 3"/>
          <p:cNvGrpSpPr/>
          <p:nvPr/>
        </p:nvGrpSpPr>
        <p:grpSpPr>
          <a:xfrm rot="-10800000">
            <a:off x="6386645" y="0"/>
            <a:ext cx="11901355" cy="10287000"/>
            <a:chOff x="0" y="0"/>
            <a:chExt cx="3134513" cy="2709333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3134513" cy="2709333"/>
            </a:xfrm>
            <a:custGeom>
              <a:avLst/>
              <a:gdLst/>
              <a:ahLst/>
              <a:cxnLst/>
              <a:rect l="l" t="t" r="r" b="b"/>
              <a:pathLst>
                <a:path w="3134513" h="2709333">
                  <a:moveTo>
                    <a:pt x="0" y="0"/>
                  </a:moveTo>
                  <a:lnTo>
                    <a:pt x="3134513" y="0"/>
                  </a:lnTo>
                  <a:lnTo>
                    <a:pt x="3134513" y="2709333"/>
                  </a:lnTo>
                  <a:lnTo>
                    <a:pt x="0" y="2709333"/>
                  </a:lnTo>
                  <a:close/>
                </a:path>
              </a:pathLst>
            </a:custGeom>
            <a:gradFill rotWithShape="1">
              <a:gsLst>
                <a:gs pos="0">
                  <a:srgbClr val="FFFFFF">
                    <a:alpha val="100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/>
            </a:gradFill>
          </p:spPr>
          <p:txBody>
            <a:bodyPr/>
            <a:lstStyle/>
            <a:p>
              <a:endParaRPr lang="en-IN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76200"/>
              <a:ext cx="3134513" cy="278553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3306"/>
                </a:lnSpc>
              </a:pPr>
              <a:endParaRPr/>
            </a:p>
          </p:txBody>
        </p:sp>
      </p:grpSp>
      <p:sp>
        <p:nvSpPr>
          <p:cNvPr id="28" name="TextBox 5">
            <a:extLst>
              <a:ext uri="{FF2B5EF4-FFF2-40B4-BE49-F238E27FC236}">
                <a16:creationId xmlns:a16="http://schemas.microsoft.com/office/drawing/2014/main" id="{9B89C6FE-8982-EC2E-65F2-FEBB57AE49E2}"/>
              </a:ext>
            </a:extLst>
          </p:cNvPr>
          <p:cNvSpPr txBox="1"/>
          <p:nvPr/>
        </p:nvSpPr>
        <p:spPr>
          <a:xfrm>
            <a:off x="479139" y="237402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References-</a:t>
            </a:r>
          </a:p>
        </p:txBody>
      </p:sp>
      <p:sp>
        <p:nvSpPr>
          <p:cNvPr id="29" name="TextBox 12">
            <a:extLst>
              <a:ext uri="{FF2B5EF4-FFF2-40B4-BE49-F238E27FC236}">
                <a16:creationId xmlns:a16="http://schemas.microsoft.com/office/drawing/2014/main" id="{942ACFBF-BEC3-858F-F252-DE3CF08EBE6C}"/>
              </a:ext>
            </a:extLst>
          </p:cNvPr>
          <p:cNvSpPr txBox="1"/>
          <p:nvPr/>
        </p:nvSpPr>
        <p:spPr>
          <a:xfrm>
            <a:off x="4191000" y="0"/>
            <a:ext cx="11125200" cy="135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 Leelu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032D8DE-BFA2-0E47-6ECA-93A08DFFDE8E}"/>
              </a:ext>
            </a:extLst>
          </p:cNvPr>
          <p:cNvSpPr txBox="1"/>
          <p:nvPr/>
        </p:nvSpPr>
        <p:spPr>
          <a:xfrm>
            <a:off x="468169" y="1535097"/>
            <a:ext cx="17351661" cy="87100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Bhat, K.,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Easwarathasan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Jacob, M., Poole, W.,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Sapaetharan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Sidhu, M. and Thomas, A. (2022). Identifying and understanding the factors that influence the functioning of integrated healthcare systems in the NHS: a systematic literature review.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12(4), p.e049296.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://doi.org/10.1136/bmjopen-2021-049296.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(2024).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Services in the NHS | CIPD HR-inform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Hr-inform.co.uk. Available at: https://www.hr-inform.co.uk/employment_law/training-services-in-the-nhs [Accessed 4 Apr. 2026].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Cole, E. (2022). The national major trauma system within the United Kingdom: inclusive regionalized networks of care.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Emergency and Critical Care Medicine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2(2), pp.76–79. Available at: https://journals.lww.com/eccm/Fulltext/2022/06000/The_national_major_trauma_system_within_the_United.8.aspx.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Davies, F., Sellwood, C. and Subramaniam, S. (2023). Understanding the diversity of the NHS emergency preparedness, resilience and response (EPRR) community in London.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Contingencies and Crisis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://doi.org/10.1111/1468-5973.12466.</a:t>
            </a:r>
          </a:p>
          <a:p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Elkomy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S., Murad, Z.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Veleanu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(2020). Does leadership matter for healthcare service quality? Evidence from NHS England.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Public Management Journal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26(2), pp.1–28.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://doi.org/10.1080/10967494.2020.1828204.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Gautam, S., Nazir, M.A. and Zhu, X. (2026). Leadership,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culture and workforce engagement in the NHS: a qualitative study of healthcare management dynamics.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Health Organization and Management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pp.1–23.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://doi.org/10.1108/jhom-09-2025-0577.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Hardie, T., Horton, T., Thornton-Lee, N., Home, J. and Pereira, P. (2022). Developing learning health systems in the UK: Priorities for action.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://doi.org/10.37829/hf-2022-i06.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Ipsos Report (2022).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MHPP Evaluation </a:t>
            </a:r>
            <a:r>
              <a:rPr lang="en-US" sz="200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elearning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Final Report Ipsos and National Centre for Sport and Exercise Medicine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Available at: https://shura.shu.ac.uk/31223/1/MHPP%20elearning%20report.pdf.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Naqvi, H., Williams, R.D., Chinembiri, O. and Rodger, S. (2022). Workforce and workplace racism in health systems: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organisations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are diverse but not inclusive.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400(10368), pp.2023–2026.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(2026).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England» Education, training and development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www.england.nhs.uk. Available at: https://www.england.nhs.uk/mat-transformation/matrons-handbook/education-training-and-development/.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Raj, R. (2024). A Conceptual Framework for Enhancing Employee Retention in the Public Healthcare Sector Using Herzberg’s Two-Factor Theory.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Pakistan Journal of Life and Social Sciences (PJLSS)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22(2).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://doi.org/10.57239/pjlss-2024-22.2.00438.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Sam, A.H. and Maxwell, P. (2026). Ambition versus reality in NHS England’s medical training review.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392, p.s233.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://doi.org/10.1136/bmj.s233.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Yakusheva, O., Lee, K.A. and Weiss, M. (2024). THE NURSING HUMAN CAPITAL VALUE MODEL.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Nursing Studies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160, p.104890.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://doi.org/10.1016/j.ijnurstu.2024.104890.</a:t>
            </a:r>
          </a:p>
          <a:p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Zarif, A., Bandyopadhyay, S., Miller, G. and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Malawana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(2024). Delivering medical leadership training through the Healthcare Leadership Academy: a four year analysis. </a:t>
            </a:r>
            <a:r>
              <a:rPr lang="en-US" sz="2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BMC Medical Education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24(1). </a:t>
            </a:r>
            <a:r>
              <a:rPr lang="en-US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://doi.org/10.1186/s12909-024-05031-y.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 l="-20312" r="-20312"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4" name="Freeform 4"/>
          <p:cNvSpPr/>
          <p:nvPr/>
        </p:nvSpPr>
        <p:spPr>
          <a:xfrm flipH="1" flipV="1">
            <a:off x="6037313" y="5827571"/>
            <a:ext cx="12250687" cy="6225612"/>
          </a:xfrm>
          <a:custGeom>
            <a:avLst/>
            <a:gdLst/>
            <a:ahLst/>
            <a:cxnLst/>
            <a:rect l="l" t="t" r="r" b="b"/>
            <a:pathLst>
              <a:path w="12250687" h="6225612">
                <a:moveTo>
                  <a:pt x="12250687" y="6225611"/>
                </a:moveTo>
                <a:lnTo>
                  <a:pt x="0" y="6225611"/>
                </a:lnTo>
                <a:lnTo>
                  <a:pt x="0" y="0"/>
                </a:lnTo>
                <a:lnTo>
                  <a:pt x="12250687" y="0"/>
                </a:lnTo>
                <a:lnTo>
                  <a:pt x="12250687" y="6225611"/>
                </a:lnTo>
                <a:close/>
              </a:path>
            </a:pathLst>
          </a:custGeom>
          <a:blipFill>
            <a:blip r:embed="rId3" cstate="email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sp>
        <p:nvSpPr>
          <p:cNvPr id="5" name="Freeform 5"/>
          <p:cNvSpPr/>
          <p:nvPr/>
        </p:nvSpPr>
        <p:spPr>
          <a:xfrm rot="9207412" flipV="1">
            <a:off x="9267997" y="-3009269"/>
            <a:ext cx="8685508" cy="7469537"/>
          </a:xfrm>
          <a:custGeom>
            <a:avLst/>
            <a:gdLst/>
            <a:ahLst/>
            <a:cxnLst/>
            <a:rect l="l" t="t" r="r" b="b"/>
            <a:pathLst>
              <a:path w="8685508" h="7469537">
                <a:moveTo>
                  <a:pt x="0" y="7469537"/>
                </a:moveTo>
                <a:lnTo>
                  <a:pt x="8685508" y="7469537"/>
                </a:lnTo>
                <a:lnTo>
                  <a:pt x="8685508" y="0"/>
                </a:lnTo>
                <a:lnTo>
                  <a:pt x="0" y="0"/>
                </a:lnTo>
                <a:lnTo>
                  <a:pt x="0" y="7469537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IN"/>
          </a:p>
        </p:txBody>
      </p:sp>
      <p:grpSp>
        <p:nvGrpSpPr>
          <p:cNvPr id="8" name="Group 8"/>
          <p:cNvGrpSpPr/>
          <p:nvPr/>
        </p:nvGrpSpPr>
        <p:grpSpPr>
          <a:xfrm>
            <a:off x="11846597" y="1888960"/>
            <a:ext cx="7923371" cy="6251896"/>
            <a:chOff x="0" y="0"/>
            <a:chExt cx="1054915" cy="832375"/>
          </a:xfrm>
        </p:grpSpPr>
        <p:sp>
          <p:nvSpPr>
            <p:cNvPr id="9" name="Freeform 9"/>
            <p:cNvSpPr/>
            <p:nvPr/>
          </p:nvSpPr>
          <p:spPr>
            <a:xfrm>
              <a:off x="5419" y="0"/>
              <a:ext cx="1044077" cy="832375"/>
            </a:xfrm>
            <a:custGeom>
              <a:avLst/>
              <a:gdLst/>
              <a:ahLst/>
              <a:cxnLst/>
              <a:rect l="l" t="t" r="r" b="b"/>
              <a:pathLst>
                <a:path w="1044077" h="832375">
                  <a:moveTo>
                    <a:pt x="1039207" y="437261"/>
                  </a:moveTo>
                  <a:lnTo>
                    <a:pt x="856585" y="811303"/>
                  </a:lnTo>
                  <a:cubicBezTo>
                    <a:pt x="850289" y="824197"/>
                    <a:pt x="837195" y="832375"/>
                    <a:pt x="822846" y="832375"/>
                  </a:cubicBezTo>
                  <a:lnTo>
                    <a:pt x="221231" y="832375"/>
                  </a:lnTo>
                  <a:cubicBezTo>
                    <a:pt x="206882" y="832375"/>
                    <a:pt x="193788" y="824197"/>
                    <a:pt x="187492" y="811303"/>
                  </a:cubicBezTo>
                  <a:lnTo>
                    <a:pt x="4870" y="437261"/>
                  </a:lnTo>
                  <a:cubicBezTo>
                    <a:pt x="-1623" y="423962"/>
                    <a:pt x="-1623" y="408413"/>
                    <a:pt x="4870" y="395115"/>
                  </a:cubicBezTo>
                  <a:lnTo>
                    <a:pt x="187492" y="21073"/>
                  </a:lnTo>
                  <a:cubicBezTo>
                    <a:pt x="193788" y="8178"/>
                    <a:pt x="206882" y="0"/>
                    <a:pt x="221231" y="0"/>
                  </a:cubicBezTo>
                  <a:lnTo>
                    <a:pt x="822846" y="0"/>
                  </a:lnTo>
                  <a:cubicBezTo>
                    <a:pt x="837195" y="0"/>
                    <a:pt x="850289" y="8178"/>
                    <a:pt x="856585" y="21073"/>
                  </a:cubicBezTo>
                  <a:lnTo>
                    <a:pt x="1039207" y="395115"/>
                  </a:lnTo>
                  <a:cubicBezTo>
                    <a:pt x="1045700" y="408413"/>
                    <a:pt x="1045700" y="423962"/>
                    <a:pt x="1039207" y="437261"/>
                  </a:cubicBezTo>
                  <a:close/>
                </a:path>
              </a:pathLst>
            </a:custGeom>
            <a:blipFill>
              <a:blip r:embed="rId5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57150" cap="rnd">
              <a:solidFill>
                <a:srgbClr val="1B75BB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9144000" y="4546708"/>
            <a:ext cx="5744582" cy="4532733"/>
            <a:chOff x="0" y="0"/>
            <a:chExt cx="1054915" cy="832375"/>
          </a:xfrm>
        </p:grpSpPr>
        <p:sp>
          <p:nvSpPr>
            <p:cNvPr id="11" name="Freeform 11"/>
            <p:cNvSpPr/>
            <p:nvPr/>
          </p:nvSpPr>
          <p:spPr>
            <a:xfrm>
              <a:off x="7474" y="0"/>
              <a:ext cx="1039966" cy="832375"/>
            </a:xfrm>
            <a:custGeom>
              <a:avLst/>
              <a:gdLst/>
              <a:ahLst/>
              <a:cxnLst/>
              <a:rect l="l" t="t" r="r" b="b"/>
              <a:pathLst>
                <a:path w="1039966" h="832375">
                  <a:moveTo>
                    <a:pt x="1033250" y="445253"/>
                  </a:moveTo>
                  <a:lnTo>
                    <a:pt x="858432" y="803310"/>
                  </a:lnTo>
                  <a:cubicBezTo>
                    <a:pt x="849749" y="821095"/>
                    <a:pt x="831688" y="832375"/>
                    <a:pt x="811897" y="832375"/>
                  </a:cubicBezTo>
                  <a:lnTo>
                    <a:pt x="228071" y="832375"/>
                  </a:lnTo>
                  <a:cubicBezTo>
                    <a:pt x="208279" y="832375"/>
                    <a:pt x="190218" y="821095"/>
                    <a:pt x="181535" y="803310"/>
                  </a:cubicBezTo>
                  <a:lnTo>
                    <a:pt x="6717" y="445253"/>
                  </a:lnTo>
                  <a:cubicBezTo>
                    <a:pt x="-2239" y="426911"/>
                    <a:pt x="-2239" y="405465"/>
                    <a:pt x="6717" y="387122"/>
                  </a:cubicBezTo>
                  <a:lnTo>
                    <a:pt x="181535" y="29065"/>
                  </a:lnTo>
                  <a:cubicBezTo>
                    <a:pt x="190218" y="11280"/>
                    <a:pt x="208279" y="0"/>
                    <a:pt x="228071" y="0"/>
                  </a:cubicBezTo>
                  <a:lnTo>
                    <a:pt x="811897" y="0"/>
                  </a:lnTo>
                  <a:cubicBezTo>
                    <a:pt x="831688" y="0"/>
                    <a:pt x="849749" y="11280"/>
                    <a:pt x="858432" y="29065"/>
                  </a:cubicBezTo>
                  <a:lnTo>
                    <a:pt x="1033250" y="387122"/>
                  </a:lnTo>
                  <a:cubicBezTo>
                    <a:pt x="1042206" y="405465"/>
                    <a:pt x="1042206" y="426911"/>
                    <a:pt x="1033250" y="445253"/>
                  </a:cubicBezTo>
                  <a:close/>
                </a:path>
              </a:pathLst>
            </a:custGeom>
            <a:blipFill>
              <a:blip r:embed="rId6" cstate="email">
                <a:extLst>
                  <a:ext uri="{28A0092B-C50C-407E-A947-70E740481C1C}">
                    <a14:useLocalDpi xmlns:a14="http://schemas.microsoft.com/office/drawing/2010/main"/>
                  </a:ext>
                </a:extLst>
              </a:blip>
              <a:stretch>
                <a:fillRect/>
              </a:stretch>
            </a:blipFill>
            <a:ln w="57150" cap="rnd">
              <a:solidFill>
                <a:srgbClr val="1B75BB"/>
              </a:solidFill>
              <a:prstDash val="solid"/>
              <a:round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17" name="TextBox 5">
            <a:extLst>
              <a:ext uri="{FF2B5EF4-FFF2-40B4-BE49-F238E27FC236}">
                <a16:creationId xmlns:a16="http://schemas.microsoft.com/office/drawing/2014/main" id="{6699FA40-EA1E-97C5-C28C-312A42B3DD5F}"/>
              </a:ext>
            </a:extLst>
          </p:cNvPr>
          <p:cNvSpPr txBox="1"/>
          <p:nvPr/>
        </p:nvSpPr>
        <p:spPr>
          <a:xfrm>
            <a:off x="479139" y="237402"/>
            <a:ext cx="15017429" cy="9109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7973"/>
              </a:lnSpc>
            </a:pPr>
            <a:r>
              <a:rPr lang="en-US" sz="4800" dirty="0">
                <a:solidFill>
                  <a:srgbClr val="000000"/>
                </a:solidFill>
                <a:latin typeface="Open Sauce"/>
                <a:ea typeface="Open Sauce"/>
                <a:cs typeface="Open Sauce"/>
                <a:sym typeface="Open Sauce"/>
              </a:rPr>
              <a:t>References </a:t>
            </a:r>
            <a:endParaRPr lang="en-US" sz="4800" b="1" dirty="0">
              <a:solidFill>
                <a:srgbClr val="000000"/>
              </a:solidFill>
              <a:latin typeface="Open Sauce"/>
              <a:ea typeface="Open Sauce"/>
              <a:cs typeface="Open Sauce"/>
              <a:sym typeface="Open Sauce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B2AC43B-92BD-E24E-A392-51CFF526C993}"/>
              </a:ext>
            </a:extLst>
          </p:cNvPr>
          <p:cNvSpPr txBox="1"/>
          <p:nvPr/>
        </p:nvSpPr>
        <p:spPr>
          <a:xfrm>
            <a:off x="681111" y="2434663"/>
            <a:ext cx="14782800" cy="78790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Adegoke, V.,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Seuwou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Farini, F., Parkes, J. and Pilkington, A. (2025). TRANSFORMING NHS CULTURE THROUGH UNCONSCIOUS BIAS TRAINING FOR MANAGERS AND STAFF: PERSPECTIVES FROM THE LIVED EXPERIENCES OF BAME STAFF.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EDULEARN proceedings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1, pp.453–461.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://doi.org/10.21125/edulearn.2025.0197.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Bhat, K.,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Easwarathasan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R., Jacob, M., Poole, W.,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Sapaetharan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V., Sidhu, M. and Thomas, A. (2022). Identifying and understanding the factors that influence the functioning of integrated healthcare systems in the NHS: a systematic literature review.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BMJ Open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[online] 12(4), p.e049296.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://doi.org/10.1136/bmjopen-2021-049296.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CIPD (2024).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Training Services in the NHS | CIPD HR-inform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Hr-inform.co.uk. Available at: https://www.hr-inform.co.uk/employment_law/training-services-in-the-nhs [Accessed 4 Apr. 2026].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Geary, U., McKee, M. and Petty-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Saphon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K. (2024). Mind the implementation gap: a systems analysis of the NHS Long Term Workforce Plan to increase the number of doctors trained in the UK raises many questions.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Medical Bulletin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150(1).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://doi.org/10.1093/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bmb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/ldae002.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Griffin, R. (2023).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Healthcare support workers : a practical guide for training and development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London: Routledge, Taylor &amp; Francis Group.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Hardie, T., Horton, T., Thornton-Lee, N., Home, J. and Pereira, P. (2022). Developing learning health systems in the UK: Priorities for action.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://doi.org/10.37829/hf-2022-i06.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Hewett, M. (2022). Ethics and toxic high-workload work environments.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General Practice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72(718), pp.226–227.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://doi.org/10.3399/bjgp22x719333.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(2026).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England» Education, training and development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[online] www.england.nhs.uk. Available at: https://www.england.nhs.uk/mat-transformation/matrons-handbook/education-training-and-development/.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Wakeling, J., New, H., Hall, A. and Christie, L. (2025). Addressing the learning and development needs of the NHS support workforce: a qualitative study of what helps and hinders. </a:t>
            </a:r>
            <a:r>
              <a:rPr lang="en-US" sz="22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British Journal of Healthcare Management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31(6), pp.1–12. </a:t>
            </a:r>
            <a:r>
              <a:rPr lang="en-US" sz="22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doi:https</a:t>
            </a:r>
            <a:r>
              <a:rPr lang="en-US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://doi.org/10.12968/bjhc.2025.0020.</a:t>
            </a:r>
          </a:p>
        </p:txBody>
      </p:sp>
      <p:sp>
        <p:nvSpPr>
          <p:cNvPr id="3" name="TextBox 12">
            <a:extLst>
              <a:ext uri="{FF2B5EF4-FFF2-40B4-BE49-F238E27FC236}">
                <a16:creationId xmlns:a16="http://schemas.microsoft.com/office/drawing/2014/main" id="{BAF1AE19-115A-16CE-B202-E7FF4DE83602}"/>
              </a:ext>
            </a:extLst>
          </p:cNvPr>
          <p:cNvSpPr txBox="1"/>
          <p:nvPr/>
        </p:nvSpPr>
        <p:spPr>
          <a:xfrm>
            <a:off x="4191000" y="0"/>
            <a:ext cx="11125200" cy="13593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>
              <a:lnSpc>
                <a:spcPts val="10598"/>
              </a:lnSpc>
            </a:pPr>
            <a:r>
              <a:rPr lang="en-US" sz="4800" b="1" dirty="0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Group </a:t>
            </a:r>
            <a:r>
              <a:rPr lang="en-US" sz="4800" b="1">
                <a:solidFill>
                  <a:srgbClr val="014A85"/>
                </a:solidFill>
                <a:latin typeface="Open Sauce Bold"/>
                <a:ea typeface="Open Sauce Bold"/>
                <a:cs typeface="Open Sauce Bold"/>
                <a:sym typeface="Open Sauce Bold"/>
              </a:rPr>
              <a:t>Leader </a:t>
            </a:r>
            <a:endParaRPr lang="en-US" sz="4800" b="1" dirty="0">
              <a:solidFill>
                <a:srgbClr val="014A85"/>
              </a:solidFill>
              <a:latin typeface="Open Sauce Bold"/>
              <a:ea typeface="Open Sauce Bold"/>
              <a:cs typeface="Open Sauce Bold"/>
              <a:sym typeface="Open Sauce Bold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697</TotalTime>
  <Words>6420</Words>
  <Application>Microsoft Office PowerPoint</Application>
  <PresentationFormat>Custom</PresentationFormat>
  <Paragraphs>460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2" baseType="lpstr">
      <vt:lpstr>Times New Roman</vt:lpstr>
      <vt:lpstr>Calibri</vt:lpstr>
      <vt:lpstr>Arial</vt:lpstr>
      <vt:lpstr>Poppins</vt:lpstr>
      <vt:lpstr>Open Sauce Bold</vt:lpstr>
      <vt:lpstr>Montserrat</vt:lpstr>
      <vt:lpstr>Montserrat Bold</vt:lpstr>
      <vt:lpstr>Open Sauce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Blue and White Modern Medical Healthcare Presentation</dc:title>
  <dc:creator>muhammed salim</dc:creator>
  <cp:lastModifiedBy>muhammed salim</cp:lastModifiedBy>
  <cp:revision>5</cp:revision>
  <dcterms:created xsi:type="dcterms:W3CDTF">2006-08-16T00:00:00Z</dcterms:created>
  <dcterms:modified xsi:type="dcterms:W3CDTF">2026-04-04T20:30:53Z</dcterms:modified>
  <dc:identifier>DAHFslZtLpg</dc:identifier>
</cp:coreProperties>
</file>