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4"/>
  </p:sldMasterIdLst>
  <p:notesMasterIdLst>
    <p:notesMasterId r:id="rId26"/>
  </p:notesMasterIdLst>
  <p:handoutMasterIdLst>
    <p:handoutMasterId r:id="rId27"/>
  </p:handoutMasterIdLst>
  <p:sldIdLst>
    <p:sldId id="256" r:id="rId5"/>
    <p:sldId id="257" r:id="rId6"/>
    <p:sldId id="260" r:id="rId7"/>
    <p:sldId id="273" r:id="rId8"/>
    <p:sldId id="265" r:id="rId9"/>
    <p:sldId id="258" r:id="rId10"/>
    <p:sldId id="275" r:id="rId11"/>
    <p:sldId id="276" r:id="rId12"/>
    <p:sldId id="277" r:id="rId13"/>
    <p:sldId id="278" r:id="rId14"/>
    <p:sldId id="261" r:id="rId15"/>
    <p:sldId id="264" r:id="rId16"/>
    <p:sldId id="270" r:id="rId17"/>
    <p:sldId id="263" r:id="rId18"/>
    <p:sldId id="259" r:id="rId19"/>
    <p:sldId id="266" r:id="rId20"/>
    <p:sldId id="267" r:id="rId21"/>
    <p:sldId id="271" r:id="rId22"/>
    <p:sldId id="268" r:id="rId23"/>
    <p:sldId id="279" r:id="rId24"/>
    <p:sldId id="272" r:id="rId25"/>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008EC0"/>
    <a:srgbClr val="009900"/>
    <a:srgbClr val="CC0099"/>
    <a:srgbClr val="99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87424" autoAdjust="0"/>
  </p:normalViewPr>
  <p:slideViewPr>
    <p:cSldViewPr>
      <p:cViewPr>
        <p:scale>
          <a:sx n="100" d="100"/>
          <a:sy n="100" d="100"/>
        </p:scale>
        <p:origin x="-294" y="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00"/>
    </p:cViewPr>
  </p:sorterViewPr>
  <p:notesViewPr>
    <p:cSldViewPr>
      <p:cViewPr varScale="1">
        <p:scale>
          <a:sx n="76" d="100"/>
          <a:sy n="76" d="100"/>
        </p:scale>
        <p:origin x="-2196" y="-96"/>
      </p:cViewPr>
      <p:guideLst>
        <p:guide orient="horz" pos="3127"/>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44958" cy="49680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22531" name="Rectangle 3"/>
          <p:cNvSpPr>
            <a:spLocks noGrp="1" noChangeArrowheads="1"/>
          </p:cNvSpPr>
          <p:nvPr>
            <p:ph type="dt" sz="quarter" idx="1"/>
          </p:nvPr>
        </p:nvSpPr>
        <p:spPr bwMode="auto">
          <a:xfrm>
            <a:off x="3851098" y="0"/>
            <a:ext cx="2944958" cy="49680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22532" name="Rectangle 4"/>
          <p:cNvSpPr>
            <a:spLocks noGrp="1" noChangeArrowheads="1"/>
          </p:cNvSpPr>
          <p:nvPr>
            <p:ph type="ftr" sz="quarter" idx="2"/>
          </p:nvPr>
        </p:nvSpPr>
        <p:spPr bwMode="auto">
          <a:xfrm>
            <a:off x="0" y="9428242"/>
            <a:ext cx="2944958" cy="49680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22533" name="Rectangle 5"/>
          <p:cNvSpPr>
            <a:spLocks noGrp="1" noChangeArrowheads="1"/>
          </p:cNvSpPr>
          <p:nvPr>
            <p:ph type="sldNum" sz="quarter" idx="3"/>
          </p:nvPr>
        </p:nvSpPr>
        <p:spPr bwMode="auto">
          <a:xfrm>
            <a:off x="3851098" y="9428242"/>
            <a:ext cx="2944958" cy="49680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2FEE2DC5-7D54-487D-B395-14CD84725473}" type="slidenum">
              <a:rPr lang="en-GB"/>
              <a:pPr>
                <a:defRPr/>
              </a:pPr>
              <a:t>‹#›</a:t>
            </a:fld>
            <a:endParaRPr lang="en-GB"/>
          </a:p>
        </p:txBody>
      </p:sp>
    </p:spTree>
    <p:extLst>
      <p:ext uri="{BB962C8B-B14F-4D97-AF65-F5344CB8AC3E}">
        <p14:creationId xmlns:p14="http://schemas.microsoft.com/office/powerpoint/2010/main" val="18032229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44958" cy="49680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4099" name="Rectangle 3"/>
          <p:cNvSpPr>
            <a:spLocks noGrp="1" noChangeArrowheads="1"/>
          </p:cNvSpPr>
          <p:nvPr>
            <p:ph type="dt" idx="1"/>
          </p:nvPr>
        </p:nvSpPr>
        <p:spPr bwMode="auto">
          <a:xfrm>
            <a:off x="3851098" y="0"/>
            <a:ext cx="2944958" cy="49680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2052"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79606" y="4715710"/>
            <a:ext cx="5438464" cy="446651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9428242"/>
            <a:ext cx="2944958" cy="49680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4103" name="Rectangle 7"/>
          <p:cNvSpPr>
            <a:spLocks noGrp="1" noChangeArrowheads="1"/>
          </p:cNvSpPr>
          <p:nvPr>
            <p:ph type="sldNum" sz="quarter" idx="5"/>
          </p:nvPr>
        </p:nvSpPr>
        <p:spPr bwMode="auto">
          <a:xfrm>
            <a:off x="3851098" y="9428242"/>
            <a:ext cx="2944958" cy="49680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BFF2E31-58DE-45F7-9209-18ACD53EAA48}" type="slidenum">
              <a:rPr lang="en-GB"/>
              <a:pPr>
                <a:defRPr/>
              </a:pPr>
              <a:t>‹#›</a:t>
            </a:fld>
            <a:endParaRPr lang="en-GB"/>
          </a:p>
        </p:txBody>
      </p:sp>
    </p:spTree>
    <p:extLst>
      <p:ext uri="{BB962C8B-B14F-4D97-AF65-F5344CB8AC3E}">
        <p14:creationId xmlns:p14="http://schemas.microsoft.com/office/powerpoint/2010/main" val="21251190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Rot="1" noChangeAspect="1" noChangeArrowheads="1" noTextEdit="1"/>
          </p:cNvSpPr>
          <p:nvPr>
            <p:ph type="sldImg"/>
          </p:nvPr>
        </p:nvSpPr>
        <p:spPr>
          <a:ln/>
        </p:spPr>
      </p:sp>
      <p:sp>
        <p:nvSpPr>
          <p:cNvPr id="30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2</a:t>
            </a:fld>
            <a:endParaRPr lang="en-GB"/>
          </a:p>
        </p:txBody>
      </p:sp>
    </p:spTree>
    <p:extLst>
      <p:ext uri="{BB962C8B-B14F-4D97-AF65-F5344CB8AC3E}">
        <p14:creationId xmlns:p14="http://schemas.microsoft.com/office/powerpoint/2010/main" val="2419199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3</a:t>
            </a:fld>
            <a:endParaRPr lang="en-GB"/>
          </a:p>
        </p:txBody>
      </p:sp>
    </p:spTree>
    <p:extLst>
      <p:ext uri="{BB962C8B-B14F-4D97-AF65-F5344CB8AC3E}">
        <p14:creationId xmlns:p14="http://schemas.microsoft.com/office/powerpoint/2010/main" val="2013167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GB" sz="1200" b="1" smtClean="0"/>
              <a:t>Our </a:t>
            </a:r>
            <a:r>
              <a:rPr lang="en-GB" sz="1200" b="1" dirty="0" smtClean="0"/>
              <a:t>remit covers </a:t>
            </a:r>
            <a:r>
              <a:rPr lang="en-GB" sz="1200" dirty="0" smtClean="0"/>
              <a:t>– policy development, expert advisory, development and implementation of pilots and projects, training and consultancy</a:t>
            </a:r>
            <a:endParaRPr lang="en-GB" sz="1200" b="1" dirty="0" smtClean="0"/>
          </a:p>
          <a:p>
            <a:pPr eaLnBrk="1" hangingPunct="1">
              <a:lnSpc>
                <a:spcPct val="90000"/>
              </a:lnSpc>
            </a:pPr>
            <a:r>
              <a:rPr lang="en-GB" sz="1200" b="1" dirty="0" smtClean="0"/>
              <a:t>Training and consultancy services-</a:t>
            </a:r>
            <a:r>
              <a:rPr lang="en-GB" sz="1200" dirty="0" smtClean="0"/>
              <a:t> practical, in-house consultancy, providing work-life balance, flexible working, equality and diversity and HR solutions to private, public and voluntary organisations.</a:t>
            </a:r>
            <a:endParaRPr lang="en-GB" sz="1200" b="1" dirty="0" smtClean="0"/>
          </a:p>
          <a:p>
            <a:pPr eaLnBrk="1" hangingPunct="1">
              <a:lnSpc>
                <a:spcPct val="90000"/>
              </a:lnSpc>
            </a:pPr>
            <a:r>
              <a:rPr lang="en-GB" sz="1200" b="1" dirty="0" smtClean="0"/>
              <a:t>Networks</a:t>
            </a:r>
            <a:r>
              <a:rPr lang="en-GB" sz="1200" dirty="0" smtClean="0"/>
              <a:t> – </a:t>
            </a:r>
            <a:r>
              <a:rPr lang="en-GB" sz="1200" dirty="0" err="1" smtClean="0"/>
              <a:t>Chwarae</a:t>
            </a:r>
            <a:r>
              <a:rPr lang="en-GB" sz="1200" dirty="0" smtClean="0"/>
              <a:t> </a:t>
            </a:r>
            <a:r>
              <a:rPr lang="en-GB" sz="1200" dirty="0" err="1" smtClean="0"/>
              <a:t>Teg</a:t>
            </a:r>
            <a:r>
              <a:rPr lang="en-GB" sz="1200" dirty="0" smtClean="0"/>
              <a:t> facilitates work/life balance and training and education networks in South East, West and North Wales, b</a:t>
            </a:r>
            <a:r>
              <a:rPr lang="en-US" sz="1200" dirty="0" smtClean="0"/>
              <a:t>ringing together representatives from the public, private and voluntary sectors to exchange information, share good practice and discuss new developments and opportunities. </a:t>
            </a:r>
          </a:p>
          <a:p>
            <a:pPr eaLnBrk="1" hangingPunct="1">
              <a:lnSpc>
                <a:spcPct val="90000"/>
              </a:lnSpc>
            </a:pPr>
            <a:endParaRPr lang="en-US" sz="1200" dirty="0" smtClean="0"/>
          </a:p>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4</a:t>
            </a:fld>
            <a:endParaRPr lang="en-GB"/>
          </a:p>
        </p:txBody>
      </p:sp>
    </p:spTree>
    <p:extLst>
      <p:ext uri="{BB962C8B-B14F-4D97-AF65-F5344CB8AC3E}">
        <p14:creationId xmlns:p14="http://schemas.microsoft.com/office/powerpoint/2010/main" val="2820277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Quiz for all students. </a:t>
            </a:r>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5</a:t>
            </a:fld>
            <a:endParaRPr lang="en-GB"/>
          </a:p>
        </p:txBody>
      </p:sp>
    </p:spTree>
    <p:extLst>
      <p:ext uri="{BB962C8B-B14F-4D97-AF65-F5344CB8AC3E}">
        <p14:creationId xmlns:p14="http://schemas.microsoft.com/office/powerpoint/2010/main" val="3165583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Sex Disqualification (removal) Act allowed for the first time the participation of women in particular professions and the Civil Service, Legal professions</a:t>
            </a:r>
            <a:r>
              <a:rPr lang="en-GB" baseline="0" dirty="0" smtClean="0"/>
              <a:t> and accountancy, </a:t>
            </a:r>
            <a:r>
              <a:rPr lang="en-GB" dirty="0" smtClean="0"/>
              <a:t>among other areas. The passing of both of the Act was vigorously opposed at the time by Trade Unions on the grounds that women ‘should not have to engage in waged work’, that increases in women’s pay would diminish their value to potential employers, and that such measures would damage male employment rates</a:t>
            </a:r>
          </a:p>
          <a:p>
            <a:endParaRPr lang="en-GB" dirty="0" smtClean="0"/>
          </a:p>
          <a:p>
            <a:r>
              <a:rPr lang="en-GB" sz="1200" b="0" i="0" u="none" strike="noStrike" kern="1200" baseline="0" dirty="0" smtClean="0">
                <a:solidFill>
                  <a:schemeClr val="tx1"/>
                </a:solidFill>
                <a:latin typeface="Arial" charset="0"/>
                <a:ea typeface="+mn-ea"/>
                <a:cs typeface="+mn-cs"/>
              </a:rPr>
              <a:t>The Sex Discrimination Act 1975 makes it illegal to discriminate against women in work, education and training. </a:t>
            </a:r>
          </a:p>
          <a:p>
            <a:r>
              <a:rPr lang="en-GB" sz="1200" b="0" i="0" u="none" strike="noStrike" kern="1200" baseline="0" dirty="0" smtClean="0">
                <a:solidFill>
                  <a:schemeClr val="tx1"/>
                </a:solidFill>
                <a:latin typeface="Arial" charset="0"/>
                <a:ea typeface="+mn-ea"/>
                <a:cs typeface="+mn-cs"/>
              </a:rPr>
              <a:t>The Employment Protection  1975 introduces statutory maternity provision and makes it illegal to sack a woman because she is</a:t>
            </a:r>
          </a:p>
          <a:p>
            <a:r>
              <a:rPr lang="en-GB" sz="1200" b="0" i="0" u="none" strike="noStrike" kern="1200" baseline="0" dirty="0" smtClean="0">
                <a:solidFill>
                  <a:schemeClr val="tx1"/>
                </a:solidFill>
                <a:latin typeface="Arial" charset="0"/>
                <a:ea typeface="+mn-ea"/>
                <a:cs typeface="+mn-cs"/>
              </a:rPr>
              <a:t>pregnant.</a:t>
            </a:r>
          </a:p>
          <a:p>
            <a:endParaRPr lang="en-GB" sz="1200" b="0" i="0" u="none" strike="noStrike" kern="1200" baseline="0" dirty="0" smtClean="0">
              <a:solidFill>
                <a:schemeClr val="tx1"/>
              </a:solidFill>
              <a:latin typeface="Arial" charset="0"/>
              <a:ea typeface="+mn-ea"/>
              <a:cs typeface="+mn-cs"/>
            </a:endParaRPr>
          </a:p>
          <a:p>
            <a:r>
              <a:rPr lang="en-GB" sz="1200" b="0" i="0" u="none" strike="noStrike" kern="1200" baseline="0" dirty="0" smtClean="0">
                <a:solidFill>
                  <a:schemeClr val="tx1"/>
                </a:solidFill>
                <a:latin typeface="Arial" charset="0"/>
                <a:ea typeface="+mn-ea"/>
                <a:cs typeface="+mn-cs"/>
              </a:rPr>
              <a:t>Later Acts are often brought about because of a need to bring UK law into line with EU directives</a:t>
            </a:r>
            <a:r>
              <a:rPr lang="en-GB" sz="1200" b="0" i="0" u="none" strike="noStrike" kern="1200" dirty="0" smtClean="0">
                <a:solidFill>
                  <a:schemeClr val="tx1"/>
                </a:solidFill>
                <a:latin typeface="Arial" charset="0"/>
                <a:ea typeface="+mn-ea"/>
                <a:cs typeface="+mn-cs"/>
              </a:rPr>
              <a:t> and the human rights act</a:t>
            </a:r>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6</a:t>
            </a:fld>
            <a:endParaRPr lang="en-GB"/>
          </a:p>
        </p:txBody>
      </p:sp>
    </p:spTree>
    <p:extLst>
      <p:ext uri="{BB962C8B-B14F-4D97-AF65-F5344CB8AC3E}">
        <p14:creationId xmlns:p14="http://schemas.microsoft.com/office/powerpoint/2010/main" val="1030112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type="dt" sz="quarter" idx="1"/>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t>May 2010</a:t>
            </a:r>
          </a:p>
        </p:txBody>
      </p:sp>
      <p:sp>
        <p:nvSpPr>
          <p:cNvPr id="21507"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3CA9758-1C7B-48F3-A8E0-F4B4F36CB316}" type="slidenum">
              <a:rPr lang="en-US"/>
              <a:pPr eaLnBrk="1" hangingPunct="1"/>
              <a:t>7</a:t>
            </a:fld>
            <a:endParaRPr lang="en-US"/>
          </a:p>
        </p:txBody>
      </p:sp>
      <p:sp>
        <p:nvSpPr>
          <p:cNvPr id="21508" name="Rectangle 2"/>
          <p:cNvSpPr>
            <a:spLocks noGrp="1" noRot="1" noChangeAspect="1" noChangeArrowheads="1" noTextEdit="1"/>
          </p:cNvSpPr>
          <p:nvPr>
            <p:ph type="sldImg"/>
          </p:nvPr>
        </p:nvSpPr>
        <p:spPr>
          <a:ln/>
        </p:spPr>
      </p:sp>
      <p:sp>
        <p:nvSpPr>
          <p:cNvPr id="21509" name="Rectangle 3"/>
          <p:cNvSpPr>
            <a:spLocks noGrp="1" noChangeArrowheads="1"/>
          </p:cNvSpPr>
          <p:nvPr>
            <p:ph type="body" idx="1"/>
          </p:nvPr>
        </p:nvSpPr>
        <p:spPr>
          <a:noFill/>
        </p:spPr>
        <p:txBody>
          <a:bodyPr/>
          <a:lstStyle/>
          <a:p>
            <a:pPr eaLnBrk="1" hangingPunct="1"/>
            <a:r>
              <a:rPr lang="en-US" dirty="0" smtClean="0"/>
              <a:t>Split into groups</a:t>
            </a:r>
            <a:r>
              <a:rPr lang="en-US" baseline="0" dirty="0" smtClean="0"/>
              <a:t> – give flipchart </a:t>
            </a:r>
            <a:endParaRPr 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type="dt" sz="quarter" idx="1"/>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t>May 2010</a:t>
            </a:r>
          </a:p>
        </p:txBody>
      </p:sp>
      <p:sp>
        <p:nvSpPr>
          <p:cNvPr id="22531"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6007B73-DD34-4A77-BBD2-5CE432667029}" type="slidenum">
              <a:rPr lang="en-US"/>
              <a:pPr eaLnBrk="1" hangingPunct="1"/>
              <a:t>8</a:t>
            </a:fld>
            <a:endParaRPr lang="en-US"/>
          </a:p>
        </p:txBody>
      </p:sp>
      <p:sp>
        <p:nvSpPr>
          <p:cNvPr id="22532" name="Rectangle 2"/>
          <p:cNvSpPr>
            <a:spLocks noGrp="1" noRot="1" noChangeAspect="1" noChangeArrowheads="1" noTextEdit="1"/>
          </p:cNvSpPr>
          <p:nvPr>
            <p:ph type="sldImg"/>
          </p:nvPr>
        </p:nvSpPr>
        <p:spPr>
          <a:ln/>
        </p:spPr>
      </p:sp>
      <p:sp>
        <p:nvSpPr>
          <p:cNvPr id="22533" name="Rectangle 3"/>
          <p:cNvSpPr>
            <a:spLocks noGrp="1" noChangeArrowheads="1"/>
          </p:cNvSpPr>
          <p:nvPr>
            <p:ph type="body" idx="1"/>
          </p:nvPr>
        </p:nvSpPr>
        <p:spPr>
          <a:noFill/>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Grp="1" noChangeArrowheads="1"/>
          </p:cNvSpPr>
          <p:nvPr>
            <p:ph type="dt" sz="quarter" idx="1"/>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t>May 2010</a:t>
            </a:r>
          </a:p>
        </p:txBody>
      </p:sp>
      <p:sp>
        <p:nvSpPr>
          <p:cNvPr id="23555"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5324CA2-4D9B-4EAB-AE03-C70B86BFBD29}" type="slidenum">
              <a:rPr lang="en-US"/>
              <a:pPr eaLnBrk="1" hangingPunct="1"/>
              <a:t>9</a:t>
            </a:fld>
            <a:endParaRPr lang="en-US"/>
          </a:p>
        </p:txBody>
      </p:sp>
      <p:sp>
        <p:nvSpPr>
          <p:cNvPr id="23556" name="Rectangle 2"/>
          <p:cNvSpPr>
            <a:spLocks noGrp="1" noRot="1" noChangeAspect="1" noChangeArrowheads="1" noTextEdit="1"/>
          </p:cNvSpPr>
          <p:nvPr>
            <p:ph type="sldImg"/>
          </p:nvPr>
        </p:nvSpPr>
        <p:spPr>
          <a:ln/>
        </p:spPr>
      </p:sp>
      <p:sp>
        <p:nvSpPr>
          <p:cNvPr id="23557" name="Rectangle 3"/>
          <p:cNvSpPr>
            <a:spLocks noGrp="1" noChangeArrowheads="1"/>
          </p:cNvSpPr>
          <p:nvPr>
            <p:ph type="body" idx="1"/>
          </p:nvPr>
        </p:nvSpPr>
        <p:spPr>
          <a:noFill/>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type="dt" sz="quarter" idx="1"/>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t>May 2010</a:t>
            </a:r>
          </a:p>
        </p:txBody>
      </p:sp>
      <p:sp>
        <p:nvSpPr>
          <p:cNvPr id="24579"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53E23FE-4CBC-4098-9229-8067F393EF07}" type="slidenum">
              <a:rPr lang="en-US"/>
              <a:pPr eaLnBrk="1" hangingPunct="1"/>
              <a:t>10</a:t>
            </a:fld>
            <a:endParaRPr lang="en-US"/>
          </a:p>
        </p:txBody>
      </p:sp>
      <p:sp>
        <p:nvSpPr>
          <p:cNvPr id="24580" name="Rectangle 2"/>
          <p:cNvSpPr>
            <a:spLocks noGrp="1" noRot="1" noChangeAspect="1" noChangeArrowheads="1" noTextEdit="1"/>
          </p:cNvSpPr>
          <p:nvPr>
            <p:ph type="sldImg"/>
          </p:nvPr>
        </p:nvSpPr>
        <p:spPr>
          <a:ln/>
        </p:spPr>
      </p:sp>
      <p:sp>
        <p:nvSpPr>
          <p:cNvPr id="24581" name="Rectangle 3"/>
          <p:cNvSpPr>
            <a:spLocks noGrp="1" noChangeArrowheads="1"/>
          </p:cNvSpPr>
          <p:nvPr>
            <p:ph type="body" idx="1"/>
          </p:nvPr>
        </p:nvSpPr>
        <p:spPr>
          <a:noFill/>
        </p:spPr>
        <p:txBody>
          <a:bodyPr/>
          <a:lstStyle/>
          <a:p>
            <a:pPr eaLnBrk="1" hangingPunct="1"/>
            <a:r>
              <a:rPr lang="en-GB" dirty="0" smtClean="0"/>
              <a:t>Legal</a:t>
            </a:r>
          </a:p>
          <a:p>
            <a:pPr eaLnBrk="1" hangingPunct="1"/>
            <a:endParaRPr lang="en-GB" dirty="0" smtClean="0"/>
          </a:p>
          <a:p>
            <a:pPr eaLnBrk="1" hangingPunct="1"/>
            <a:r>
              <a:rPr lang="en-GB" dirty="0" smtClean="0"/>
              <a:t>Ethical (morally correct, honourable, rules of conduct)</a:t>
            </a:r>
          </a:p>
          <a:p>
            <a:pPr eaLnBrk="1" hangingPunct="1"/>
            <a:endParaRPr lang="en-GB" dirty="0" smtClean="0"/>
          </a:p>
          <a:p>
            <a:pPr eaLnBrk="1" hangingPunct="1"/>
            <a:r>
              <a:rPr lang="en-GB" dirty="0" smtClean="0"/>
              <a:t>Business</a:t>
            </a:r>
            <a:endParaRPr lang="en-US"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Explain that these aspects of diversity are especially protected because possession of these characteristics is proven to cause societal disadvantage when compared to an equivalent person who differs only by that characteristic. The reason these characteristics are especially protected is often due to historical and cultural drivers – sex and race equality laws grew out of economic necessity, whereas sexual orientation is derived from a human rights approach to equality. To a large extent these categories of identity have been the basis of prejudice, stereotyping and discrimination on a EU wide level.</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A million tiny inequalities add up to huge structural problems like the gender pay gap.</a:t>
            </a:r>
          </a:p>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11</a:t>
            </a:fld>
            <a:endParaRPr lang="en-GB"/>
          </a:p>
        </p:txBody>
      </p:sp>
    </p:spTree>
    <p:extLst>
      <p:ext uri="{BB962C8B-B14F-4D97-AF65-F5344CB8AC3E}">
        <p14:creationId xmlns:p14="http://schemas.microsoft.com/office/powerpoint/2010/main" val="821666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smtClean="0"/>
          </a:p>
          <a:p>
            <a:pPr marL="342900" indent="-342900">
              <a:buFont typeface="+mj-lt"/>
              <a:buAutoNum type="arabicPeriod"/>
              <a:defRPr/>
            </a:pPr>
            <a:r>
              <a:rPr lang="en-GB" sz="1200" b="1" dirty="0" smtClean="0"/>
              <a:t>Direct discrimination</a:t>
            </a:r>
            <a:r>
              <a:rPr lang="en-GB" sz="1200" dirty="0" smtClean="0"/>
              <a:t> - where someone is treated less favourably than another person because of a protected characteristic. </a:t>
            </a:r>
          </a:p>
          <a:p>
            <a:pPr marL="342900" indent="-342900">
              <a:buFont typeface="+mj-lt"/>
              <a:buAutoNum type="arabicPeriod"/>
              <a:defRPr/>
            </a:pPr>
            <a:r>
              <a:rPr lang="en-GB" sz="1200" b="1" dirty="0" smtClean="0"/>
              <a:t>Associative discrimination</a:t>
            </a:r>
            <a:r>
              <a:rPr lang="en-GB" sz="1200" dirty="0" smtClean="0"/>
              <a:t> - this is direct discrimination against someone because they are associated with another person who possesses a protected characteristic. </a:t>
            </a:r>
          </a:p>
          <a:p>
            <a:pPr marL="342900" indent="-342900">
              <a:buFont typeface="+mj-lt"/>
              <a:buAutoNum type="arabicPeriod"/>
              <a:defRPr/>
            </a:pPr>
            <a:r>
              <a:rPr lang="en-GB" sz="1200" b="1" dirty="0" smtClean="0"/>
              <a:t>Discrimination by perception</a:t>
            </a:r>
            <a:r>
              <a:rPr lang="en-GB" sz="1200" dirty="0" smtClean="0"/>
              <a:t> - this is direct discrimination against someone because others think that they possess a particular protected characteristic. They do not necessarily have to possess the characteristic, just be perceived to.</a:t>
            </a:r>
          </a:p>
          <a:p>
            <a:pPr marL="342900" indent="-342900">
              <a:buFontTx/>
              <a:buAutoNum type="arabicPeriod" startAt="4"/>
              <a:defRPr/>
            </a:pPr>
            <a:r>
              <a:rPr lang="en-GB" sz="1200" b="1" dirty="0" smtClean="0"/>
              <a:t>Indirect discrimination</a:t>
            </a:r>
            <a:r>
              <a:rPr lang="en-GB" sz="1200" dirty="0" smtClean="0"/>
              <a:t> - this can occur when you have a rule or policy that applies to everyone but disadvantages a person with a particular protected characteristic.</a:t>
            </a:r>
          </a:p>
          <a:p>
            <a:pPr marL="342900" indent="-342900">
              <a:buFontTx/>
              <a:buAutoNum type="arabicPeriod" startAt="5"/>
              <a:defRPr/>
            </a:pPr>
            <a:r>
              <a:rPr lang="en-GB" sz="1200" b="1" dirty="0" smtClean="0"/>
              <a:t>Harassment </a:t>
            </a:r>
            <a:r>
              <a:rPr lang="en-GB" sz="1200" dirty="0" smtClean="0"/>
              <a:t>- this is behaviour that is deemed offensive by the recipient. Employees can now complain of the behaviour they find offensive even if it is not directed at them.</a:t>
            </a:r>
          </a:p>
          <a:p>
            <a:pPr marL="342900" indent="-342900">
              <a:buFontTx/>
              <a:buAutoNum type="arabicPeriod" startAt="6"/>
              <a:defRPr/>
            </a:pPr>
            <a:r>
              <a:rPr lang="en-GB" sz="1200" b="1" dirty="0" smtClean="0"/>
              <a:t>Harassment by a third party </a:t>
            </a:r>
            <a:r>
              <a:rPr lang="en-GB" sz="1200" dirty="0" smtClean="0"/>
              <a:t>- employers are potentially liable for the harassment of their staff or customers by people they don't themselves employ, i.e. a contractor.</a:t>
            </a:r>
          </a:p>
          <a:p>
            <a:pPr marL="342900" indent="-342900">
              <a:buFontTx/>
              <a:buAutoNum type="arabicPeriod" startAt="6"/>
              <a:defRPr/>
            </a:pPr>
            <a:r>
              <a:rPr lang="en-GB" sz="1200" b="1" dirty="0" smtClean="0"/>
              <a:t>Victimisation</a:t>
            </a:r>
            <a:r>
              <a:rPr lang="en-GB" sz="1200" dirty="0" smtClean="0"/>
              <a:t> - this occurs when someone is treated badly  because they have made or supported a complaint or grievance under this legislation </a:t>
            </a:r>
          </a:p>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12</a:t>
            </a:fld>
            <a:endParaRPr lang="en-GB" dirty="0"/>
          </a:p>
        </p:txBody>
      </p:sp>
    </p:spTree>
    <p:extLst>
      <p:ext uri="{BB962C8B-B14F-4D97-AF65-F5344CB8AC3E}">
        <p14:creationId xmlns:p14="http://schemas.microsoft.com/office/powerpoint/2010/main" val="5283411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13</a:t>
            </a:fld>
            <a:endParaRPr lang="en-GB"/>
          </a:p>
        </p:txBody>
      </p:sp>
    </p:spTree>
    <p:extLst>
      <p:ext uri="{BB962C8B-B14F-4D97-AF65-F5344CB8AC3E}">
        <p14:creationId xmlns:p14="http://schemas.microsoft.com/office/powerpoint/2010/main" val="12694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business case proves that discrimination is inherently illogical and obstructs business getting done – so why does it still happen? Rationalist theories of economics tell us it shouldn’t!</a:t>
            </a:r>
          </a:p>
          <a:p>
            <a:endParaRPr lang="en-GB" dirty="0"/>
          </a:p>
          <a:p>
            <a:r>
              <a:rPr lang="en-GB" dirty="0" smtClean="0"/>
              <a:t>Discrimination is often subconscious and emotional, based on deeply held and sometime unacknowledged stereotypes. It’s more likely to happen in workplaces that do not have formalised, impartial JDs and recruitment practices. Workplaces where managers get to appoint/progress staff based  on word-of-mouth, who prioritise ‘team fit’ over skills, and  who interview  people to assess whether they’d be friends with them. </a:t>
            </a:r>
          </a:p>
          <a:p>
            <a:endParaRPr lang="en-GB" dirty="0"/>
          </a:p>
          <a:p>
            <a:r>
              <a:rPr lang="en-GB" dirty="0" smtClean="0"/>
              <a:t>Indirect discrimination is often caused by assuming everyone is like you are, and not recognising diversity for what it is. We can all do more to know more and understand more about different groups.</a:t>
            </a:r>
          </a:p>
          <a:p>
            <a:endParaRPr lang="en-GB" dirty="0" smtClean="0"/>
          </a:p>
          <a:p>
            <a:r>
              <a:rPr lang="en-GB" dirty="0" smtClean="0"/>
              <a:t>Discrimination is most likely to be subtle and conscious, unwitting and institutional. This makes it  harder to address, but the effects are just a devastating. A million tiny injustices add up to major structural and economic problems, like the gender pay gap.</a:t>
            </a:r>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14</a:t>
            </a:fld>
            <a:endParaRPr lang="en-GB"/>
          </a:p>
        </p:txBody>
      </p:sp>
    </p:spTree>
    <p:extLst>
      <p:ext uri="{BB962C8B-B14F-4D97-AF65-F5344CB8AC3E}">
        <p14:creationId xmlns:p14="http://schemas.microsoft.com/office/powerpoint/2010/main" val="2968747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smtClean="0"/>
              <a:t>Equal rights for part time workers only</a:t>
            </a:r>
            <a:r>
              <a:rPr lang="en-GB" sz="900" baseline="0" dirty="0" smtClean="0"/>
              <a:t> introduced by House of Lords in 1994</a:t>
            </a:r>
          </a:p>
          <a:p>
            <a:r>
              <a:rPr lang="en-GB" sz="900" baseline="0" dirty="0" smtClean="0"/>
              <a:t>PT workers must receive equal pay for equal work</a:t>
            </a:r>
          </a:p>
          <a:p>
            <a:r>
              <a:rPr lang="en-GB" sz="900" baseline="0" dirty="0" smtClean="0"/>
              <a:t>But we privilege certain work styles over others, so we pay people different rates for similar work, depending on how many hours they’re contracted to each week. Benefits, responsibility and opportunities are only offered to those with the highest hours.</a:t>
            </a:r>
          </a:p>
          <a:p>
            <a:r>
              <a:rPr lang="en-GB" sz="900" b="1" kern="1200" dirty="0" smtClean="0">
                <a:solidFill>
                  <a:schemeClr val="tx1"/>
                </a:solidFill>
                <a:effectLst/>
              </a:rPr>
              <a:t>Benefits of employing part-time workers</a:t>
            </a:r>
          </a:p>
          <a:p>
            <a:r>
              <a:rPr lang="en-GB" sz="900" b="0" kern="1200" dirty="0" smtClean="0">
                <a:solidFill>
                  <a:schemeClr val="tx1"/>
                </a:solidFill>
                <a:effectLst/>
              </a:rPr>
              <a:t>being an efficient way to keep costs down in areas where you don't yet need full-time cover </a:t>
            </a:r>
          </a:p>
          <a:p>
            <a:r>
              <a:rPr lang="en-GB" sz="900" b="0" kern="1200" dirty="0" smtClean="0">
                <a:solidFill>
                  <a:schemeClr val="tx1"/>
                </a:solidFill>
                <a:effectLst/>
              </a:rPr>
              <a:t>increasing recruitment and retention of staff by offering family-friendly working practices </a:t>
            </a:r>
          </a:p>
          <a:p>
            <a:r>
              <a:rPr lang="en-GB" sz="900" b="0" kern="1200" dirty="0" smtClean="0">
                <a:solidFill>
                  <a:schemeClr val="tx1"/>
                </a:solidFill>
                <a:effectLst/>
              </a:rPr>
              <a:t>being able to show potential clients and customers that you value having a diverse workforce and ethical employment practices </a:t>
            </a:r>
          </a:p>
          <a:p>
            <a:r>
              <a:rPr lang="en-GB" sz="900" b="0" kern="1200" dirty="0" smtClean="0">
                <a:solidFill>
                  <a:schemeClr val="tx1"/>
                </a:solidFill>
                <a:effectLst/>
              </a:rPr>
              <a:t>allowing you to bring in highly skilled and experienced staff members even when you have a fixed budget and can't afford to bring someone in on a full-time basis </a:t>
            </a:r>
          </a:p>
          <a:p>
            <a:r>
              <a:rPr lang="en-GB" sz="900" b="0" kern="1200" dirty="0" smtClean="0">
                <a:solidFill>
                  <a:schemeClr val="tx1"/>
                </a:solidFill>
                <a:effectLst/>
              </a:rPr>
              <a:t>expanding the pool of potential recruits - part-time work tends to attract parents with younger children and older people, who may not want to work full time but can bring a wealth of skills, experience and expertise </a:t>
            </a:r>
          </a:p>
          <a:p>
            <a:r>
              <a:rPr lang="en-GB" sz="900" b="0" kern="1200" dirty="0" smtClean="0">
                <a:solidFill>
                  <a:schemeClr val="tx1"/>
                </a:solidFill>
                <a:effectLst/>
              </a:rPr>
              <a:t>increasing the ability of your business to respond to change and peaks of demands - for example, you can use more workers at peak times and extend your operating hours by using part-time workers in the evening or at weekends </a:t>
            </a:r>
          </a:p>
          <a:p>
            <a:r>
              <a:rPr lang="en-GB" sz="900" b="0" kern="1200" dirty="0" smtClean="0">
                <a:solidFill>
                  <a:schemeClr val="tx1"/>
                </a:solidFill>
                <a:effectLst/>
              </a:rPr>
              <a:t>helping to reduce the workloads of other workers, </a:t>
            </a:r>
            <a:r>
              <a:rPr lang="en-GB" sz="900" b="0" kern="1200" dirty="0" err="1" smtClean="0">
                <a:solidFill>
                  <a:schemeClr val="tx1"/>
                </a:solidFill>
                <a:effectLst/>
              </a:rPr>
              <a:t>eg</a:t>
            </a:r>
            <a:r>
              <a:rPr lang="en-GB" sz="900" b="0" kern="1200" dirty="0" smtClean="0">
                <a:solidFill>
                  <a:schemeClr val="tx1"/>
                </a:solidFill>
                <a:effectLst/>
              </a:rPr>
              <a:t> when you don't have enough work for a new full-time position but are regularly using overtime to meet demands - this can reduce your overtime costs and help prevent the negative effects of stress and fatigue </a:t>
            </a:r>
          </a:p>
          <a:p>
            <a:r>
              <a:rPr lang="en-GB" sz="900" b="1" kern="1200" dirty="0" smtClean="0">
                <a:solidFill>
                  <a:schemeClr val="tx1"/>
                </a:solidFill>
                <a:effectLst/>
              </a:rPr>
              <a:t>Costs associated with employing part-time workers</a:t>
            </a:r>
          </a:p>
          <a:p>
            <a:r>
              <a:rPr lang="en-GB" sz="900" b="0" kern="1200" dirty="0" smtClean="0">
                <a:solidFill>
                  <a:schemeClr val="tx1"/>
                </a:solidFill>
                <a:effectLst/>
              </a:rPr>
              <a:t>It costs more or less the same to employ a part-time worker as a full-time one. For instance, recruitment, induction and training costs are generally the same for a worker regardless of the number of hours they work.</a:t>
            </a:r>
          </a:p>
          <a:p>
            <a:r>
              <a:rPr lang="en-GB" sz="900" b="0" kern="1200" dirty="0" smtClean="0">
                <a:solidFill>
                  <a:schemeClr val="tx1"/>
                </a:solidFill>
                <a:effectLst/>
              </a:rPr>
              <a:t>However, if you recruit two individuals to fill one full-time vacancy, </a:t>
            </a:r>
            <a:r>
              <a:rPr lang="en-GB" sz="900" b="0" kern="1200" dirty="0" err="1" smtClean="0">
                <a:solidFill>
                  <a:schemeClr val="tx1"/>
                </a:solidFill>
                <a:effectLst/>
              </a:rPr>
              <a:t>ie</a:t>
            </a:r>
            <a:r>
              <a:rPr lang="en-GB" sz="900" b="0" kern="1200" dirty="0" smtClean="0">
                <a:solidFill>
                  <a:schemeClr val="tx1"/>
                </a:solidFill>
                <a:effectLst/>
              </a:rPr>
              <a:t> a job share:</a:t>
            </a:r>
          </a:p>
          <a:p>
            <a:r>
              <a:rPr lang="en-GB" sz="900" b="0" kern="1200" dirty="0" smtClean="0">
                <a:solidFill>
                  <a:schemeClr val="tx1"/>
                </a:solidFill>
                <a:effectLst/>
              </a:rPr>
              <a:t>recruitment costs may be greater than if you were taking on a single full-time worker </a:t>
            </a:r>
          </a:p>
          <a:p>
            <a:r>
              <a:rPr lang="en-GB" sz="900" b="0" kern="1200" dirty="0" smtClean="0">
                <a:solidFill>
                  <a:schemeClr val="tx1"/>
                </a:solidFill>
                <a:effectLst/>
              </a:rPr>
              <a:t>there could be additional costs in terms of pension provision, benefits and training </a:t>
            </a:r>
          </a:p>
          <a:p>
            <a:r>
              <a:rPr lang="en-GB" sz="900" b="0" kern="1200" dirty="0" smtClean="0">
                <a:solidFill>
                  <a:schemeClr val="tx1"/>
                </a:solidFill>
                <a:effectLst/>
              </a:rPr>
              <a:t>the job-sharers' manager may spend more time supervising two workers instead of one </a:t>
            </a:r>
            <a:endParaRPr lang="en-GB" sz="900" baseline="0" dirty="0" smtClean="0"/>
          </a:p>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15</a:t>
            </a:fld>
            <a:endParaRPr lang="en-GB"/>
          </a:p>
        </p:txBody>
      </p:sp>
    </p:spTree>
    <p:extLst>
      <p:ext uri="{BB962C8B-B14F-4D97-AF65-F5344CB8AC3E}">
        <p14:creationId xmlns:p14="http://schemas.microsoft.com/office/powerpoint/2010/main" val="4081737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16</a:t>
            </a:fld>
            <a:endParaRPr lang="en-GB"/>
          </a:p>
        </p:txBody>
      </p:sp>
    </p:spTree>
    <p:extLst>
      <p:ext uri="{BB962C8B-B14F-4D97-AF65-F5344CB8AC3E}">
        <p14:creationId xmlns:p14="http://schemas.microsoft.com/office/powerpoint/2010/main" val="35607376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17</a:t>
            </a:fld>
            <a:endParaRPr lang="en-GB"/>
          </a:p>
        </p:txBody>
      </p:sp>
    </p:spTree>
    <p:extLst>
      <p:ext uri="{BB962C8B-B14F-4D97-AF65-F5344CB8AC3E}">
        <p14:creationId xmlns:p14="http://schemas.microsoft.com/office/powerpoint/2010/main" val="8537618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Diversity needs to be mainstreamed throughout the business</a:t>
            </a:r>
          </a:p>
          <a:p>
            <a:r>
              <a:rPr lang="en-GB" dirty="0" smtClean="0"/>
              <a:t>It’s a culture issue, not just a matter of policies and procedures</a:t>
            </a:r>
          </a:p>
          <a:p>
            <a:r>
              <a:rPr lang="en-GB" dirty="0" smtClean="0"/>
              <a:t>The strategy needs to be lived and acted by ALL employees</a:t>
            </a:r>
          </a:p>
          <a:p>
            <a:r>
              <a:rPr lang="en-GB" dirty="0" smtClean="0"/>
              <a:t>You must regularly check to see that it is working properly</a:t>
            </a:r>
          </a:p>
          <a:p>
            <a:endParaRPr lang="en-GB" dirty="0"/>
          </a:p>
          <a:p>
            <a:r>
              <a:rPr lang="en-GB" dirty="0" smtClean="0"/>
              <a:t>There must be accountability – policy and practice</a:t>
            </a:r>
          </a:p>
          <a:p>
            <a:r>
              <a:rPr lang="en-GB" dirty="0" smtClean="0"/>
              <a:t>There must be responsibility  - from the very top to the bottom</a:t>
            </a:r>
          </a:p>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18</a:t>
            </a:fld>
            <a:endParaRPr lang="en-GB"/>
          </a:p>
        </p:txBody>
      </p:sp>
    </p:spTree>
    <p:extLst>
      <p:ext uri="{BB962C8B-B14F-4D97-AF65-F5344CB8AC3E}">
        <p14:creationId xmlns:p14="http://schemas.microsoft.com/office/powerpoint/2010/main" val="42281364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19</a:t>
            </a:fld>
            <a:endParaRPr lang="en-GB"/>
          </a:p>
        </p:txBody>
      </p:sp>
    </p:spTree>
    <p:extLst>
      <p:ext uri="{BB962C8B-B14F-4D97-AF65-F5344CB8AC3E}">
        <p14:creationId xmlns:p14="http://schemas.microsoft.com/office/powerpoint/2010/main" val="19889374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type="dt" sz="quarter" idx="1"/>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t>May 2010</a:t>
            </a:r>
          </a:p>
        </p:txBody>
      </p:sp>
      <p:sp>
        <p:nvSpPr>
          <p:cNvPr id="26627"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18669FB-9313-45A4-B18A-3511863C9AC6}" type="slidenum">
              <a:rPr lang="en-US"/>
              <a:pPr eaLnBrk="1" hangingPunct="1"/>
              <a:t>20</a:t>
            </a:fld>
            <a:endParaRPr lang="en-US"/>
          </a:p>
        </p:txBody>
      </p:sp>
      <p:sp>
        <p:nvSpPr>
          <p:cNvPr id="26628" name="Rectangle 2"/>
          <p:cNvSpPr>
            <a:spLocks noGrp="1" noRot="1" noChangeAspect="1" noChangeArrowheads="1" noTextEdit="1"/>
          </p:cNvSpPr>
          <p:nvPr>
            <p:ph type="sldImg"/>
          </p:nvPr>
        </p:nvSpPr>
        <p:spPr>
          <a:ln/>
        </p:spPr>
      </p:sp>
      <p:sp>
        <p:nvSpPr>
          <p:cNvPr id="26629" name="Rectangle 3"/>
          <p:cNvSpPr>
            <a:spLocks noGrp="1" noChangeArrowheads="1"/>
          </p:cNvSpPr>
          <p:nvPr>
            <p:ph type="body" idx="1"/>
          </p:nvPr>
        </p:nvSpPr>
        <p:spPr>
          <a:noFill/>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BFF2E31-58DE-45F7-9209-18ACD53EAA48}" type="slidenum">
              <a:rPr lang="en-GB" smtClean="0"/>
              <a:pPr>
                <a:defRPr/>
              </a:pPr>
              <a:t>21</a:t>
            </a:fld>
            <a:endParaRPr lang="en-GB"/>
          </a:p>
        </p:txBody>
      </p:sp>
    </p:spTree>
    <p:extLst>
      <p:ext uri="{BB962C8B-B14F-4D97-AF65-F5344CB8AC3E}">
        <p14:creationId xmlns:p14="http://schemas.microsoft.com/office/powerpoint/2010/main" val="1864984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1747345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2507707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374938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654575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553031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868369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442788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3010543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4079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138506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424613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283892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02289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600200"/>
            <a:ext cx="8229600" cy="4525963"/>
          </a:xfrm>
          <a:prstGeom prst="rect">
            <a:avLst/>
          </a:prstGeom>
        </p:spPr>
        <p:txBody>
          <a:bodyPr/>
          <a:lstStyle/>
          <a:p>
            <a:pPr lvl="0"/>
            <a:endParaRPr lang="en-GB" noProof="0" smtClean="0"/>
          </a:p>
        </p:txBody>
      </p:sp>
    </p:spTree>
    <p:extLst>
      <p:ext uri="{BB962C8B-B14F-4D97-AF65-F5344CB8AC3E}">
        <p14:creationId xmlns:p14="http://schemas.microsoft.com/office/powerpoint/2010/main" val="2075961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image" Target="../media/image4.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userDrawn="1"/>
        </p:nvPicPr>
        <p:blipFill>
          <a:blip r:embed="rId16">
            <a:extLst>
              <a:ext uri="{28A0092B-C50C-407E-A947-70E740481C1C}">
                <a14:useLocalDpi xmlns:a14="http://schemas.microsoft.com/office/drawing/2010/main" val="0"/>
              </a:ext>
            </a:extLst>
          </a:blip>
          <a:srcRect/>
          <a:stretch>
            <a:fillRect/>
          </a:stretch>
        </p:blipFill>
        <p:spPr bwMode="auto">
          <a:xfrm>
            <a:off x="0" y="188913"/>
            <a:ext cx="2700338" cy="1439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7" name="Text Box 3"/>
          <p:cNvSpPr txBox="1">
            <a:spLocks noChangeArrowheads="1"/>
          </p:cNvSpPr>
          <p:nvPr userDrawn="1"/>
        </p:nvSpPr>
        <p:spPr bwMode="auto">
          <a:xfrm>
            <a:off x="5580063" y="6237288"/>
            <a:ext cx="35639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sz="2400" b="1">
                <a:solidFill>
                  <a:srgbClr val="800080"/>
                </a:solidFill>
                <a:latin typeface="HelveticaNeueLT Com 55 Roman" pitchFamily="34" charset="0"/>
              </a:rPr>
              <a:t>www.agilenation.co.uk</a:t>
            </a:r>
            <a:endParaRPr lang="en-US" sz="2400" b="1">
              <a:solidFill>
                <a:srgbClr val="800080"/>
              </a:solidFill>
              <a:latin typeface="HelveticaNeueLT Com 55 Roman" pitchFamily="34" charset="0"/>
            </a:endParaRPr>
          </a:p>
        </p:txBody>
      </p:sp>
      <p:pic>
        <p:nvPicPr>
          <p:cNvPr id="1028" name="Picture 4"/>
          <p:cNvPicPr>
            <a:picLocks noChangeAspect="1" noChangeArrowheads="1"/>
          </p:cNvPicPr>
          <p:nvPr userDrawn="1"/>
        </p:nvPicPr>
        <p:blipFill>
          <a:blip r:embed="rId17">
            <a:extLst>
              <a:ext uri="{28A0092B-C50C-407E-A947-70E740481C1C}">
                <a14:useLocalDpi xmlns:a14="http://schemas.microsoft.com/office/drawing/2010/main" val="0"/>
              </a:ext>
            </a:extLst>
          </a:blip>
          <a:srcRect l="8705" b="37405"/>
          <a:stretch>
            <a:fillRect/>
          </a:stretch>
        </p:blipFill>
        <p:spPr bwMode="auto">
          <a:xfrm>
            <a:off x="0" y="5157788"/>
            <a:ext cx="5676900" cy="1700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descr="agile-nation-final-logo"/>
          <p:cNvPicPr>
            <a:picLocks noChangeAspect="1" noChangeArrowheads="1"/>
          </p:cNvPicPr>
          <p:nvPr userDrawn="1"/>
        </p:nvPicPr>
        <p:blipFill>
          <a:blip r:embed="rId18">
            <a:extLst>
              <a:ext uri="{28A0092B-C50C-407E-A947-70E740481C1C}">
                <a14:useLocalDpi xmlns:a14="http://schemas.microsoft.com/office/drawing/2010/main" val="0"/>
              </a:ext>
            </a:extLst>
          </a:blip>
          <a:srcRect/>
          <a:stretch>
            <a:fillRect/>
          </a:stretch>
        </p:blipFill>
        <p:spPr bwMode="auto">
          <a:xfrm>
            <a:off x="250825" y="333375"/>
            <a:ext cx="3502025"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11" descr="C:\Users\leanne.hurley\AppData\Local\Microsoft\Windows\Temporary Internet Files\Content.Outlook\D0EWUX0O\ESF Port RGB.JPG"/>
          <p:cNvPicPr>
            <a:picLocks noChangeAspect="1" noChangeArrowheads="1"/>
          </p:cNvPicPr>
          <p:nvPr userDrawn="1"/>
        </p:nvPicPr>
        <p:blipFill>
          <a:blip r:embed="rId19">
            <a:extLst>
              <a:ext uri="{28A0092B-C50C-407E-A947-70E740481C1C}">
                <a14:useLocalDpi xmlns:a14="http://schemas.microsoft.com/office/drawing/2010/main" val="0"/>
              </a:ext>
            </a:extLst>
          </a:blip>
          <a:srcRect/>
          <a:stretch>
            <a:fillRect/>
          </a:stretch>
        </p:blipFill>
        <p:spPr bwMode="auto">
          <a:xfrm>
            <a:off x="7019925" y="265113"/>
            <a:ext cx="15843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50" r:id="rId1"/>
    <p:sldLayoutId id="2147483662" r:id="rId2"/>
    <p:sldLayoutId id="2147483661"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3"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1916832"/>
            <a:ext cx="6264696" cy="2985433"/>
          </a:xfrm>
          <a:prstGeom prst="rect">
            <a:avLst/>
          </a:prstGeom>
          <a:noFill/>
        </p:spPr>
        <p:txBody>
          <a:bodyPr wrap="square" rtlCol="0">
            <a:spAutoFit/>
          </a:bodyPr>
          <a:lstStyle/>
          <a:p>
            <a:pPr algn="ctr"/>
            <a:r>
              <a:rPr lang="en-GB" sz="4400" b="1" dirty="0" smtClean="0"/>
              <a:t>Managing Diversity for Business Success</a:t>
            </a:r>
          </a:p>
          <a:p>
            <a:pPr algn="ctr"/>
            <a:endParaRPr lang="en-GB" sz="4400" dirty="0"/>
          </a:p>
          <a:p>
            <a:pPr algn="ctr"/>
            <a:r>
              <a:rPr lang="en-GB" sz="2800" b="1" dirty="0" smtClean="0"/>
              <a:t>Caroline Mathias</a:t>
            </a:r>
          </a:p>
          <a:p>
            <a:pPr algn="ctr"/>
            <a:r>
              <a:rPr lang="en-GB" sz="2800" dirty="0" smtClean="0"/>
              <a:t>Chwarae Teg</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6684" y="1268760"/>
            <a:ext cx="7704856" cy="4062651"/>
          </a:xfrm>
          <a:prstGeom prst="rect">
            <a:avLst/>
          </a:prstGeom>
          <a:noFill/>
        </p:spPr>
        <p:txBody>
          <a:bodyPr wrap="square" rtlCol="0">
            <a:spAutoFit/>
          </a:bodyPr>
          <a:lstStyle/>
          <a:p>
            <a:r>
              <a:rPr lang="en-GB" sz="2400" b="1" dirty="0" smtClean="0"/>
              <a:t>Chwarae Teg</a:t>
            </a:r>
            <a:endParaRPr lang="en-GB" dirty="0"/>
          </a:p>
          <a:p>
            <a:r>
              <a:rPr lang="en-GB" dirty="0" smtClean="0"/>
              <a:t>Established in 1992, we are the leading professional agency for the economic development of women in Wales</a:t>
            </a:r>
          </a:p>
          <a:p>
            <a:endParaRPr lang="en-GB" dirty="0" smtClean="0"/>
          </a:p>
          <a:p>
            <a:endParaRPr lang="en-GB" dirty="0"/>
          </a:p>
          <a:p>
            <a:endParaRPr lang="en-GB" dirty="0" smtClean="0"/>
          </a:p>
          <a:p>
            <a:pPr algn="ctr"/>
            <a:endParaRPr lang="en-GB" dirty="0"/>
          </a:p>
          <a:p>
            <a:endParaRPr lang="en-GB" dirty="0" smtClean="0"/>
          </a:p>
          <a:p>
            <a:endParaRPr lang="en-GB" dirty="0"/>
          </a:p>
          <a:p>
            <a:endParaRPr lang="en-GB" dirty="0" smtClean="0"/>
          </a:p>
          <a:p>
            <a:endParaRPr lang="en-GB" dirty="0" smtClean="0"/>
          </a:p>
          <a:p>
            <a:r>
              <a:rPr lang="en-GB" dirty="0" smtClean="0"/>
              <a:t>We use original research to influence and advise policy makers, and we develop and deliver projects that enable women to make a full and consistent contribution to the Welsh economy.</a:t>
            </a:r>
            <a:endParaRPr lang="en-GB" dirty="0"/>
          </a:p>
        </p:txBody>
      </p:sp>
      <p:sp>
        <p:nvSpPr>
          <p:cNvPr id="3" name="Rectangle 2"/>
          <p:cNvSpPr/>
          <p:nvPr/>
        </p:nvSpPr>
        <p:spPr>
          <a:xfrm>
            <a:off x="1403648" y="2492896"/>
            <a:ext cx="5904656" cy="1728192"/>
          </a:xfrm>
          <a:prstGeom prst="rect">
            <a:avLst/>
          </a:prstGeom>
          <a:solidFill>
            <a:schemeClr val="accent6">
              <a:lumMod val="75000"/>
            </a:schemeClr>
          </a:solidFill>
          <a:ln w="3175"/>
          <a:effectLst>
            <a:glow rad="101600">
              <a:schemeClr val="accent2">
                <a:lumMod val="40000"/>
                <a:lumOff val="60000"/>
                <a:alpha val="6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b="1" dirty="0"/>
              <a:t>Supporting women into work</a:t>
            </a:r>
          </a:p>
          <a:p>
            <a:pPr algn="ctr">
              <a:lnSpc>
                <a:spcPct val="150000"/>
              </a:lnSpc>
            </a:pPr>
            <a:r>
              <a:rPr lang="en-GB" b="1" dirty="0"/>
              <a:t>Women’s enterprise</a:t>
            </a:r>
          </a:p>
          <a:p>
            <a:pPr algn="ctr">
              <a:lnSpc>
                <a:spcPct val="150000"/>
              </a:lnSpc>
            </a:pPr>
            <a:r>
              <a:rPr lang="en-GB" b="1" dirty="0"/>
              <a:t>Women’s progression and retention in work</a:t>
            </a:r>
          </a:p>
          <a:p>
            <a:pPr algn="ctr">
              <a:lnSpc>
                <a:spcPct val="150000"/>
              </a:lnSpc>
            </a:pPr>
            <a:r>
              <a:rPr lang="en-GB" b="1" dirty="0"/>
              <a:t>Flexible working and sustainable working </a:t>
            </a:r>
            <a:r>
              <a:rPr lang="en-GB" b="1" dirty="0" smtClean="0"/>
              <a:t>practices</a:t>
            </a:r>
            <a:endParaRPr lang="en-GB" b="1" dirty="0"/>
          </a:p>
        </p:txBody>
      </p:sp>
    </p:spTree>
    <p:extLst>
      <p:ext uri="{BB962C8B-B14F-4D97-AF65-F5344CB8AC3E}">
        <p14:creationId xmlns:p14="http://schemas.microsoft.com/office/powerpoint/2010/main" val="10140491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1373208"/>
            <a:ext cx="7704856" cy="5647700"/>
          </a:xfrm>
          <a:prstGeom prst="rect">
            <a:avLst/>
          </a:prstGeom>
          <a:noFill/>
        </p:spPr>
        <p:txBody>
          <a:bodyPr wrap="square" rtlCol="0">
            <a:spAutoFit/>
          </a:bodyPr>
          <a:lstStyle/>
          <a:p>
            <a:r>
              <a:rPr lang="en-GB" sz="2800" b="1" dirty="0" smtClean="0"/>
              <a:t>Agile Nation</a:t>
            </a:r>
            <a:endParaRPr lang="en-GB" dirty="0"/>
          </a:p>
          <a:p>
            <a:r>
              <a:rPr lang="en-GB" dirty="0" smtClean="0"/>
              <a:t>£12.5 million project, financed by the European Social Fund and the Welsh Government</a:t>
            </a:r>
          </a:p>
          <a:p>
            <a:endParaRPr lang="en-GB" dirty="0"/>
          </a:p>
          <a:p>
            <a:r>
              <a:rPr lang="en-GB" dirty="0" smtClean="0"/>
              <a:t>Aims to address the causes and effects of gender inequality in the Welsh economy through:</a:t>
            </a:r>
            <a:endParaRPr lang="en-GB" dirty="0"/>
          </a:p>
          <a:p>
            <a:pPr marL="285750" indent="-285750">
              <a:lnSpc>
                <a:spcPct val="150000"/>
              </a:lnSpc>
              <a:buFont typeface="Arial" pitchFamily="34" charset="0"/>
              <a:buChar char="•"/>
            </a:pPr>
            <a:r>
              <a:rPr lang="en-GB" dirty="0" smtClean="0"/>
              <a:t>A </a:t>
            </a:r>
            <a:r>
              <a:rPr lang="en-GB" dirty="0" smtClean="0">
                <a:solidFill>
                  <a:srgbClr val="7030A0"/>
                </a:solidFill>
              </a:rPr>
              <a:t>mentoring</a:t>
            </a:r>
            <a:r>
              <a:rPr lang="en-GB" dirty="0" smtClean="0"/>
              <a:t> and </a:t>
            </a:r>
            <a:r>
              <a:rPr lang="en-GB" dirty="0" smtClean="0">
                <a:solidFill>
                  <a:srgbClr val="7030A0"/>
                </a:solidFill>
              </a:rPr>
              <a:t>development</a:t>
            </a:r>
            <a:r>
              <a:rPr lang="en-GB" dirty="0" smtClean="0"/>
              <a:t> programme for women</a:t>
            </a:r>
          </a:p>
          <a:p>
            <a:pPr marL="285750" indent="-285750">
              <a:lnSpc>
                <a:spcPct val="150000"/>
              </a:lnSpc>
              <a:buFont typeface="Arial" pitchFamily="34" charset="0"/>
              <a:buChar char="•"/>
            </a:pPr>
            <a:r>
              <a:rPr lang="en-GB" dirty="0" smtClean="0"/>
              <a:t>Encouraging </a:t>
            </a:r>
            <a:r>
              <a:rPr lang="en-GB" dirty="0" smtClean="0">
                <a:solidFill>
                  <a:srgbClr val="7030A0"/>
                </a:solidFill>
              </a:rPr>
              <a:t>Women in Wales </a:t>
            </a:r>
            <a:r>
              <a:rPr lang="en-GB" dirty="0" smtClean="0"/>
              <a:t>into </a:t>
            </a:r>
            <a:r>
              <a:rPr lang="en-GB" dirty="0" smtClean="0">
                <a:solidFill>
                  <a:srgbClr val="7030A0"/>
                </a:solidFill>
              </a:rPr>
              <a:t>leadership and management </a:t>
            </a:r>
            <a:r>
              <a:rPr lang="en-GB" dirty="0" smtClean="0"/>
              <a:t>roles</a:t>
            </a:r>
          </a:p>
          <a:p>
            <a:pPr marL="285750" indent="-285750">
              <a:lnSpc>
                <a:spcPct val="150000"/>
              </a:lnSpc>
              <a:buFont typeface="Arial" pitchFamily="34" charset="0"/>
              <a:buChar char="•"/>
            </a:pPr>
            <a:r>
              <a:rPr lang="en-GB" dirty="0" smtClean="0"/>
              <a:t>Encouraging the use of </a:t>
            </a:r>
            <a:r>
              <a:rPr lang="en-GB" dirty="0" smtClean="0">
                <a:solidFill>
                  <a:srgbClr val="7030A0"/>
                </a:solidFill>
              </a:rPr>
              <a:t>diversity strategies </a:t>
            </a:r>
            <a:r>
              <a:rPr lang="en-GB" dirty="0" smtClean="0"/>
              <a:t>in Welsh businesses</a:t>
            </a:r>
          </a:p>
          <a:p>
            <a:pPr marL="285750" indent="-285750">
              <a:lnSpc>
                <a:spcPct val="150000"/>
              </a:lnSpc>
              <a:buFont typeface="Arial" pitchFamily="34" charset="0"/>
              <a:buChar char="•"/>
            </a:pPr>
            <a:r>
              <a:rPr lang="en-GB" dirty="0" smtClean="0"/>
              <a:t>Promoting and enabling </a:t>
            </a:r>
            <a:r>
              <a:rPr lang="en-GB" dirty="0" smtClean="0">
                <a:solidFill>
                  <a:srgbClr val="7030A0"/>
                </a:solidFill>
              </a:rPr>
              <a:t>flexible</a:t>
            </a:r>
            <a:r>
              <a:rPr lang="en-GB" dirty="0" smtClean="0"/>
              <a:t>, </a:t>
            </a:r>
            <a:r>
              <a:rPr lang="en-GB" dirty="0" smtClean="0">
                <a:solidFill>
                  <a:srgbClr val="7030A0"/>
                </a:solidFill>
              </a:rPr>
              <a:t>remote</a:t>
            </a:r>
            <a:r>
              <a:rPr lang="en-GB" dirty="0" smtClean="0"/>
              <a:t> and </a:t>
            </a:r>
            <a:r>
              <a:rPr lang="en-GB" dirty="0" smtClean="0">
                <a:solidFill>
                  <a:srgbClr val="7030A0"/>
                </a:solidFill>
              </a:rPr>
              <a:t>sustainable</a:t>
            </a:r>
            <a:r>
              <a:rPr lang="en-GB" dirty="0" smtClean="0"/>
              <a:t> working</a:t>
            </a:r>
          </a:p>
          <a:p>
            <a:pPr marL="285750" indent="-285750">
              <a:lnSpc>
                <a:spcPct val="150000"/>
              </a:lnSpc>
              <a:buFont typeface="Arial" pitchFamily="34" charset="0"/>
              <a:buChar char="•"/>
            </a:pPr>
            <a:r>
              <a:rPr lang="en-GB" dirty="0" smtClean="0"/>
              <a:t>Encouraging </a:t>
            </a:r>
            <a:r>
              <a:rPr lang="en-GB" dirty="0" smtClean="0">
                <a:solidFill>
                  <a:srgbClr val="7030A0"/>
                </a:solidFill>
              </a:rPr>
              <a:t>Senior Part time </a:t>
            </a:r>
            <a:r>
              <a:rPr lang="en-GB" dirty="0" smtClean="0"/>
              <a:t>positions </a:t>
            </a:r>
            <a:endParaRPr lang="en-GB" dirty="0">
              <a:solidFill>
                <a:srgbClr val="7030A0"/>
              </a:solidFill>
            </a:endParaRPr>
          </a:p>
          <a:p>
            <a:pPr marL="285750" indent="-285750">
              <a:lnSpc>
                <a:spcPct val="150000"/>
              </a:lnSpc>
              <a:buFont typeface="Arial" pitchFamily="34" charset="0"/>
              <a:buChar char="•"/>
            </a:pPr>
            <a:r>
              <a:rPr lang="en-GB" dirty="0" smtClean="0">
                <a:solidFill>
                  <a:srgbClr val="7030A0"/>
                </a:solidFill>
              </a:rPr>
              <a:t>Challenging gender stereotyping </a:t>
            </a:r>
            <a:r>
              <a:rPr lang="en-GB" dirty="0" smtClean="0"/>
              <a:t>in education and skills development</a:t>
            </a:r>
          </a:p>
          <a:p>
            <a:pPr marL="285750" indent="-285750">
              <a:lnSpc>
                <a:spcPct val="150000"/>
              </a:lnSpc>
              <a:buFont typeface="Arial" pitchFamily="34" charset="0"/>
              <a:buChar char="•"/>
            </a:pPr>
            <a:r>
              <a:rPr lang="en-GB" dirty="0" smtClean="0"/>
              <a:t>Commissioning original </a:t>
            </a:r>
            <a:r>
              <a:rPr lang="en-GB" dirty="0" smtClean="0">
                <a:solidFill>
                  <a:srgbClr val="7030A0"/>
                </a:solidFill>
              </a:rPr>
              <a:t>research</a:t>
            </a:r>
            <a:r>
              <a:rPr lang="en-GB" dirty="0" smtClean="0"/>
              <a:t> </a:t>
            </a:r>
          </a:p>
          <a:p>
            <a:endParaRPr lang="en-GB" dirty="0" smtClean="0"/>
          </a:p>
          <a:p>
            <a:endParaRPr lang="en-GB" dirty="0"/>
          </a:p>
          <a:p>
            <a:endParaRPr lang="en-GB" dirty="0"/>
          </a:p>
        </p:txBody>
      </p:sp>
    </p:spTree>
    <p:extLst>
      <p:ext uri="{BB962C8B-B14F-4D97-AF65-F5344CB8AC3E}">
        <p14:creationId xmlns:p14="http://schemas.microsoft.com/office/powerpoint/2010/main" val="27717330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11188" y="1628775"/>
            <a:ext cx="1800225" cy="3589338"/>
          </a:xfrm>
          <a:prstGeom prst="rect">
            <a:avLst/>
          </a:prstGeom>
          <a:solidFill>
            <a:srgbClr val="A21984"/>
          </a:solidFill>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buFontTx/>
              <a:buNone/>
            </a:pPr>
            <a:endParaRPr lang="en-GB" smtClean="0"/>
          </a:p>
          <a:p>
            <a:pPr eaLnBrk="1" hangingPunct="1">
              <a:buFontTx/>
              <a:buNone/>
            </a:pPr>
            <a:endParaRPr lang="en-GB" smtClean="0"/>
          </a:p>
          <a:p>
            <a:pPr eaLnBrk="1" hangingPunct="1">
              <a:buFontTx/>
              <a:buNone/>
            </a:pPr>
            <a:r>
              <a:rPr lang="en-GB" smtClean="0"/>
              <a:t>    </a:t>
            </a:r>
            <a:r>
              <a:rPr lang="en-GB" sz="2000" b="1" smtClean="0">
                <a:solidFill>
                  <a:schemeClr val="bg1"/>
                </a:solidFill>
              </a:rPr>
              <a:t>Policy</a:t>
            </a:r>
            <a:endParaRPr lang="en-US" sz="2000" b="1" smtClean="0">
              <a:solidFill>
                <a:schemeClr val="bg1"/>
              </a:solidFill>
            </a:endParaRPr>
          </a:p>
        </p:txBody>
      </p:sp>
      <p:sp>
        <p:nvSpPr>
          <p:cNvPr id="3" name="Text Box 3"/>
          <p:cNvSpPr txBox="1">
            <a:spLocks noChangeArrowheads="1"/>
          </p:cNvSpPr>
          <p:nvPr/>
        </p:nvSpPr>
        <p:spPr bwMode="auto">
          <a:xfrm>
            <a:off x="755650" y="2800350"/>
            <a:ext cx="14398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p>
        </p:txBody>
      </p:sp>
      <p:sp>
        <p:nvSpPr>
          <p:cNvPr id="4" name="Rectangle 4"/>
          <p:cNvSpPr>
            <a:spLocks noChangeArrowheads="1"/>
          </p:cNvSpPr>
          <p:nvPr/>
        </p:nvSpPr>
        <p:spPr bwMode="auto">
          <a:xfrm>
            <a:off x="4787900" y="1628775"/>
            <a:ext cx="1800225" cy="3589338"/>
          </a:xfrm>
          <a:prstGeom prst="rect">
            <a:avLst/>
          </a:prstGeom>
          <a:solidFill>
            <a:srgbClr val="A2198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spcBef>
                <a:spcPct val="20000"/>
              </a:spcBef>
            </a:pPr>
            <a:endParaRPr lang="en-GB" sz="3200"/>
          </a:p>
          <a:p>
            <a:pPr marL="342900" indent="-342900">
              <a:spcBef>
                <a:spcPct val="20000"/>
              </a:spcBef>
            </a:pPr>
            <a:endParaRPr lang="en-GB" sz="3200"/>
          </a:p>
          <a:p>
            <a:pPr marL="342900" indent="-342900">
              <a:spcBef>
                <a:spcPct val="20000"/>
              </a:spcBef>
            </a:pPr>
            <a:r>
              <a:rPr lang="en-GB" sz="3200"/>
              <a:t>  </a:t>
            </a:r>
            <a:r>
              <a:rPr lang="en-GB" sz="2000" b="1">
                <a:solidFill>
                  <a:schemeClr val="bg1"/>
                </a:solidFill>
              </a:rPr>
              <a:t>Education &amp; Skills</a:t>
            </a:r>
            <a:endParaRPr lang="en-US" sz="2000" b="1">
              <a:solidFill>
                <a:schemeClr val="bg1"/>
              </a:solidFill>
            </a:endParaRPr>
          </a:p>
        </p:txBody>
      </p:sp>
      <p:sp>
        <p:nvSpPr>
          <p:cNvPr id="5" name="Rectangle 5"/>
          <p:cNvSpPr>
            <a:spLocks noChangeArrowheads="1"/>
          </p:cNvSpPr>
          <p:nvPr/>
        </p:nvSpPr>
        <p:spPr bwMode="auto">
          <a:xfrm>
            <a:off x="2627313" y="1628775"/>
            <a:ext cx="1944687" cy="3589338"/>
          </a:xfrm>
          <a:prstGeom prst="rect">
            <a:avLst/>
          </a:prstGeom>
          <a:solidFill>
            <a:srgbClr val="45AC4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spcBef>
                <a:spcPct val="20000"/>
              </a:spcBef>
            </a:pPr>
            <a:endParaRPr lang="en-GB" sz="3200"/>
          </a:p>
          <a:p>
            <a:pPr marL="342900" indent="-342900">
              <a:spcBef>
                <a:spcPct val="20000"/>
              </a:spcBef>
            </a:pPr>
            <a:endParaRPr lang="en-GB" sz="3200"/>
          </a:p>
          <a:p>
            <a:pPr marL="342900" indent="-342900" algn="ctr">
              <a:spcBef>
                <a:spcPct val="20000"/>
              </a:spcBef>
            </a:pPr>
            <a:r>
              <a:rPr lang="en-GB" sz="3200"/>
              <a:t> </a:t>
            </a:r>
            <a:r>
              <a:rPr lang="en-GB" sz="2000" b="1">
                <a:solidFill>
                  <a:schemeClr val="bg1"/>
                </a:solidFill>
              </a:rPr>
              <a:t>Employment</a:t>
            </a:r>
            <a:endParaRPr lang="en-US" sz="2000" b="1">
              <a:solidFill>
                <a:schemeClr val="bg1"/>
              </a:solidFill>
            </a:endParaRPr>
          </a:p>
        </p:txBody>
      </p:sp>
      <p:sp>
        <p:nvSpPr>
          <p:cNvPr id="6" name="Rectangle 6"/>
          <p:cNvSpPr>
            <a:spLocks noChangeArrowheads="1"/>
          </p:cNvSpPr>
          <p:nvPr/>
        </p:nvSpPr>
        <p:spPr bwMode="auto">
          <a:xfrm>
            <a:off x="6948488" y="1628775"/>
            <a:ext cx="1800225" cy="3589338"/>
          </a:xfrm>
          <a:prstGeom prst="rect">
            <a:avLst/>
          </a:prstGeom>
          <a:solidFill>
            <a:srgbClr val="45AC4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spcBef>
                <a:spcPct val="20000"/>
              </a:spcBef>
            </a:pPr>
            <a:endParaRPr lang="en-GB" sz="3200"/>
          </a:p>
          <a:p>
            <a:pPr marL="342900" indent="-342900">
              <a:spcBef>
                <a:spcPct val="20000"/>
              </a:spcBef>
            </a:pPr>
            <a:endParaRPr lang="en-GB" sz="3200"/>
          </a:p>
          <a:p>
            <a:pPr marL="342900" indent="-342900">
              <a:spcBef>
                <a:spcPct val="20000"/>
              </a:spcBef>
            </a:pPr>
            <a:r>
              <a:rPr lang="en-GB" sz="3200"/>
              <a:t> </a:t>
            </a:r>
            <a:r>
              <a:rPr lang="en-GB" sz="2000" b="1">
                <a:solidFill>
                  <a:schemeClr val="bg1"/>
                </a:solidFill>
              </a:rPr>
              <a:t>Enterprise</a:t>
            </a:r>
            <a:endParaRPr lang="en-US" sz="2000" b="1">
              <a:solidFill>
                <a:schemeClr val="bg1"/>
              </a:solidFill>
            </a:endParaRPr>
          </a:p>
        </p:txBody>
      </p:sp>
      <p:sp>
        <p:nvSpPr>
          <p:cNvPr id="7" name="Text Box 7"/>
          <p:cNvSpPr txBox="1">
            <a:spLocks noChangeArrowheads="1"/>
          </p:cNvSpPr>
          <p:nvPr/>
        </p:nvSpPr>
        <p:spPr bwMode="auto">
          <a:xfrm>
            <a:off x="1692275" y="5373688"/>
            <a:ext cx="56896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sz="3200" b="1"/>
              <a:t>Four Pillars of Chwarae Teg</a:t>
            </a:r>
            <a:endParaRPr lang="en-US" sz="3200" b="1"/>
          </a:p>
        </p:txBody>
      </p:sp>
    </p:spTree>
    <p:extLst>
      <p:ext uri="{BB962C8B-B14F-4D97-AF65-F5344CB8AC3E}">
        <p14:creationId xmlns:p14="http://schemas.microsoft.com/office/powerpoint/2010/main" val="3255999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902" y="2636912"/>
            <a:ext cx="7936788" cy="1323439"/>
          </a:xfrm>
          <a:prstGeom prst="rect">
            <a:avLst/>
          </a:prstGeom>
        </p:spPr>
        <p:txBody>
          <a:bodyPr wrap="none">
            <a:spAutoFit/>
          </a:bodyPr>
          <a:lstStyle/>
          <a:p>
            <a:pPr algn="ctr"/>
            <a:r>
              <a:rPr lang="en-GB" sz="4000" b="1" dirty="0">
                <a:solidFill>
                  <a:srgbClr val="CC0099"/>
                </a:solidFill>
              </a:rPr>
              <a:t>Equality</a:t>
            </a:r>
            <a:r>
              <a:rPr lang="en-GB" sz="4000" b="1" dirty="0"/>
              <a:t> and </a:t>
            </a:r>
            <a:r>
              <a:rPr lang="en-GB" sz="4000" b="1" dirty="0">
                <a:solidFill>
                  <a:srgbClr val="009900"/>
                </a:solidFill>
              </a:rPr>
              <a:t>Diversity</a:t>
            </a:r>
            <a:r>
              <a:rPr lang="en-GB" sz="4000" b="1" dirty="0"/>
              <a:t> in the </a:t>
            </a:r>
            <a:r>
              <a:rPr lang="en-GB" sz="4000" b="1" dirty="0" smtClean="0">
                <a:solidFill>
                  <a:schemeClr val="accent2">
                    <a:lumMod val="75000"/>
                  </a:schemeClr>
                </a:solidFill>
              </a:rPr>
              <a:t>UK</a:t>
            </a:r>
          </a:p>
          <a:p>
            <a:pPr algn="ctr"/>
            <a:r>
              <a:rPr lang="en-GB" sz="4000" b="1" dirty="0" smtClean="0">
                <a:solidFill>
                  <a:schemeClr val="accent2">
                    <a:lumMod val="75000"/>
                  </a:schemeClr>
                </a:solidFill>
              </a:rPr>
              <a:t>Quiz </a:t>
            </a:r>
            <a:r>
              <a:rPr lang="en-GB" sz="4000" b="1" dirty="0" smtClean="0"/>
              <a:t> </a:t>
            </a:r>
            <a:endParaRPr lang="en-GB" sz="4000" b="1" dirty="0"/>
          </a:p>
        </p:txBody>
      </p:sp>
    </p:spTree>
    <p:extLst>
      <p:ext uri="{BB962C8B-B14F-4D97-AF65-F5344CB8AC3E}">
        <p14:creationId xmlns:p14="http://schemas.microsoft.com/office/powerpoint/2010/main" val="26011464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0444" y="1484784"/>
            <a:ext cx="7344816" cy="4247317"/>
          </a:xfrm>
          <a:prstGeom prst="rect">
            <a:avLst/>
          </a:prstGeom>
          <a:noFill/>
        </p:spPr>
        <p:txBody>
          <a:bodyPr wrap="square" rtlCol="0" anchor="ctr">
            <a:spAutoFit/>
          </a:bodyPr>
          <a:lstStyle/>
          <a:p>
            <a:pPr algn="ctr">
              <a:lnSpc>
                <a:spcPct val="150000"/>
              </a:lnSpc>
            </a:pPr>
            <a:r>
              <a:rPr lang="en-GB" dirty="0" smtClean="0">
                <a:latin typeface="Arial" pitchFamily="34" charset="0"/>
                <a:cs typeface="Arial" pitchFamily="34" charset="0"/>
              </a:rPr>
              <a:t>1919 Sex Disqualification (Removal) Act</a:t>
            </a:r>
          </a:p>
          <a:p>
            <a:pPr algn="ctr">
              <a:lnSpc>
                <a:spcPct val="150000"/>
              </a:lnSpc>
            </a:pPr>
            <a:r>
              <a:rPr lang="en-GB" dirty="0" smtClean="0">
                <a:latin typeface="Arial" pitchFamily="34" charset="0"/>
                <a:cs typeface="Arial" pitchFamily="34" charset="0"/>
              </a:rPr>
              <a:t>1970 Equal Pay Act</a:t>
            </a:r>
          </a:p>
          <a:p>
            <a:pPr algn="ctr">
              <a:lnSpc>
                <a:spcPct val="150000"/>
              </a:lnSpc>
            </a:pPr>
            <a:r>
              <a:rPr lang="en-GB" dirty="0" smtClean="0">
                <a:latin typeface="Arial" pitchFamily="34" charset="0"/>
                <a:cs typeface="Arial" pitchFamily="34" charset="0"/>
              </a:rPr>
              <a:t>1975 Sex Discrimination Act</a:t>
            </a:r>
          </a:p>
          <a:p>
            <a:pPr algn="ctr">
              <a:lnSpc>
                <a:spcPct val="150000"/>
              </a:lnSpc>
            </a:pPr>
            <a:r>
              <a:rPr lang="en-GB" dirty="0" smtClean="0">
                <a:latin typeface="Arial" pitchFamily="34" charset="0"/>
                <a:cs typeface="Arial" pitchFamily="34" charset="0"/>
              </a:rPr>
              <a:t>1976 Race Relations Act</a:t>
            </a:r>
          </a:p>
          <a:p>
            <a:pPr algn="ctr">
              <a:lnSpc>
                <a:spcPct val="150000"/>
              </a:lnSpc>
            </a:pPr>
            <a:r>
              <a:rPr lang="en-GB" dirty="0" smtClean="0">
                <a:latin typeface="Arial" pitchFamily="34" charset="0"/>
                <a:cs typeface="Arial" pitchFamily="34" charset="0"/>
              </a:rPr>
              <a:t>1995 Disability Discrimination Act</a:t>
            </a:r>
          </a:p>
          <a:p>
            <a:pPr algn="ctr">
              <a:lnSpc>
                <a:spcPct val="150000"/>
              </a:lnSpc>
            </a:pPr>
            <a:r>
              <a:rPr lang="en-GB" dirty="0" smtClean="0">
                <a:latin typeface="Arial" pitchFamily="34" charset="0"/>
                <a:cs typeface="Arial" pitchFamily="34" charset="0"/>
              </a:rPr>
              <a:t>2003 Employment Equality (Religion or Belief) Regulations</a:t>
            </a:r>
          </a:p>
          <a:p>
            <a:pPr algn="ctr">
              <a:lnSpc>
                <a:spcPct val="150000"/>
              </a:lnSpc>
            </a:pPr>
            <a:r>
              <a:rPr lang="en-GB" dirty="0" smtClean="0">
                <a:latin typeface="Arial" pitchFamily="34" charset="0"/>
                <a:cs typeface="Arial" pitchFamily="34" charset="0"/>
              </a:rPr>
              <a:t> 2003 Employment Equality (Sexual Orientation) Regulations</a:t>
            </a:r>
          </a:p>
          <a:p>
            <a:pPr algn="ctr">
              <a:lnSpc>
                <a:spcPct val="150000"/>
              </a:lnSpc>
            </a:pPr>
            <a:r>
              <a:rPr lang="en-GB" dirty="0" smtClean="0">
                <a:latin typeface="Arial" pitchFamily="34" charset="0"/>
                <a:cs typeface="Arial" pitchFamily="34" charset="0"/>
              </a:rPr>
              <a:t>2006 Employment Equality (Age) </a:t>
            </a:r>
          </a:p>
          <a:p>
            <a:pPr algn="ctr"/>
            <a:r>
              <a:rPr lang="en-GB" sz="3200" dirty="0" smtClean="0">
                <a:latin typeface="Arial" pitchFamily="34" charset="0"/>
                <a:cs typeface="Arial" pitchFamily="34" charset="0"/>
              </a:rPr>
              <a:t>2010 Equality Act </a:t>
            </a:r>
          </a:p>
          <a:p>
            <a:r>
              <a:rPr lang="en-GB" dirty="0"/>
              <a:t>	</a:t>
            </a:r>
          </a:p>
        </p:txBody>
      </p:sp>
    </p:spTree>
    <p:extLst>
      <p:ext uri="{BB962C8B-B14F-4D97-AF65-F5344CB8AC3E}">
        <p14:creationId xmlns:p14="http://schemas.microsoft.com/office/powerpoint/2010/main" val="29269832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bwMode="auto">
          <a:xfrm>
            <a:off x="467544" y="2276475"/>
            <a:ext cx="7200800" cy="3528789"/>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0" indent="0" algn="ctr" eaLnBrk="1" hangingPunct="1">
              <a:buNone/>
            </a:pPr>
            <a:r>
              <a:rPr lang="en-GB" dirty="0" smtClean="0"/>
              <a:t>Group Exercise </a:t>
            </a:r>
          </a:p>
          <a:p>
            <a:pPr eaLnBrk="1" hangingPunct="1"/>
            <a:endParaRPr lang="en-GB" dirty="0"/>
          </a:p>
          <a:p>
            <a:pPr eaLnBrk="1" hangingPunct="1"/>
            <a:r>
              <a:rPr lang="en-GB" dirty="0" smtClean="0"/>
              <a:t>What does diversity mean?</a:t>
            </a:r>
            <a:endParaRPr lang="en-US" dirty="0" smtClean="0"/>
          </a:p>
          <a:p>
            <a:pPr eaLnBrk="1" hangingPunct="1"/>
            <a:r>
              <a:rPr lang="en-GB" dirty="0" smtClean="0"/>
              <a:t>What does equality mean?</a:t>
            </a:r>
            <a:endParaRPr lang="en-US" dirty="0" smtClean="0"/>
          </a:p>
          <a:p>
            <a:pPr eaLnBrk="1" hangingPunct="1"/>
            <a:r>
              <a:rPr lang="en-GB" dirty="0" smtClean="0"/>
              <a:t>What are the key drivers for equality and diversity in the workplace?</a:t>
            </a:r>
            <a:endParaRPr lang="en-US" dirty="0" smtClean="0"/>
          </a:p>
          <a:p>
            <a:pPr eaLnBrk="1" hangingPunct="1"/>
            <a:endParaRPr lang="en-US" dirty="0" smtClean="0"/>
          </a:p>
        </p:txBody>
      </p:sp>
      <p:pic>
        <p:nvPicPr>
          <p:cNvPr id="6148" name="Picture 4" descr="MCj0434859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688" y="2276475"/>
            <a:ext cx="17145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45576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68313" y="1484313"/>
            <a:ext cx="8229600" cy="70643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eaLnBrk="1" hangingPunct="1"/>
            <a:r>
              <a:rPr lang="en-GB" sz="4000" b="1" smtClean="0"/>
              <a:t>Defining Diversity</a:t>
            </a:r>
            <a:endParaRPr lang="en-US" sz="4000" b="1" smtClean="0"/>
          </a:p>
        </p:txBody>
      </p:sp>
      <p:sp>
        <p:nvSpPr>
          <p:cNvPr id="7171" name="Rectangle 3"/>
          <p:cNvSpPr>
            <a:spLocks noGrp="1" noChangeArrowheads="1"/>
          </p:cNvSpPr>
          <p:nvPr>
            <p:ph type="body" idx="1"/>
          </p:nvPr>
        </p:nvSpPr>
        <p:spPr bwMode="auto">
          <a:xfrm>
            <a:off x="457200" y="2205038"/>
            <a:ext cx="8229600" cy="367188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eaLnBrk="1" hangingPunct="1">
              <a:lnSpc>
                <a:spcPct val="90000"/>
              </a:lnSpc>
            </a:pPr>
            <a:r>
              <a:rPr lang="en-GB" sz="2400" dirty="0" smtClean="0"/>
              <a:t>The concept of recognising that everyone is different and respecting and encouraging those differences for business benefit.</a:t>
            </a:r>
          </a:p>
          <a:p>
            <a:pPr eaLnBrk="1" hangingPunct="1">
              <a:lnSpc>
                <a:spcPct val="90000"/>
              </a:lnSpc>
            </a:pPr>
            <a:r>
              <a:rPr lang="en-GB" sz="2400" dirty="0" smtClean="0"/>
              <a:t>Valuing all differences and harnessing distinct characteristics of employees, suppliers and partners to the benefit of both the organisation, the individual and society</a:t>
            </a:r>
          </a:p>
          <a:p>
            <a:pPr eaLnBrk="1" hangingPunct="1">
              <a:lnSpc>
                <a:spcPct val="90000"/>
              </a:lnSpc>
            </a:pPr>
            <a:r>
              <a:rPr lang="en-GB" sz="2400" dirty="0" smtClean="0"/>
              <a:t>Adopting an attitude of giving all kinds of people equal respect and value</a:t>
            </a:r>
          </a:p>
          <a:p>
            <a:pPr eaLnBrk="1" hangingPunct="1">
              <a:lnSpc>
                <a:spcPct val="90000"/>
              </a:lnSpc>
            </a:pPr>
            <a:r>
              <a:rPr lang="en-GB" sz="2400" dirty="0" smtClean="0"/>
              <a:t>It is not a limitless tolerance or “anything goes”</a:t>
            </a:r>
            <a:endParaRPr lang="en-US" sz="2400" dirty="0" smtClean="0"/>
          </a:p>
        </p:txBody>
      </p:sp>
    </p:spTree>
    <p:extLst>
      <p:ext uri="{BB962C8B-B14F-4D97-AF65-F5344CB8AC3E}">
        <p14:creationId xmlns:p14="http://schemas.microsoft.com/office/powerpoint/2010/main" val="41119919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468313" y="1628775"/>
            <a:ext cx="8229600" cy="633413"/>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eaLnBrk="1" hangingPunct="1"/>
            <a:r>
              <a:rPr lang="en-GB" sz="4000" b="1" dirty="0" smtClean="0"/>
              <a:t>Equal Opportunities</a:t>
            </a:r>
            <a:endParaRPr lang="en-US" sz="4000" b="1" dirty="0" smtClean="0"/>
          </a:p>
        </p:txBody>
      </p:sp>
      <p:sp>
        <p:nvSpPr>
          <p:cNvPr id="8195" name="Rectangle 3"/>
          <p:cNvSpPr>
            <a:spLocks noGrp="1" noChangeArrowheads="1"/>
          </p:cNvSpPr>
          <p:nvPr>
            <p:ph type="body" idx="1"/>
          </p:nvPr>
        </p:nvSpPr>
        <p:spPr bwMode="auto">
          <a:xfrm>
            <a:off x="323850" y="2420938"/>
            <a:ext cx="8229600" cy="377348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eaLnBrk="1" hangingPunct="1">
              <a:lnSpc>
                <a:spcPct val="90000"/>
              </a:lnSpc>
            </a:pPr>
            <a:r>
              <a:rPr lang="en-GB" sz="2800" dirty="0" smtClean="0"/>
              <a:t>Equal opportunities is about making opportunities at work available to all provided they are competent to do the job</a:t>
            </a:r>
          </a:p>
          <a:p>
            <a:pPr eaLnBrk="1" hangingPunct="1">
              <a:lnSpc>
                <a:spcPct val="90000"/>
              </a:lnSpc>
            </a:pPr>
            <a:r>
              <a:rPr lang="en-GB" sz="2800" dirty="0" smtClean="0"/>
              <a:t>Equal opportunities means treating people equally regardless of characteristics, origin, abilities or beliefs that are not relevant to doing the job  </a:t>
            </a:r>
            <a:r>
              <a:rPr lang="en-GB" sz="2800" dirty="0" err="1" smtClean="0"/>
              <a:t>eg</a:t>
            </a:r>
            <a:r>
              <a:rPr lang="en-GB" sz="2800" dirty="0" smtClean="0"/>
              <a:t>: age, race, disability, lifestyle, background, sexuality or religion</a:t>
            </a:r>
            <a:endParaRPr lang="en-US" sz="2800" dirty="0" smtClean="0"/>
          </a:p>
        </p:txBody>
      </p:sp>
    </p:spTree>
    <p:extLst>
      <p:ext uri="{BB962C8B-B14F-4D97-AF65-F5344CB8AC3E}">
        <p14:creationId xmlns:p14="http://schemas.microsoft.com/office/powerpoint/2010/main" val="12923469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Rectangle 12"/>
          <p:cNvSpPr>
            <a:spLocks noGrp="1" noChangeArrowheads="1"/>
          </p:cNvSpPr>
          <p:nvPr>
            <p:ph type="title"/>
          </p:nvPr>
        </p:nvSpPr>
        <p:spPr bwMode="auto">
          <a:xfrm>
            <a:off x="395288" y="1557338"/>
            <a:ext cx="8229600" cy="70643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eaLnBrk="1" hangingPunct="1"/>
            <a:r>
              <a:rPr lang="en-GB" sz="3600" dirty="0" smtClean="0"/>
              <a:t>Principal Drivers</a:t>
            </a:r>
            <a:endParaRPr lang="en-US" sz="3600" dirty="0" smtClean="0"/>
          </a:p>
        </p:txBody>
      </p:sp>
      <p:grpSp>
        <p:nvGrpSpPr>
          <p:cNvPr id="2" name="Diagram 5"/>
          <p:cNvGrpSpPr>
            <a:grpSpLocks/>
          </p:cNvGrpSpPr>
          <p:nvPr/>
        </p:nvGrpSpPr>
        <p:grpSpPr bwMode="auto">
          <a:xfrm>
            <a:off x="684213" y="2349500"/>
            <a:ext cx="7921625" cy="3844925"/>
            <a:chOff x="266" y="709"/>
            <a:chExt cx="5184" cy="2851"/>
          </a:xfrm>
        </p:grpSpPr>
        <p:sp>
          <p:nvSpPr>
            <p:cNvPr id="3" name="_s1028"/>
            <p:cNvSpPr>
              <a:spLocks noChangeArrowheads="1" noTextEdit="1"/>
            </p:cNvSpPr>
            <p:nvPr/>
          </p:nvSpPr>
          <p:spPr bwMode="auto">
            <a:xfrm>
              <a:off x="2324" y="1193"/>
              <a:ext cx="1069" cy="1069"/>
            </a:xfrm>
            <a:prstGeom prst="ellipse">
              <a:avLst/>
            </a:prstGeom>
            <a:solidFill>
              <a:schemeClr val="accent2">
                <a:alpha val="50000"/>
              </a:schemeClr>
            </a:solidFill>
            <a:ln w="4670">
              <a:solidFill>
                <a:schemeClr val="accent2"/>
              </a:solidFill>
              <a:round/>
              <a:headEnd/>
              <a:tailEnd/>
            </a:ln>
          </p:spPr>
          <p:txBody>
            <a:bodyPr vert="horz" wrap="square" lIns="0" tIns="0" rIns="0" bIns="0" numCol="1" anchor="ctr" anchorCtr="0" compatLnSpc="1">
              <a:prstTxWarp prst="textNoShape">
                <a:avLst/>
              </a:prstTxWarp>
            </a:bodyPr>
            <a:lstStyle/>
            <a:p>
              <a:endParaRPr lang="en-GB"/>
            </a:p>
          </p:txBody>
        </p:sp>
        <p:sp>
          <p:nvSpPr>
            <p:cNvPr id="4" name="_s1029"/>
            <p:cNvSpPr>
              <a:spLocks noChangeArrowheads="1"/>
            </p:cNvSpPr>
            <p:nvPr/>
          </p:nvSpPr>
          <p:spPr bwMode="auto">
            <a:xfrm>
              <a:off x="2324" y="819"/>
              <a:ext cx="1069"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cap="none" normalizeH="0" baseline="0" smtClean="0">
                  <a:ln>
                    <a:noFill/>
                  </a:ln>
                  <a:solidFill>
                    <a:schemeClr val="tx1"/>
                  </a:solidFill>
                  <a:effectLst/>
                  <a:latin typeface="Arial" charset="0"/>
                </a:rPr>
                <a:t>Legal</a:t>
              </a:r>
              <a:endParaRPr kumimoji="0" lang="en-US" sz="3000" b="0" i="0" u="none" strike="noStrike" cap="none" normalizeH="0" baseline="0" smtClean="0">
                <a:ln>
                  <a:noFill/>
                </a:ln>
                <a:solidFill>
                  <a:schemeClr val="tx1"/>
                </a:solidFill>
                <a:effectLst/>
                <a:latin typeface="Arial" charset="0"/>
              </a:endParaRPr>
            </a:p>
          </p:txBody>
        </p:sp>
        <p:sp>
          <p:nvSpPr>
            <p:cNvPr id="5" name="_s1030"/>
            <p:cNvSpPr>
              <a:spLocks noChangeArrowheads="1" noTextEdit="1"/>
            </p:cNvSpPr>
            <p:nvPr/>
          </p:nvSpPr>
          <p:spPr bwMode="auto">
            <a:xfrm>
              <a:off x="2676" y="1803"/>
              <a:ext cx="1069" cy="1069"/>
            </a:xfrm>
            <a:prstGeom prst="ellipse">
              <a:avLst/>
            </a:prstGeom>
            <a:solidFill>
              <a:schemeClr val="hlink">
                <a:alpha val="50000"/>
              </a:schemeClr>
            </a:solidFill>
            <a:ln w="4670">
              <a:solidFill>
                <a:schemeClr val="hlink"/>
              </a:solidFill>
              <a:round/>
              <a:headEnd/>
              <a:tailEnd/>
            </a:ln>
          </p:spPr>
          <p:txBody>
            <a:bodyPr vert="horz" wrap="square" lIns="0" tIns="0" rIns="0" bIns="0" numCol="1" anchor="ctr" anchorCtr="0" compatLnSpc="1">
              <a:prstTxWarp prst="textNoShape">
                <a:avLst/>
              </a:prstTxWarp>
            </a:bodyPr>
            <a:lstStyle/>
            <a:p>
              <a:endParaRPr lang="en-GB"/>
            </a:p>
          </p:txBody>
        </p:sp>
        <p:sp>
          <p:nvSpPr>
            <p:cNvPr id="6" name="_s1031"/>
            <p:cNvSpPr>
              <a:spLocks noChangeArrowheads="1"/>
            </p:cNvSpPr>
            <p:nvPr/>
          </p:nvSpPr>
          <p:spPr bwMode="auto">
            <a:xfrm>
              <a:off x="3765" y="2657"/>
              <a:ext cx="1069"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cap="none" normalizeH="0" baseline="0" smtClean="0">
                  <a:ln>
                    <a:noFill/>
                  </a:ln>
                  <a:solidFill>
                    <a:schemeClr val="tx1"/>
                  </a:solidFill>
                  <a:effectLst/>
                  <a:latin typeface="Arial" charset="0"/>
                </a:rPr>
                <a:t>Business</a:t>
              </a:r>
              <a:endParaRPr kumimoji="0" lang="en-US" sz="3000" b="0" i="0" u="none" strike="noStrike" cap="none" normalizeH="0" baseline="0" smtClean="0">
                <a:ln>
                  <a:noFill/>
                </a:ln>
                <a:solidFill>
                  <a:schemeClr val="tx1"/>
                </a:solidFill>
                <a:effectLst/>
                <a:latin typeface="Arial" charset="0"/>
              </a:endParaRPr>
            </a:p>
          </p:txBody>
        </p:sp>
        <p:sp>
          <p:nvSpPr>
            <p:cNvPr id="7" name="_s1032"/>
            <p:cNvSpPr>
              <a:spLocks noChangeArrowheads="1" noTextEdit="1"/>
            </p:cNvSpPr>
            <p:nvPr/>
          </p:nvSpPr>
          <p:spPr bwMode="auto">
            <a:xfrm>
              <a:off x="1972" y="1803"/>
              <a:ext cx="1069" cy="1069"/>
            </a:xfrm>
            <a:prstGeom prst="ellipse">
              <a:avLst/>
            </a:prstGeom>
            <a:solidFill>
              <a:schemeClr val="folHlink">
                <a:alpha val="50000"/>
              </a:schemeClr>
            </a:solidFill>
            <a:ln w="4670">
              <a:solidFill>
                <a:schemeClr val="folHlink"/>
              </a:solidFill>
              <a:round/>
              <a:headEnd/>
              <a:tailEnd/>
            </a:ln>
          </p:spPr>
          <p:txBody>
            <a:bodyPr vert="horz" wrap="square" lIns="0" tIns="0" rIns="0" bIns="0" numCol="1" anchor="ctr" anchorCtr="0" compatLnSpc="1">
              <a:prstTxWarp prst="textNoShape">
                <a:avLst/>
              </a:prstTxWarp>
            </a:bodyPr>
            <a:lstStyle/>
            <a:p>
              <a:endParaRPr lang="en-GB"/>
            </a:p>
          </p:txBody>
        </p:sp>
        <p:sp>
          <p:nvSpPr>
            <p:cNvPr id="8" name="_s1033"/>
            <p:cNvSpPr>
              <a:spLocks noChangeArrowheads="1"/>
            </p:cNvSpPr>
            <p:nvPr/>
          </p:nvSpPr>
          <p:spPr bwMode="auto">
            <a:xfrm>
              <a:off x="882" y="2657"/>
              <a:ext cx="1069"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cap="none" normalizeH="0" baseline="0" smtClean="0">
                  <a:ln>
                    <a:noFill/>
                  </a:ln>
                  <a:solidFill>
                    <a:schemeClr val="tx1"/>
                  </a:solidFill>
                  <a:effectLst/>
                  <a:latin typeface="Arial" charset="0"/>
                </a:rPr>
                <a:t>Ethical</a:t>
              </a:r>
              <a:endParaRPr kumimoji="0" lang="en-US" sz="3000" b="0" i="0" u="none" strike="noStrike" cap="none" normalizeH="0" baseline="0" smtClean="0">
                <a:ln>
                  <a:noFill/>
                </a:ln>
                <a:solidFill>
                  <a:schemeClr val="tx1"/>
                </a:solidFill>
                <a:effectLst/>
                <a:latin typeface="Arial" charset="0"/>
              </a:endParaRPr>
            </a:p>
          </p:txBody>
        </p:sp>
      </p:grpSp>
    </p:spTree>
    <p:extLst>
      <p:ext uri="{BB962C8B-B14F-4D97-AF65-F5344CB8AC3E}">
        <p14:creationId xmlns:p14="http://schemas.microsoft.com/office/powerpoint/2010/main" val="39696075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1340768"/>
            <a:ext cx="7560840" cy="1969770"/>
          </a:xfrm>
          <a:prstGeom prst="rect">
            <a:avLst/>
          </a:prstGeom>
          <a:noFill/>
        </p:spPr>
        <p:txBody>
          <a:bodyPr wrap="square" rtlCol="0">
            <a:spAutoFit/>
          </a:bodyPr>
          <a:lstStyle/>
          <a:p>
            <a:r>
              <a:rPr lang="en-GB" b="1" dirty="0" smtClean="0"/>
              <a:t>Legal Drivers </a:t>
            </a:r>
            <a:r>
              <a:rPr lang="en-GB" dirty="0" smtClean="0"/>
              <a:t>- The Equality Act 2010 protects 9 dimensions of identity</a:t>
            </a:r>
          </a:p>
          <a:p>
            <a:r>
              <a:rPr lang="en-GB" dirty="0" smtClean="0"/>
              <a:t>These are called</a:t>
            </a:r>
            <a:r>
              <a:rPr lang="en-GB" sz="3200" dirty="0" smtClean="0"/>
              <a:t> ‘Protected Characteristics’</a:t>
            </a:r>
          </a:p>
          <a:p>
            <a:endParaRPr lang="en-GB" dirty="0"/>
          </a:p>
          <a:p>
            <a:endParaRPr lang="en-GB" dirty="0" smtClean="0"/>
          </a:p>
          <a:p>
            <a:endParaRPr lang="en-GB" dirty="0"/>
          </a:p>
          <a:p>
            <a:endParaRPr lang="en-GB" dirty="0"/>
          </a:p>
        </p:txBody>
      </p:sp>
      <p:sp>
        <p:nvSpPr>
          <p:cNvPr id="3" name="Rounded Rectangle 2"/>
          <p:cNvSpPr/>
          <p:nvPr/>
        </p:nvSpPr>
        <p:spPr>
          <a:xfrm>
            <a:off x="2291780" y="2204864"/>
            <a:ext cx="4392488" cy="3241675"/>
          </a:xfrm>
          <a:prstGeom prst="roundRect">
            <a:avLst/>
          </a:prstGeom>
          <a:solidFill>
            <a:schemeClr val="accent6">
              <a:lumMod val="75000"/>
            </a:schemeClr>
          </a:solidFill>
          <a:ln>
            <a:solidFill>
              <a:schemeClr val="accent5">
                <a:lumMod val="10000"/>
              </a:schemeClr>
            </a:solidFill>
          </a:ln>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457200" indent="-457200">
              <a:buFont typeface="Arial" pitchFamily="34" charset="0"/>
              <a:buChar char="•"/>
              <a:defRPr/>
            </a:pPr>
            <a:r>
              <a:rPr lang="en-GB" sz="2000" dirty="0">
                <a:solidFill>
                  <a:schemeClr val="bg1"/>
                </a:solidFill>
              </a:rPr>
              <a:t>Race</a:t>
            </a:r>
          </a:p>
          <a:p>
            <a:pPr marL="457200" indent="-457200">
              <a:buFont typeface="Arial" pitchFamily="34" charset="0"/>
              <a:buChar char="•"/>
              <a:defRPr/>
            </a:pPr>
            <a:r>
              <a:rPr lang="en-GB" sz="2000" dirty="0">
                <a:solidFill>
                  <a:schemeClr val="bg1"/>
                </a:solidFill>
              </a:rPr>
              <a:t>Age</a:t>
            </a:r>
          </a:p>
          <a:p>
            <a:pPr marL="457200" indent="-457200">
              <a:buFont typeface="Arial" pitchFamily="34" charset="0"/>
              <a:buChar char="•"/>
              <a:defRPr/>
            </a:pPr>
            <a:r>
              <a:rPr lang="en-GB" sz="2000" dirty="0">
                <a:solidFill>
                  <a:schemeClr val="bg1"/>
                </a:solidFill>
              </a:rPr>
              <a:t>Sex</a:t>
            </a:r>
          </a:p>
          <a:p>
            <a:pPr marL="457200" indent="-457200">
              <a:buFont typeface="Arial" pitchFamily="34" charset="0"/>
              <a:buChar char="•"/>
              <a:defRPr/>
            </a:pPr>
            <a:r>
              <a:rPr lang="en-GB" sz="2000" dirty="0">
                <a:solidFill>
                  <a:schemeClr val="bg1"/>
                </a:solidFill>
              </a:rPr>
              <a:t>Sexual Orientation</a:t>
            </a:r>
          </a:p>
          <a:p>
            <a:pPr marL="457200" indent="-457200">
              <a:buFont typeface="Arial" pitchFamily="34" charset="0"/>
              <a:buChar char="•"/>
              <a:defRPr/>
            </a:pPr>
            <a:r>
              <a:rPr lang="en-GB" sz="2000" dirty="0">
                <a:solidFill>
                  <a:schemeClr val="bg1"/>
                </a:solidFill>
              </a:rPr>
              <a:t>Disability</a:t>
            </a:r>
          </a:p>
          <a:p>
            <a:pPr marL="457200" indent="-457200">
              <a:buFont typeface="Arial" pitchFamily="34" charset="0"/>
              <a:buChar char="•"/>
              <a:defRPr/>
            </a:pPr>
            <a:r>
              <a:rPr lang="en-GB" sz="2000" dirty="0">
                <a:solidFill>
                  <a:schemeClr val="bg1"/>
                </a:solidFill>
              </a:rPr>
              <a:t>Gender reassignment</a:t>
            </a:r>
          </a:p>
          <a:p>
            <a:pPr marL="457200" indent="-457200">
              <a:buFont typeface="Arial" pitchFamily="34" charset="0"/>
              <a:buChar char="•"/>
              <a:defRPr/>
            </a:pPr>
            <a:r>
              <a:rPr lang="en-GB" sz="2000" dirty="0">
                <a:solidFill>
                  <a:schemeClr val="bg1"/>
                </a:solidFill>
              </a:rPr>
              <a:t>Marriage and Civil Partnership</a:t>
            </a:r>
          </a:p>
          <a:p>
            <a:pPr marL="457200" indent="-457200">
              <a:buFont typeface="Arial" pitchFamily="34" charset="0"/>
              <a:buChar char="•"/>
              <a:defRPr/>
            </a:pPr>
            <a:r>
              <a:rPr lang="en-GB" sz="2000" dirty="0">
                <a:solidFill>
                  <a:schemeClr val="bg1"/>
                </a:solidFill>
              </a:rPr>
              <a:t>Pregnancy and Maternity</a:t>
            </a:r>
          </a:p>
          <a:p>
            <a:pPr marL="457200" indent="-457200">
              <a:buFont typeface="Arial" pitchFamily="34" charset="0"/>
              <a:buChar char="•"/>
              <a:defRPr/>
            </a:pPr>
            <a:r>
              <a:rPr lang="en-GB" sz="2000" dirty="0">
                <a:solidFill>
                  <a:schemeClr val="bg1"/>
                </a:solidFill>
              </a:rPr>
              <a:t>Religion and belief</a:t>
            </a:r>
          </a:p>
        </p:txBody>
      </p:sp>
    </p:spTree>
    <p:extLst>
      <p:ext uri="{BB962C8B-B14F-4D97-AF65-F5344CB8AC3E}">
        <p14:creationId xmlns:p14="http://schemas.microsoft.com/office/powerpoint/2010/main" val="15562270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1469876"/>
            <a:ext cx="8352928" cy="4154984"/>
          </a:xfrm>
          <a:prstGeom prst="rect">
            <a:avLst/>
          </a:prstGeom>
          <a:noFill/>
        </p:spPr>
        <p:txBody>
          <a:bodyPr wrap="square" rtlCol="0">
            <a:spAutoFit/>
          </a:bodyPr>
          <a:lstStyle/>
          <a:p>
            <a:r>
              <a:rPr lang="en-GB" sz="2400" b="1" dirty="0" smtClean="0"/>
              <a:t>Workplace behaviour outlawed by the Equality Act</a:t>
            </a:r>
            <a:endParaRPr lang="en-GB" sz="2000" dirty="0"/>
          </a:p>
          <a:p>
            <a:pPr marL="1714500" lvl="3" indent="-342900">
              <a:lnSpc>
                <a:spcPct val="150000"/>
              </a:lnSpc>
              <a:buFont typeface="+mj-lt"/>
              <a:buAutoNum type="arabicPeriod"/>
              <a:defRPr/>
            </a:pPr>
            <a:r>
              <a:rPr lang="en-GB" sz="2000" b="1" dirty="0"/>
              <a:t>Direct </a:t>
            </a:r>
            <a:r>
              <a:rPr lang="en-GB" sz="2000" b="1" dirty="0" smtClean="0"/>
              <a:t>discrimination</a:t>
            </a:r>
            <a:endParaRPr lang="en-GB" sz="2000" dirty="0"/>
          </a:p>
          <a:p>
            <a:pPr marL="1714500" lvl="3" indent="-342900">
              <a:lnSpc>
                <a:spcPct val="150000"/>
              </a:lnSpc>
              <a:buFont typeface="+mj-lt"/>
              <a:buAutoNum type="arabicPeriod"/>
              <a:defRPr/>
            </a:pPr>
            <a:r>
              <a:rPr lang="en-GB" sz="2000" b="1" dirty="0" smtClean="0"/>
              <a:t>Associative discrimination</a:t>
            </a:r>
            <a:endParaRPr lang="en-GB" sz="2000" dirty="0"/>
          </a:p>
          <a:p>
            <a:pPr marL="1714500" lvl="3" indent="-342900">
              <a:lnSpc>
                <a:spcPct val="150000"/>
              </a:lnSpc>
              <a:buFont typeface="+mj-lt"/>
              <a:buAutoNum type="arabicPeriod"/>
              <a:defRPr/>
            </a:pPr>
            <a:r>
              <a:rPr lang="en-GB" sz="2000" b="1" dirty="0"/>
              <a:t>Discrimination by </a:t>
            </a:r>
            <a:r>
              <a:rPr lang="en-GB" sz="2000" b="1" dirty="0" smtClean="0"/>
              <a:t>perception</a:t>
            </a:r>
            <a:endParaRPr lang="en-GB" sz="2000" dirty="0" smtClean="0"/>
          </a:p>
          <a:p>
            <a:pPr marL="1714500" lvl="3" indent="-342900">
              <a:lnSpc>
                <a:spcPct val="150000"/>
              </a:lnSpc>
              <a:buFontTx/>
              <a:buAutoNum type="arabicPeriod"/>
              <a:defRPr/>
            </a:pPr>
            <a:r>
              <a:rPr lang="en-GB" sz="2000" b="1" dirty="0"/>
              <a:t>Indirect </a:t>
            </a:r>
            <a:r>
              <a:rPr lang="en-GB" sz="2000" b="1" dirty="0" smtClean="0"/>
              <a:t>discrimination</a:t>
            </a:r>
            <a:endParaRPr lang="en-GB" sz="2000" dirty="0"/>
          </a:p>
          <a:p>
            <a:pPr marL="1714500" lvl="3" indent="-342900">
              <a:lnSpc>
                <a:spcPct val="150000"/>
              </a:lnSpc>
              <a:buFontTx/>
              <a:buAutoNum type="arabicPeriod"/>
              <a:defRPr/>
            </a:pPr>
            <a:r>
              <a:rPr lang="en-GB" sz="2000" b="1" dirty="0" smtClean="0"/>
              <a:t>Harassment</a:t>
            </a:r>
            <a:endParaRPr lang="en-GB" sz="2000" dirty="0"/>
          </a:p>
          <a:p>
            <a:pPr marL="1714500" lvl="3" indent="-342900">
              <a:lnSpc>
                <a:spcPct val="150000"/>
              </a:lnSpc>
              <a:buFontTx/>
              <a:buAutoNum type="arabicPeriod"/>
              <a:defRPr/>
            </a:pPr>
            <a:r>
              <a:rPr lang="en-GB" sz="2000" b="1" dirty="0"/>
              <a:t>Harassment by a third </a:t>
            </a:r>
            <a:r>
              <a:rPr lang="en-GB" sz="2000" b="1" dirty="0" smtClean="0"/>
              <a:t>party</a:t>
            </a:r>
            <a:endParaRPr lang="en-GB" sz="2000" dirty="0"/>
          </a:p>
          <a:p>
            <a:pPr marL="1714500" lvl="3" indent="-342900">
              <a:lnSpc>
                <a:spcPct val="150000"/>
              </a:lnSpc>
              <a:buFontTx/>
              <a:buAutoNum type="arabicPeriod"/>
              <a:defRPr/>
            </a:pPr>
            <a:r>
              <a:rPr lang="en-GB" sz="2000" b="1" dirty="0" smtClean="0"/>
              <a:t>Victimisation</a:t>
            </a:r>
          </a:p>
          <a:p>
            <a:pPr lvl="2">
              <a:lnSpc>
                <a:spcPct val="150000"/>
              </a:lnSpc>
              <a:defRPr/>
            </a:pPr>
            <a:r>
              <a:rPr lang="en-GB" sz="2000" b="1" dirty="0" smtClean="0"/>
              <a:t>					</a:t>
            </a:r>
          </a:p>
        </p:txBody>
      </p:sp>
    </p:spTree>
    <p:extLst>
      <p:ext uri="{BB962C8B-B14F-4D97-AF65-F5344CB8AC3E}">
        <p14:creationId xmlns:p14="http://schemas.microsoft.com/office/powerpoint/2010/main" val="3788521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556792"/>
            <a:ext cx="7056784" cy="4308872"/>
          </a:xfrm>
          <a:prstGeom prst="rect">
            <a:avLst/>
          </a:prstGeom>
        </p:spPr>
        <p:txBody>
          <a:bodyPr wrap="square">
            <a:spAutoFit/>
          </a:bodyPr>
          <a:lstStyle/>
          <a:p>
            <a:r>
              <a:rPr lang="en-GB" sz="2000" b="1" dirty="0" smtClean="0"/>
              <a:t>Business Drivers - Modern diversity management practices</a:t>
            </a:r>
          </a:p>
          <a:p>
            <a:endParaRPr lang="en-GB" dirty="0" smtClean="0"/>
          </a:p>
          <a:p>
            <a:r>
              <a:rPr lang="en-GB" dirty="0" smtClean="0"/>
              <a:t>Modern </a:t>
            </a:r>
            <a:r>
              <a:rPr lang="en-GB" dirty="0"/>
              <a:t>management practices are founded on engagement, involvement, participation and partnership</a:t>
            </a:r>
          </a:p>
          <a:p>
            <a:endParaRPr lang="en-GB" dirty="0"/>
          </a:p>
          <a:p>
            <a:r>
              <a:rPr lang="en-GB" dirty="0"/>
              <a:t>An increasingly diverse workforce has individualised employee relations</a:t>
            </a:r>
          </a:p>
          <a:p>
            <a:endParaRPr lang="en-GB" dirty="0"/>
          </a:p>
          <a:p>
            <a:r>
              <a:rPr lang="en-GB" dirty="0"/>
              <a:t>Human Resources professionals have the challenge of managing employment practices that treat people collectively and as individuals, often at the same time!</a:t>
            </a:r>
          </a:p>
          <a:p>
            <a:endParaRPr lang="en-GB" dirty="0"/>
          </a:p>
          <a:p>
            <a:r>
              <a:rPr lang="en-GB" dirty="0"/>
              <a:t>Good equality and diversity practice applies to the entire employment relationship and affects every aspect of a business</a:t>
            </a:r>
          </a:p>
        </p:txBody>
      </p:sp>
    </p:spTree>
    <p:extLst>
      <p:ext uri="{BB962C8B-B14F-4D97-AF65-F5344CB8AC3E}">
        <p14:creationId xmlns:p14="http://schemas.microsoft.com/office/powerpoint/2010/main" val="3472906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412776"/>
            <a:ext cx="8280920" cy="4308872"/>
          </a:xfrm>
          <a:prstGeom prst="rect">
            <a:avLst/>
          </a:prstGeom>
          <a:noFill/>
        </p:spPr>
        <p:txBody>
          <a:bodyPr wrap="square" rtlCol="0">
            <a:spAutoFit/>
          </a:bodyPr>
          <a:lstStyle/>
          <a:p>
            <a:r>
              <a:rPr lang="en-GB" sz="2400" b="1" dirty="0" smtClean="0"/>
              <a:t>Ethical Drivers - Main causes of inequality in the 21</a:t>
            </a:r>
            <a:r>
              <a:rPr lang="en-GB" sz="2400" b="1" baseline="30000" dirty="0" smtClean="0"/>
              <a:t>st</a:t>
            </a:r>
            <a:r>
              <a:rPr lang="en-GB" sz="2400" b="1" dirty="0" smtClean="0"/>
              <a:t> century workplace</a:t>
            </a:r>
          </a:p>
          <a:p>
            <a:endParaRPr lang="en-GB" dirty="0" smtClean="0"/>
          </a:p>
          <a:p>
            <a:r>
              <a:rPr lang="en-GB" sz="1600" dirty="0" smtClean="0"/>
              <a:t>Direct discrimination – racism, sexism, homophobia, harassment</a:t>
            </a:r>
          </a:p>
          <a:p>
            <a:endParaRPr lang="en-GB" sz="1600" dirty="0"/>
          </a:p>
          <a:p>
            <a:r>
              <a:rPr lang="en-GB" sz="1600" dirty="0" smtClean="0"/>
              <a:t>Indirect discrimination – policies and practices that apply to everyone but particularly disadvantage certain groups</a:t>
            </a:r>
          </a:p>
          <a:p>
            <a:endParaRPr lang="en-GB" sz="1600" dirty="0"/>
          </a:p>
          <a:p>
            <a:r>
              <a:rPr lang="en-GB" sz="1600" dirty="0" smtClean="0"/>
              <a:t>Lack of flexibility over working space and time – including gender stereotyping of flexible working opportunities</a:t>
            </a:r>
          </a:p>
          <a:p>
            <a:endParaRPr lang="en-GB" sz="1600" dirty="0" smtClean="0"/>
          </a:p>
          <a:p>
            <a:r>
              <a:rPr lang="en-GB" sz="1600" dirty="0" smtClean="0"/>
              <a:t>Informal recruitment and progression processes, including pay rises and promotions</a:t>
            </a:r>
          </a:p>
          <a:p>
            <a:endParaRPr lang="en-GB" sz="1600" dirty="0"/>
          </a:p>
          <a:p>
            <a:r>
              <a:rPr lang="en-GB" sz="1600" dirty="0" smtClean="0"/>
              <a:t>Unfair apportioning of training and development opportunities</a:t>
            </a:r>
            <a:endParaRPr lang="en-GB" sz="1600" dirty="0"/>
          </a:p>
          <a:p>
            <a:endParaRPr lang="en-GB" sz="1600" dirty="0" smtClean="0"/>
          </a:p>
          <a:p>
            <a:r>
              <a:rPr lang="en-GB" sz="1600" dirty="0" smtClean="0"/>
              <a:t>Devaluing part-time workers</a:t>
            </a:r>
            <a:endParaRPr lang="en-GB" sz="1600" dirty="0"/>
          </a:p>
        </p:txBody>
      </p:sp>
    </p:spTree>
    <p:extLst>
      <p:ext uri="{BB962C8B-B14F-4D97-AF65-F5344CB8AC3E}">
        <p14:creationId xmlns:p14="http://schemas.microsoft.com/office/powerpoint/2010/main" val="3862624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omposition of the employee workfor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1484784"/>
            <a:ext cx="4597434" cy="37444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05189" y="2077224"/>
            <a:ext cx="3168352" cy="1261884"/>
          </a:xfrm>
          <a:prstGeom prst="rect">
            <a:avLst/>
          </a:prstGeom>
          <a:noFill/>
          <a:ln>
            <a:solidFill>
              <a:schemeClr val="accent6">
                <a:lumMod val="60000"/>
                <a:lumOff val="40000"/>
              </a:schemeClr>
            </a:solidFill>
          </a:ln>
        </p:spPr>
        <p:txBody>
          <a:bodyPr wrap="square" rtlCol="0">
            <a:spAutoFit/>
          </a:bodyPr>
          <a:lstStyle/>
          <a:p>
            <a:r>
              <a:rPr lang="en-GB" sz="2000" b="1" dirty="0" smtClean="0"/>
              <a:t>Composition of the UK workforce in 2011</a:t>
            </a:r>
            <a:endParaRPr lang="en-GB" sz="2000" dirty="0"/>
          </a:p>
          <a:p>
            <a:r>
              <a:rPr lang="en-GB" dirty="0" smtClean="0"/>
              <a:t>12.8 million men (51%)</a:t>
            </a:r>
          </a:p>
          <a:p>
            <a:r>
              <a:rPr lang="en-GB" dirty="0" smtClean="0"/>
              <a:t>12.3 million women (49%)</a:t>
            </a:r>
          </a:p>
        </p:txBody>
      </p:sp>
      <p:sp>
        <p:nvSpPr>
          <p:cNvPr id="3" name="TextBox 2"/>
          <p:cNvSpPr txBox="1"/>
          <p:nvPr/>
        </p:nvSpPr>
        <p:spPr>
          <a:xfrm>
            <a:off x="5220072" y="3717032"/>
            <a:ext cx="3168352" cy="1323439"/>
          </a:xfrm>
          <a:prstGeom prst="rect">
            <a:avLst/>
          </a:prstGeom>
          <a:noFill/>
          <a:ln>
            <a:solidFill>
              <a:schemeClr val="accent6">
                <a:lumMod val="75000"/>
              </a:schemeClr>
            </a:solidFill>
          </a:ln>
        </p:spPr>
        <p:txBody>
          <a:bodyPr wrap="square" rtlCol="0">
            <a:spAutoFit/>
          </a:bodyPr>
          <a:lstStyle/>
          <a:p>
            <a:r>
              <a:rPr lang="en-GB" sz="2000" b="1" dirty="0" smtClean="0"/>
              <a:t>The </a:t>
            </a:r>
            <a:r>
              <a:rPr lang="en-GB" sz="2000" b="1" dirty="0"/>
              <a:t>p</a:t>
            </a:r>
            <a:r>
              <a:rPr lang="en-GB" sz="2000" b="1" dirty="0" smtClean="0"/>
              <a:t>art time pay gap</a:t>
            </a:r>
          </a:p>
          <a:p>
            <a:r>
              <a:rPr lang="en-GB" sz="2000" dirty="0" smtClean="0"/>
              <a:t>Part time employees earn </a:t>
            </a:r>
            <a:r>
              <a:rPr lang="en-GB" sz="2000" b="1" dirty="0" smtClean="0"/>
              <a:t>36.6% less</a:t>
            </a:r>
            <a:r>
              <a:rPr lang="en-GB" sz="2000" dirty="0" smtClean="0"/>
              <a:t> than full time employees</a:t>
            </a:r>
          </a:p>
        </p:txBody>
      </p:sp>
    </p:spTree>
    <p:extLst>
      <p:ext uri="{BB962C8B-B14F-4D97-AF65-F5344CB8AC3E}">
        <p14:creationId xmlns:p14="http://schemas.microsoft.com/office/powerpoint/2010/main" val="33811686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268760"/>
            <a:ext cx="7632848" cy="4539704"/>
          </a:xfrm>
          <a:prstGeom prst="rect">
            <a:avLst/>
          </a:prstGeom>
          <a:noFill/>
        </p:spPr>
        <p:txBody>
          <a:bodyPr wrap="square" rtlCol="0">
            <a:spAutoFit/>
          </a:bodyPr>
          <a:lstStyle/>
          <a:p>
            <a:r>
              <a:rPr lang="en-GB" sz="2800" b="1" dirty="0" smtClean="0"/>
              <a:t>The business benefits </a:t>
            </a:r>
            <a:endParaRPr lang="en-GB" sz="2800" b="1" dirty="0"/>
          </a:p>
          <a:p>
            <a:pPr marL="742950" lvl="1" indent="-285750">
              <a:lnSpc>
                <a:spcPct val="150000"/>
              </a:lnSpc>
              <a:buFont typeface="Arial" pitchFamily="34" charset="0"/>
              <a:buChar char="•"/>
            </a:pPr>
            <a:r>
              <a:rPr lang="en-GB" dirty="0">
                <a:solidFill>
                  <a:srgbClr val="7030A0"/>
                </a:solidFill>
              </a:rPr>
              <a:t>Recruit</a:t>
            </a:r>
            <a:r>
              <a:rPr lang="en-GB" dirty="0"/>
              <a:t> from a more diverse talent base</a:t>
            </a:r>
          </a:p>
          <a:p>
            <a:pPr marL="742950" lvl="1" indent="-285750">
              <a:lnSpc>
                <a:spcPct val="150000"/>
              </a:lnSpc>
              <a:buFont typeface="Arial" pitchFamily="34" charset="0"/>
              <a:buChar char="•"/>
            </a:pPr>
            <a:r>
              <a:rPr lang="en-GB" dirty="0">
                <a:solidFill>
                  <a:srgbClr val="7030A0"/>
                </a:solidFill>
              </a:rPr>
              <a:t>Plan</a:t>
            </a:r>
            <a:r>
              <a:rPr lang="en-GB" dirty="0"/>
              <a:t> the business based on </a:t>
            </a:r>
            <a:r>
              <a:rPr lang="en-GB" dirty="0">
                <a:solidFill>
                  <a:srgbClr val="7030A0"/>
                </a:solidFill>
              </a:rPr>
              <a:t>demand</a:t>
            </a:r>
          </a:p>
          <a:p>
            <a:pPr marL="742950" lvl="1" indent="-285750">
              <a:lnSpc>
                <a:spcPct val="150000"/>
              </a:lnSpc>
              <a:buFont typeface="Arial" pitchFamily="34" charset="0"/>
              <a:buChar char="•"/>
            </a:pPr>
            <a:r>
              <a:rPr lang="en-GB" dirty="0">
                <a:solidFill>
                  <a:srgbClr val="7030A0"/>
                </a:solidFill>
              </a:rPr>
              <a:t>Enhance</a:t>
            </a:r>
            <a:r>
              <a:rPr lang="en-GB" dirty="0"/>
              <a:t> customer </a:t>
            </a:r>
            <a:r>
              <a:rPr lang="en-GB" dirty="0">
                <a:solidFill>
                  <a:srgbClr val="7030A0"/>
                </a:solidFill>
              </a:rPr>
              <a:t>service</a:t>
            </a:r>
            <a:r>
              <a:rPr lang="en-GB" dirty="0"/>
              <a:t> and </a:t>
            </a:r>
            <a:r>
              <a:rPr lang="en-GB" dirty="0">
                <a:solidFill>
                  <a:srgbClr val="7030A0"/>
                </a:solidFill>
              </a:rPr>
              <a:t>satisfaction</a:t>
            </a:r>
          </a:p>
          <a:p>
            <a:pPr marL="742950" lvl="1" indent="-285750">
              <a:lnSpc>
                <a:spcPct val="150000"/>
              </a:lnSpc>
              <a:buFont typeface="Arial" pitchFamily="34" charset="0"/>
              <a:buChar char="•"/>
            </a:pPr>
            <a:r>
              <a:rPr lang="en-GB" dirty="0">
                <a:solidFill>
                  <a:srgbClr val="7030A0"/>
                </a:solidFill>
              </a:rPr>
              <a:t>Improve</a:t>
            </a:r>
            <a:r>
              <a:rPr lang="en-GB" dirty="0"/>
              <a:t> access to the market</a:t>
            </a:r>
          </a:p>
          <a:p>
            <a:pPr marL="742950" lvl="1" indent="-285750">
              <a:lnSpc>
                <a:spcPct val="150000"/>
              </a:lnSpc>
              <a:buFont typeface="Arial" pitchFamily="34" charset="0"/>
              <a:buChar char="•"/>
            </a:pPr>
            <a:r>
              <a:rPr lang="en-GB" dirty="0"/>
              <a:t>Improve </a:t>
            </a:r>
            <a:r>
              <a:rPr lang="en-GB" dirty="0">
                <a:solidFill>
                  <a:srgbClr val="7030A0"/>
                </a:solidFill>
              </a:rPr>
              <a:t>motivation</a:t>
            </a:r>
            <a:r>
              <a:rPr lang="en-GB" dirty="0"/>
              <a:t> and </a:t>
            </a:r>
            <a:r>
              <a:rPr lang="en-GB" dirty="0">
                <a:solidFill>
                  <a:srgbClr val="7030A0"/>
                </a:solidFill>
              </a:rPr>
              <a:t>creativity</a:t>
            </a:r>
          </a:p>
          <a:p>
            <a:pPr marL="742950" lvl="1" indent="-285750">
              <a:lnSpc>
                <a:spcPct val="150000"/>
              </a:lnSpc>
              <a:buFont typeface="Arial" pitchFamily="34" charset="0"/>
              <a:buChar char="•"/>
            </a:pPr>
            <a:r>
              <a:rPr lang="en-GB" dirty="0">
                <a:solidFill>
                  <a:srgbClr val="7030A0"/>
                </a:solidFill>
              </a:rPr>
              <a:t>Reduce absenteeism </a:t>
            </a:r>
            <a:r>
              <a:rPr lang="en-GB" dirty="0"/>
              <a:t>and staff </a:t>
            </a:r>
            <a:r>
              <a:rPr lang="en-GB" dirty="0">
                <a:solidFill>
                  <a:srgbClr val="7030A0"/>
                </a:solidFill>
              </a:rPr>
              <a:t>turnover</a:t>
            </a:r>
          </a:p>
          <a:p>
            <a:pPr marL="742950" lvl="1" indent="-285750">
              <a:lnSpc>
                <a:spcPct val="150000"/>
              </a:lnSpc>
              <a:buFont typeface="Arial" pitchFamily="34" charset="0"/>
              <a:buChar char="•"/>
            </a:pPr>
            <a:r>
              <a:rPr lang="en-GB" dirty="0"/>
              <a:t>Improve </a:t>
            </a:r>
            <a:r>
              <a:rPr lang="en-GB" dirty="0">
                <a:solidFill>
                  <a:srgbClr val="7030A0"/>
                </a:solidFill>
              </a:rPr>
              <a:t>image</a:t>
            </a:r>
            <a:r>
              <a:rPr lang="en-GB" dirty="0"/>
              <a:t> and </a:t>
            </a:r>
            <a:r>
              <a:rPr lang="en-GB" dirty="0">
                <a:solidFill>
                  <a:srgbClr val="7030A0"/>
                </a:solidFill>
              </a:rPr>
              <a:t>reputation</a:t>
            </a:r>
          </a:p>
          <a:p>
            <a:pPr marL="742950" lvl="1" indent="-285750">
              <a:lnSpc>
                <a:spcPct val="150000"/>
              </a:lnSpc>
              <a:buFont typeface="Arial" pitchFamily="34" charset="0"/>
              <a:buChar char="•"/>
            </a:pPr>
            <a:r>
              <a:rPr lang="en-GB" dirty="0"/>
              <a:t>Better physical and mental </a:t>
            </a:r>
            <a:r>
              <a:rPr lang="en-GB" dirty="0" smtClean="0">
                <a:solidFill>
                  <a:srgbClr val="7030A0"/>
                </a:solidFill>
              </a:rPr>
              <a:t>health</a:t>
            </a:r>
          </a:p>
          <a:p>
            <a:pPr marL="742950" lvl="1" indent="-285750">
              <a:lnSpc>
                <a:spcPct val="150000"/>
              </a:lnSpc>
              <a:buFont typeface="Arial" pitchFamily="34" charset="0"/>
              <a:buChar char="•"/>
            </a:pPr>
            <a:r>
              <a:rPr lang="en-GB" dirty="0" smtClean="0"/>
              <a:t>Become an </a:t>
            </a:r>
            <a:r>
              <a:rPr lang="en-GB" dirty="0" smtClean="0">
                <a:solidFill>
                  <a:srgbClr val="7030A0"/>
                </a:solidFill>
              </a:rPr>
              <a:t>Employer of choice</a:t>
            </a:r>
            <a:endParaRPr lang="en-GB" dirty="0">
              <a:solidFill>
                <a:srgbClr val="7030A0"/>
              </a:solidFill>
            </a:endParaRPr>
          </a:p>
          <a:p>
            <a:pPr lvl="1"/>
            <a:endParaRPr lang="en-GB" dirty="0"/>
          </a:p>
        </p:txBody>
      </p:sp>
    </p:spTree>
    <p:extLst>
      <p:ext uri="{BB962C8B-B14F-4D97-AF65-F5344CB8AC3E}">
        <p14:creationId xmlns:p14="http://schemas.microsoft.com/office/powerpoint/2010/main" val="3105158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412776"/>
            <a:ext cx="6984776" cy="4816703"/>
          </a:xfrm>
          <a:prstGeom prst="rect">
            <a:avLst/>
          </a:prstGeom>
          <a:noFill/>
        </p:spPr>
        <p:txBody>
          <a:bodyPr wrap="square" rtlCol="0">
            <a:spAutoFit/>
          </a:bodyPr>
          <a:lstStyle/>
          <a:p>
            <a:r>
              <a:rPr lang="en-GB" sz="2800" b="1" dirty="0" smtClean="0"/>
              <a:t>The business risks of not being Diverse</a:t>
            </a:r>
            <a:endParaRPr lang="en-GB" dirty="0"/>
          </a:p>
          <a:p>
            <a:pPr marL="742950" lvl="1" indent="-285750">
              <a:lnSpc>
                <a:spcPct val="150000"/>
              </a:lnSpc>
              <a:buFont typeface="Arial" pitchFamily="34" charset="0"/>
              <a:buChar char="•"/>
            </a:pPr>
            <a:r>
              <a:rPr lang="en-GB" dirty="0" smtClean="0"/>
              <a:t>Stereotype </a:t>
            </a:r>
            <a:r>
              <a:rPr lang="en-GB" dirty="0" smtClean="0">
                <a:solidFill>
                  <a:srgbClr val="7030A0"/>
                </a:solidFill>
              </a:rPr>
              <a:t>threat</a:t>
            </a:r>
            <a:r>
              <a:rPr lang="en-GB" dirty="0" smtClean="0"/>
              <a:t> </a:t>
            </a:r>
            <a:r>
              <a:rPr lang="en-GB" dirty="0" smtClean="0">
                <a:solidFill>
                  <a:srgbClr val="7030A0"/>
                </a:solidFill>
              </a:rPr>
              <a:t>lowers performance </a:t>
            </a:r>
            <a:r>
              <a:rPr lang="en-GB" dirty="0" smtClean="0"/>
              <a:t>and productivity</a:t>
            </a:r>
          </a:p>
          <a:p>
            <a:pPr marL="742950" lvl="1" indent="-285750">
              <a:lnSpc>
                <a:spcPct val="150000"/>
              </a:lnSpc>
              <a:buFont typeface="Arial" pitchFamily="34" charset="0"/>
              <a:buChar char="•"/>
            </a:pPr>
            <a:r>
              <a:rPr lang="en-GB" dirty="0" smtClean="0">
                <a:solidFill>
                  <a:srgbClr val="7030A0"/>
                </a:solidFill>
              </a:rPr>
              <a:t>Excludes</a:t>
            </a:r>
            <a:r>
              <a:rPr lang="en-GB" dirty="0" smtClean="0"/>
              <a:t> customers from using services</a:t>
            </a:r>
          </a:p>
          <a:p>
            <a:pPr marL="742950" lvl="1" indent="-285750">
              <a:lnSpc>
                <a:spcPct val="150000"/>
              </a:lnSpc>
              <a:buFont typeface="Arial" pitchFamily="34" charset="0"/>
              <a:buChar char="•"/>
            </a:pPr>
            <a:r>
              <a:rPr lang="en-GB" dirty="0" smtClean="0"/>
              <a:t>High staff </a:t>
            </a:r>
            <a:r>
              <a:rPr lang="en-GB" dirty="0" smtClean="0">
                <a:solidFill>
                  <a:srgbClr val="7030A0"/>
                </a:solidFill>
              </a:rPr>
              <a:t>turnover</a:t>
            </a:r>
          </a:p>
          <a:p>
            <a:pPr marL="742950" lvl="1" indent="-285750">
              <a:lnSpc>
                <a:spcPct val="150000"/>
              </a:lnSpc>
              <a:buFont typeface="Arial" pitchFamily="34" charset="0"/>
              <a:buChar char="•"/>
            </a:pPr>
            <a:r>
              <a:rPr lang="en-GB" dirty="0" smtClean="0"/>
              <a:t>Higher </a:t>
            </a:r>
            <a:r>
              <a:rPr lang="en-GB" dirty="0" smtClean="0">
                <a:solidFill>
                  <a:srgbClr val="7030A0"/>
                </a:solidFill>
              </a:rPr>
              <a:t>sickness</a:t>
            </a:r>
            <a:r>
              <a:rPr lang="en-GB" dirty="0" smtClean="0"/>
              <a:t> absence</a:t>
            </a:r>
          </a:p>
          <a:p>
            <a:pPr marL="742950" lvl="1" indent="-285750">
              <a:lnSpc>
                <a:spcPct val="150000"/>
              </a:lnSpc>
              <a:buFont typeface="Arial" pitchFamily="34" charset="0"/>
              <a:buChar char="•"/>
            </a:pPr>
            <a:r>
              <a:rPr lang="en-GB" dirty="0" smtClean="0"/>
              <a:t>Makes vacancies harder to fill, creates </a:t>
            </a:r>
            <a:r>
              <a:rPr lang="en-GB" dirty="0" smtClean="0">
                <a:solidFill>
                  <a:srgbClr val="7030A0"/>
                </a:solidFill>
              </a:rPr>
              <a:t>skills gaps</a:t>
            </a:r>
          </a:p>
          <a:p>
            <a:pPr marL="742950" lvl="1" indent="-285750">
              <a:lnSpc>
                <a:spcPct val="150000"/>
              </a:lnSpc>
              <a:buFont typeface="Arial" pitchFamily="34" charset="0"/>
              <a:buChar char="•"/>
            </a:pPr>
            <a:r>
              <a:rPr lang="en-GB" dirty="0" smtClean="0"/>
              <a:t>Succession planning issues</a:t>
            </a:r>
          </a:p>
          <a:p>
            <a:pPr marL="742950" lvl="1" indent="-285750">
              <a:lnSpc>
                <a:spcPct val="150000"/>
              </a:lnSpc>
              <a:buFont typeface="Arial" pitchFamily="34" charset="0"/>
              <a:buChar char="•"/>
            </a:pPr>
            <a:r>
              <a:rPr lang="en-GB" dirty="0" smtClean="0">
                <a:solidFill>
                  <a:srgbClr val="7030A0"/>
                </a:solidFill>
              </a:rPr>
              <a:t>Stagnation</a:t>
            </a:r>
            <a:r>
              <a:rPr lang="en-GB" dirty="0" smtClean="0"/>
              <a:t> and</a:t>
            </a:r>
            <a:r>
              <a:rPr lang="en-GB" dirty="0" smtClean="0">
                <a:solidFill>
                  <a:srgbClr val="7030A0"/>
                </a:solidFill>
              </a:rPr>
              <a:t> failure </a:t>
            </a:r>
            <a:r>
              <a:rPr lang="en-GB" dirty="0" smtClean="0"/>
              <a:t>to innovate</a:t>
            </a:r>
          </a:p>
          <a:p>
            <a:pPr marL="742950" lvl="1" indent="-285750">
              <a:lnSpc>
                <a:spcPct val="150000"/>
              </a:lnSpc>
              <a:buFont typeface="Arial" pitchFamily="34" charset="0"/>
              <a:buChar char="•"/>
            </a:pPr>
            <a:r>
              <a:rPr lang="en-GB" dirty="0" smtClean="0"/>
              <a:t>Losing </a:t>
            </a:r>
            <a:r>
              <a:rPr lang="en-GB" dirty="0" smtClean="0">
                <a:solidFill>
                  <a:srgbClr val="7030A0"/>
                </a:solidFill>
              </a:rPr>
              <a:t>tribunals</a:t>
            </a:r>
            <a:r>
              <a:rPr lang="en-GB" dirty="0" smtClean="0"/>
              <a:t> costs money, but a </a:t>
            </a:r>
            <a:r>
              <a:rPr lang="en-GB" dirty="0" smtClean="0">
                <a:solidFill>
                  <a:srgbClr val="7030A0"/>
                </a:solidFill>
              </a:rPr>
              <a:t>lost reputation</a:t>
            </a:r>
            <a:r>
              <a:rPr lang="en-GB" dirty="0" smtClean="0"/>
              <a:t> costs more</a:t>
            </a:r>
          </a:p>
          <a:p>
            <a:pPr marL="285750" indent="-285750">
              <a:buFont typeface="Arial" pitchFamily="34" charset="0"/>
              <a:buChar char="•"/>
            </a:pPr>
            <a:endParaRPr lang="en-GB" dirty="0" smtClean="0"/>
          </a:p>
          <a:p>
            <a:pPr marL="285750" indent="-285750">
              <a:buFont typeface="Arial" pitchFamily="34" charset="0"/>
              <a:buChar char="•"/>
            </a:pPr>
            <a:endParaRPr lang="en-GB" dirty="0"/>
          </a:p>
        </p:txBody>
      </p:sp>
    </p:spTree>
    <p:extLst>
      <p:ext uri="{BB962C8B-B14F-4D97-AF65-F5344CB8AC3E}">
        <p14:creationId xmlns:p14="http://schemas.microsoft.com/office/powerpoint/2010/main" val="41783848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1115616" y="3140968"/>
            <a:ext cx="1848544" cy="131211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Policy</a:t>
            </a:r>
            <a:endParaRPr lang="en-GB" dirty="0"/>
          </a:p>
        </p:txBody>
      </p:sp>
      <p:sp>
        <p:nvSpPr>
          <p:cNvPr id="3" name="Oval 2"/>
          <p:cNvSpPr/>
          <p:nvPr/>
        </p:nvSpPr>
        <p:spPr>
          <a:xfrm>
            <a:off x="3580098" y="3225788"/>
            <a:ext cx="1944216" cy="1311907"/>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Process</a:t>
            </a:r>
            <a:endParaRPr lang="en-GB" dirty="0"/>
          </a:p>
        </p:txBody>
      </p:sp>
      <p:sp>
        <p:nvSpPr>
          <p:cNvPr id="4" name="Oval 3"/>
          <p:cNvSpPr/>
          <p:nvPr/>
        </p:nvSpPr>
        <p:spPr>
          <a:xfrm>
            <a:off x="5956362" y="3225788"/>
            <a:ext cx="2016224" cy="1312118"/>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Practice</a:t>
            </a:r>
            <a:endParaRPr lang="en-GB" dirty="0"/>
          </a:p>
        </p:txBody>
      </p:sp>
      <p:sp>
        <p:nvSpPr>
          <p:cNvPr id="5" name="Oval 4"/>
          <p:cNvSpPr/>
          <p:nvPr/>
        </p:nvSpPr>
        <p:spPr>
          <a:xfrm>
            <a:off x="3148050" y="1209131"/>
            <a:ext cx="2808312" cy="1641276"/>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Diversity Strategy</a:t>
            </a:r>
            <a:endParaRPr lang="en-GB" sz="3200" dirty="0"/>
          </a:p>
        </p:txBody>
      </p:sp>
      <p:sp>
        <p:nvSpPr>
          <p:cNvPr id="6" name="Left-Right Arrow 5"/>
          <p:cNvSpPr/>
          <p:nvPr/>
        </p:nvSpPr>
        <p:spPr>
          <a:xfrm>
            <a:off x="1187624" y="4725144"/>
            <a:ext cx="6856970" cy="864096"/>
          </a:xfrm>
          <a:prstGeom prst="leftRightArrow">
            <a:avLst/>
          </a:prstGeom>
          <a:solidFill>
            <a:srgbClr val="008E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Monitoring and evaluation</a:t>
            </a:r>
            <a:endParaRPr lang="en-GB" dirty="0"/>
          </a:p>
        </p:txBody>
      </p:sp>
      <p:cxnSp>
        <p:nvCxnSpPr>
          <p:cNvPr id="8" name="Straight Arrow Connector 7"/>
          <p:cNvCxnSpPr>
            <a:endCxn id="2" idx="0"/>
          </p:cNvCxnSpPr>
          <p:nvPr/>
        </p:nvCxnSpPr>
        <p:spPr>
          <a:xfrm flipH="1">
            <a:off x="2039888" y="2348880"/>
            <a:ext cx="1235968" cy="7920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endCxn id="4" idx="0"/>
          </p:cNvCxnSpPr>
          <p:nvPr/>
        </p:nvCxnSpPr>
        <p:spPr>
          <a:xfrm>
            <a:off x="5839991" y="2377455"/>
            <a:ext cx="1124483" cy="84833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4"/>
            <a:endCxn id="3" idx="0"/>
          </p:cNvCxnSpPr>
          <p:nvPr/>
        </p:nvCxnSpPr>
        <p:spPr>
          <a:xfrm>
            <a:off x="4552206" y="2850407"/>
            <a:ext cx="0" cy="37538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9360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3503871" y="886177"/>
            <a:ext cx="2592288" cy="1620180"/>
          </a:xfrm>
          <a:prstGeom prst="ellipse">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Good practice</a:t>
            </a:r>
          </a:p>
        </p:txBody>
      </p:sp>
      <p:sp>
        <p:nvSpPr>
          <p:cNvPr id="5" name="Oval 4"/>
          <p:cNvSpPr/>
          <p:nvPr/>
        </p:nvSpPr>
        <p:spPr>
          <a:xfrm>
            <a:off x="753741" y="3142132"/>
            <a:ext cx="2376264" cy="1224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Based on the needs of the business</a:t>
            </a:r>
            <a:endParaRPr lang="en-GB" dirty="0"/>
          </a:p>
        </p:txBody>
      </p:sp>
      <p:sp>
        <p:nvSpPr>
          <p:cNvPr id="6" name="Oval 5"/>
          <p:cNvSpPr/>
          <p:nvPr/>
        </p:nvSpPr>
        <p:spPr>
          <a:xfrm>
            <a:off x="3527113" y="3994747"/>
            <a:ext cx="2520280"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t>All staff trained in E&amp;D and aware of their responsibilities</a:t>
            </a:r>
            <a:endParaRPr lang="en-GB" sz="1600" dirty="0"/>
          </a:p>
        </p:txBody>
      </p:sp>
      <p:sp>
        <p:nvSpPr>
          <p:cNvPr id="9" name="Oval 8"/>
          <p:cNvSpPr/>
          <p:nvPr/>
        </p:nvSpPr>
        <p:spPr>
          <a:xfrm>
            <a:off x="6431010" y="4067919"/>
            <a:ext cx="2411760" cy="12949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Gender neutral access to flexible working</a:t>
            </a:r>
            <a:endParaRPr lang="en-GB" dirty="0"/>
          </a:p>
        </p:txBody>
      </p:sp>
      <p:sp>
        <p:nvSpPr>
          <p:cNvPr id="10" name="Oval 9"/>
          <p:cNvSpPr/>
          <p:nvPr/>
        </p:nvSpPr>
        <p:spPr>
          <a:xfrm>
            <a:off x="6664782" y="2866555"/>
            <a:ext cx="1944216" cy="12090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Work Life Balance for all</a:t>
            </a:r>
            <a:endParaRPr lang="en-GB" dirty="0"/>
          </a:p>
        </p:txBody>
      </p:sp>
      <p:sp>
        <p:nvSpPr>
          <p:cNvPr id="11" name="Oval 10"/>
          <p:cNvSpPr/>
          <p:nvPr/>
        </p:nvSpPr>
        <p:spPr>
          <a:xfrm>
            <a:off x="815083" y="1870582"/>
            <a:ext cx="2232248" cy="12715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Open and transparent decision making</a:t>
            </a:r>
            <a:endParaRPr lang="en-GB" dirty="0"/>
          </a:p>
        </p:txBody>
      </p:sp>
      <p:sp>
        <p:nvSpPr>
          <p:cNvPr id="12" name="Oval 11"/>
          <p:cNvSpPr/>
          <p:nvPr/>
        </p:nvSpPr>
        <p:spPr>
          <a:xfrm>
            <a:off x="923095" y="4366268"/>
            <a:ext cx="2016224" cy="12428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Meritocracy</a:t>
            </a:r>
            <a:endParaRPr lang="en-GB" dirty="0"/>
          </a:p>
        </p:txBody>
      </p:sp>
      <p:sp>
        <p:nvSpPr>
          <p:cNvPr id="13" name="Oval 12"/>
          <p:cNvSpPr/>
          <p:nvPr/>
        </p:nvSpPr>
        <p:spPr>
          <a:xfrm>
            <a:off x="3791146" y="2734607"/>
            <a:ext cx="1992213" cy="12601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Regular monitoring and evaluation</a:t>
            </a:r>
            <a:endParaRPr lang="en-GB" dirty="0"/>
          </a:p>
        </p:txBody>
      </p:sp>
      <p:sp>
        <p:nvSpPr>
          <p:cNvPr id="25" name="Oval 24"/>
          <p:cNvSpPr/>
          <p:nvPr/>
        </p:nvSpPr>
        <p:spPr>
          <a:xfrm>
            <a:off x="6616785" y="1606415"/>
            <a:ext cx="1992213" cy="12601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Range of working patterns </a:t>
            </a:r>
            <a:endParaRPr lang="en-GB" dirty="0"/>
          </a:p>
        </p:txBody>
      </p:sp>
    </p:spTree>
    <p:extLst>
      <p:ext uri="{BB962C8B-B14F-4D97-AF65-F5344CB8AC3E}">
        <p14:creationId xmlns:p14="http://schemas.microsoft.com/office/powerpoint/2010/main" val="3503027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bwMode="auto">
          <a:xfrm>
            <a:off x="395288" y="1268413"/>
            <a:ext cx="8229600" cy="11430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eaLnBrk="1" hangingPunct="1"/>
            <a:r>
              <a:rPr lang="en-GB" sz="3600" b="1" smtClean="0"/>
              <a:t>Key reasons for considering Equality and Diversity</a:t>
            </a:r>
            <a:endParaRPr lang="en-US" sz="3600" b="1" smtClean="0"/>
          </a:p>
        </p:txBody>
      </p:sp>
      <p:sp>
        <p:nvSpPr>
          <p:cNvPr id="10243" name="Rectangle 3"/>
          <p:cNvSpPr>
            <a:spLocks noGrp="1" noChangeArrowheads="1"/>
          </p:cNvSpPr>
          <p:nvPr>
            <p:ph type="body" idx="1"/>
          </p:nvPr>
        </p:nvSpPr>
        <p:spPr bwMode="auto">
          <a:xfrm>
            <a:off x="468313" y="2636838"/>
            <a:ext cx="8229600" cy="352901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eaLnBrk="1" hangingPunct="1">
              <a:lnSpc>
                <a:spcPct val="80000"/>
              </a:lnSpc>
            </a:pPr>
            <a:r>
              <a:rPr lang="en-GB" sz="2400" smtClean="0"/>
              <a:t>Corporate reputation</a:t>
            </a:r>
          </a:p>
          <a:p>
            <a:pPr eaLnBrk="1" hangingPunct="1">
              <a:lnSpc>
                <a:spcPct val="80000"/>
              </a:lnSpc>
            </a:pPr>
            <a:r>
              <a:rPr lang="en-GB" sz="2400" smtClean="0"/>
              <a:t>Attract and retain talent</a:t>
            </a:r>
          </a:p>
          <a:p>
            <a:pPr eaLnBrk="1" hangingPunct="1">
              <a:lnSpc>
                <a:spcPct val="80000"/>
              </a:lnSpc>
            </a:pPr>
            <a:r>
              <a:rPr lang="en-GB" sz="2400" smtClean="0"/>
              <a:t>Improve motivation and creativity</a:t>
            </a:r>
          </a:p>
          <a:p>
            <a:pPr eaLnBrk="1" hangingPunct="1">
              <a:lnSpc>
                <a:spcPct val="80000"/>
              </a:lnSpc>
            </a:pPr>
            <a:r>
              <a:rPr lang="en-GB" sz="2400" smtClean="0"/>
              <a:t>Enhanced service and customer satisfaction</a:t>
            </a:r>
          </a:p>
          <a:p>
            <a:pPr eaLnBrk="1" hangingPunct="1">
              <a:lnSpc>
                <a:spcPct val="80000"/>
              </a:lnSpc>
            </a:pPr>
            <a:r>
              <a:rPr lang="en-GB" sz="2400" smtClean="0"/>
              <a:t>Helps overcome labour shortages</a:t>
            </a:r>
          </a:p>
          <a:p>
            <a:pPr eaLnBrk="1" hangingPunct="1">
              <a:lnSpc>
                <a:spcPct val="80000"/>
              </a:lnSpc>
            </a:pPr>
            <a:r>
              <a:rPr lang="en-GB" sz="2400" smtClean="0"/>
              <a:t>Reduced staff turnover</a:t>
            </a:r>
          </a:p>
          <a:p>
            <a:pPr eaLnBrk="1" hangingPunct="1">
              <a:lnSpc>
                <a:spcPct val="80000"/>
              </a:lnSpc>
            </a:pPr>
            <a:r>
              <a:rPr lang="en-GB" sz="2400" smtClean="0"/>
              <a:t>Lower absenteeism</a:t>
            </a:r>
          </a:p>
          <a:p>
            <a:pPr eaLnBrk="1" hangingPunct="1">
              <a:lnSpc>
                <a:spcPct val="80000"/>
              </a:lnSpc>
            </a:pPr>
            <a:r>
              <a:rPr lang="en-GB" sz="2400" smtClean="0"/>
              <a:t>Improved access to market</a:t>
            </a:r>
          </a:p>
          <a:p>
            <a:pPr eaLnBrk="1" hangingPunct="1">
              <a:lnSpc>
                <a:spcPct val="80000"/>
              </a:lnSpc>
            </a:pPr>
            <a:r>
              <a:rPr lang="en-GB" sz="2400" smtClean="0"/>
              <a:t>Reduced legal costs</a:t>
            </a:r>
            <a:endParaRPr lang="en-US" sz="2400" smtClean="0"/>
          </a:p>
        </p:txBody>
      </p:sp>
    </p:spTree>
    <p:extLst>
      <p:ext uri="{BB962C8B-B14F-4D97-AF65-F5344CB8AC3E}">
        <p14:creationId xmlns:p14="http://schemas.microsoft.com/office/powerpoint/2010/main" val="2682798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772816"/>
            <a:ext cx="6480720" cy="3139321"/>
          </a:xfrm>
          <a:prstGeom prst="rect">
            <a:avLst/>
          </a:prstGeom>
          <a:noFill/>
        </p:spPr>
        <p:txBody>
          <a:bodyPr wrap="square" rtlCol="0">
            <a:spAutoFit/>
          </a:bodyPr>
          <a:lstStyle/>
          <a:p>
            <a:pPr algn="ctr"/>
            <a:r>
              <a:rPr lang="en-GB" dirty="0" smtClean="0"/>
              <a:t>Further information, advice and resources</a:t>
            </a:r>
          </a:p>
          <a:p>
            <a:endParaRPr lang="en-GB" dirty="0">
              <a:solidFill>
                <a:srgbClr val="7030A0"/>
              </a:solidFill>
            </a:endParaRPr>
          </a:p>
          <a:p>
            <a:pPr algn="ctr"/>
            <a:r>
              <a:rPr lang="en-GB" dirty="0" smtClean="0">
                <a:solidFill>
                  <a:srgbClr val="7030A0"/>
                </a:solidFill>
              </a:rPr>
              <a:t>www.chwaraeteg.com</a:t>
            </a:r>
          </a:p>
          <a:p>
            <a:pPr algn="ctr"/>
            <a:r>
              <a:rPr lang="en-GB" dirty="0" smtClean="0">
                <a:solidFill>
                  <a:srgbClr val="009900"/>
                </a:solidFill>
              </a:rPr>
              <a:t>www.agilenation.co.uk</a:t>
            </a:r>
          </a:p>
          <a:p>
            <a:pPr algn="ctr"/>
            <a:endParaRPr lang="en-GB" dirty="0"/>
          </a:p>
          <a:p>
            <a:pPr algn="ctr"/>
            <a:r>
              <a:rPr lang="en-GB" dirty="0" smtClean="0"/>
              <a:t>www.acas.org.uk</a:t>
            </a:r>
          </a:p>
          <a:p>
            <a:pPr algn="ctr"/>
            <a:r>
              <a:rPr lang="en-GB" dirty="0" smtClean="0"/>
              <a:t>www.equalityhumanrights.com</a:t>
            </a:r>
          </a:p>
          <a:p>
            <a:pPr algn="ctr"/>
            <a:endParaRPr lang="en-GB" dirty="0"/>
          </a:p>
          <a:p>
            <a:pPr algn="ctr"/>
            <a:r>
              <a:rPr lang="en-GB" dirty="0" smtClean="0">
                <a:solidFill>
                  <a:schemeClr val="accent6">
                    <a:lumMod val="75000"/>
                  </a:schemeClr>
                </a:solidFill>
              </a:rPr>
              <a:t>Caroline.mathias@chwaraeteg.com</a:t>
            </a:r>
          </a:p>
          <a:p>
            <a:endParaRPr lang="en-GB" dirty="0" smtClean="0"/>
          </a:p>
          <a:p>
            <a:endParaRPr lang="en-GB" dirty="0"/>
          </a:p>
        </p:txBody>
      </p:sp>
    </p:spTree>
    <p:extLst>
      <p:ext uri="{BB962C8B-B14F-4D97-AF65-F5344CB8AC3E}">
        <p14:creationId xmlns:p14="http://schemas.microsoft.com/office/powerpoint/2010/main" val="2938942974"/>
      </p:ext>
    </p:extLst>
  </p:cSld>
  <p:clrMapOvr>
    <a:masterClrMapping/>
  </p:clrMapOvr>
</p:sld>
</file>

<file path=ppt/theme/theme1.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A572FEFC14E945B213257D536981CD" ma:contentTypeVersion="0" ma:contentTypeDescription="Create a new document." ma:contentTypeScope="" ma:versionID="781a04cb7fc6d3c5db75f4fbe82782dc">
  <xsd:schema xmlns:xsd="http://www.w3.org/2001/XMLSchema" xmlns:p="http://schemas.microsoft.com/office/2006/metadata/properties" targetNamespace="http://schemas.microsoft.com/office/2006/metadata/properties" ma:root="true" ma:fieldsID="c138f4b37861b85fd2e57a60421c327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8AD6B7D-B564-4F53-AC79-FE1347895E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12B82D35-866C-49AA-98E2-0DAC1B75A84D}">
  <ds:schemaRefs>
    <ds:schemaRef ds:uri="http://schemas.microsoft.com/sharepoint/v3/contenttype/forms"/>
  </ds:schemaRefs>
</ds:datastoreItem>
</file>

<file path=customXml/itemProps3.xml><?xml version="1.0" encoding="utf-8"?>
<ds:datastoreItem xmlns:ds="http://schemas.openxmlformats.org/officeDocument/2006/customXml" ds:itemID="{C6D71EFB-CBE3-4BE5-B88A-25DD6AD33BE1}">
  <ds:schemaRefs>
    <ds:schemaRef ds:uri="http://schemas.microsoft.com/office/2006/documentManagement/types"/>
    <ds:schemaRef ds:uri="http://schemas.openxmlformats.org/package/2006/metadata/core-properties"/>
    <ds:schemaRef ds:uri="http://purl.org/dc/dcmitype/"/>
    <ds:schemaRef ds:uri="http://www.w3.org/XML/1998/namespace"/>
    <ds:schemaRef ds:uri="http://purl.org/dc/elements/1.1/"/>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1412</TotalTime>
  <Words>2066</Words>
  <Application>Microsoft Office PowerPoint</Application>
  <PresentationFormat>On-screen Show (4:3)</PresentationFormat>
  <Paragraphs>257</Paragraphs>
  <Slides>21</Slides>
  <Notes>21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1_Default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Defining Diversity</vt:lpstr>
      <vt:lpstr>Equal Opportunities</vt:lpstr>
      <vt:lpstr>Principal Drivers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reasons for considering Equality and Diversity</vt:lpstr>
      <vt:lpstr>PowerPoint Presentation</vt:lpstr>
    </vt:vector>
  </TitlesOfParts>
  <Company>University of Glamorgan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Ellie Harwood Chwarae Teg Presentation</dc:title>
  <dc:creator>hharries</dc:creator>
  <cp:lastModifiedBy>Morgan, Samantha</cp:lastModifiedBy>
  <cp:revision>82</cp:revision>
  <cp:lastPrinted>2013-04-24T07:18:05Z</cp:lastPrinted>
  <dcterms:created xsi:type="dcterms:W3CDTF">2006-09-08T09:09:03Z</dcterms:created>
  <dcterms:modified xsi:type="dcterms:W3CDTF">2013-04-24T07:18:22Z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0x010100E1A572FEFC14E945B213257D536981CD</vt:lpwstr>
  </property>
</Properties>
</file>