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 id="2147483687" r:id="rId2"/>
  </p:sldMasterIdLst>
  <p:sldIdLst>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881109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98082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07757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65217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11/8/2021</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88553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79782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248517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309516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32120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08576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11/8/2021</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74308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43042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32531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1672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56401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813926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136639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02895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292229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188107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76256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535507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11/8/2021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99104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11/8/2021</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459622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39" r:id="rId5"/>
    <p:sldLayoutId id="2147483740" r:id="rId6"/>
    <p:sldLayoutId id="2147483745" r:id="rId7"/>
    <p:sldLayoutId id="2147483741" r:id="rId8"/>
    <p:sldLayoutId id="2147483742" r:id="rId9"/>
    <p:sldLayoutId id="2147483743" r:id="rId10"/>
    <p:sldLayoutId id="2147483744"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11/8/2021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2526365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0" r:id="rId6"/>
    <p:sldLayoutId id="2147483675" r:id="rId7"/>
    <p:sldLayoutId id="2147483676" r:id="rId8"/>
    <p:sldLayoutId id="2147483677" r:id="rId9"/>
    <p:sldLayoutId id="2147483678" r:id="rId10"/>
    <p:sldLayoutId id="2147483679" r:id="rId11"/>
    <p:sldLayoutId id="2147483681"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business.com/articles/management-theory-of-meredith-belbin/" TargetMode="External"/><Relationship Id="rId2" Type="http://schemas.openxmlformats.org/officeDocument/2006/relationships/hyperlink" Target="https://www.bing.com/"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24">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61" name="Group 26">
            <a:extLst>
              <a:ext uri="{FF2B5EF4-FFF2-40B4-BE49-F238E27FC236}">
                <a16:creationId xmlns:a16="http://schemas.microsoft.com/office/drawing/2014/main" id="{CEC7A2BB-E03E-436B-ABA5-3EBC8FB406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8" name="Straight Connector 27">
              <a:extLst>
                <a:ext uri="{FF2B5EF4-FFF2-40B4-BE49-F238E27FC236}">
                  <a16:creationId xmlns:a16="http://schemas.microsoft.com/office/drawing/2014/main" id="{A6DC0849-A033-4B02-97FE-B41AD9A866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C3ADCA7D-864A-49AD-B820-102F220EA7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957E947-1347-4EB3-89EB-DF85D94E26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8B5FAB9-675C-4906-A39C-BCFD689294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C524971-DA3C-4B74-A99D-95CECD50C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DBDB683-BC6A-4522-82A5-C7457201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33">
              <a:extLst>
                <a:ext uri="{FF2B5EF4-FFF2-40B4-BE49-F238E27FC236}">
                  <a16:creationId xmlns:a16="http://schemas.microsoft.com/office/drawing/2014/main" id="{A41560A9-0B55-472F-8261-6951E27C52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D874A14-7926-47E8-947C-904C98B0E0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3E5598F-2EAC-49C0-B77B-95438A8EDD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C8993AC-196C-48AC-BCE3-3E71814D91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517F3CA-CF3E-4CD8-B001-2BDF09D767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5237402-E5C4-470B-955F-F3A8867765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15EAA5-98ED-4276-880E-4E3789CEAA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7F94794-653E-45B6-811B-8081788A0E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82DE38F-FC85-4274-8C84-8E75162E6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4AF14C3-798E-4C02-A6B4-165D003D72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53D4C15-2F93-446B-AF2D-82072EC01A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09026E7-4EC6-47AE-A989-318A5CA6BA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6DEDA5A-47AA-4ED0-897C-C0B1873B6F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061821F-242E-4E40-B305-9048634C0F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0734AE8-EEDD-4DCB-9723-087DC2EC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6DB511B-1563-4336-AFBB-D561A7C0B4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5CEC4A9-4067-4D92-A28E-EE8152717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B783B25-A3A3-45C4-B04C-A116442505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31178CD-3DE0-4C42-811C-7BC881FBF6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926C508-8BE5-4ACF-A219-09B5D995B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B58DEC2-3409-477A-84B4-A5D297FB01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EE3E226-6EDA-4FC4-B670-9590DD5CE7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BC874A8-EE7F-4F92-AAEA-40B18D939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023D647B-0C43-4C02-9BD2-A01859FD19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C6DE01B-DD35-4B52-A72E-57E60E2263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0" name="Right Triangle 59">
            <a:extLst>
              <a:ext uri="{FF2B5EF4-FFF2-40B4-BE49-F238E27FC236}">
                <a16:creationId xmlns:a16="http://schemas.microsoft.com/office/drawing/2014/main" id="{218D3B53-4071-48E8-9CB1-4566DAFA0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2" y="2600449"/>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F1D032C-2AE6-4BCB-95F9-219CAFA2B456}"/>
              </a:ext>
            </a:extLst>
          </p:cNvPr>
          <p:cNvSpPr>
            <a:spLocks noGrp="1"/>
          </p:cNvSpPr>
          <p:nvPr>
            <p:ph type="ctrTitle"/>
          </p:nvPr>
        </p:nvSpPr>
        <p:spPr>
          <a:xfrm>
            <a:off x="684225" y="746840"/>
            <a:ext cx="5402454" cy="2510445"/>
          </a:xfrm>
        </p:spPr>
        <p:txBody>
          <a:bodyPr>
            <a:normAutofit/>
          </a:bodyPr>
          <a:lstStyle/>
          <a:p>
            <a:pPr>
              <a:lnSpc>
                <a:spcPct val="90000"/>
              </a:lnSpc>
            </a:pPr>
            <a:r>
              <a:rPr lang="en-GB"/>
              <a:t>Effective team working </a:t>
            </a:r>
            <a:br>
              <a:rPr lang="en-GB"/>
            </a:br>
            <a:endParaRPr lang="en-GB"/>
          </a:p>
        </p:txBody>
      </p:sp>
      <p:sp>
        <p:nvSpPr>
          <p:cNvPr id="3" name="Subtitle 2">
            <a:extLst>
              <a:ext uri="{FF2B5EF4-FFF2-40B4-BE49-F238E27FC236}">
                <a16:creationId xmlns:a16="http://schemas.microsoft.com/office/drawing/2014/main" id="{75A47C2B-828A-4080-AFFB-6B323EB4BD19}"/>
              </a:ext>
            </a:extLst>
          </p:cNvPr>
          <p:cNvSpPr>
            <a:spLocks noGrp="1"/>
          </p:cNvSpPr>
          <p:nvPr>
            <p:ph type="subTitle" idx="1"/>
          </p:nvPr>
        </p:nvSpPr>
        <p:spPr>
          <a:xfrm>
            <a:off x="684225" y="3425899"/>
            <a:ext cx="5185297" cy="2309737"/>
          </a:xfrm>
        </p:spPr>
        <p:txBody>
          <a:bodyPr>
            <a:normAutofit/>
          </a:bodyPr>
          <a:lstStyle/>
          <a:p>
            <a:r>
              <a:rPr lang="en-GB"/>
              <a:t>By Alison Price</a:t>
            </a:r>
          </a:p>
        </p:txBody>
      </p:sp>
      <p:pic>
        <p:nvPicPr>
          <p:cNvPr id="20" name="Picture 3" descr="Colourful strings being woven togehter">
            <a:extLst>
              <a:ext uri="{FF2B5EF4-FFF2-40B4-BE49-F238E27FC236}">
                <a16:creationId xmlns:a16="http://schemas.microsoft.com/office/drawing/2014/main" id="{8AAE192E-EA79-4DCA-A7F7-F2EAD353698C}"/>
              </a:ext>
            </a:extLst>
          </p:cNvPr>
          <p:cNvPicPr>
            <a:picLocks noChangeAspect="1"/>
          </p:cNvPicPr>
          <p:nvPr/>
        </p:nvPicPr>
        <p:blipFill rotWithShape="1">
          <a:blip r:embed="rId2"/>
          <a:srcRect l="20214" r="20213" b="-2"/>
          <a:stretch/>
        </p:blipFill>
        <p:spPr>
          <a:xfrm>
            <a:off x="6062050" y="-1554"/>
            <a:ext cx="6120571" cy="685799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3697931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1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0" name="Video 49">
            <a:extLst>
              <a:ext uri="{FF2B5EF4-FFF2-40B4-BE49-F238E27FC236}">
                <a16:creationId xmlns:a16="http://schemas.microsoft.com/office/drawing/2014/main" id="{E48E52A5-90AF-47D6-8EB8-320240E9E88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89"/>
          </a:xfrm>
          <a:prstGeom prst="rect">
            <a:avLst/>
          </a:prstGeom>
        </p:spPr>
      </p:pic>
      <p:sp>
        <p:nvSpPr>
          <p:cNvPr id="51" name="Flowchart: Document 13">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5" name="Title 4">
            <a:extLst>
              <a:ext uri="{FF2B5EF4-FFF2-40B4-BE49-F238E27FC236}">
                <a16:creationId xmlns:a16="http://schemas.microsoft.com/office/drawing/2014/main" id="{B54969D1-3848-451D-92C2-1B98C29DC10A}"/>
              </a:ext>
            </a:extLst>
          </p:cNvPr>
          <p:cNvSpPr>
            <a:spLocks noGrp="1"/>
          </p:cNvSpPr>
          <p:nvPr>
            <p:ph type="ctrTitle"/>
          </p:nvPr>
        </p:nvSpPr>
        <p:spPr>
          <a:xfrm>
            <a:off x="691078" y="722903"/>
            <a:ext cx="4225893" cy="1796778"/>
          </a:xfrm>
        </p:spPr>
        <p:txBody>
          <a:bodyPr>
            <a:normAutofit/>
          </a:bodyPr>
          <a:lstStyle/>
          <a:p>
            <a:r>
              <a:rPr lang="en-GB" dirty="0"/>
              <a:t>Aims and objectives</a:t>
            </a:r>
          </a:p>
        </p:txBody>
      </p:sp>
      <p:sp>
        <p:nvSpPr>
          <p:cNvPr id="6" name="Subtitle 5">
            <a:extLst>
              <a:ext uri="{FF2B5EF4-FFF2-40B4-BE49-F238E27FC236}">
                <a16:creationId xmlns:a16="http://schemas.microsoft.com/office/drawing/2014/main" id="{51B83A0C-DE8E-4CE2-8E6B-C86C6380EA19}"/>
              </a:ext>
            </a:extLst>
          </p:cNvPr>
          <p:cNvSpPr>
            <a:spLocks noGrp="1"/>
          </p:cNvSpPr>
          <p:nvPr>
            <p:ph type="subTitle" idx="1"/>
          </p:nvPr>
        </p:nvSpPr>
        <p:spPr>
          <a:xfrm>
            <a:off x="524266" y="2671762"/>
            <a:ext cx="4903265" cy="3648079"/>
          </a:xfrm>
        </p:spPr>
        <p:txBody>
          <a:bodyPr>
            <a:normAutofit fontScale="92500" lnSpcReduction="20000"/>
          </a:bodyPr>
          <a:lstStyle/>
          <a:p>
            <a:pPr marL="342900" indent="-342900">
              <a:buFont typeface="Arial" panose="020B0604020202020204" pitchFamily="34" charset="0"/>
              <a:buChar char="•"/>
            </a:pPr>
            <a:r>
              <a:rPr lang="en-GB" dirty="0"/>
              <a:t>To explain the different ways in which teams work together to achieve a successful outcome.</a:t>
            </a:r>
          </a:p>
          <a:p>
            <a:pPr marL="342900" indent="-342900">
              <a:buFont typeface="Arial" panose="020B0604020202020204" pitchFamily="34" charset="0"/>
              <a:buChar char="•"/>
            </a:pPr>
            <a:r>
              <a:rPr lang="en-GB" dirty="0"/>
              <a:t>To show various ways in which team members with different strengths and weaknesses can all bring value to the team.</a:t>
            </a:r>
          </a:p>
          <a:p>
            <a:pPr marL="342900" indent="-342900">
              <a:buFont typeface="Arial" panose="020B0604020202020204" pitchFamily="34" charset="0"/>
              <a:buChar char="•"/>
            </a:pPr>
            <a:r>
              <a:rPr lang="en-GB" dirty="0"/>
              <a:t>To learn about the different ways in which an end goal can be achieved.</a:t>
            </a:r>
          </a:p>
          <a:p>
            <a:pPr marL="342900" indent="-342900">
              <a:buFont typeface="Arial" panose="020B0604020202020204" pitchFamily="34" charset="0"/>
              <a:buChar char="•"/>
            </a:pPr>
            <a:endParaRPr lang="en-GB" dirty="0"/>
          </a:p>
        </p:txBody>
      </p:sp>
      <p:grpSp>
        <p:nvGrpSpPr>
          <p:cNvPr id="16" name="Group 15">
            <a:extLst>
              <a:ext uri="{FF2B5EF4-FFF2-40B4-BE49-F238E27FC236}">
                <a16:creationId xmlns:a16="http://schemas.microsoft.com/office/drawing/2014/main" id="{53499997-BC46-4896-AEA5-37EC629D2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7" name="Straight Connector 16">
              <a:extLst>
                <a:ext uri="{FF2B5EF4-FFF2-40B4-BE49-F238E27FC236}">
                  <a16:creationId xmlns:a16="http://schemas.microsoft.com/office/drawing/2014/main" id="{ADA461E0-415F-4E8B-8B08-2C975693D3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D1EDD03-89DD-456E-BB53-FA43BE25A3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2A76E89-A44E-4207-8F8A-F853ED8A3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3C81BA9D-E2BC-4AD2-B816-5DE100BC85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A155025-B3E7-46D2-B556-80A8E9083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AAE4CEE-0410-46B5-B649-E3754C539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86DDB39-DB80-43C8-A5AF-24AE5841B6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3BE8C2-40CB-46C0-9536-BA1C51AF92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E2D5D2E-1F38-48BC-B038-9DA190B871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289E300-BEF0-4977-919B-F3367CF876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12B4899-7298-454D-90B9-382ACAEAA8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86FBE75-F4D3-48DD-85D2-593D0C1B3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E586789-549A-4D87-8967-6DCD5DEDF6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66293A2-B541-4BE7-8C99-1B730BB4DA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938820-6D84-479D-B608-354903781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8EE07FC-6A61-4C78-BAF6-86E2FD5435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C4E5A61-6E0E-44DD-B47E-9547F3A5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48B355A-1131-4815-881C-3949360FA2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73D903E-5A72-42B5-B741-95081B06E2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5769BB5-F1CF-4A57-A2E8-2ED9F9DDF0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4F9ABF1-4E55-4D70-ACF2-DB7D62C7D4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FD75E62-63B6-4237-88D5-02A90DDFA1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6A41C83-58E2-4EE6-864C-DB7DE375A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1162541-E8F8-4926-91B8-AD9F51415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3E6FB3D-A8E2-4B96-B87B-EEEC499F8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0766009-515D-4494-BFF6-AC554CBCD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4C1372F-2169-48C6-8AEB-411E8405B2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73FA4F1-4239-4336-BB84-8E3BBCD7F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E90E0AA-C864-445E-AC17-96D1C90CBE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D4D2F48-C2BF-4C1C-82B9-FEB42F3CD8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46">
              <a:extLst>
                <a:ext uri="{FF2B5EF4-FFF2-40B4-BE49-F238E27FC236}">
                  <a16:creationId xmlns:a16="http://schemas.microsoft.com/office/drawing/2014/main" id="{96BB855D-6213-4C07-A21A-F0250B89F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6651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0"/>
                                        </p:tgtEl>
                                      </p:cBhvr>
                                    </p:cmd>
                                  </p:childTnLst>
                                </p:cTn>
                              </p:par>
                            </p:childTnLst>
                          </p:cTn>
                        </p:par>
                      </p:childTnLst>
                    </p:cTn>
                  </p:par>
                </p:childTnLst>
              </p:cTn>
              <p:nextCondLst>
                <p:cond evt="onClick" delay="0">
                  <p:tgtEl>
                    <p:spTgt spid="50"/>
                  </p:tgtEl>
                </p:cond>
              </p:nextCondLst>
            </p:seq>
            <p:video>
              <p:cMediaNode mute="1">
                <p:cTn id="12" repeatCount="indefinite" fill="hold" display="0">
                  <p:stCondLst>
                    <p:cond delay="indefinite"/>
                  </p:stCondLst>
                </p:cTn>
                <p:tgtEl>
                  <p:spTgt spid="50"/>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4FE80-03BB-4FF2-B1DD-2173CD639706}"/>
              </a:ext>
            </a:extLst>
          </p:cNvPr>
          <p:cNvSpPr>
            <a:spLocks noGrp="1"/>
          </p:cNvSpPr>
          <p:nvPr>
            <p:ph type="subTitle" idx="1"/>
          </p:nvPr>
        </p:nvSpPr>
        <p:spPr>
          <a:xfrm>
            <a:off x="748228" y="800097"/>
            <a:ext cx="10495904" cy="4714878"/>
          </a:xfrm>
        </p:spPr>
        <p:txBody>
          <a:bodyPr>
            <a:noAutofit/>
          </a:bodyPr>
          <a:lstStyle/>
          <a:p>
            <a:pPr marL="0" indent="0">
              <a:buNone/>
            </a:pPr>
            <a:r>
              <a:rPr lang="en-GB" sz="1800" dirty="0"/>
              <a:t>Effective teamwork is a way in which committed individuals are working towards a shared goal. Teamwork is used to maximise an individuals strengths and work together to identify this.</a:t>
            </a:r>
          </a:p>
          <a:p>
            <a:pPr marL="0" indent="0">
              <a:buNone/>
            </a:pPr>
            <a:endParaRPr lang="en-GB" sz="1800" dirty="0"/>
          </a:p>
          <a:p>
            <a:pPr marL="0" indent="0">
              <a:buNone/>
            </a:pPr>
            <a:r>
              <a:rPr lang="en-GB" sz="1800" dirty="0"/>
              <a:t>During my presentation we will be discussing; </a:t>
            </a:r>
          </a:p>
          <a:p>
            <a:pPr marL="342900" indent="-342900">
              <a:buFont typeface="Arial" panose="020B0604020202020204" pitchFamily="34" charset="0"/>
              <a:buChar char="•"/>
            </a:pPr>
            <a:r>
              <a:rPr lang="en-GB" sz="1800" dirty="0"/>
              <a:t>What is an effective relationship?</a:t>
            </a:r>
          </a:p>
          <a:p>
            <a:pPr marL="342900" indent="-342900">
              <a:buFont typeface="Arial" panose="020B0604020202020204" pitchFamily="34" charset="0"/>
              <a:buChar char="•"/>
            </a:pPr>
            <a:r>
              <a:rPr lang="en-GB" sz="1800" dirty="0"/>
              <a:t>What are the key elements of an effective relationship?</a:t>
            </a:r>
          </a:p>
          <a:p>
            <a:pPr marL="342900" indent="-342900">
              <a:buFont typeface="Arial" panose="020B0604020202020204" pitchFamily="34" charset="0"/>
              <a:buChar char="•"/>
            </a:pPr>
            <a:r>
              <a:rPr lang="en-GB" sz="1800" dirty="0"/>
              <a:t>Why is it effective?</a:t>
            </a:r>
          </a:p>
          <a:p>
            <a:pPr marL="342900" indent="-342900">
              <a:buFont typeface="Arial" panose="020B0604020202020204" pitchFamily="34" charset="0"/>
              <a:buChar char="•"/>
            </a:pPr>
            <a:r>
              <a:rPr lang="en-GB" sz="1800" dirty="0"/>
              <a:t>How would it make the team better?</a:t>
            </a:r>
          </a:p>
          <a:p>
            <a:pPr marL="342900" indent="-342900">
              <a:buFont typeface="Arial" panose="020B0604020202020204" pitchFamily="34" charset="0"/>
              <a:buChar char="•"/>
            </a:pPr>
            <a:r>
              <a:rPr lang="en-GB" sz="1800" dirty="0"/>
              <a:t>What does an ineffective relationship look like?</a:t>
            </a:r>
          </a:p>
          <a:p>
            <a:pPr marL="342900" indent="-342900">
              <a:buFont typeface="Arial" panose="020B0604020202020204" pitchFamily="34" charset="0"/>
              <a:buChar char="•"/>
            </a:pPr>
            <a:r>
              <a:rPr lang="en-GB" sz="1800" dirty="0"/>
              <a:t>Could this have a negative impact on a team?</a:t>
            </a:r>
          </a:p>
          <a:p>
            <a:pPr marL="342900" indent="-342900">
              <a:buFont typeface="Arial" panose="020B0604020202020204" pitchFamily="34" charset="0"/>
              <a:buChar char="•"/>
            </a:pPr>
            <a:r>
              <a:rPr lang="en-GB" sz="1800" dirty="0"/>
              <a:t>Why?</a:t>
            </a:r>
          </a:p>
        </p:txBody>
      </p:sp>
    </p:spTree>
    <p:extLst>
      <p:ext uri="{BB962C8B-B14F-4D97-AF65-F5344CB8AC3E}">
        <p14:creationId xmlns:p14="http://schemas.microsoft.com/office/powerpoint/2010/main" val="3909919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7F01A-3649-4B33-80BA-2C9715439D3C}"/>
              </a:ext>
            </a:extLst>
          </p:cNvPr>
          <p:cNvSpPr>
            <a:spLocks noGrp="1"/>
          </p:cNvSpPr>
          <p:nvPr>
            <p:ph type="ctrTitle"/>
          </p:nvPr>
        </p:nvSpPr>
        <p:spPr>
          <a:xfrm>
            <a:off x="691078" y="361950"/>
            <a:ext cx="10495904" cy="1857375"/>
          </a:xfrm>
        </p:spPr>
        <p:txBody>
          <a:bodyPr/>
          <a:lstStyle/>
          <a:p>
            <a:pPr algn="ctr"/>
            <a:r>
              <a:rPr lang="en-GB" dirty="0"/>
              <a:t>Top 10 characteristics of effective teamwork</a:t>
            </a:r>
          </a:p>
        </p:txBody>
      </p:sp>
      <p:sp>
        <p:nvSpPr>
          <p:cNvPr id="3" name="Subtitle 2">
            <a:extLst>
              <a:ext uri="{FF2B5EF4-FFF2-40B4-BE49-F238E27FC236}">
                <a16:creationId xmlns:a16="http://schemas.microsoft.com/office/drawing/2014/main" id="{F15EF403-2BB0-4C58-A6D1-190C4C558774}"/>
              </a:ext>
            </a:extLst>
          </p:cNvPr>
          <p:cNvSpPr>
            <a:spLocks noGrp="1"/>
          </p:cNvSpPr>
          <p:nvPr>
            <p:ph type="subTitle" idx="1"/>
          </p:nvPr>
        </p:nvSpPr>
        <p:spPr>
          <a:xfrm>
            <a:off x="691078" y="2352675"/>
            <a:ext cx="10495904" cy="4143375"/>
          </a:xfrm>
        </p:spPr>
        <p:txBody>
          <a:bodyPr>
            <a:normAutofit fontScale="85000" lnSpcReduction="20000"/>
          </a:bodyPr>
          <a:lstStyle/>
          <a:p>
            <a:pPr marL="342900" indent="-342900">
              <a:buFont typeface="Arial" panose="020B0604020202020204" pitchFamily="34" charset="0"/>
              <a:buChar char="•"/>
            </a:pPr>
            <a:r>
              <a:rPr lang="en-GB" dirty="0"/>
              <a:t>Setting a clear direction</a:t>
            </a:r>
          </a:p>
          <a:p>
            <a:pPr marL="342900" indent="-342900">
              <a:buFont typeface="Arial" panose="020B0604020202020204" pitchFamily="34" charset="0"/>
              <a:buChar char="•"/>
            </a:pPr>
            <a:r>
              <a:rPr lang="en-GB" dirty="0"/>
              <a:t>Open and honest communication</a:t>
            </a:r>
          </a:p>
          <a:p>
            <a:pPr marL="342900" indent="-342900">
              <a:buFont typeface="Arial" panose="020B0604020202020204" pitchFamily="34" charset="0"/>
              <a:buChar char="•"/>
            </a:pPr>
            <a:r>
              <a:rPr lang="en-GB" dirty="0"/>
              <a:t>Support for risk taking and change</a:t>
            </a:r>
          </a:p>
          <a:p>
            <a:pPr marL="342900" indent="-342900">
              <a:buFont typeface="Arial" panose="020B0604020202020204" pitchFamily="34" charset="0"/>
              <a:buChar char="•"/>
            </a:pPr>
            <a:r>
              <a:rPr lang="en-GB" dirty="0"/>
              <a:t>Defined roles</a:t>
            </a:r>
          </a:p>
          <a:p>
            <a:pPr marL="342900" indent="-342900">
              <a:buFont typeface="Arial" panose="020B0604020202020204" pitchFamily="34" charset="0"/>
              <a:buChar char="•"/>
            </a:pPr>
            <a:r>
              <a:rPr lang="en-GB" dirty="0"/>
              <a:t>Mutual accountability</a:t>
            </a:r>
          </a:p>
          <a:p>
            <a:pPr marL="342900" indent="-342900">
              <a:buFont typeface="Arial" panose="020B0604020202020204" pitchFamily="34" charset="0"/>
              <a:buChar char="•"/>
            </a:pPr>
            <a:r>
              <a:rPr lang="en-GB" dirty="0"/>
              <a:t>Open communication</a:t>
            </a:r>
          </a:p>
          <a:p>
            <a:pPr marL="342900" indent="-342900">
              <a:buFont typeface="Arial" panose="020B0604020202020204" pitchFamily="34" charset="0"/>
              <a:buChar char="•"/>
            </a:pPr>
            <a:r>
              <a:rPr lang="en-GB" dirty="0"/>
              <a:t>A common goal</a:t>
            </a:r>
          </a:p>
          <a:p>
            <a:pPr marL="342900" indent="-342900">
              <a:buFont typeface="Arial" panose="020B0604020202020204" pitchFamily="34" charset="0"/>
              <a:buChar char="•"/>
            </a:pPr>
            <a:r>
              <a:rPr lang="en-GB" dirty="0"/>
              <a:t>Differing opinions</a:t>
            </a:r>
          </a:p>
          <a:p>
            <a:pPr marL="342900" indent="-342900">
              <a:buFont typeface="Arial" panose="020B0604020202020204" pitchFamily="34" charset="0"/>
              <a:buChar char="•"/>
            </a:pPr>
            <a:r>
              <a:rPr lang="en-GB" dirty="0"/>
              <a:t>Close collaboration</a:t>
            </a:r>
          </a:p>
          <a:p>
            <a:pPr marL="342900" indent="-342900">
              <a:buFont typeface="Arial" panose="020B0604020202020204" pitchFamily="34" charset="0"/>
              <a:buChar char="•"/>
            </a:pPr>
            <a:r>
              <a:rPr lang="en-GB" dirty="0"/>
              <a:t>Trust</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1132183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4675644-8666-4D82-9049-95DCE0BA0E31}"/>
              </a:ext>
            </a:extLst>
          </p:cNvPr>
          <p:cNvSpPr>
            <a:spLocks noGrp="1"/>
          </p:cNvSpPr>
          <p:nvPr>
            <p:ph type="body" idx="1"/>
          </p:nvPr>
        </p:nvSpPr>
        <p:spPr>
          <a:xfrm>
            <a:off x="376753" y="343400"/>
            <a:ext cx="10312571" cy="6228850"/>
          </a:xfrm>
        </p:spPr>
        <p:txBody>
          <a:bodyPr>
            <a:normAutofit/>
          </a:bodyPr>
          <a:lstStyle/>
          <a:p>
            <a:pPr marL="342900" indent="-342900">
              <a:buFont typeface="Arial" panose="020B0604020202020204" pitchFamily="34" charset="0"/>
              <a:buChar char="•"/>
            </a:pPr>
            <a:r>
              <a:rPr lang="en-GB" dirty="0"/>
              <a:t>In order to achieve an effective team, all team members must have the opportunity to be heard. A good way in which to work as a team is to share opinions and brainstorm a final outcome. </a:t>
            </a:r>
          </a:p>
          <a:p>
            <a:pPr marL="342900" indent="-342900">
              <a:buFont typeface="Arial" panose="020B0604020202020204" pitchFamily="34" charset="0"/>
              <a:buChar char="•"/>
            </a:pPr>
            <a:r>
              <a:rPr lang="en-GB" dirty="0"/>
              <a:t>In order to achieve a final outcome, team members must trust each other and in turn, trust the process. Without trust, team members may be likely to withdraw due to a sense of not fitting in. </a:t>
            </a:r>
          </a:p>
          <a:p>
            <a:pPr marL="342900" indent="-342900">
              <a:buFont typeface="Arial" panose="020B0604020202020204" pitchFamily="34" charset="0"/>
              <a:buChar char="•"/>
            </a:pPr>
            <a:r>
              <a:rPr lang="en-GB" dirty="0"/>
              <a:t>Communication is key within a team, without communication there is no outstanding outcome or standard of work in general. If a team member does not talk about any issues, this could have a massive impact on the project and flaws will begin to appear. </a:t>
            </a:r>
          </a:p>
          <a:p>
            <a:pPr marL="342900" indent="-342900">
              <a:buFont typeface="Arial" panose="020B0604020202020204" pitchFamily="34" charset="0"/>
              <a:buChar char="•"/>
            </a:pPr>
            <a:r>
              <a:rPr lang="en-GB" dirty="0"/>
              <a:t>Without cutting corners, the end result can be fantastic, however, </a:t>
            </a:r>
            <a:r>
              <a:rPr lang="en-GB" dirty="0" err="1"/>
              <a:t>tema</a:t>
            </a:r>
            <a:r>
              <a:rPr lang="en-GB" dirty="0"/>
              <a:t> members must remember that if they have tried their best then that best is good enough should they bare in mind they worked as well as they could, in a team manor.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761180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72" name="Straight Connector 71">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4" name="Right Triangle 103">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6" name="Rectangle 105">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8" name="Group 107">
            <a:extLst>
              <a:ext uri="{FF2B5EF4-FFF2-40B4-BE49-F238E27FC236}">
                <a16:creationId xmlns:a16="http://schemas.microsoft.com/office/drawing/2014/main" id="{A0297160-077C-4B0C-9F1E-6519CEDB84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9" name="Straight Connector 108">
              <a:extLst>
                <a:ext uri="{FF2B5EF4-FFF2-40B4-BE49-F238E27FC236}">
                  <a16:creationId xmlns:a16="http://schemas.microsoft.com/office/drawing/2014/main" id="{31F77CDE-CC8E-40E6-8745-8D7CB6208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3FCA172-142C-4352-A938-33B43EC3B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53BB53B-6660-4F6B-8C3C-4EAA148CFF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921D1E67-3038-4399-8F14-244731FAE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B9A17FB9-5481-4E6D-A157-C4A1D8F29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9B5B4D4B-6074-48B5-B7D7-5B22BDC2A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FE68CF5-4975-4F0E-98F8-E40F12E8F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B63AD0D6-BFAB-41EE-A0DD-BFEB6844D1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7EA9615-8E94-4E0C-BAF0-C52132326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6A76D71-0BE7-402F-BF24-CB0154E2A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8B18C09B-8FB5-4D88-B4FF-2090E7818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3A06FA18-2473-40B2-8AE0-DEDDC5E9A3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F187746C-FE57-4160-B924-6B283B332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D7337AAE-EB93-4FBD-9904-0366412607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D6FA7169-C5DB-4F02-935F-AA39EDA4B7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A4195B93-DBB3-4197-8D91-A786D4753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3F2FF9EB-46CC-4A22-AF8A-9D11BC966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2631DADE-538C-4EA4-9D90-3AED82E01B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035A7E2F-77A0-48A1-A881-1A12940D8F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AC39BAD-DB08-4260-BCE5-4E1FB09A44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468F31ED-A97B-4A9A-9F56-221FFB7A3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362574E-3A61-4C31-915F-F541B7BE0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32BD431-3E1E-4528-AC59-5A23CE4CB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7DE7131F-209C-4427-96DA-26E0E973EE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3283DFDB-6A1C-41B8-B590-966064699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1DA3D6B3-30E3-4C45-A709-4F775DB84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8F481924-9C4A-4A91-8AB4-D796F33D73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3787DCF-DA69-4379-94AB-C361DF3260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753DC9D9-196D-4C02-982F-935945BD57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E2AF9976-A85B-4FAC-ACA0-7B4F06D18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FD38ACD-F4A1-4970-BE99-87B0A0482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41" name="Right Triangle 140">
            <a:extLst>
              <a:ext uri="{FF2B5EF4-FFF2-40B4-BE49-F238E27FC236}">
                <a16:creationId xmlns:a16="http://schemas.microsoft.com/office/drawing/2014/main" id="{429C64BC-8915-422E-9361-EE04C48F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26102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ext Placeholder 2">
            <a:extLst>
              <a:ext uri="{FF2B5EF4-FFF2-40B4-BE49-F238E27FC236}">
                <a16:creationId xmlns:a16="http://schemas.microsoft.com/office/drawing/2014/main" id="{460B8D57-A0F1-4631-A66D-9DBFBC1416C4}"/>
              </a:ext>
            </a:extLst>
          </p:cNvPr>
          <p:cNvSpPr>
            <a:spLocks noGrp="1"/>
          </p:cNvSpPr>
          <p:nvPr>
            <p:ph type="body" idx="1"/>
          </p:nvPr>
        </p:nvSpPr>
        <p:spPr>
          <a:xfrm>
            <a:off x="677374" y="1024825"/>
            <a:ext cx="3930417" cy="5115478"/>
          </a:xfrm>
        </p:spPr>
        <p:txBody>
          <a:bodyPr vert="horz" lIns="91440" tIns="45720" rIns="91440" bIns="45720" rtlCol="0">
            <a:normAutofit lnSpcReduction="10000"/>
          </a:bodyPr>
          <a:lstStyle/>
          <a:p>
            <a:r>
              <a:rPr lang="en-US" dirty="0"/>
              <a:t>A Psychological researcher, Bruce Tuckman carried out research into the theory of group dynamics known as ‘Tuckman's stages of group development’.</a:t>
            </a:r>
          </a:p>
          <a:p>
            <a:r>
              <a:rPr lang="en-US" dirty="0"/>
              <a:t>In 1965, the researcher believed there to be four phases of group development; Forming, Storming, Norming and Performing. </a:t>
            </a:r>
          </a:p>
        </p:txBody>
      </p:sp>
      <p:pic>
        <p:nvPicPr>
          <p:cNvPr id="1026" name="Picture 2" descr="See the source image">
            <a:extLst>
              <a:ext uri="{FF2B5EF4-FFF2-40B4-BE49-F238E27FC236}">
                <a16:creationId xmlns:a16="http://schemas.microsoft.com/office/drawing/2014/main" id="{B8F4DB82-7F9B-4C66-BCAE-EDCD501274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6340" y="1031439"/>
            <a:ext cx="6382411" cy="4786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8783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73" name="Group 72">
            <a:extLst>
              <a:ext uri="{FF2B5EF4-FFF2-40B4-BE49-F238E27FC236}">
                <a16:creationId xmlns:a16="http://schemas.microsoft.com/office/drawing/2014/main" id="{A0297160-077C-4B0C-9F1E-6519CEDB84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74" name="Straight Connector 73">
              <a:extLst>
                <a:ext uri="{FF2B5EF4-FFF2-40B4-BE49-F238E27FC236}">
                  <a16:creationId xmlns:a16="http://schemas.microsoft.com/office/drawing/2014/main" id="{31F77CDE-CC8E-40E6-8745-8D7CB6208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3FCA172-142C-4352-A938-33B43EC3B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53BB53B-6660-4F6B-8C3C-4EAA148CFF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21D1E67-3038-4399-8F14-244731FAE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9A17FB9-5481-4E6D-A157-C4A1D8F29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9B5B4D4B-6074-48B5-B7D7-5B22BDC2A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DFE68CF5-4975-4F0E-98F8-E40F12E8F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63AD0D6-BFAB-41EE-A0DD-BFEB6844D1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A7EA9615-8E94-4E0C-BAF0-C52132326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6A76D71-0BE7-402F-BF24-CB0154E2A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B18C09B-8FB5-4D88-B4FF-2090E7818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A06FA18-2473-40B2-8AE0-DEDDC5E9A3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187746C-FE57-4160-B924-6B283B332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D7337AAE-EB93-4FBD-9904-0366412607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D6FA7169-C5DB-4F02-935F-AA39EDA4B7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4195B93-DBB3-4197-8D91-A786D4753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F2FF9EB-46CC-4A22-AF8A-9D11BC966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631DADE-538C-4EA4-9D90-3AED82E01B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035A7E2F-77A0-48A1-A881-1A12940D8F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AC39BAD-DB08-4260-BCE5-4E1FB09A44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468F31ED-A97B-4A9A-9F56-221FFB7A3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F362574E-3A61-4C31-915F-F541B7BE0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132BD431-3E1E-4528-AC59-5A23CE4CB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7DE7131F-209C-4427-96DA-26E0E973EE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3283DFDB-6A1C-41B8-B590-966064699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DA3D6B3-30E3-4C45-A709-4F775DB84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8F481924-9C4A-4A91-8AB4-D796F33D73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3787DCF-DA69-4379-94AB-C361DF3260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53DC9D9-196D-4C02-982F-935945BD57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E2AF9976-A85B-4FAC-ACA0-7B4F06D18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BFD38ACD-F4A1-4970-BE99-87B0A0482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6" name="Right Triangle 105">
            <a:extLst>
              <a:ext uri="{FF2B5EF4-FFF2-40B4-BE49-F238E27FC236}">
                <a16:creationId xmlns:a16="http://schemas.microsoft.com/office/drawing/2014/main" id="{429C64BC-8915-422E-9361-EE04C48F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26102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Title 1">
            <a:extLst>
              <a:ext uri="{FF2B5EF4-FFF2-40B4-BE49-F238E27FC236}">
                <a16:creationId xmlns:a16="http://schemas.microsoft.com/office/drawing/2014/main" id="{CDEEBEF0-7A02-4FDD-A6CC-723435097C7F}"/>
              </a:ext>
            </a:extLst>
          </p:cNvPr>
          <p:cNvSpPr>
            <a:spLocks noGrp="1"/>
          </p:cNvSpPr>
          <p:nvPr>
            <p:ph type="subTitle" idx="1"/>
          </p:nvPr>
        </p:nvSpPr>
        <p:spPr>
          <a:xfrm>
            <a:off x="700838" y="1681873"/>
            <a:ext cx="3930417" cy="4469846"/>
          </a:xfrm>
        </p:spPr>
        <p:txBody>
          <a:bodyPr>
            <a:normAutofit/>
          </a:bodyPr>
          <a:lstStyle/>
          <a:p>
            <a:pPr>
              <a:lnSpc>
                <a:spcPct val="100000"/>
              </a:lnSpc>
            </a:pPr>
            <a:r>
              <a:rPr lang="en-GB" sz="1800" b="0" i="0" dirty="0">
                <a:effectLst/>
              </a:rPr>
              <a:t>Dr Meredith Belbin's research into worker behaviour led to his widely regarded team management theories. Based on his long-term observations of group behaviour, he developed his Belbin Team Roles concept. The model is based on the nine roles that Belbin determined contribute to effective teamwork. He divided his nine roles into three categories: Action-Oriented Roles, People-Oriented Roles, and Thought-Oriented Roles. These are compiled in the diagram adjacent. </a:t>
            </a:r>
          </a:p>
          <a:p>
            <a:pPr>
              <a:lnSpc>
                <a:spcPct val="100000"/>
              </a:lnSpc>
            </a:pPr>
            <a:endParaRPr lang="en-GB" sz="1300" dirty="0"/>
          </a:p>
          <a:p>
            <a:pPr>
              <a:lnSpc>
                <a:spcPct val="100000"/>
              </a:lnSpc>
            </a:pPr>
            <a:endParaRPr lang="en-GB" sz="1300" dirty="0"/>
          </a:p>
        </p:txBody>
      </p:sp>
      <p:pic>
        <p:nvPicPr>
          <p:cNvPr id="2050" name="Picture 2" descr="See the source image">
            <a:extLst>
              <a:ext uri="{FF2B5EF4-FFF2-40B4-BE49-F238E27FC236}">
                <a16:creationId xmlns:a16="http://schemas.microsoft.com/office/drawing/2014/main" id="{56D423FA-E139-4CE1-9CE7-9749FC18D07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82152" y="714591"/>
            <a:ext cx="5230787" cy="5420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853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F5E3D-7532-4220-8B0D-8604E5B176C8}"/>
              </a:ext>
            </a:extLst>
          </p:cNvPr>
          <p:cNvSpPr>
            <a:spLocks noGrp="1"/>
          </p:cNvSpPr>
          <p:nvPr>
            <p:ph type="ctrTitle"/>
          </p:nvPr>
        </p:nvSpPr>
        <p:spPr>
          <a:xfrm>
            <a:off x="691078" y="722903"/>
            <a:ext cx="10495904" cy="1334497"/>
          </a:xfrm>
        </p:spPr>
        <p:txBody>
          <a:bodyPr/>
          <a:lstStyle/>
          <a:p>
            <a:pPr algn="ctr"/>
            <a:r>
              <a:rPr lang="en-GB" dirty="0"/>
              <a:t>Conclusion</a:t>
            </a:r>
          </a:p>
        </p:txBody>
      </p:sp>
      <p:sp>
        <p:nvSpPr>
          <p:cNvPr id="3" name="Subtitle 2">
            <a:extLst>
              <a:ext uri="{FF2B5EF4-FFF2-40B4-BE49-F238E27FC236}">
                <a16:creationId xmlns:a16="http://schemas.microsoft.com/office/drawing/2014/main" id="{148EA0D8-7719-4DD4-82B1-0AB5AA70F086}"/>
              </a:ext>
            </a:extLst>
          </p:cNvPr>
          <p:cNvSpPr>
            <a:spLocks noGrp="1"/>
          </p:cNvSpPr>
          <p:nvPr>
            <p:ph type="subTitle" idx="1"/>
          </p:nvPr>
        </p:nvSpPr>
        <p:spPr/>
        <p:txBody>
          <a:bodyPr>
            <a:normAutofit fontScale="92500" lnSpcReduction="20000"/>
          </a:bodyPr>
          <a:lstStyle/>
          <a:p>
            <a:r>
              <a:rPr lang="en-GB" dirty="0"/>
              <a:t>As I have researched into effective communication, you can see that by looking at Tuckman’s studies with regards to teams with the crucial stages that form a cycle and Dr Belbin’s team roles, there is a lot of work and effort entailed in effective team working. Both researchers work has been used within teams for many years and has proven highly effective and informative. In conclusion, the use of planning, communication, trust and teamwork are the bones of the foundation which is effective teamwork.</a:t>
            </a:r>
          </a:p>
        </p:txBody>
      </p:sp>
    </p:spTree>
    <p:extLst>
      <p:ext uri="{BB962C8B-B14F-4D97-AF65-F5344CB8AC3E}">
        <p14:creationId xmlns:p14="http://schemas.microsoft.com/office/powerpoint/2010/main" val="203143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5D2F2A7-60A8-47EE-A2BC-57B8B52C0484}"/>
              </a:ext>
            </a:extLst>
          </p:cNvPr>
          <p:cNvSpPr>
            <a:spLocks noGrp="1"/>
          </p:cNvSpPr>
          <p:nvPr>
            <p:ph type="body" idx="1"/>
          </p:nvPr>
        </p:nvSpPr>
        <p:spPr>
          <a:xfrm>
            <a:off x="776803" y="1000624"/>
            <a:ext cx="10312571" cy="5095376"/>
          </a:xfrm>
        </p:spPr>
        <p:txBody>
          <a:bodyPr numCol="1">
            <a:normAutofit fontScale="40000" lnSpcReduction="20000"/>
          </a:bodyPr>
          <a:lstStyle/>
          <a:p>
            <a:pPr>
              <a:lnSpc>
                <a:spcPct val="107000"/>
              </a:lnSpc>
              <a:spcAft>
                <a:spcPts val="800"/>
              </a:spcAft>
            </a:pPr>
            <a:r>
              <a:rPr lang="en-GB" sz="5600" i="1" dirty="0">
                <a:effectLst/>
                <a:ea typeface="Calibri" panose="020F0502020204030204" pitchFamily="34" charset="0"/>
                <a:cs typeface="Times New Roman" panose="02020603050405020304" pitchFamily="18" charset="0"/>
              </a:rPr>
              <a:t>Top 10 Characteristics of Effective Teamwork · </a:t>
            </a:r>
          </a:p>
          <a:p>
            <a:pPr>
              <a:lnSpc>
                <a:spcPct val="107000"/>
              </a:lnSpc>
              <a:spcAft>
                <a:spcPts val="800"/>
              </a:spcAft>
            </a:pPr>
            <a:r>
              <a:rPr lang="en-GB" sz="5600" dirty="0">
                <a:effectLst/>
                <a:ea typeface="Calibri" panose="020F0502020204030204" pitchFamily="34" charset="0"/>
                <a:cs typeface="Times New Roman" panose="02020603050405020304" pitchFamily="18" charset="0"/>
              </a:rPr>
              <a:t>Available at: https://activecollab.com/blog/collaboration/top-10-characteristics-of-effective-teamwork#:~:text=%20Top%2010%20Characteristics%20of%20Effective%20Teamwork%20 </a:t>
            </a:r>
          </a:p>
          <a:p>
            <a:pPr>
              <a:lnSpc>
                <a:spcPct val="107000"/>
              </a:lnSpc>
              <a:spcAft>
                <a:spcPts val="800"/>
              </a:spcAft>
            </a:pPr>
            <a:r>
              <a:rPr lang="en-GB" sz="5600" dirty="0">
                <a:effectLst/>
                <a:ea typeface="Calibri" panose="020F0502020204030204" pitchFamily="34" charset="0"/>
                <a:cs typeface="Times New Roman" panose="02020603050405020304" pitchFamily="18" charset="0"/>
              </a:rPr>
              <a:t>[Accessed 8 Nov. 2021].</a:t>
            </a:r>
          </a:p>
          <a:p>
            <a:pPr>
              <a:lnSpc>
                <a:spcPct val="107000"/>
              </a:lnSpc>
              <a:spcAft>
                <a:spcPts val="800"/>
              </a:spcAft>
            </a:pPr>
            <a:r>
              <a:rPr lang="en-GB" sz="18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500" u="sng" dirty="0">
                <a:solidFill>
                  <a:schemeClr val="tx1"/>
                </a:solidFill>
                <a:effectLs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https://www.bing.com/</a:t>
            </a:r>
            <a:endParaRPr lang="en-GB" sz="4500" u="sng" dirty="0">
              <a:solidFill>
                <a:schemeClr val="tx1"/>
              </a:solidFill>
              <a:effectLst/>
              <a:ea typeface="Calibri" panose="020F0502020204030204" pitchFamily="34" charset="0"/>
              <a:cs typeface="Times New Roman" panose="02020603050405020304" pitchFamily="18" charset="0"/>
            </a:endParaRPr>
          </a:p>
          <a:p>
            <a:pPr>
              <a:lnSpc>
                <a:spcPct val="107000"/>
              </a:lnSpc>
              <a:spcAft>
                <a:spcPts val="800"/>
              </a:spcAft>
            </a:pPr>
            <a:r>
              <a:rPr lang="en-GB" sz="4500" dirty="0">
                <a:solidFill>
                  <a:schemeClr val="tx1"/>
                </a:solidFill>
                <a:effectLst/>
                <a:ea typeface="Calibri" panose="020F0502020204030204" pitchFamily="34" charset="0"/>
                <a:cs typeface="Times New Roman" panose="02020603050405020304" pitchFamily="18" charset="0"/>
              </a:rPr>
              <a:t>Accessed 01/11/2021</a:t>
            </a:r>
          </a:p>
          <a:p>
            <a:pPr>
              <a:lnSpc>
                <a:spcPct val="107000"/>
              </a:lnSpc>
              <a:spcAft>
                <a:spcPts val="800"/>
              </a:spcAft>
            </a:pPr>
            <a:r>
              <a:rPr lang="en-GB" sz="4000" u="sng" dirty="0">
                <a:solidFill>
                  <a:schemeClr val="tx1"/>
                </a:solidFill>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Management Theory of Meredith Belbin - business.com</a:t>
            </a:r>
            <a:endParaRPr lang="en-GB" sz="4000" u="sng" dirty="0">
              <a:solidFill>
                <a:schemeClr val="tx1"/>
              </a:solidFill>
              <a:effectLst/>
              <a:ea typeface="Calibri" panose="020F0502020204030204" pitchFamily="34" charset="0"/>
              <a:cs typeface="Times New Roman" panose="02020603050405020304" pitchFamily="18" charset="0"/>
            </a:endParaRPr>
          </a:p>
          <a:p>
            <a:pPr>
              <a:lnSpc>
                <a:spcPct val="107000"/>
              </a:lnSpc>
              <a:spcAft>
                <a:spcPts val="800"/>
              </a:spcAft>
            </a:pPr>
            <a:r>
              <a:rPr lang="en-GB" sz="4000" u="sng">
                <a:solidFill>
                  <a:schemeClr val="tx1"/>
                </a:solidFill>
                <a:ea typeface="Calibri" panose="020F0502020204030204" pitchFamily="34" charset="0"/>
                <a:cs typeface="Times New Roman" panose="02020603050405020304" pitchFamily="18" charset="0"/>
              </a:rPr>
              <a:t>Accessed 03/11/2021</a:t>
            </a:r>
            <a:endParaRPr lang="en-GB" sz="4000" dirty="0">
              <a:solidFill>
                <a:schemeClr val="tx1"/>
              </a:solidFill>
              <a:ea typeface="Calibri" panose="020F0502020204030204" pitchFamily="34" charset="0"/>
              <a:cs typeface="Times New Roman" panose="02020603050405020304" pitchFamily="18" charset="0"/>
            </a:endParaRPr>
          </a:p>
          <a:p>
            <a:pPr>
              <a:lnSpc>
                <a:spcPct val="107000"/>
              </a:lnSpc>
              <a:spcAft>
                <a:spcPts val="800"/>
              </a:spcAft>
            </a:pPr>
            <a:endParaRPr lang="en-GB" sz="4900" dirty="0">
              <a:solidFill>
                <a:schemeClr val="tx1"/>
              </a:solidFill>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20602983"/>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BrushVTI">
  <a:themeElements>
    <a:clrScheme name="AnalogousFromLightSeedRightStep">
      <a:dk1>
        <a:srgbClr val="000000"/>
      </a:dk1>
      <a:lt1>
        <a:srgbClr val="FFFFFF"/>
      </a:lt1>
      <a:dk2>
        <a:srgbClr val="412440"/>
      </a:dk2>
      <a:lt2>
        <a:srgbClr val="E3E8E2"/>
      </a:lt2>
      <a:accent1>
        <a:srgbClr val="D56EEE"/>
      </a:accent1>
      <a:accent2>
        <a:srgbClr val="EB4EC8"/>
      </a:accent2>
      <a:accent3>
        <a:srgbClr val="EE6E9C"/>
      </a:accent3>
      <a:accent4>
        <a:srgbClr val="EB564E"/>
      </a:accent4>
      <a:accent5>
        <a:srgbClr val="E98E3C"/>
      </a:accent5>
      <a:accent6>
        <a:srgbClr val="B2A53B"/>
      </a:accent6>
      <a:hlink>
        <a:srgbClr val="628F57"/>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62</TotalTime>
  <Words>640</Words>
  <Application>Microsoft Office PowerPoint</Application>
  <PresentationFormat>Widescreen</PresentationFormat>
  <Paragraphs>44</Paragraphs>
  <Slides>9</Slides>
  <Notes>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Arial</vt:lpstr>
      <vt:lpstr>Calibri</vt:lpstr>
      <vt:lpstr>Century Gothic</vt:lpstr>
      <vt:lpstr>Grandview</vt:lpstr>
      <vt:lpstr>Wingdings</vt:lpstr>
      <vt:lpstr>CosineVTI</vt:lpstr>
      <vt:lpstr>BrushVTI</vt:lpstr>
      <vt:lpstr>Effective team working  </vt:lpstr>
      <vt:lpstr>Aims and objectives</vt:lpstr>
      <vt:lpstr>PowerPoint Presentation</vt:lpstr>
      <vt:lpstr>Top 10 characteristics of effective teamwork</vt:lpstr>
      <vt:lpstr>PowerPoint Presentation</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dc:title>
  <dc:creator>Alison Louise Price (2007432)</dc:creator>
  <cp:lastModifiedBy>Alison Louise Price (2007432)</cp:lastModifiedBy>
  <cp:revision>1</cp:revision>
  <dcterms:created xsi:type="dcterms:W3CDTF">2021-11-08T11:15:54Z</dcterms:created>
  <dcterms:modified xsi:type="dcterms:W3CDTF">2021-11-08T12:18:48Z</dcterms:modified>
</cp:coreProperties>
</file>