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8" r:id="rId1"/>
  </p:sldMasterIdLst>
  <p:notesMasterIdLst>
    <p:notesMasterId r:id="rId13"/>
  </p:notesMasterIdLst>
  <p:sldIdLst>
    <p:sldId id="256" r:id="rId2"/>
    <p:sldId id="265" r:id="rId3"/>
    <p:sldId id="267" r:id="rId4"/>
    <p:sldId id="266" r:id="rId5"/>
    <p:sldId id="268" r:id="rId6"/>
    <p:sldId id="257" r:id="rId7"/>
    <p:sldId id="258" r:id="rId8"/>
    <p:sldId id="260" r:id="rId9"/>
    <p:sldId id="261" r:id="rId10"/>
    <p:sldId id="262"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9"/>
  </p:normalViewPr>
  <p:slideViewPr>
    <p:cSldViewPr snapToGrid="0" snapToObjects="1">
      <p:cViewPr>
        <p:scale>
          <a:sx n="56" d="100"/>
          <a:sy n="56" d="100"/>
        </p:scale>
        <p:origin x="2176" y="856"/>
      </p:cViewPr>
      <p:guideLst/>
    </p:cSldViewPr>
  </p:slideViewPr>
  <p:notesTextViewPr>
    <p:cViewPr>
      <p:scale>
        <a:sx n="175" d="100"/>
        <a:sy n="1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1DA49-D020-4029-865A-94EA41ADF314}" type="doc">
      <dgm:prSet loTypeId="urn:microsoft.com/office/officeart/2016/7/layout/AccentHomeChevronProcess" loCatId="process" qsTypeId="urn:microsoft.com/office/officeart/2005/8/quickstyle/simple1" qsCatId="simple" csTypeId="urn:microsoft.com/office/officeart/2005/8/colors/accent1_2" csCatId="accent1"/>
      <dgm:spPr/>
      <dgm:t>
        <a:bodyPr/>
        <a:lstStyle/>
        <a:p>
          <a:endParaRPr lang="en-US"/>
        </a:p>
      </dgm:t>
    </dgm:pt>
    <dgm:pt modelId="{EF9B7476-7F8D-433D-A3A6-52EA3D377AE7}">
      <dgm:prSet/>
      <dgm:spPr/>
      <dgm:t>
        <a:bodyPr/>
        <a:lstStyle/>
        <a:p>
          <a:r>
            <a:rPr lang="en-US"/>
            <a:t>30 Jan.</a:t>
          </a:r>
        </a:p>
      </dgm:t>
    </dgm:pt>
    <dgm:pt modelId="{6820DB87-8CB3-4A58-8E95-F39E1ED8E0F6}" type="parTrans" cxnId="{1DE46EBA-89C2-4D5B-AA8B-3507BEBB8388}">
      <dgm:prSet/>
      <dgm:spPr/>
      <dgm:t>
        <a:bodyPr/>
        <a:lstStyle/>
        <a:p>
          <a:endParaRPr lang="en-US"/>
        </a:p>
      </dgm:t>
    </dgm:pt>
    <dgm:pt modelId="{D084182D-A218-4637-8704-7EB6B8A1A8C9}" type="sibTrans" cxnId="{1DE46EBA-89C2-4D5B-AA8B-3507BEBB8388}">
      <dgm:prSet/>
      <dgm:spPr/>
      <dgm:t>
        <a:bodyPr/>
        <a:lstStyle/>
        <a:p>
          <a:endParaRPr lang="en-US"/>
        </a:p>
      </dgm:t>
    </dgm:pt>
    <dgm:pt modelId="{C3768AC4-BB7B-4BAC-AD80-0E5C47A0467A}">
      <dgm:prSet/>
      <dgm:spPr/>
      <dgm:t>
        <a:bodyPr/>
        <a:lstStyle/>
        <a:p>
          <a:r>
            <a:rPr lang="en-US"/>
            <a:t>START DATE</a:t>
          </a:r>
        </a:p>
      </dgm:t>
    </dgm:pt>
    <dgm:pt modelId="{4F5230E6-BA53-47BF-BB9A-EB361B100B96}" type="parTrans" cxnId="{6E80589F-49B8-483B-9459-20B79615E28A}">
      <dgm:prSet/>
      <dgm:spPr/>
      <dgm:t>
        <a:bodyPr/>
        <a:lstStyle/>
        <a:p>
          <a:endParaRPr lang="en-US"/>
        </a:p>
      </dgm:t>
    </dgm:pt>
    <dgm:pt modelId="{2445BA96-D6DD-4A12-8B01-D4FA09AE86C0}" type="sibTrans" cxnId="{6E80589F-49B8-483B-9459-20B79615E28A}">
      <dgm:prSet/>
      <dgm:spPr/>
      <dgm:t>
        <a:bodyPr/>
        <a:lstStyle/>
        <a:p>
          <a:endParaRPr lang="en-US"/>
        </a:p>
      </dgm:t>
    </dgm:pt>
    <dgm:pt modelId="{8E098B67-E417-48F4-8478-A7F11E363BCD}">
      <dgm:prSet/>
      <dgm:spPr/>
      <dgm:t>
        <a:bodyPr/>
        <a:lstStyle/>
        <a:p>
          <a:r>
            <a:rPr lang="en-US"/>
            <a:t>7 May 2020</a:t>
          </a:r>
        </a:p>
      </dgm:t>
    </dgm:pt>
    <dgm:pt modelId="{5B252418-8AB8-44A2-991D-20F40409BA68}" type="parTrans" cxnId="{6FECBF0A-23C4-4D07-83D7-D34496AE53AE}">
      <dgm:prSet/>
      <dgm:spPr/>
      <dgm:t>
        <a:bodyPr/>
        <a:lstStyle/>
        <a:p>
          <a:endParaRPr lang="en-US"/>
        </a:p>
      </dgm:t>
    </dgm:pt>
    <dgm:pt modelId="{0D002259-7B03-4AC7-AA6A-AD8B629A83F8}" type="sibTrans" cxnId="{6FECBF0A-23C4-4D07-83D7-D34496AE53AE}">
      <dgm:prSet/>
      <dgm:spPr/>
      <dgm:t>
        <a:bodyPr/>
        <a:lstStyle/>
        <a:p>
          <a:endParaRPr lang="en-US"/>
        </a:p>
      </dgm:t>
    </dgm:pt>
    <dgm:pt modelId="{9F9078CC-7142-44D2-8511-2FC00A2BF989}">
      <dgm:prSet/>
      <dgm:spPr/>
      <dgm:t>
        <a:bodyPr/>
        <a:lstStyle/>
        <a:p>
          <a:r>
            <a:rPr lang="en-US"/>
            <a:t>DEADLINE</a:t>
          </a:r>
        </a:p>
      </dgm:t>
    </dgm:pt>
    <dgm:pt modelId="{2944A0E8-FC03-4628-AC3C-227DDACB1F02}" type="parTrans" cxnId="{76CBA821-2937-4725-AFB5-49D361059D0B}">
      <dgm:prSet/>
      <dgm:spPr/>
      <dgm:t>
        <a:bodyPr/>
        <a:lstStyle/>
        <a:p>
          <a:endParaRPr lang="en-US"/>
        </a:p>
      </dgm:t>
    </dgm:pt>
    <dgm:pt modelId="{4858CF0A-16D6-4DAA-9F41-914C559DE0C6}" type="sibTrans" cxnId="{76CBA821-2937-4725-AFB5-49D361059D0B}">
      <dgm:prSet/>
      <dgm:spPr/>
      <dgm:t>
        <a:bodyPr/>
        <a:lstStyle/>
        <a:p>
          <a:endParaRPr lang="en-US"/>
        </a:p>
      </dgm:t>
    </dgm:pt>
    <dgm:pt modelId="{15B081F7-F021-49D9-A915-796958F8D9D2}">
      <dgm:prSet/>
      <dgm:spPr/>
      <dgm:t>
        <a:bodyPr/>
        <a:lstStyle/>
        <a:p>
          <a:r>
            <a:rPr lang="en-US"/>
            <a:t>4 June</a:t>
          </a:r>
        </a:p>
      </dgm:t>
    </dgm:pt>
    <dgm:pt modelId="{AE291F46-3C37-4284-97FE-EB5F34CC09AF}" type="parTrans" cxnId="{D2E0D5F1-1C54-4F54-9491-689F509A99FA}">
      <dgm:prSet/>
      <dgm:spPr/>
      <dgm:t>
        <a:bodyPr/>
        <a:lstStyle/>
        <a:p>
          <a:endParaRPr lang="en-US"/>
        </a:p>
      </dgm:t>
    </dgm:pt>
    <dgm:pt modelId="{D1DA5BC3-91EA-4D68-8CEE-C0AE8CB1C9F0}" type="sibTrans" cxnId="{D2E0D5F1-1C54-4F54-9491-689F509A99FA}">
      <dgm:prSet/>
      <dgm:spPr/>
      <dgm:t>
        <a:bodyPr/>
        <a:lstStyle/>
        <a:p>
          <a:endParaRPr lang="en-US"/>
        </a:p>
      </dgm:t>
    </dgm:pt>
    <dgm:pt modelId="{590D897C-5845-4E17-A8F1-194BB09A9D53}">
      <dgm:prSet/>
      <dgm:spPr/>
      <dgm:t>
        <a:bodyPr/>
        <a:lstStyle/>
        <a:p>
          <a:r>
            <a:rPr lang="en-US"/>
            <a:t>FEEDBACK</a:t>
          </a:r>
        </a:p>
      </dgm:t>
    </dgm:pt>
    <dgm:pt modelId="{C26E1C1E-FF17-463C-8416-798C2020EA0E}" type="parTrans" cxnId="{A441FF1B-9C2E-475A-B99C-09B5F08FE5FF}">
      <dgm:prSet/>
      <dgm:spPr/>
      <dgm:t>
        <a:bodyPr/>
        <a:lstStyle/>
        <a:p>
          <a:endParaRPr lang="en-US"/>
        </a:p>
      </dgm:t>
    </dgm:pt>
    <dgm:pt modelId="{95741646-336B-49AB-9024-438F7D61DBBF}" type="sibTrans" cxnId="{A441FF1B-9C2E-475A-B99C-09B5F08FE5FF}">
      <dgm:prSet/>
      <dgm:spPr/>
      <dgm:t>
        <a:bodyPr/>
        <a:lstStyle/>
        <a:p>
          <a:endParaRPr lang="en-US"/>
        </a:p>
      </dgm:t>
    </dgm:pt>
    <dgm:pt modelId="{1F944A19-AF2A-7541-BA52-97370C19BB3B}" type="pres">
      <dgm:prSet presAssocID="{0261DA49-D020-4029-865A-94EA41ADF314}" presName="Name0" presStyleCnt="0">
        <dgm:presLayoutVars>
          <dgm:animLvl val="lvl"/>
          <dgm:resizeHandles val="exact"/>
        </dgm:presLayoutVars>
      </dgm:prSet>
      <dgm:spPr/>
    </dgm:pt>
    <dgm:pt modelId="{6C8B00CE-F168-6D46-BC7D-14E48D4462F5}" type="pres">
      <dgm:prSet presAssocID="{EF9B7476-7F8D-433D-A3A6-52EA3D377AE7}" presName="composite" presStyleCnt="0"/>
      <dgm:spPr/>
    </dgm:pt>
    <dgm:pt modelId="{06B4E455-FEAE-C048-90CB-5765386BC4C6}" type="pres">
      <dgm:prSet presAssocID="{EF9B7476-7F8D-433D-A3A6-52EA3D377AE7}" presName="L" presStyleLbl="solidFgAcc1" presStyleIdx="0" presStyleCnt="3">
        <dgm:presLayoutVars>
          <dgm:chMax val="0"/>
          <dgm:chPref val="0"/>
        </dgm:presLayoutVars>
      </dgm:prSet>
      <dgm:spPr/>
    </dgm:pt>
    <dgm:pt modelId="{449BBAE6-A07B-9241-87DF-622A3AAFA8A8}" type="pres">
      <dgm:prSet presAssocID="{EF9B7476-7F8D-433D-A3A6-52EA3D377AE7}" presName="parTx" presStyleLbl="alignNode1" presStyleIdx="0" presStyleCnt="3">
        <dgm:presLayoutVars>
          <dgm:chMax val="0"/>
          <dgm:chPref val="0"/>
          <dgm:bulletEnabled val="1"/>
        </dgm:presLayoutVars>
      </dgm:prSet>
      <dgm:spPr/>
    </dgm:pt>
    <dgm:pt modelId="{9391F144-B0A8-9C4E-BD32-4203DF315986}" type="pres">
      <dgm:prSet presAssocID="{EF9B7476-7F8D-433D-A3A6-52EA3D377AE7}" presName="desTx" presStyleLbl="revTx" presStyleIdx="0" presStyleCnt="3">
        <dgm:presLayoutVars>
          <dgm:chMax val="0"/>
          <dgm:chPref val="0"/>
          <dgm:bulletEnabled val="1"/>
        </dgm:presLayoutVars>
      </dgm:prSet>
      <dgm:spPr/>
    </dgm:pt>
    <dgm:pt modelId="{D94B14A5-B6A4-0949-8141-5BA4D0C78674}" type="pres">
      <dgm:prSet presAssocID="{EF9B7476-7F8D-433D-A3A6-52EA3D377AE7}" presName="EmptyPlaceHolder" presStyleCnt="0"/>
      <dgm:spPr/>
    </dgm:pt>
    <dgm:pt modelId="{C902D80D-FCD1-B24A-B1D0-BEF43C2BD172}" type="pres">
      <dgm:prSet presAssocID="{D084182D-A218-4637-8704-7EB6B8A1A8C9}" presName="space" presStyleCnt="0"/>
      <dgm:spPr/>
    </dgm:pt>
    <dgm:pt modelId="{711E0BE8-DFA7-F347-89E2-508A9FF8180A}" type="pres">
      <dgm:prSet presAssocID="{8E098B67-E417-48F4-8478-A7F11E363BCD}" presName="composite" presStyleCnt="0"/>
      <dgm:spPr/>
    </dgm:pt>
    <dgm:pt modelId="{F2D2C4B7-F50F-814E-946A-34BCB4F4665A}" type="pres">
      <dgm:prSet presAssocID="{8E098B67-E417-48F4-8478-A7F11E363BCD}" presName="L" presStyleLbl="solidFgAcc1" presStyleIdx="1" presStyleCnt="3">
        <dgm:presLayoutVars>
          <dgm:chMax val="0"/>
          <dgm:chPref val="0"/>
        </dgm:presLayoutVars>
      </dgm:prSet>
      <dgm:spPr/>
    </dgm:pt>
    <dgm:pt modelId="{13D0361D-E924-224A-903B-282DE5A4542E}" type="pres">
      <dgm:prSet presAssocID="{8E098B67-E417-48F4-8478-A7F11E363BCD}" presName="parTx" presStyleLbl="alignNode1" presStyleIdx="1" presStyleCnt="3">
        <dgm:presLayoutVars>
          <dgm:chMax val="0"/>
          <dgm:chPref val="0"/>
          <dgm:bulletEnabled val="1"/>
        </dgm:presLayoutVars>
      </dgm:prSet>
      <dgm:spPr/>
    </dgm:pt>
    <dgm:pt modelId="{F0FA9EEE-57C9-A046-AD08-FC990F80A9F3}" type="pres">
      <dgm:prSet presAssocID="{8E098B67-E417-48F4-8478-A7F11E363BCD}" presName="desTx" presStyleLbl="revTx" presStyleIdx="1" presStyleCnt="3">
        <dgm:presLayoutVars>
          <dgm:chMax val="0"/>
          <dgm:chPref val="0"/>
          <dgm:bulletEnabled val="1"/>
        </dgm:presLayoutVars>
      </dgm:prSet>
      <dgm:spPr/>
    </dgm:pt>
    <dgm:pt modelId="{CD5EE8AF-832F-9C47-858B-BC64C3E39C75}" type="pres">
      <dgm:prSet presAssocID="{8E098B67-E417-48F4-8478-A7F11E363BCD}" presName="EmptyPlaceHolder" presStyleCnt="0"/>
      <dgm:spPr/>
    </dgm:pt>
    <dgm:pt modelId="{B579CD73-1E3B-364B-BCE7-F4DFBF53BB0D}" type="pres">
      <dgm:prSet presAssocID="{0D002259-7B03-4AC7-AA6A-AD8B629A83F8}" presName="space" presStyleCnt="0"/>
      <dgm:spPr/>
    </dgm:pt>
    <dgm:pt modelId="{124706C7-8C9B-7648-9063-38F3A6E8BA17}" type="pres">
      <dgm:prSet presAssocID="{15B081F7-F021-49D9-A915-796958F8D9D2}" presName="composite" presStyleCnt="0"/>
      <dgm:spPr/>
    </dgm:pt>
    <dgm:pt modelId="{1A3FCEDF-CD8E-5D41-AD0D-22A327D0B19B}" type="pres">
      <dgm:prSet presAssocID="{15B081F7-F021-49D9-A915-796958F8D9D2}" presName="L" presStyleLbl="solidFgAcc1" presStyleIdx="2" presStyleCnt="3">
        <dgm:presLayoutVars>
          <dgm:chMax val="0"/>
          <dgm:chPref val="0"/>
        </dgm:presLayoutVars>
      </dgm:prSet>
      <dgm:spPr/>
    </dgm:pt>
    <dgm:pt modelId="{3903FC20-3321-0D46-8348-9D0B989979FA}" type="pres">
      <dgm:prSet presAssocID="{15B081F7-F021-49D9-A915-796958F8D9D2}" presName="parTx" presStyleLbl="alignNode1" presStyleIdx="2" presStyleCnt="3">
        <dgm:presLayoutVars>
          <dgm:chMax val="0"/>
          <dgm:chPref val="0"/>
          <dgm:bulletEnabled val="1"/>
        </dgm:presLayoutVars>
      </dgm:prSet>
      <dgm:spPr/>
    </dgm:pt>
    <dgm:pt modelId="{D292184E-550F-5641-88AA-CBCC0F35168A}" type="pres">
      <dgm:prSet presAssocID="{15B081F7-F021-49D9-A915-796958F8D9D2}" presName="desTx" presStyleLbl="revTx" presStyleIdx="2" presStyleCnt="3">
        <dgm:presLayoutVars>
          <dgm:chMax val="0"/>
          <dgm:chPref val="0"/>
          <dgm:bulletEnabled val="1"/>
        </dgm:presLayoutVars>
      </dgm:prSet>
      <dgm:spPr/>
    </dgm:pt>
    <dgm:pt modelId="{BC7E1674-372C-2149-960D-A19B62ED1671}" type="pres">
      <dgm:prSet presAssocID="{15B081F7-F021-49D9-A915-796958F8D9D2}" presName="EmptyPlaceHolder" presStyleCnt="0"/>
      <dgm:spPr/>
    </dgm:pt>
  </dgm:ptLst>
  <dgm:cxnLst>
    <dgm:cxn modelId="{6FECBF0A-23C4-4D07-83D7-D34496AE53AE}" srcId="{0261DA49-D020-4029-865A-94EA41ADF314}" destId="{8E098B67-E417-48F4-8478-A7F11E363BCD}" srcOrd="1" destOrd="0" parTransId="{5B252418-8AB8-44A2-991D-20F40409BA68}" sibTransId="{0D002259-7B03-4AC7-AA6A-AD8B629A83F8}"/>
    <dgm:cxn modelId="{A441FF1B-9C2E-475A-B99C-09B5F08FE5FF}" srcId="{15B081F7-F021-49D9-A915-796958F8D9D2}" destId="{590D897C-5845-4E17-A8F1-194BB09A9D53}" srcOrd="0" destOrd="0" parTransId="{C26E1C1E-FF17-463C-8416-798C2020EA0E}" sibTransId="{95741646-336B-49AB-9024-438F7D61DBBF}"/>
    <dgm:cxn modelId="{76CBA821-2937-4725-AFB5-49D361059D0B}" srcId="{8E098B67-E417-48F4-8478-A7F11E363BCD}" destId="{9F9078CC-7142-44D2-8511-2FC00A2BF989}" srcOrd="0" destOrd="0" parTransId="{2944A0E8-FC03-4628-AC3C-227DDACB1F02}" sibTransId="{4858CF0A-16D6-4DAA-9F41-914C559DE0C6}"/>
    <dgm:cxn modelId="{05B1A263-BA34-BE47-8D2E-A3EA6FF9C543}" type="presOf" srcId="{590D897C-5845-4E17-A8F1-194BB09A9D53}" destId="{D292184E-550F-5641-88AA-CBCC0F35168A}" srcOrd="0" destOrd="0" presId="urn:microsoft.com/office/officeart/2016/7/layout/AccentHomeChevronProcess"/>
    <dgm:cxn modelId="{047FEF65-E330-F349-A39E-D010E5485301}" type="presOf" srcId="{0261DA49-D020-4029-865A-94EA41ADF314}" destId="{1F944A19-AF2A-7541-BA52-97370C19BB3B}" srcOrd="0" destOrd="0" presId="urn:microsoft.com/office/officeart/2016/7/layout/AccentHomeChevronProcess"/>
    <dgm:cxn modelId="{79805575-35C8-5F43-BCCA-35D0BB40CD60}" type="presOf" srcId="{8E098B67-E417-48F4-8478-A7F11E363BCD}" destId="{13D0361D-E924-224A-903B-282DE5A4542E}" srcOrd="0" destOrd="0" presId="urn:microsoft.com/office/officeart/2016/7/layout/AccentHomeChevronProcess"/>
    <dgm:cxn modelId="{61FF5B86-33B7-F844-A60A-0FE37CEABFBE}" type="presOf" srcId="{9F9078CC-7142-44D2-8511-2FC00A2BF989}" destId="{F0FA9EEE-57C9-A046-AD08-FC990F80A9F3}" srcOrd="0" destOrd="0" presId="urn:microsoft.com/office/officeart/2016/7/layout/AccentHomeChevronProcess"/>
    <dgm:cxn modelId="{75770D8C-1984-B040-AAFB-51A83B8C6B5A}" type="presOf" srcId="{EF9B7476-7F8D-433D-A3A6-52EA3D377AE7}" destId="{449BBAE6-A07B-9241-87DF-622A3AAFA8A8}" srcOrd="0" destOrd="0" presId="urn:microsoft.com/office/officeart/2016/7/layout/AccentHomeChevronProcess"/>
    <dgm:cxn modelId="{6E80589F-49B8-483B-9459-20B79615E28A}" srcId="{EF9B7476-7F8D-433D-A3A6-52EA3D377AE7}" destId="{C3768AC4-BB7B-4BAC-AD80-0E5C47A0467A}" srcOrd="0" destOrd="0" parTransId="{4F5230E6-BA53-47BF-BB9A-EB361B100B96}" sibTransId="{2445BA96-D6DD-4A12-8B01-D4FA09AE86C0}"/>
    <dgm:cxn modelId="{1DE46EBA-89C2-4D5B-AA8B-3507BEBB8388}" srcId="{0261DA49-D020-4029-865A-94EA41ADF314}" destId="{EF9B7476-7F8D-433D-A3A6-52EA3D377AE7}" srcOrd="0" destOrd="0" parTransId="{6820DB87-8CB3-4A58-8E95-F39E1ED8E0F6}" sibTransId="{D084182D-A218-4637-8704-7EB6B8A1A8C9}"/>
    <dgm:cxn modelId="{F1AF7AC1-7672-EC4A-912D-B8F253B7DFAA}" type="presOf" srcId="{15B081F7-F021-49D9-A915-796958F8D9D2}" destId="{3903FC20-3321-0D46-8348-9D0B989979FA}" srcOrd="0" destOrd="0" presId="urn:microsoft.com/office/officeart/2016/7/layout/AccentHomeChevronProcess"/>
    <dgm:cxn modelId="{4BE0E9DB-76FD-5941-84CF-ABC98962580B}" type="presOf" srcId="{C3768AC4-BB7B-4BAC-AD80-0E5C47A0467A}" destId="{9391F144-B0A8-9C4E-BD32-4203DF315986}" srcOrd="0" destOrd="0" presId="urn:microsoft.com/office/officeart/2016/7/layout/AccentHomeChevronProcess"/>
    <dgm:cxn modelId="{D2E0D5F1-1C54-4F54-9491-689F509A99FA}" srcId="{0261DA49-D020-4029-865A-94EA41ADF314}" destId="{15B081F7-F021-49D9-A915-796958F8D9D2}" srcOrd="2" destOrd="0" parTransId="{AE291F46-3C37-4284-97FE-EB5F34CC09AF}" sibTransId="{D1DA5BC3-91EA-4D68-8CEE-C0AE8CB1C9F0}"/>
    <dgm:cxn modelId="{A2ADA5E6-9AD1-F54C-B584-739E1EB66CFE}" type="presParOf" srcId="{1F944A19-AF2A-7541-BA52-97370C19BB3B}" destId="{6C8B00CE-F168-6D46-BC7D-14E48D4462F5}" srcOrd="0" destOrd="0" presId="urn:microsoft.com/office/officeart/2016/7/layout/AccentHomeChevronProcess"/>
    <dgm:cxn modelId="{C4B346E2-C9EC-7E49-9532-17B3AC38240C}" type="presParOf" srcId="{6C8B00CE-F168-6D46-BC7D-14E48D4462F5}" destId="{06B4E455-FEAE-C048-90CB-5765386BC4C6}" srcOrd="0" destOrd="0" presId="urn:microsoft.com/office/officeart/2016/7/layout/AccentHomeChevronProcess"/>
    <dgm:cxn modelId="{C4385EFE-E2B2-0241-8DA5-6C6BCCD2D81A}" type="presParOf" srcId="{6C8B00CE-F168-6D46-BC7D-14E48D4462F5}" destId="{449BBAE6-A07B-9241-87DF-622A3AAFA8A8}" srcOrd="1" destOrd="0" presId="urn:microsoft.com/office/officeart/2016/7/layout/AccentHomeChevronProcess"/>
    <dgm:cxn modelId="{58DB0C32-82C6-3C4D-B7D9-1DF8903FC969}" type="presParOf" srcId="{6C8B00CE-F168-6D46-BC7D-14E48D4462F5}" destId="{9391F144-B0A8-9C4E-BD32-4203DF315986}" srcOrd="2" destOrd="0" presId="urn:microsoft.com/office/officeart/2016/7/layout/AccentHomeChevronProcess"/>
    <dgm:cxn modelId="{B3E33DC4-A7A1-A144-BCA0-897A6025D320}" type="presParOf" srcId="{6C8B00CE-F168-6D46-BC7D-14E48D4462F5}" destId="{D94B14A5-B6A4-0949-8141-5BA4D0C78674}" srcOrd="3" destOrd="0" presId="urn:microsoft.com/office/officeart/2016/7/layout/AccentHomeChevronProcess"/>
    <dgm:cxn modelId="{A98630E7-966D-EE4C-A355-10CA6BA80FBD}" type="presParOf" srcId="{1F944A19-AF2A-7541-BA52-97370C19BB3B}" destId="{C902D80D-FCD1-B24A-B1D0-BEF43C2BD172}" srcOrd="1" destOrd="0" presId="urn:microsoft.com/office/officeart/2016/7/layout/AccentHomeChevronProcess"/>
    <dgm:cxn modelId="{0D9FBAB6-9966-5B4E-B235-48A239A7002C}" type="presParOf" srcId="{1F944A19-AF2A-7541-BA52-97370C19BB3B}" destId="{711E0BE8-DFA7-F347-89E2-508A9FF8180A}" srcOrd="2" destOrd="0" presId="urn:microsoft.com/office/officeart/2016/7/layout/AccentHomeChevronProcess"/>
    <dgm:cxn modelId="{21608C6F-01A2-2B4C-9CFE-96E0F9809BC4}" type="presParOf" srcId="{711E0BE8-DFA7-F347-89E2-508A9FF8180A}" destId="{F2D2C4B7-F50F-814E-946A-34BCB4F4665A}" srcOrd="0" destOrd="0" presId="urn:microsoft.com/office/officeart/2016/7/layout/AccentHomeChevronProcess"/>
    <dgm:cxn modelId="{545C331A-FAE5-A846-965A-FBAE550C627B}" type="presParOf" srcId="{711E0BE8-DFA7-F347-89E2-508A9FF8180A}" destId="{13D0361D-E924-224A-903B-282DE5A4542E}" srcOrd="1" destOrd="0" presId="urn:microsoft.com/office/officeart/2016/7/layout/AccentHomeChevronProcess"/>
    <dgm:cxn modelId="{7782A015-E475-6C4C-8840-45356F15FF16}" type="presParOf" srcId="{711E0BE8-DFA7-F347-89E2-508A9FF8180A}" destId="{F0FA9EEE-57C9-A046-AD08-FC990F80A9F3}" srcOrd="2" destOrd="0" presId="urn:microsoft.com/office/officeart/2016/7/layout/AccentHomeChevronProcess"/>
    <dgm:cxn modelId="{021189DB-4079-9446-B100-967EAFE973CE}" type="presParOf" srcId="{711E0BE8-DFA7-F347-89E2-508A9FF8180A}" destId="{CD5EE8AF-832F-9C47-858B-BC64C3E39C75}" srcOrd="3" destOrd="0" presId="urn:microsoft.com/office/officeart/2016/7/layout/AccentHomeChevronProcess"/>
    <dgm:cxn modelId="{A36C2699-929F-4945-BDE5-07CD3B9D2F53}" type="presParOf" srcId="{1F944A19-AF2A-7541-BA52-97370C19BB3B}" destId="{B579CD73-1E3B-364B-BCE7-F4DFBF53BB0D}" srcOrd="3" destOrd="0" presId="urn:microsoft.com/office/officeart/2016/7/layout/AccentHomeChevronProcess"/>
    <dgm:cxn modelId="{639EB148-7594-3543-A063-3C018F587F93}" type="presParOf" srcId="{1F944A19-AF2A-7541-BA52-97370C19BB3B}" destId="{124706C7-8C9B-7648-9063-38F3A6E8BA17}" srcOrd="4" destOrd="0" presId="urn:microsoft.com/office/officeart/2016/7/layout/AccentHomeChevronProcess"/>
    <dgm:cxn modelId="{E64A0862-C0B3-7241-90B3-39A35156C575}" type="presParOf" srcId="{124706C7-8C9B-7648-9063-38F3A6E8BA17}" destId="{1A3FCEDF-CD8E-5D41-AD0D-22A327D0B19B}" srcOrd="0" destOrd="0" presId="urn:microsoft.com/office/officeart/2016/7/layout/AccentHomeChevronProcess"/>
    <dgm:cxn modelId="{178F906E-7797-DD49-89DD-C60421499403}" type="presParOf" srcId="{124706C7-8C9B-7648-9063-38F3A6E8BA17}" destId="{3903FC20-3321-0D46-8348-9D0B989979FA}" srcOrd="1" destOrd="0" presId="urn:microsoft.com/office/officeart/2016/7/layout/AccentHomeChevronProcess"/>
    <dgm:cxn modelId="{F8344B54-D0AD-2149-A113-8EE60E69CD5D}" type="presParOf" srcId="{124706C7-8C9B-7648-9063-38F3A6E8BA17}" destId="{D292184E-550F-5641-88AA-CBCC0F35168A}" srcOrd="2" destOrd="0" presId="urn:microsoft.com/office/officeart/2016/7/layout/AccentHomeChevronProcess"/>
    <dgm:cxn modelId="{5F6B0E24-8945-F643-885C-DC68107BF71F}" type="presParOf" srcId="{124706C7-8C9B-7648-9063-38F3A6E8BA17}" destId="{BC7E1674-372C-2149-960D-A19B62ED1671}" srcOrd="3" destOrd="0" presId="urn:microsoft.com/office/officeart/2016/7/layout/AccentHomeChevro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4E455-FEAE-C048-90CB-5765386BC4C6}">
      <dsp:nvSpPr>
        <dsp:cNvPr id="0" name=""/>
        <dsp:cNvSpPr/>
      </dsp:nvSpPr>
      <dsp:spPr>
        <a:xfrm rot="5400000">
          <a:off x="-756037" y="1559188"/>
          <a:ext cx="1797259" cy="276445"/>
        </a:xfrm>
        <a:prstGeom prst="corner">
          <a:avLst>
            <a:gd name="adj1" fmla="val 1000"/>
            <a:gd name="adj2" fmla="val 100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9BBAE6-A07B-9241-87DF-622A3AAFA8A8}">
      <dsp:nvSpPr>
        <dsp:cNvPr id="0" name=""/>
        <dsp:cNvSpPr/>
      </dsp:nvSpPr>
      <dsp:spPr>
        <a:xfrm>
          <a:off x="4369" y="2596041"/>
          <a:ext cx="3455574" cy="599086"/>
        </a:xfrm>
        <a:prstGeom prst="homePlate">
          <a:avLst>
            <a:gd name="adj" fmla="val 2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190500" rIns="95250" bIns="190500" numCol="1" spcCol="1270" anchor="ctr" anchorCtr="0">
          <a:noAutofit/>
        </a:bodyPr>
        <a:lstStyle/>
        <a:p>
          <a:pPr marL="0" lvl="0" indent="0" algn="ctr" defTabSz="666750">
            <a:lnSpc>
              <a:spcPct val="90000"/>
            </a:lnSpc>
            <a:spcBef>
              <a:spcPct val="0"/>
            </a:spcBef>
            <a:spcAft>
              <a:spcPct val="35000"/>
            </a:spcAft>
            <a:buNone/>
          </a:pPr>
          <a:r>
            <a:rPr lang="en-US" sz="1500" kern="1200"/>
            <a:t>30 Jan.</a:t>
          </a:r>
        </a:p>
      </dsp:txBody>
      <dsp:txXfrm>
        <a:off x="4369" y="2596041"/>
        <a:ext cx="3380688" cy="599086"/>
      </dsp:txXfrm>
    </dsp:sp>
    <dsp:sp modelId="{9391F144-B0A8-9C4E-BD32-4203DF315986}">
      <dsp:nvSpPr>
        <dsp:cNvPr id="0" name=""/>
        <dsp:cNvSpPr/>
      </dsp:nvSpPr>
      <dsp:spPr>
        <a:xfrm>
          <a:off x="280815" y="964649"/>
          <a:ext cx="2805926" cy="114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pPr>
          <a:r>
            <a:rPr lang="en-US" sz="1500" kern="1200"/>
            <a:t>START DATE</a:t>
          </a:r>
        </a:p>
      </dsp:txBody>
      <dsp:txXfrm>
        <a:off x="280815" y="964649"/>
        <a:ext cx="2805926" cy="1143321"/>
      </dsp:txXfrm>
    </dsp:sp>
    <dsp:sp modelId="{F2D2C4B7-F50F-814E-946A-34BCB4F4665A}">
      <dsp:nvSpPr>
        <dsp:cNvPr id="0" name=""/>
        <dsp:cNvSpPr/>
      </dsp:nvSpPr>
      <dsp:spPr>
        <a:xfrm rot="5400000">
          <a:off x="2595869" y="1559188"/>
          <a:ext cx="1797259" cy="276445"/>
        </a:xfrm>
        <a:prstGeom prst="corner">
          <a:avLst>
            <a:gd name="adj1" fmla="val 1000"/>
            <a:gd name="adj2" fmla="val 100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D0361D-E924-224A-903B-282DE5A4542E}">
      <dsp:nvSpPr>
        <dsp:cNvPr id="0" name=""/>
        <dsp:cNvSpPr/>
      </dsp:nvSpPr>
      <dsp:spPr>
        <a:xfrm>
          <a:off x="3356276" y="2596041"/>
          <a:ext cx="3455574" cy="599086"/>
        </a:xfrm>
        <a:prstGeom prst="chevron">
          <a:avLst>
            <a:gd name="adj" fmla="val 2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190500" rIns="95250" bIns="190500" numCol="1" spcCol="1270" anchor="ctr" anchorCtr="0">
          <a:noAutofit/>
        </a:bodyPr>
        <a:lstStyle/>
        <a:p>
          <a:pPr marL="0" lvl="0" indent="0" algn="ctr" defTabSz="666750">
            <a:lnSpc>
              <a:spcPct val="90000"/>
            </a:lnSpc>
            <a:spcBef>
              <a:spcPct val="0"/>
            </a:spcBef>
            <a:spcAft>
              <a:spcPct val="35000"/>
            </a:spcAft>
            <a:buNone/>
          </a:pPr>
          <a:r>
            <a:rPr lang="en-US" sz="1500" kern="1200"/>
            <a:t>7 May 2020</a:t>
          </a:r>
        </a:p>
      </dsp:txBody>
      <dsp:txXfrm>
        <a:off x="3506048" y="2596041"/>
        <a:ext cx="3156031" cy="599086"/>
      </dsp:txXfrm>
    </dsp:sp>
    <dsp:sp modelId="{F0FA9EEE-57C9-A046-AD08-FC990F80A9F3}">
      <dsp:nvSpPr>
        <dsp:cNvPr id="0" name=""/>
        <dsp:cNvSpPr/>
      </dsp:nvSpPr>
      <dsp:spPr>
        <a:xfrm>
          <a:off x="3632722" y="964649"/>
          <a:ext cx="2805926" cy="114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pPr>
          <a:r>
            <a:rPr lang="en-US" sz="1500" kern="1200"/>
            <a:t>DEADLINE</a:t>
          </a:r>
        </a:p>
      </dsp:txBody>
      <dsp:txXfrm>
        <a:off x="3632722" y="964649"/>
        <a:ext cx="2805926" cy="1143321"/>
      </dsp:txXfrm>
    </dsp:sp>
    <dsp:sp modelId="{1A3FCEDF-CD8E-5D41-AD0D-22A327D0B19B}">
      <dsp:nvSpPr>
        <dsp:cNvPr id="0" name=""/>
        <dsp:cNvSpPr/>
      </dsp:nvSpPr>
      <dsp:spPr>
        <a:xfrm rot="5400000">
          <a:off x="5947777" y="1559188"/>
          <a:ext cx="1797259" cy="276445"/>
        </a:xfrm>
        <a:prstGeom prst="corner">
          <a:avLst>
            <a:gd name="adj1" fmla="val 1000"/>
            <a:gd name="adj2" fmla="val 100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03FC20-3321-0D46-8348-9D0B989979FA}">
      <dsp:nvSpPr>
        <dsp:cNvPr id="0" name=""/>
        <dsp:cNvSpPr/>
      </dsp:nvSpPr>
      <dsp:spPr>
        <a:xfrm>
          <a:off x="6708184" y="2596041"/>
          <a:ext cx="3455574" cy="599086"/>
        </a:xfrm>
        <a:prstGeom prst="chevron">
          <a:avLst>
            <a:gd name="adj" fmla="val 2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190500" rIns="95250" bIns="190500" numCol="1" spcCol="1270" anchor="ctr" anchorCtr="0">
          <a:noAutofit/>
        </a:bodyPr>
        <a:lstStyle/>
        <a:p>
          <a:pPr marL="0" lvl="0" indent="0" algn="ctr" defTabSz="666750">
            <a:lnSpc>
              <a:spcPct val="90000"/>
            </a:lnSpc>
            <a:spcBef>
              <a:spcPct val="0"/>
            </a:spcBef>
            <a:spcAft>
              <a:spcPct val="35000"/>
            </a:spcAft>
            <a:buNone/>
          </a:pPr>
          <a:r>
            <a:rPr lang="en-US" sz="1500" kern="1200"/>
            <a:t>4 June</a:t>
          </a:r>
        </a:p>
      </dsp:txBody>
      <dsp:txXfrm>
        <a:off x="6857956" y="2596041"/>
        <a:ext cx="3156031" cy="599086"/>
      </dsp:txXfrm>
    </dsp:sp>
    <dsp:sp modelId="{D292184E-550F-5641-88AA-CBCC0F35168A}">
      <dsp:nvSpPr>
        <dsp:cNvPr id="0" name=""/>
        <dsp:cNvSpPr/>
      </dsp:nvSpPr>
      <dsp:spPr>
        <a:xfrm>
          <a:off x="6984630" y="964649"/>
          <a:ext cx="2805926" cy="114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pPr>
          <a:r>
            <a:rPr lang="en-US" sz="1500" kern="1200"/>
            <a:t>FEEDBACK</a:t>
          </a:r>
        </a:p>
      </dsp:txBody>
      <dsp:txXfrm>
        <a:off x="6984630" y="964649"/>
        <a:ext cx="2805926" cy="1143321"/>
      </dsp:txXfrm>
    </dsp:sp>
  </dsp:spTree>
</dsp:drawing>
</file>

<file path=ppt/diagrams/layout1.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359461-5B12-404F-8DC2-B8817073CE83}" type="datetimeFigureOut">
              <a:rPr lang="en-US" smtClean="0"/>
              <a:t>1/30/20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4414F9-BFA8-B143-8668-FF64ACBA484B}" type="slidenum">
              <a:rPr lang="en-US" smtClean="0"/>
              <a:t>‹#›</a:t>
            </a:fld>
            <a:endParaRPr lang="en-US"/>
          </a:p>
        </p:txBody>
      </p:sp>
    </p:spTree>
    <p:extLst>
      <p:ext uri="{BB962C8B-B14F-4D97-AF65-F5344CB8AC3E}">
        <p14:creationId xmlns:p14="http://schemas.microsoft.com/office/powerpoint/2010/main" val="2312366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E38D6B5-CD3F-4381-896D-EBC966649705}" type="slidenum">
              <a:rPr lang="en-US" smtClean="0"/>
              <a:t>8</a:t>
            </a:fld>
            <a:endParaRPr lang="en-US"/>
          </a:p>
        </p:txBody>
      </p:sp>
    </p:spTree>
    <p:extLst>
      <p:ext uri="{BB962C8B-B14F-4D97-AF65-F5344CB8AC3E}">
        <p14:creationId xmlns:p14="http://schemas.microsoft.com/office/powerpoint/2010/main" val="1094810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E38D6B5-CD3F-4381-896D-EBC966649705}" type="slidenum">
              <a:rPr lang="en-US" smtClean="0"/>
              <a:t>9</a:t>
            </a:fld>
            <a:endParaRPr lang="en-US"/>
          </a:p>
        </p:txBody>
      </p:sp>
    </p:spTree>
    <p:extLst>
      <p:ext uri="{BB962C8B-B14F-4D97-AF65-F5344CB8AC3E}">
        <p14:creationId xmlns:p14="http://schemas.microsoft.com/office/powerpoint/2010/main" val="4253993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E38D6B5-CD3F-4381-896D-EBC966649705}" type="slidenum">
              <a:rPr lang="en-US" smtClean="0"/>
              <a:t>10</a:t>
            </a:fld>
            <a:endParaRPr lang="en-US"/>
          </a:p>
        </p:txBody>
      </p:sp>
    </p:spTree>
    <p:extLst>
      <p:ext uri="{BB962C8B-B14F-4D97-AF65-F5344CB8AC3E}">
        <p14:creationId xmlns:p14="http://schemas.microsoft.com/office/powerpoint/2010/main" val="1620174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1/30/20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3067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1/30/20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1855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1/30/20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49135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1/30/20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75209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1/30/20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43098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1/30/20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1222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1/30/20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2409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1/30/20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08155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1/30/20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06881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1/30/20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94279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1/30/20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15106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1/30/20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88270178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7" r:id="rId6"/>
    <p:sldLayoutId id="2147483712" r:id="rId7"/>
    <p:sldLayoutId id="2147483713" r:id="rId8"/>
    <p:sldLayoutId id="2147483714" r:id="rId9"/>
    <p:sldLayoutId id="2147483716" r:id="rId10"/>
    <p:sldLayoutId id="21474837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5D7866-985D-4D23-BF0E-72CA30F5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D016BE1-C3CF-49C7-A70A-B01CD4AAA725}"/>
              </a:ext>
            </a:extLst>
          </p:cNvPr>
          <p:cNvPicPr>
            <a:picLocks noChangeAspect="1"/>
          </p:cNvPicPr>
          <p:nvPr/>
        </p:nvPicPr>
        <p:blipFill rotWithShape="1">
          <a:blip r:embed="rId2"/>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731" y="4716089"/>
            <a:ext cx="6288261" cy="1573149"/>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504337-C5E4-5B4D-A83B-14420B6E89B0}"/>
              </a:ext>
            </a:extLst>
          </p:cNvPr>
          <p:cNvSpPr>
            <a:spLocks noGrp="1"/>
          </p:cNvSpPr>
          <p:nvPr>
            <p:ph type="ctrTitle"/>
          </p:nvPr>
        </p:nvSpPr>
        <p:spPr>
          <a:xfrm>
            <a:off x="5849388" y="4989576"/>
            <a:ext cx="3388027" cy="1185353"/>
          </a:xfrm>
        </p:spPr>
        <p:txBody>
          <a:bodyPr anchor="ctr">
            <a:normAutofit fontScale="90000"/>
          </a:bodyPr>
          <a:lstStyle/>
          <a:p>
            <a:r>
              <a:rPr lang="en-US" sz="2600" dirty="0"/>
              <a:t>Concept mapping</a:t>
            </a:r>
            <a:br>
              <a:rPr lang="en-US" sz="2600" dirty="0"/>
            </a:br>
            <a:br>
              <a:rPr lang="en-US" sz="2600" dirty="0"/>
            </a:br>
            <a:r>
              <a:rPr lang="en-US" sz="2600" dirty="0"/>
              <a:t>Research in Practice (ADAD5004)</a:t>
            </a:r>
            <a:br>
              <a:rPr lang="en-US" sz="2600" dirty="0"/>
            </a:br>
            <a:endParaRPr lang="en-US" sz="2600" dirty="0"/>
          </a:p>
        </p:txBody>
      </p:sp>
      <p:sp>
        <p:nvSpPr>
          <p:cNvPr id="3" name="Subtitle 2">
            <a:extLst>
              <a:ext uri="{FF2B5EF4-FFF2-40B4-BE49-F238E27FC236}">
                <a16:creationId xmlns:a16="http://schemas.microsoft.com/office/drawing/2014/main" id="{27EB6DCC-92D9-F246-87A3-8D77D6B11BA6}"/>
              </a:ext>
            </a:extLst>
          </p:cNvPr>
          <p:cNvSpPr>
            <a:spLocks noGrp="1"/>
          </p:cNvSpPr>
          <p:nvPr>
            <p:ph type="subTitle" idx="1"/>
          </p:nvPr>
        </p:nvSpPr>
        <p:spPr>
          <a:xfrm>
            <a:off x="9403912" y="4907629"/>
            <a:ext cx="2228641" cy="1185353"/>
          </a:xfrm>
        </p:spPr>
        <p:txBody>
          <a:bodyPr anchor="ctr">
            <a:normAutofit/>
          </a:bodyPr>
          <a:lstStyle/>
          <a:p>
            <a:r>
              <a:rPr lang="en-US" sz="1700" dirty="0"/>
              <a:t>Timi O’Neill</a:t>
            </a:r>
          </a:p>
        </p:txBody>
      </p:sp>
      <p:sp>
        <p:nvSpPr>
          <p:cNvPr id="13" name="Rectangle 12">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7962"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22114" y="5495733"/>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1550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6B89B-78D3-0C47-8830-86D1C5B93260}"/>
              </a:ext>
            </a:extLst>
          </p:cNvPr>
          <p:cNvSpPr>
            <a:spLocks noGrp="1"/>
          </p:cNvSpPr>
          <p:nvPr>
            <p:ph type="title"/>
          </p:nvPr>
        </p:nvSpPr>
        <p:spPr/>
        <p:txBody>
          <a:bodyPr>
            <a:normAutofit fontScale="90000"/>
          </a:bodyPr>
          <a:lstStyle/>
          <a:p>
            <a:pPr algn="ctr"/>
            <a:r>
              <a:rPr lang="en-US" dirty="0"/>
              <a:t> </a:t>
            </a:r>
            <a:br>
              <a:rPr lang="en-US" dirty="0"/>
            </a:br>
            <a:r>
              <a:rPr lang="en-US" dirty="0"/>
              <a:t>Contextual Practices rooms for semester </a:t>
            </a:r>
            <a:br>
              <a:rPr lang="en-US" dirty="0"/>
            </a:br>
            <a:r>
              <a:rPr lang="en-US" sz="2200" dirty="0"/>
              <a:t>ALL SESSIONS WILL TAKE PLACE IN DYLAN THOMAS CENTRE, SOMERSET PLACE</a:t>
            </a:r>
            <a:br>
              <a:rPr lang="en-US" dirty="0"/>
            </a:br>
            <a:endParaRPr lang="en-US" dirty="0"/>
          </a:p>
        </p:txBody>
      </p:sp>
      <p:sp>
        <p:nvSpPr>
          <p:cNvPr id="3" name="Content Placeholder 2">
            <a:extLst>
              <a:ext uri="{FF2B5EF4-FFF2-40B4-BE49-F238E27FC236}">
                <a16:creationId xmlns:a16="http://schemas.microsoft.com/office/drawing/2014/main" id="{F190E9EF-09ED-244B-9690-5C6FBB2279A3}"/>
              </a:ext>
            </a:extLst>
          </p:cNvPr>
          <p:cNvSpPr>
            <a:spLocks noGrp="1"/>
          </p:cNvSpPr>
          <p:nvPr>
            <p:ph idx="1"/>
          </p:nvPr>
        </p:nvSpPr>
        <p:spPr>
          <a:xfrm>
            <a:off x="761606" y="1802252"/>
            <a:ext cx="10978110" cy="4507107"/>
          </a:xfrm>
        </p:spPr>
        <p:txBody>
          <a:bodyPr>
            <a:normAutofit fontScale="62500" lnSpcReduction="20000"/>
          </a:bodyPr>
          <a:lstStyle/>
          <a:p>
            <a:r>
              <a:rPr lang="en-GB" dirty="0"/>
              <a:t>9.30 	Thursday 30th January 			Dylan Thomas Lecture Theatre</a:t>
            </a:r>
          </a:p>
          <a:p>
            <a:r>
              <a:rPr lang="en-GB" dirty="0"/>
              <a:t>9,30	Thursday 6th Feb 			Dylan Thomas Vivian Hall</a:t>
            </a:r>
          </a:p>
          <a:p>
            <a:r>
              <a:rPr lang="en-GB" dirty="0"/>
              <a:t>9,30	Thursday 13th Feb, 			Dylan Thomas Lecture Theatre</a:t>
            </a:r>
          </a:p>
          <a:p>
            <a:r>
              <a:rPr lang="en-GB" dirty="0"/>
              <a:t>9,30	Thursday 20th Feb 			Dylan Thomas Vivian Hall</a:t>
            </a:r>
          </a:p>
          <a:p>
            <a:r>
              <a:rPr lang="en-GB" dirty="0"/>
              <a:t>9.30	Thursday 27th Feb 			Dylan Thomas Lecture Theatre</a:t>
            </a:r>
          </a:p>
          <a:p>
            <a:r>
              <a:rPr lang="en-GB" dirty="0"/>
              <a:t>9.30	Thursday 5th March	 		Dylan Thomas Lecture Theatre</a:t>
            </a:r>
          </a:p>
          <a:p>
            <a:r>
              <a:rPr lang="en-GB" dirty="0"/>
              <a:t>9,30	Thursday 12th March 			Dylan Thomas Lecture Theatre</a:t>
            </a:r>
          </a:p>
          <a:p>
            <a:r>
              <a:rPr lang="en-GB" dirty="0"/>
              <a:t>9,30	Thursday 19th March 			Dylan Thomas Lecture Theatre</a:t>
            </a:r>
          </a:p>
          <a:p>
            <a:r>
              <a:rPr lang="en-GB" dirty="0"/>
              <a:t>9,30	Thursday 26th March 			Dylan Thomas Lecture Theatre</a:t>
            </a:r>
          </a:p>
          <a:p>
            <a:r>
              <a:rPr lang="en-GB" dirty="0"/>
              <a:t>9,30	Thursday 23rd April 			Dylan Thomas Vivian Hall</a:t>
            </a:r>
          </a:p>
          <a:p>
            <a:r>
              <a:rPr lang="en-GB" dirty="0"/>
              <a:t>9,30	Thursday 30th April 			Dylan Thomas Vivian Hall</a:t>
            </a:r>
          </a:p>
          <a:p>
            <a:r>
              <a:rPr lang="en-GB" dirty="0"/>
              <a:t>9,30	Thursday 7th May 			Dylan Thomas Vivian Hall</a:t>
            </a:r>
          </a:p>
          <a:p>
            <a:endParaRPr lang="en-US" dirty="0"/>
          </a:p>
        </p:txBody>
      </p:sp>
    </p:spTree>
    <p:extLst>
      <p:ext uri="{BB962C8B-B14F-4D97-AF65-F5344CB8AC3E}">
        <p14:creationId xmlns:p14="http://schemas.microsoft.com/office/powerpoint/2010/main" val="2532175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6250D3-976F-F141-9376-6AD164FB9EE2}"/>
              </a:ext>
            </a:extLst>
          </p:cNvPr>
          <p:cNvSpPr>
            <a:spLocks noGrp="1"/>
          </p:cNvSpPr>
          <p:nvPr>
            <p:ph type="title"/>
          </p:nvPr>
        </p:nvSpPr>
        <p:spPr>
          <a:xfrm>
            <a:off x="1115568" y="548640"/>
            <a:ext cx="10168128" cy="1179576"/>
          </a:xfrm>
        </p:spPr>
        <p:txBody>
          <a:bodyPr>
            <a:normAutofit/>
          </a:bodyPr>
          <a:lstStyle/>
          <a:p>
            <a:r>
              <a:rPr lang="en-US"/>
              <a:t>KEY DATES</a:t>
            </a:r>
            <a:endParaRPr lang="en-US" dirty="0"/>
          </a:p>
        </p:txBody>
      </p:sp>
      <p:sp>
        <p:nvSpPr>
          <p:cNvPr id="16" name="Rectangle 15">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37AE912-ED8A-44EC-9EB2-2908744D1761}"/>
              </a:ext>
            </a:extLst>
          </p:cNvPr>
          <p:cNvGraphicFramePr>
            <a:graphicFrameLocks noGrp="1"/>
          </p:cNvGraphicFramePr>
          <p:nvPr>
            <p:ph idx="1"/>
            <p:extLst>
              <p:ext uri="{D42A27DB-BD31-4B8C-83A1-F6EECF244321}">
                <p14:modId xmlns:p14="http://schemas.microsoft.com/office/powerpoint/2010/main" val="3289470265"/>
              </p:ext>
            </p:extLst>
          </p:nvPr>
        </p:nvGraphicFramePr>
        <p:xfrm>
          <a:off x="1115568" y="2269730"/>
          <a:ext cx="10168128" cy="3993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754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9AC9C-B922-D04D-858C-3553DB4F9195}"/>
              </a:ext>
            </a:extLst>
          </p:cNvPr>
          <p:cNvSpPr>
            <a:spLocks noGrp="1"/>
          </p:cNvSpPr>
          <p:nvPr>
            <p:ph type="title"/>
          </p:nvPr>
        </p:nvSpPr>
        <p:spPr/>
        <p:txBody>
          <a:bodyPr>
            <a:normAutofit fontScale="90000"/>
          </a:bodyPr>
          <a:lstStyle/>
          <a:p>
            <a:r>
              <a:rPr lang="en-GB" dirty="0"/>
              <a:t>Upon the successful completion of this module, the student should be able to:</a:t>
            </a:r>
            <a:br>
              <a:rPr lang="en-GB" dirty="0"/>
            </a:br>
            <a:endParaRPr lang="en-US" dirty="0"/>
          </a:p>
        </p:txBody>
      </p:sp>
      <p:sp>
        <p:nvSpPr>
          <p:cNvPr id="3" name="Content Placeholder 2">
            <a:extLst>
              <a:ext uri="{FF2B5EF4-FFF2-40B4-BE49-F238E27FC236}">
                <a16:creationId xmlns:a16="http://schemas.microsoft.com/office/drawing/2014/main" id="{CBF4F841-94F5-164C-AAF2-84CB3DF545A6}"/>
              </a:ext>
            </a:extLst>
          </p:cNvPr>
          <p:cNvSpPr>
            <a:spLocks noGrp="1"/>
          </p:cNvSpPr>
          <p:nvPr>
            <p:ph idx="1"/>
          </p:nvPr>
        </p:nvSpPr>
        <p:spPr>
          <a:xfrm>
            <a:off x="693174" y="2197510"/>
            <a:ext cx="10590522" cy="3974690"/>
          </a:xfrm>
        </p:spPr>
        <p:txBody>
          <a:bodyPr>
            <a:normAutofit lnSpcReduction="10000"/>
          </a:bodyPr>
          <a:lstStyle/>
          <a:p>
            <a:pPr marL="0" indent="0">
              <a:buNone/>
            </a:pPr>
            <a:endParaRPr lang="en-GB" dirty="0"/>
          </a:p>
          <a:p>
            <a:pPr lvl="0"/>
            <a:r>
              <a:rPr lang="en-GB" dirty="0"/>
              <a:t>Identify and examine the contextual formation of their particular objects of study, research areas and interfaces and demonstrate intellectual curiosity through an engagement with the materials of study, archives, texts and literatures;</a:t>
            </a:r>
          </a:p>
          <a:p>
            <a:pPr lvl="0"/>
            <a:r>
              <a:rPr lang="en-GB" dirty="0"/>
              <a:t>Engage with forms of critical analysis, argument and debate, expressed through an appropriate command of oral, written and other forms of communication.</a:t>
            </a:r>
          </a:p>
          <a:p>
            <a:endParaRPr lang="en-US" dirty="0"/>
          </a:p>
        </p:txBody>
      </p:sp>
    </p:spTree>
    <p:extLst>
      <p:ext uri="{BB962C8B-B14F-4D97-AF65-F5344CB8AC3E}">
        <p14:creationId xmlns:p14="http://schemas.microsoft.com/office/powerpoint/2010/main" val="958233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2731C-E1F7-544D-A453-E55830477FC3}"/>
              </a:ext>
            </a:extLst>
          </p:cNvPr>
          <p:cNvSpPr>
            <a:spLocks noGrp="1"/>
          </p:cNvSpPr>
          <p:nvPr>
            <p:ph type="title"/>
          </p:nvPr>
        </p:nvSpPr>
        <p:spPr/>
        <p:txBody>
          <a:bodyPr/>
          <a:lstStyle/>
          <a:p>
            <a:r>
              <a:rPr lang="en-US" dirty="0"/>
              <a:t>The Assignment brief</a:t>
            </a:r>
          </a:p>
        </p:txBody>
      </p:sp>
      <p:sp>
        <p:nvSpPr>
          <p:cNvPr id="3" name="Content Placeholder 2">
            <a:extLst>
              <a:ext uri="{FF2B5EF4-FFF2-40B4-BE49-F238E27FC236}">
                <a16:creationId xmlns:a16="http://schemas.microsoft.com/office/drawing/2014/main" id="{E5D2B0B4-E627-2548-A7EB-E066107A294C}"/>
              </a:ext>
            </a:extLst>
          </p:cNvPr>
          <p:cNvSpPr>
            <a:spLocks noGrp="1"/>
          </p:cNvSpPr>
          <p:nvPr>
            <p:ph idx="1"/>
          </p:nvPr>
        </p:nvSpPr>
        <p:spPr/>
        <p:txBody>
          <a:bodyPr>
            <a:normAutofit fontScale="77500" lnSpcReduction="20000"/>
          </a:bodyPr>
          <a:lstStyle/>
          <a:p>
            <a:r>
              <a:rPr lang="en-US" dirty="0"/>
              <a:t>Building on your knowledge of the traditional essay structure, you will write an ‘upside down’ essay, which rather than starting from an essay question, leads you to construct your own research question. After an engagement with keywords used to outline an area of research, you will create your research question which will be used to initiate your Independent Inquiry at level 6. Your lecture </a:t>
            </a:r>
            <a:r>
              <a:rPr lang="en-US" dirty="0" err="1"/>
              <a:t>programme</a:t>
            </a:r>
            <a:r>
              <a:rPr lang="en-US" dirty="0"/>
              <a:t> will cover a range of approaches to the relationship between research areas, keywords and theories specific to your subject area, and a range of practices. In your proposal you will identify your own </a:t>
            </a:r>
            <a:r>
              <a:rPr lang="en-US" i="1" dirty="0"/>
              <a:t>independent area of research</a:t>
            </a:r>
            <a:r>
              <a:rPr lang="en-US" dirty="0"/>
              <a:t>. </a:t>
            </a:r>
            <a:endParaRPr lang="en-GB" dirty="0"/>
          </a:p>
          <a:p>
            <a:r>
              <a:rPr lang="en-US" dirty="0"/>
              <a:t>Employ keywords to explore identify an individual research area, conclude with a focused research question, and write 2500 words.</a:t>
            </a:r>
            <a:r>
              <a:rPr lang="en-GB" dirty="0"/>
              <a:t> </a:t>
            </a:r>
            <a:endParaRPr lang="en-US" dirty="0"/>
          </a:p>
        </p:txBody>
      </p:sp>
    </p:spTree>
    <p:extLst>
      <p:ext uri="{BB962C8B-B14F-4D97-AF65-F5344CB8AC3E}">
        <p14:creationId xmlns:p14="http://schemas.microsoft.com/office/powerpoint/2010/main" val="3132737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C8B0F93-1961-5441-808C-1DAB0A087885}"/>
              </a:ext>
            </a:extLst>
          </p:cNvPr>
          <p:cNvSpPr>
            <a:spLocks noGrp="1"/>
          </p:cNvSpPr>
          <p:nvPr>
            <p:ph idx="1"/>
          </p:nvPr>
        </p:nvSpPr>
        <p:spPr>
          <a:xfrm>
            <a:off x="298360" y="954867"/>
            <a:ext cx="4893072" cy="5682497"/>
          </a:xfrm>
        </p:spPr>
        <p:txBody>
          <a:bodyPr anchor="t">
            <a:normAutofit fontScale="70000" lnSpcReduction="20000"/>
          </a:bodyPr>
          <a:lstStyle/>
          <a:p>
            <a:pPr>
              <a:lnSpc>
                <a:spcPct val="100000"/>
              </a:lnSpc>
            </a:pPr>
            <a:r>
              <a:rPr lang="en-GB" sz="2000" dirty="0"/>
              <a:t>Concept maps are typically hierarchical, with the subordinate concepts stemming from the main concept or idea. This type of graphic organizer however, always allows change and new concepts to be added. The Rubber Sheet Analogy states that concept positions on a map can continuously change, while always maintaining the same relationship with the other ideas on the map.</a:t>
            </a:r>
          </a:p>
          <a:p>
            <a:pPr>
              <a:lnSpc>
                <a:spcPct val="100000"/>
              </a:lnSpc>
            </a:pPr>
            <a:r>
              <a:rPr lang="en-GB" sz="2000" b="1" dirty="0"/>
              <a:t>Start with a main idea, topic, or issue to focus on.</a:t>
            </a:r>
            <a:endParaRPr lang="en-GB" sz="2000" dirty="0"/>
          </a:p>
          <a:p>
            <a:pPr>
              <a:lnSpc>
                <a:spcPct val="100000"/>
              </a:lnSpc>
            </a:pPr>
            <a:r>
              <a:rPr lang="en-GB" sz="2000" dirty="0"/>
              <a:t>A helpful way to determine the context of your concept map is to choose a focus question—something that needs to be solved or a conclusion that needs to be reached. Once a topic or question is decided on, that will help with the hierarchical structure of the concept map.</a:t>
            </a:r>
          </a:p>
          <a:p>
            <a:pPr>
              <a:lnSpc>
                <a:spcPct val="100000"/>
              </a:lnSpc>
            </a:pPr>
            <a:r>
              <a:rPr lang="en-GB" sz="2000" b="1" dirty="0"/>
              <a:t>Then determine the key concepts</a:t>
            </a:r>
            <a:endParaRPr lang="en-GB" sz="2000" dirty="0"/>
          </a:p>
          <a:p>
            <a:pPr>
              <a:lnSpc>
                <a:spcPct val="100000"/>
              </a:lnSpc>
            </a:pPr>
            <a:r>
              <a:rPr lang="en-GB" sz="2000" dirty="0"/>
              <a:t>Find the key concepts that connect and relate to your main idea and rank them; most general, inclusive concepts come first, then link to smaller, more specific concepts.</a:t>
            </a:r>
          </a:p>
          <a:p>
            <a:pPr>
              <a:lnSpc>
                <a:spcPct val="100000"/>
              </a:lnSpc>
            </a:pPr>
            <a:r>
              <a:rPr lang="en-GB" sz="2000" b="1" dirty="0"/>
              <a:t>Finish by connecting concepts--creating linking phrases and words</a:t>
            </a:r>
            <a:endParaRPr lang="en-GB" sz="2000" dirty="0"/>
          </a:p>
          <a:p>
            <a:pPr>
              <a:lnSpc>
                <a:spcPct val="100000"/>
              </a:lnSpc>
            </a:pPr>
            <a:r>
              <a:rPr lang="en-GB" sz="2000" dirty="0"/>
              <a:t>Once the basic links between the concepts are created, add cross-links, which connect concepts in different areas of the map, to further illustrate the relationships and strengthen student’s understanding and knowledge on the topic.</a:t>
            </a:r>
          </a:p>
          <a:p>
            <a:pPr>
              <a:lnSpc>
                <a:spcPct val="100000"/>
              </a:lnSpc>
            </a:pPr>
            <a:endParaRPr lang="en-US" sz="800" dirty="0"/>
          </a:p>
        </p:txBody>
      </p:sp>
      <p:pic>
        <p:nvPicPr>
          <p:cNvPr id="5" name="Picture 4" descr="A close up of a hillside&#10;&#10;Description automatically generated">
            <a:extLst>
              <a:ext uri="{FF2B5EF4-FFF2-40B4-BE49-F238E27FC236}">
                <a16:creationId xmlns:a16="http://schemas.microsoft.com/office/drawing/2014/main" id="{E160AFB8-A2F4-8E4D-8FE8-4EEFACC1DB25}"/>
              </a:ext>
            </a:extLst>
          </p:cNvPr>
          <p:cNvPicPr>
            <a:picLocks noChangeAspect="1"/>
          </p:cNvPicPr>
          <p:nvPr/>
        </p:nvPicPr>
        <p:blipFill rotWithShape="1">
          <a:blip r:embed="rId2"/>
          <a:srcRect t="377" r="-1" b="-1"/>
          <a:stretch/>
        </p:blipFill>
        <p:spPr>
          <a:xfrm>
            <a:off x="5321806" y="0"/>
            <a:ext cx="6857906" cy="6832046"/>
          </a:xfrm>
          <a:custGeom>
            <a:avLst/>
            <a:gdLst>
              <a:gd name="connsiteX0" fmla="*/ 365648 w 6883948"/>
              <a:gd name="connsiteY0" fmla="*/ 0 h 6858000"/>
              <a:gd name="connsiteX1" fmla="*/ 6883948 w 6883948"/>
              <a:gd name="connsiteY1" fmla="*/ 0 h 6858000"/>
              <a:gd name="connsiteX2" fmla="*/ 6883948 w 6883948"/>
              <a:gd name="connsiteY2" fmla="*/ 6858000 h 6858000"/>
              <a:gd name="connsiteX3" fmla="*/ 365648 w 6883948"/>
              <a:gd name="connsiteY3" fmla="*/ 6858000 h 6858000"/>
              <a:gd name="connsiteX4" fmla="*/ 360213 w 6883948"/>
              <a:gd name="connsiteY4" fmla="*/ 6835050 h 6858000"/>
              <a:gd name="connsiteX5" fmla="*/ 0 w 6883948"/>
              <a:gd name="connsiteY5" fmla="*/ 3429001 h 6858000"/>
              <a:gd name="connsiteX6" fmla="*/ 360213 w 68839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2" name="Title 1">
            <a:extLst>
              <a:ext uri="{FF2B5EF4-FFF2-40B4-BE49-F238E27FC236}">
                <a16:creationId xmlns:a16="http://schemas.microsoft.com/office/drawing/2014/main" id="{271B5F62-E12B-244D-BBBE-92DC4DA2707B}"/>
              </a:ext>
            </a:extLst>
          </p:cNvPr>
          <p:cNvSpPr>
            <a:spLocks noGrp="1"/>
          </p:cNvSpPr>
          <p:nvPr>
            <p:ph type="title"/>
          </p:nvPr>
        </p:nvSpPr>
        <p:spPr>
          <a:xfrm>
            <a:off x="6709042" y="1248598"/>
            <a:ext cx="4485861" cy="1088136"/>
          </a:xfrm>
        </p:spPr>
        <p:txBody>
          <a:bodyPr anchor="b">
            <a:normAutofit/>
          </a:bodyPr>
          <a:lstStyle/>
          <a:p>
            <a:r>
              <a:rPr lang="en-GB" sz="2400" b="1" dirty="0"/>
              <a:t>How to Build a Concept Map</a:t>
            </a:r>
            <a:br>
              <a:rPr lang="en-GB" sz="2400" b="1" dirty="0"/>
            </a:br>
            <a:endParaRPr lang="en-US" sz="2400" dirty="0"/>
          </a:p>
        </p:txBody>
      </p:sp>
    </p:spTree>
    <p:extLst>
      <p:ext uri="{BB962C8B-B14F-4D97-AF65-F5344CB8AC3E}">
        <p14:creationId xmlns:p14="http://schemas.microsoft.com/office/powerpoint/2010/main" val="3923292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Freeform: Shape 35">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descr="A close up of a map&#10;&#10;Description automatically generated">
            <a:extLst>
              <a:ext uri="{FF2B5EF4-FFF2-40B4-BE49-F238E27FC236}">
                <a16:creationId xmlns:a16="http://schemas.microsoft.com/office/drawing/2014/main" id="{19923684-9F26-9C4B-A4BB-8A9D03827E4F}"/>
              </a:ext>
            </a:extLst>
          </p:cNvPr>
          <p:cNvPicPr>
            <a:picLocks noGrp="1" noChangeAspect="1"/>
          </p:cNvPicPr>
          <p:nvPr>
            <p:ph idx="1"/>
          </p:nvPr>
        </p:nvPicPr>
        <p:blipFill rotWithShape="1">
          <a:blip r:embed="rId2"/>
          <a:srcRect t="12736" b="16935"/>
          <a:stretch/>
        </p:blipFill>
        <p:spPr>
          <a:xfrm>
            <a:off x="0" y="1"/>
            <a:ext cx="12192000" cy="7135501"/>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3694429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vert="horz" lIns="91440" tIns="45720" rIns="91440" bIns="45720" rtlCol="0" anchor="b">
            <a:normAutofit/>
          </a:bodyPr>
          <a:lstStyle/>
          <a:p>
            <a:r>
              <a:rPr lang="en-US" sz="5200"/>
              <a:t>“Spider” </a:t>
            </a:r>
          </a:p>
        </p:txBody>
      </p:sp>
      <p:sp>
        <p:nvSpPr>
          <p:cNvPr id="73" name="Rectangle 72">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612648" y="3355848"/>
            <a:ext cx="6268770" cy="2825496"/>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1400"/>
              <a:t>The "spider" concept map is organized by placing the central theme or unifying factor in the center of the map. Outwardly radiating sub-themes surround the center of the map. </a:t>
            </a:r>
          </a:p>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r>
              <a:rPr lang="en-US" sz="1400"/>
              <a:t>Some examples of central themes: </a:t>
            </a:r>
          </a:p>
          <a:p>
            <a:pPr lvl="1" indent="-228600">
              <a:spcAft>
                <a:spcPts val="600"/>
              </a:spcAft>
              <a:buFont typeface="Arial" panose="020B0604020202020204" pitchFamily="34" charset="0"/>
              <a:buChar char="•"/>
            </a:pPr>
            <a:r>
              <a:rPr lang="en-US" sz="1400"/>
              <a:t>Branches of Government</a:t>
            </a:r>
          </a:p>
          <a:p>
            <a:pPr lvl="1" indent="-228600">
              <a:spcAft>
                <a:spcPts val="600"/>
              </a:spcAft>
              <a:buFont typeface="Arial" panose="020B0604020202020204" pitchFamily="34" charset="0"/>
              <a:buChar char="•"/>
            </a:pPr>
            <a:r>
              <a:rPr lang="en-US" sz="1400"/>
              <a:t>Philosophers</a:t>
            </a:r>
          </a:p>
          <a:p>
            <a:pPr lvl="1" indent="-228600">
              <a:spcAft>
                <a:spcPts val="600"/>
              </a:spcAft>
              <a:buFont typeface="Arial" panose="020B0604020202020204" pitchFamily="34" charset="0"/>
              <a:buChar char="•"/>
            </a:pPr>
            <a:r>
              <a:rPr lang="en-US" sz="1400"/>
              <a:t>Artistic Movements</a:t>
            </a:r>
          </a:p>
          <a:p>
            <a:pPr lvl="1" indent="-228600">
              <a:spcAft>
                <a:spcPts val="600"/>
              </a:spcAft>
              <a:buFont typeface="Arial" panose="020B0604020202020204" pitchFamily="34" charset="0"/>
              <a:buChar char="•"/>
            </a:pPr>
            <a:r>
              <a:rPr lang="en-US" sz="1400"/>
              <a:t>Species</a:t>
            </a:r>
          </a:p>
          <a:p>
            <a:pPr lvl="1" indent="-228600">
              <a:spcAft>
                <a:spcPts val="600"/>
              </a:spcAft>
              <a:buFont typeface="Arial" panose="020B0604020202020204" pitchFamily="34" charset="0"/>
              <a:buChar char="•"/>
            </a:pPr>
            <a:r>
              <a:rPr lang="en-US" sz="1400"/>
              <a:t>Music Genres</a:t>
            </a:r>
          </a:p>
        </p:txBody>
      </p:sp>
      <p:pic>
        <p:nvPicPr>
          <p:cNvPr id="18434" name="Picture 2" descr="http://classes.aces.uiuc.edu/ACES100/Mind/graphics/spiderb.gif"/>
          <p:cNvPicPr>
            <a:picLocks noChangeAspect="1" noChangeArrowheads="1"/>
          </p:cNvPicPr>
          <p:nvPr/>
        </p:nvPicPr>
        <p:blipFill>
          <a:blip r:embed="rId3"/>
          <a:stretch>
            <a:fillRect/>
          </a:stretch>
        </p:blipFill>
        <p:spPr bwMode="auto">
          <a:xfrm>
            <a:off x="7494066" y="650699"/>
            <a:ext cx="4237686" cy="5481078"/>
          </a:xfrm>
          <a:prstGeom prst="rect">
            <a:avLst/>
          </a:prstGeom>
          <a:noFill/>
        </p:spPr>
      </p:pic>
    </p:spTree>
    <p:extLst>
      <p:ext uri="{BB962C8B-B14F-4D97-AF65-F5344CB8AC3E}">
        <p14:creationId xmlns:p14="http://schemas.microsoft.com/office/powerpoint/2010/main" val="1406388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US" sz="5200">
                <a:latin typeface="Calibri" pitchFamily="34" charset="0"/>
              </a:rPr>
              <a:t>“Hierarchy”</a:t>
            </a:r>
          </a:p>
        </p:txBody>
      </p:sp>
      <p:sp>
        <p:nvSpPr>
          <p:cNvPr id="73" name="Rectangle 72">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quarter" idx="1"/>
          </p:nvPr>
        </p:nvSpPr>
        <p:spPr>
          <a:xfrm>
            <a:off x="612648" y="3355848"/>
            <a:ext cx="6268770" cy="2825496"/>
          </a:xfrm>
        </p:spPr>
        <p:txBody>
          <a:bodyPr>
            <a:normAutofit/>
          </a:bodyPr>
          <a:lstStyle/>
          <a:p>
            <a:r>
              <a:rPr lang="en-US" sz="1800" dirty="0">
                <a:latin typeface="Calibri" pitchFamily="34" charset="0"/>
              </a:rPr>
              <a:t>The hierarchy concept map presents information in a descending order of importance. The most important information is placed on the top. Distinguishing factors determine the placement of the information.</a:t>
            </a:r>
          </a:p>
          <a:p>
            <a:r>
              <a:rPr lang="en-US" sz="1800" dirty="0">
                <a:latin typeface="Calibri" pitchFamily="34" charset="0"/>
              </a:rPr>
              <a:t>Some examples: </a:t>
            </a:r>
          </a:p>
          <a:p>
            <a:pPr lvl="1"/>
            <a:r>
              <a:rPr lang="en-US" sz="1800">
                <a:latin typeface="Calibri" pitchFamily="34" charset="0"/>
              </a:rPr>
              <a:t>Organizing speeches</a:t>
            </a:r>
          </a:p>
          <a:p>
            <a:pPr lvl="1"/>
            <a:r>
              <a:rPr lang="en-US" sz="1800">
                <a:latin typeface="Calibri" pitchFamily="34" charset="0"/>
              </a:rPr>
              <a:t>Outlining papers</a:t>
            </a:r>
          </a:p>
          <a:p>
            <a:pPr lvl="1"/>
            <a:r>
              <a:rPr lang="en-US" sz="1800">
                <a:latin typeface="Calibri" pitchFamily="34" charset="0"/>
              </a:rPr>
              <a:t>TIME MANAGEMENT</a:t>
            </a:r>
          </a:p>
        </p:txBody>
      </p:sp>
      <p:pic>
        <p:nvPicPr>
          <p:cNvPr id="17410" name="Picture 2" descr="http://classes.aces.uiuc.edu/ACES100/Mind/graphics/heirb.gif"/>
          <p:cNvPicPr>
            <a:picLocks noChangeAspect="1" noChangeArrowheads="1"/>
          </p:cNvPicPr>
          <p:nvPr/>
        </p:nvPicPr>
        <p:blipFill>
          <a:blip r:embed="rId3"/>
          <a:stretch>
            <a:fillRect/>
          </a:stretch>
        </p:blipFill>
        <p:spPr bwMode="auto">
          <a:xfrm>
            <a:off x="7494066" y="650699"/>
            <a:ext cx="4237686" cy="5481078"/>
          </a:xfrm>
          <a:prstGeom prst="rect">
            <a:avLst/>
          </a:prstGeom>
          <a:noFill/>
        </p:spPr>
      </p:pic>
    </p:spTree>
    <p:extLst>
      <p:ext uri="{BB962C8B-B14F-4D97-AF65-F5344CB8AC3E}">
        <p14:creationId xmlns:p14="http://schemas.microsoft.com/office/powerpoint/2010/main" val="320579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US" sz="5200">
                <a:latin typeface="Calibri" pitchFamily="34" charset="0"/>
              </a:rPr>
              <a:t>“Systems”</a:t>
            </a:r>
          </a:p>
        </p:txBody>
      </p:sp>
      <p:sp>
        <p:nvSpPr>
          <p:cNvPr id="73" name="Rectangle 72">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quarter" idx="1"/>
          </p:nvPr>
        </p:nvSpPr>
        <p:spPr>
          <a:xfrm>
            <a:off x="612648" y="3355848"/>
            <a:ext cx="6268770" cy="2825496"/>
          </a:xfrm>
        </p:spPr>
        <p:txBody>
          <a:bodyPr>
            <a:normAutofit/>
          </a:bodyPr>
          <a:lstStyle/>
          <a:p>
            <a:pPr>
              <a:lnSpc>
                <a:spcPct val="100000"/>
              </a:lnSpc>
            </a:pPr>
            <a:r>
              <a:rPr lang="en-US" sz="1800" dirty="0">
                <a:latin typeface="Calibri" pitchFamily="34" charset="0"/>
              </a:rPr>
              <a:t>The systems concept map organizes information in a format which is similar to a flowchart with the addition of 'INPUTS' and 'OUTPUTS'.</a:t>
            </a:r>
            <a:endParaRPr lang="en-US" sz="1800">
              <a:latin typeface="Calibri" pitchFamily="34" charset="0"/>
            </a:endParaRPr>
          </a:p>
          <a:p>
            <a:pPr>
              <a:lnSpc>
                <a:spcPct val="100000"/>
              </a:lnSpc>
            </a:pPr>
            <a:r>
              <a:rPr lang="en-US" sz="1800" dirty="0">
                <a:latin typeface="Calibri" pitchFamily="34" charset="0"/>
              </a:rPr>
              <a:t>These generally work well for: </a:t>
            </a:r>
            <a:endParaRPr lang="en-US" sz="1800">
              <a:latin typeface="Calibri" pitchFamily="34" charset="0"/>
            </a:endParaRPr>
          </a:p>
          <a:p>
            <a:pPr lvl="1">
              <a:lnSpc>
                <a:spcPct val="100000"/>
              </a:lnSpc>
            </a:pPr>
            <a:r>
              <a:rPr lang="en-US" sz="1800">
                <a:latin typeface="Calibri" pitchFamily="34" charset="0"/>
              </a:rPr>
              <a:t>Biology/Ecology courses</a:t>
            </a:r>
          </a:p>
          <a:p>
            <a:pPr lvl="1">
              <a:lnSpc>
                <a:spcPct val="100000"/>
              </a:lnSpc>
            </a:pPr>
            <a:r>
              <a:rPr lang="en-US" sz="1800">
                <a:latin typeface="Calibri" pitchFamily="34" charset="0"/>
              </a:rPr>
              <a:t>Environmental Science courses</a:t>
            </a:r>
          </a:p>
          <a:p>
            <a:pPr lvl="1">
              <a:lnSpc>
                <a:spcPct val="100000"/>
              </a:lnSpc>
            </a:pPr>
            <a:r>
              <a:rPr lang="en-US" sz="1800">
                <a:latin typeface="Calibri" pitchFamily="34" charset="0"/>
              </a:rPr>
              <a:t>Process-oriented problems</a:t>
            </a:r>
          </a:p>
          <a:p>
            <a:pPr lvl="1">
              <a:lnSpc>
                <a:spcPct val="100000"/>
              </a:lnSpc>
            </a:pPr>
            <a:r>
              <a:rPr lang="en-US" sz="1800">
                <a:latin typeface="Calibri" pitchFamily="34" charset="0"/>
              </a:rPr>
              <a:t>Organizational models</a:t>
            </a:r>
          </a:p>
        </p:txBody>
      </p:sp>
      <p:pic>
        <p:nvPicPr>
          <p:cNvPr id="27650" name="Picture 2" descr="http://classes.aces.uiuc.edu/ACES100/Mind/graphics/sysb.gif"/>
          <p:cNvPicPr>
            <a:picLocks noChangeAspect="1" noChangeArrowheads="1"/>
          </p:cNvPicPr>
          <p:nvPr/>
        </p:nvPicPr>
        <p:blipFill>
          <a:blip r:embed="rId3"/>
          <a:stretch>
            <a:fillRect/>
          </a:stretch>
        </p:blipFill>
        <p:spPr bwMode="auto">
          <a:xfrm>
            <a:off x="7494066" y="650699"/>
            <a:ext cx="4237686" cy="5481078"/>
          </a:xfrm>
          <a:prstGeom prst="rect">
            <a:avLst/>
          </a:prstGeom>
          <a:noFill/>
        </p:spPr>
      </p:pic>
    </p:spTree>
    <p:extLst>
      <p:ext uri="{BB962C8B-B14F-4D97-AF65-F5344CB8AC3E}">
        <p14:creationId xmlns:p14="http://schemas.microsoft.com/office/powerpoint/2010/main" val="1681387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426720"/>
            <a:ext cx="10506456" cy="1919141"/>
          </a:xfrm>
        </p:spPr>
        <p:txBody>
          <a:bodyPr anchor="b">
            <a:normAutofit/>
          </a:bodyPr>
          <a:lstStyle/>
          <a:p>
            <a:r>
              <a:rPr lang="en-US" sz="6000" dirty="0">
                <a:latin typeface="Calibri" pitchFamily="34" charset="0"/>
              </a:rPr>
              <a:t>Next week task:</a:t>
            </a:r>
            <a:br>
              <a:rPr lang="en-US" sz="6000">
                <a:latin typeface="Calibri" pitchFamily="34" charset="0"/>
              </a:rPr>
            </a:br>
            <a:r>
              <a:rPr lang="en-US" sz="6000">
                <a:latin typeface="Calibri" pitchFamily="34" charset="0"/>
              </a:rPr>
              <a:t>create your </a:t>
            </a:r>
            <a:r>
              <a:rPr lang="en-US" sz="6000" dirty="0">
                <a:latin typeface="Calibri" pitchFamily="34" charset="0"/>
              </a:rPr>
              <a:t>own Concept map</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quarter" idx="1"/>
          </p:nvPr>
        </p:nvSpPr>
        <p:spPr>
          <a:xfrm>
            <a:off x="841248" y="3337269"/>
            <a:ext cx="10509504" cy="2905686"/>
          </a:xfrm>
        </p:spPr>
        <p:txBody>
          <a:bodyPr>
            <a:normAutofit/>
          </a:bodyPr>
          <a:lstStyle/>
          <a:p>
            <a:pPr>
              <a:lnSpc>
                <a:spcPct val="100000"/>
              </a:lnSpc>
            </a:pPr>
            <a:r>
              <a:rPr lang="en-US" sz="1400" dirty="0">
                <a:latin typeface="Calibri" pitchFamily="34" charset="0"/>
              </a:rPr>
              <a:t>Some suggestions for getting started include: </a:t>
            </a:r>
          </a:p>
          <a:p>
            <a:pPr lvl="1">
              <a:lnSpc>
                <a:spcPct val="100000"/>
              </a:lnSpc>
            </a:pPr>
            <a:r>
              <a:rPr lang="en-US" sz="1400" dirty="0">
                <a:latin typeface="Calibri" pitchFamily="34" charset="0"/>
              </a:rPr>
              <a:t>Start with a question or concept from </a:t>
            </a:r>
            <a:r>
              <a:rPr lang="en-US" sz="1400" dirty="0" err="1">
                <a:latin typeface="Calibri" pitchFamily="34" charset="0"/>
              </a:rPr>
              <a:t>leatures</a:t>
            </a:r>
            <a:r>
              <a:rPr lang="en-US" sz="1400" dirty="0">
                <a:latin typeface="Calibri" pitchFamily="34" charset="0"/>
              </a:rPr>
              <a:t> and create a systems map to answer the question.</a:t>
            </a:r>
          </a:p>
          <a:p>
            <a:pPr lvl="1">
              <a:lnSpc>
                <a:spcPct val="100000"/>
              </a:lnSpc>
            </a:pPr>
            <a:r>
              <a:rPr lang="en-US" sz="1400" dirty="0">
                <a:latin typeface="Calibri" pitchFamily="34" charset="0"/>
              </a:rPr>
              <a:t>Choose a topic from lecture, and then relate additional detail from your textbook to create a spider map illustrating the inter-relation between the two.</a:t>
            </a:r>
          </a:p>
          <a:p>
            <a:pPr lvl="1">
              <a:lnSpc>
                <a:spcPct val="100000"/>
              </a:lnSpc>
            </a:pPr>
            <a:r>
              <a:rPr lang="en-US" sz="1400" dirty="0">
                <a:latin typeface="Calibri" pitchFamily="34" charset="0"/>
              </a:rPr>
              <a:t>Compose a thesis for an essay.  Use the hierarchy map to organize the main ideas that support  that thesis.  </a:t>
            </a:r>
          </a:p>
          <a:p>
            <a:pPr lvl="1">
              <a:lnSpc>
                <a:spcPct val="100000"/>
              </a:lnSpc>
            </a:pPr>
            <a:r>
              <a:rPr lang="en-US" sz="1400" dirty="0">
                <a:latin typeface="Calibri" pitchFamily="34" charset="0"/>
              </a:rPr>
              <a:t>Remember…</a:t>
            </a:r>
          </a:p>
          <a:p>
            <a:pPr lvl="2">
              <a:lnSpc>
                <a:spcPct val="100000"/>
              </a:lnSpc>
            </a:pPr>
            <a:r>
              <a:rPr lang="en-US" sz="1400" dirty="0">
                <a:latin typeface="Calibri" pitchFamily="34" charset="0"/>
              </a:rPr>
              <a:t>It’s OK to revise your concept maps.</a:t>
            </a:r>
          </a:p>
          <a:p>
            <a:pPr lvl="2">
              <a:lnSpc>
                <a:spcPct val="100000"/>
              </a:lnSpc>
            </a:pPr>
            <a:r>
              <a:rPr lang="en-US" sz="1400" dirty="0">
                <a:latin typeface="Calibri" pitchFamily="34" charset="0"/>
              </a:rPr>
              <a:t>Keep them around…reuse them for supplemental study guides before exams.</a:t>
            </a:r>
          </a:p>
          <a:p>
            <a:pPr lvl="2">
              <a:lnSpc>
                <a:spcPct val="100000"/>
              </a:lnSpc>
            </a:pPr>
            <a:r>
              <a:rPr lang="en-US" sz="1400" dirty="0">
                <a:latin typeface="Calibri" pitchFamily="34" charset="0"/>
              </a:rPr>
              <a:t>Creating maps with study partners is an excellent way to share ideas and improve your understanding of course material. </a:t>
            </a:r>
          </a:p>
        </p:txBody>
      </p:sp>
    </p:spTree>
    <p:extLst>
      <p:ext uri="{BB962C8B-B14F-4D97-AF65-F5344CB8AC3E}">
        <p14:creationId xmlns:p14="http://schemas.microsoft.com/office/powerpoint/2010/main" val="3911035457"/>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243841"/>
      </a:dk2>
      <a:lt2>
        <a:srgbClr val="E5E8E2"/>
      </a:lt2>
      <a:accent1>
        <a:srgbClr val="8F4DC3"/>
      </a:accent1>
      <a:accent2>
        <a:srgbClr val="6253BB"/>
      </a:accent2>
      <a:accent3>
        <a:srgbClr val="4D6DC3"/>
      </a:accent3>
      <a:accent4>
        <a:srgbClr val="3B8CB1"/>
      </a:accent4>
      <a:accent5>
        <a:srgbClr val="46B3A8"/>
      </a:accent5>
      <a:accent6>
        <a:srgbClr val="3BB174"/>
      </a:accent6>
      <a:hlink>
        <a:srgbClr val="329096"/>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903</Words>
  <Application>Microsoft Macintosh PowerPoint</Application>
  <PresentationFormat>Widescreen</PresentationFormat>
  <Paragraphs>71</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Avenir Next LT Pro</vt:lpstr>
      <vt:lpstr>Calibri</vt:lpstr>
      <vt:lpstr>AccentBoxVTI</vt:lpstr>
      <vt:lpstr>Concept mapping  Research in Practice (ADAD5004) </vt:lpstr>
      <vt:lpstr>  Contextual Practices rooms for semester  ALL SESSIONS WILL TAKE PLACE IN DYLAN THOMAS CENTRE, SOMERSET PLACE </vt:lpstr>
      <vt:lpstr>KEY DATES</vt:lpstr>
      <vt:lpstr>Upon the successful completion of this module, the student should be able to: </vt:lpstr>
      <vt:lpstr>The Assignment brief</vt:lpstr>
      <vt:lpstr>How to Build a Concept Map </vt:lpstr>
      <vt:lpstr>PowerPoint Presentation</vt:lpstr>
      <vt:lpstr>“Spider” </vt:lpstr>
      <vt:lpstr>“Hierarchy”</vt:lpstr>
      <vt:lpstr>“Systems”</vt:lpstr>
      <vt:lpstr>Next week task: create your own Concept map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 mapping  Research in Practice (ADAD5004) </dc:title>
  <dc:creator>Timi O'neill</dc:creator>
  <cp:lastModifiedBy>Timi O'neill</cp:lastModifiedBy>
  <cp:revision>2</cp:revision>
  <dcterms:created xsi:type="dcterms:W3CDTF">2020-01-30T00:53:13Z</dcterms:created>
  <dcterms:modified xsi:type="dcterms:W3CDTF">2020-01-30T00:58:00Z</dcterms:modified>
</cp:coreProperties>
</file>