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29074F-A171-BC4D-8E67-6ADC1E25EC2D}" v="21" dt="2026-03-15T16:45:57.0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630" autoAdjust="0"/>
    <p:restoredTop sz="95559" autoAdjust="0"/>
  </p:normalViewPr>
  <p:slideViewPr>
    <p:cSldViewPr snapToGrid="0">
      <p:cViewPr varScale="1">
        <p:scale>
          <a:sx n="78" d="100"/>
          <a:sy n="78" d="100"/>
        </p:scale>
        <p:origin x="208" y="6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09/03/2026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09/03/2026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09/03/2026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09/03/2026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5" Type="http://schemas.openxmlformats.org/officeDocument/2006/relationships/hyperlink" Target="http://www.mintel.com(accessed:6/" TargetMode="External"/><Relationship Id="rId4" Type="http://schemas.openxmlformats.org/officeDocument/2006/relationships/hyperlink" Target="http://www.deloitte.com(accessed:6/"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DEVON WILSON</a:t>
            </a:r>
            <a:br>
              <a:rPr lang="en-GB" sz="3200" dirty="0">
                <a:latin typeface="A"/>
              </a:rPr>
            </a:br>
            <a:r>
              <a:rPr lang="en-GB" sz="3200" dirty="0">
                <a:latin typeface="A"/>
              </a:rPr>
              <a:t>STUDENT ID 2438758</a:t>
            </a:r>
            <a:br>
              <a:rPr lang="en-GB" sz="3200" dirty="0">
                <a:latin typeface="A"/>
              </a:rPr>
            </a:br>
            <a:r>
              <a:rPr lang="en-GB" sz="3200" dirty="0">
                <a:latin typeface="A"/>
              </a:rPr>
              <a:t>LECTURER ANITA NAN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pPr marL="342900" indent="-342900">
              <a:buFont typeface="Arial" panose="020B0604020202020204" pitchFamily="34" charset="0"/>
              <a:buChar char="•"/>
            </a:pPr>
            <a:r>
              <a:rPr lang="en-GB" sz="2400" b="1" dirty="0"/>
              <a:t>Introduction </a:t>
            </a:r>
          </a:p>
          <a:p>
            <a:pPr marL="342900" indent="-342900">
              <a:buFont typeface="Arial" panose="020B0604020202020204" pitchFamily="34" charset="0"/>
              <a:buChar char="•"/>
            </a:pPr>
            <a:r>
              <a:rPr lang="en-GB" sz="2400" b="1" dirty="0"/>
              <a:t>Company background</a:t>
            </a:r>
          </a:p>
          <a:p>
            <a:pPr marL="342900" indent="-342900">
              <a:buFont typeface="Arial" panose="020B0604020202020204" pitchFamily="34" charset="0"/>
              <a:buChar char="•"/>
            </a:pPr>
            <a:r>
              <a:rPr lang="en-GB" sz="2400" b="1" dirty="0"/>
              <a:t>Problem: nature and scope</a:t>
            </a:r>
          </a:p>
          <a:p>
            <a:pPr marL="342900" indent="-342900">
              <a:buFont typeface="Arial" panose="020B0604020202020204" pitchFamily="34" charset="0"/>
              <a:buChar char="•"/>
            </a:pPr>
            <a:r>
              <a:rPr lang="en-GB" sz="2400" b="1" dirty="0"/>
              <a:t>PESTLE ANALYSIS: Green Haven Florists</a:t>
            </a:r>
          </a:p>
          <a:p>
            <a:pPr marL="342900" indent="-342900">
              <a:buFont typeface="Arial" panose="020B0604020202020204" pitchFamily="34" charset="0"/>
              <a:buChar char="•"/>
            </a:pPr>
            <a:r>
              <a:rPr lang="en-GB" sz="2400" b="1" dirty="0"/>
              <a:t>Cause and effect analysis: Fishbone diagram</a:t>
            </a:r>
          </a:p>
          <a:p>
            <a:pPr marL="342900" indent="-342900">
              <a:buFont typeface="Arial" panose="020B0604020202020204" pitchFamily="34" charset="0"/>
              <a:buChar char="•"/>
            </a:pPr>
            <a:r>
              <a:rPr lang="en-GB" sz="2400" b="1" dirty="0"/>
              <a:t>Conclusion</a:t>
            </a:r>
          </a:p>
          <a:p>
            <a:pPr marL="342900" indent="-342900">
              <a:buFont typeface="Arial" panose="020B0604020202020204" pitchFamily="34" charset="0"/>
              <a:buChar char="•"/>
            </a:pPr>
            <a:r>
              <a:rPr lang="en-GB" sz="2400" b="1" dirty="0"/>
              <a:t>References</a:t>
            </a:r>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435607" y="1183277"/>
            <a:ext cx="10232571" cy="4491446"/>
          </a:xfrm>
        </p:spPr>
        <p:txBody>
          <a:bodyPr>
            <a:normAutofit/>
          </a:bodyPr>
          <a:lstStyle/>
          <a:p>
            <a:r>
              <a:rPr lang="en-GB" b="1" dirty="0">
                <a:solidFill>
                  <a:srgbClr val="111111"/>
                </a:solidFill>
                <a:latin typeface="Arial" panose="020B0604020202020204" pitchFamily="34" charset="0"/>
                <a:ea typeface="Roboto"/>
                <a:cs typeface="Arial" panose="020B0604020202020204" pitchFamily="34" charset="0"/>
              </a:rPr>
              <a:t>Drop in sales refers to decrease between two periods (calculator ultra,2025). </a:t>
            </a:r>
          </a:p>
          <a:p>
            <a:pPr marL="285750" indent="-285750">
              <a:buFont typeface="Wingdings" pitchFamily="2" charset="2"/>
              <a:buChar char="Ø"/>
            </a:pPr>
            <a:r>
              <a:rPr lang="en-GB" b="1" dirty="0">
                <a:solidFill>
                  <a:srgbClr val="111111"/>
                </a:solidFill>
                <a:latin typeface="Arial" panose="020B0604020202020204" pitchFamily="34" charset="0"/>
                <a:ea typeface="Roboto"/>
                <a:cs typeface="Arial" panose="020B0604020202020204" pitchFamily="34" charset="0"/>
              </a:rPr>
              <a:t>Green haven florist has recently seen a sales revenue decline compared to previous periods. </a:t>
            </a:r>
          </a:p>
          <a:p>
            <a:pPr marL="285750" indent="-285750">
              <a:buFont typeface="Wingdings" pitchFamily="2" charset="2"/>
              <a:buChar char="Ø"/>
            </a:pPr>
            <a:r>
              <a:rPr lang="en-GB" b="1" dirty="0">
                <a:solidFill>
                  <a:srgbClr val="111111"/>
                </a:solidFill>
                <a:latin typeface="Arial" panose="020B0604020202020204" pitchFamily="34" charset="0"/>
                <a:ea typeface="Roboto"/>
                <a:cs typeface="Arial" panose="020B0604020202020204" pitchFamily="34" charset="0"/>
              </a:rPr>
              <a:t>This drop could be due to various internal and also  external factors like increased competition, shifting customers personal preferences, seasonal demand fluctuations ,rising cost of flowers and supplies or economic conditions. This presentation will analyse potential causes and propose strategies to improve performance and  also creates more profit </a:t>
            </a:r>
            <a:endParaRPr lang="en-GB" dirty="0">
              <a:solidFill>
                <a:srgbClr val="111111"/>
              </a:solidFill>
              <a:latin typeface="Arial" panose="020B0604020202020204" pitchFamily="34" charset="0"/>
              <a:ea typeface="Roboto"/>
              <a:cs typeface="Arial" panose="020B0604020202020204" pitchFamily="34" charset="0"/>
            </a:endParaRPr>
          </a:p>
        </p:txBody>
      </p:sp>
      <p:pic>
        <p:nvPicPr>
          <p:cNvPr id="7" name="Picture 6" descr="White flower heads of wild garlic">
            <a:extLst>
              <a:ext uri="{FF2B5EF4-FFF2-40B4-BE49-F238E27FC236}">
                <a16:creationId xmlns:a16="http://schemas.microsoft.com/office/drawing/2014/main" id="{52F40C0F-C309-79EF-F123-F5E3D921E9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51252" y="3945498"/>
            <a:ext cx="4366621" cy="2912502"/>
          </a:xfrm>
          <a:prstGeom prst="rect">
            <a:avLst/>
          </a:prstGeom>
        </p:spPr>
      </p:pic>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875173" y="1389888"/>
            <a:ext cx="9090595" cy="4078224"/>
          </a:xfrm>
        </p:spPr>
        <p:txBody>
          <a:bodyPr/>
          <a:lstStyle/>
          <a:p>
            <a:r>
              <a:rPr lang="en-GB" sz="2400" b="1" dirty="0"/>
              <a:t>Green Haven Florists</a:t>
            </a:r>
            <a:endParaRPr lang="en-GB" sz="2400" dirty="0">
              <a:solidFill>
                <a:schemeClr val="tx1"/>
              </a:solidFill>
            </a:endParaRPr>
          </a:p>
          <a:p>
            <a:pPr marL="342900" indent="-342900">
              <a:buFont typeface="Arial" charset="2"/>
              <a:buChar char="•"/>
            </a:pPr>
            <a:r>
              <a:rPr lang="en-GB" b="1" dirty="0">
                <a:solidFill>
                  <a:schemeClr val="tx1"/>
                </a:solidFill>
              </a:rPr>
              <a:t>Founded in 2016</a:t>
            </a:r>
          </a:p>
          <a:p>
            <a:pPr marL="342900" indent="-342900">
              <a:buFont typeface="Arial" charset="2"/>
              <a:buChar char="•"/>
            </a:pPr>
            <a:r>
              <a:rPr lang="en-GB" b="1" dirty="0">
                <a:solidFill>
                  <a:schemeClr val="tx1"/>
                </a:solidFill>
              </a:rPr>
              <a:t>Owners: Liam &amp; Priya Patel</a:t>
            </a:r>
          </a:p>
          <a:p>
            <a:pPr marL="342900" indent="-342900">
              <a:buFont typeface="Arial" charset="2"/>
              <a:buChar char="•"/>
            </a:pPr>
            <a:r>
              <a:rPr lang="en-GB" b="1" dirty="0">
                <a:solidFill>
                  <a:schemeClr val="tx1"/>
                </a:solidFill>
              </a:rPr>
              <a:t>Sells … fresh flowers</a:t>
            </a:r>
          </a:p>
          <a:p>
            <a:pPr marL="342900" indent="-342900">
              <a:buFont typeface="Arial" charset="2"/>
              <a:buChar char="•"/>
            </a:pPr>
            <a:r>
              <a:rPr lang="en-GB" b="1" dirty="0">
                <a:solidFill>
                  <a:schemeClr val="tx1"/>
                </a:solidFill>
                <a:ea typeface="+mn-lt"/>
                <a:cs typeface="+mn-lt"/>
              </a:rPr>
              <a:t>strong community ties.. I strongly believe they have really good  community ties</a:t>
            </a:r>
          </a:p>
          <a:p>
            <a:pPr marL="342900" indent="-342900">
              <a:buFont typeface="Arial" charset="2"/>
              <a:buChar char="•"/>
            </a:pPr>
            <a:r>
              <a:rPr lang="en-GB" b="1" dirty="0">
                <a:solidFill>
                  <a:schemeClr val="tx1"/>
                </a:solidFill>
                <a:ea typeface="+mn-lt"/>
                <a:cs typeface="+mn-lt"/>
              </a:rPr>
              <a:t>Green haven have catered to a wide range of customers from walking clients buying bouquets to </a:t>
            </a:r>
            <a:r>
              <a:rPr lang="en-GB" b="1" dirty="0" err="1">
                <a:solidFill>
                  <a:schemeClr val="tx1"/>
                </a:solidFill>
                <a:ea typeface="+mn-lt"/>
                <a:cs typeface="+mn-lt"/>
              </a:rPr>
              <a:t>coporate</a:t>
            </a:r>
            <a:r>
              <a:rPr lang="en-GB" b="1" dirty="0">
                <a:solidFill>
                  <a:schemeClr val="tx1"/>
                </a:solidFill>
                <a:ea typeface="+mn-lt"/>
                <a:cs typeface="+mn-lt"/>
              </a:rPr>
              <a:t> clients and weddings </a:t>
            </a:r>
            <a:endParaRPr lang="en-GB" b="1" dirty="0">
              <a:solidFill>
                <a:schemeClr val="tx1"/>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a:bodyPr>
          <a:lstStyle/>
          <a:p>
            <a:endParaRPr lang="en-GB" sz="2800" b="1" dirty="0">
              <a:solidFill>
                <a:srgbClr val="FF0000"/>
              </a:solidFill>
            </a:endParaRPr>
          </a:p>
          <a:p>
            <a:r>
              <a:rPr lang="en-GB" sz="2800" dirty="0">
                <a:solidFill>
                  <a:schemeClr val="tx1"/>
                </a:solidFill>
              </a:rPr>
              <a:t>Who: </a:t>
            </a:r>
            <a:r>
              <a:rPr lang="en-GB" sz="2800" dirty="0">
                <a:solidFill>
                  <a:schemeClr val="tx1"/>
                </a:solidFill>
                <a:ea typeface="+mn-lt"/>
                <a:cs typeface="+mn-lt"/>
              </a:rPr>
              <a:t>Liam and Priya Patel</a:t>
            </a:r>
          </a:p>
          <a:p>
            <a:r>
              <a:rPr lang="en-GB" sz="2800" dirty="0">
                <a:solidFill>
                  <a:schemeClr val="tx1"/>
                </a:solidFill>
              </a:rPr>
              <a:t>What: 30% decrease in sales (UWTSD,2024)</a:t>
            </a:r>
          </a:p>
          <a:p>
            <a:r>
              <a:rPr lang="en-GB" sz="2800" dirty="0">
                <a:solidFill>
                  <a:schemeClr val="tx1"/>
                </a:solidFill>
              </a:rPr>
              <a:t>Where: Green haven florist physical store Norwich ,UK</a:t>
            </a:r>
          </a:p>
          <a:p>
            <a:r>
              <a:rPr lang="en-GB" sz="2800" dirty="0">
                <a:solidFill>
                  <a:schemeClr val="tx1"/>
                </a:solidFill>
              </a:rPr>
              <a:t>Why: A downturn in sales</a:t>
            </a:r>
          </a:p>
          <a:p>
            <a:r>
              <a:rPr lang="en-GB" sz="2800" dirty="0">
                <a:solidFill>
                  <a:schemeClr val="tx1"/>
                </a:solidFill>
              </a:rPr>
              <a:t>When: Over the past year</a:t>
            </a:r>
          </a:p>
          <a:p>
            <a:r>
              <a:rPr lang="en-GB" sz="2800" dirty="0">
                <a:solidFill>
                  <a:schemeClr val="tx1"/>
                </a:solidFill>
              </a:rPr>
              <a:t>How: Reduction in sales (ONS,2024)</a:t>
            </a:r>
          </a:p>
          <a:p>
            <a:r>
              <a:rPr lang="en-GB" sz="2800" dirty="0">
                <a:solidFill>
                  <a:schemeClr val="tx1"/>
                </a:solidFill>
              </a:rPr>
              <a:t>How much:30%</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589314" y="1219200"/>
            <a:ext cx="10602686" cy="5461000"/>
          </a:xfrm>
        </p:spPr>
        <p:txBody>
          <a:bodyPr>
            <a:noAutofit/>
          </a:bodyPr>
          <a:lstStyle/>
          <a:p>
            <a:r>
              <a:rPr lang="en-GB" sz="1800" b="1" dirty="0">
                <a:latin typeface="Arial" panose="020B0604020202020204" pitchFamily="34" charset="0"/>
                <a:cs typeface="Arial" panose="020B0604020202020204" pitchFamily="34" charset="0"/>
              </a:rPr>
              <a:t>POLITICAL </a:t>
            </a:r>
          </a:p>
          <a:p>
            <a:pPr marL="285750" indent="-285750">
              <a:buFont typeface="Wingdings" pitchFamily="2" charset="2"/>
              <a:buChar char="Ø"/>
            </a:pPr>
            <a:r>
              <a:rPr lang="en-GB" sz="1800" b="1" dirty="0">
                <a:latin typeface="Arial" panose="020B0604020202020204" pitchFamily="34" charset="0"/>
                <a:cs typeface="Arial" panose="020B0604020202020204" pitchFamily="34" charset="0"/>
              </a:rPr>
              <a:t>trade policies such as importing tariffs on flowers and plants can impact pricing strategies, the effects on local florist depend on(Mintel,2023) the competitive landscape, </a:t>
            </a:r>
          </a:p>
          <a:p>
            <a:pPr marL="285750" indent="-285750">
              <a:buFont typeface="Wingdings" pitchFamily="2" charset="2"/>
              <a:buChar char="Ø"/>
            </a:pPr>
            <a:r>
              <a:rPr lang="en-GB" sz="1800" b="1" dirty="0">
                <a:latin typeface="Arial" panose="020B0604020202020204" pitchFamily="34" charset="0"/>
                <a:cs typeface="Arial" panose="020B0604020202020204" pitchFamily="34" charset="0"/>
              </a:rPr>
              <a:t>Regulations: green haven florist are influenced by local laws covering business ,labour and environmental regulations</a:t>
            </a:r>
          </a:p>
          <a:p>
            <a:endParaRPr lang="en-GB" sz="18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b="1" dirty="0">
                <a:latin typeface="Arial" panose="020B0604020202020204" pitchFamily="34" charset="0"/>
                <a:cs typeface="Arial" panose="020B0604020202020204" pitchFamily="34" charset="0"/>
              </a:rPr>
              <a:t>ECONOMIC : seasonally: flowers demands peaks during holidays and special occasions impacting revenue his seasonal pattern necessitates strategic planning for inventory and staffing economic conditions :since flowers are considered discretionary goods, fluctuations in disposable income directly impact sales</a:t>
            </a:r>
          </a:p>
          <a:p>
            <a:endParaRPr lang="en-GB" sz="18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b="1" dirty="0">
                <a:latin typeface="Arial" panose="020B0604020202020204" pitchFamily="34" charset="0"/>
                <a:cs typeface="Arial" panose="020B0604020202020204" pitchFamily="34" charset="0"/>
              </a:rPr>
              <a:t>SOCIAL: may need to adapt by offering more cultural events :different cultures have unique flora traditions that influence product offerings understanding these cultural nuances allows for tailored marketing consumers trends: increasing interest in sustainable and locally soured products can and might affect purchasing decisions. Florist may need to adapt by offering more eco friendly options to meet customer demands (</a:t>
            </a:r>
            <a:r>
              <a:rPr lang="en-GB" sz="1800" b="1" dirty="0">
                <a:solidFill>
                  <a:srgbClr val="FF0000"/>
                </a:solidFill>
                <a:latin typeface="Arial" panose="020B0604020202020204" pitchFamily="34" charset="0"/>
                <a:cs typeface="Arial" panose="020B0604020202020204" pitchFamily="34" charset="0"/>
              </a:rPr>
              <a:t>Deloitte, 2023)</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583218" y="1175657"/>
            <a:ext cx="9921395" cy="5666014"/>
          </a:xfrm>
        </p:spPr>
        <p:txBody>
          <a:bodyPr>
            <a:noAutofit/>
          </a:bodyPr>
          <a:lstStyle/>
          <a:p>
            <a:r>
              <a:rPr lang="en-GB" b="1" dirty="0"/>
              <a:t>TECHNOLOGICAL</a:t>
            </a:r>
          </a:p>
          <a:p>
            <a:r>
              <a:rPr lang="en-GB" b="1" dirty="0"/>
              <a:t>Supply chain demand :In logistics enhance inventory management and delivery efficiency. This is vital for preserving the freshness and quality of flora products</a:t>
            </a:r>
          </a:p>
          <a:p>
            <a:r>
              <a:rPr lang="en-GB" b="1" dirty="0"/>
              <a:t>E-commerce: the growth of online shopping demands a robust online presence and effective digital marketing strategies. Florist should </a:t>
            </a:r>
            <a:r>
              <a:rPr lang="en-GB" b="1" dirty="0" err="1"/>
              <a:t>utilies</a:t>
            </a:r>
            <a:r>
              <a:rPr lang="en-GB" b="1" dirty="0"/>
              <a:t> technology to improve customer experience and streamline their operations</a:t>
            </a:r>
          </a:p>
          <a:p>
            <a:r>
              <a:rPr lang="en-GB" b="1" dirty="0"/>
              <a:t>LEGAL</a:t>
            </a:r>
          </a:p>
          <a:p>
            <a:r>
              <a:rPr lang="en-GB" b="1" dirty="0"/>
              <a:t>Intellectual property: Protecting unique floral designs branding can be crucial for competitive advantage, especially in a market where differentiation is essential.</a:t>
            </a:r>
          </a:p>
          <a:p>
            <a:r>
              <a:rPr lang="en-GB" b="1" dirty="0"/>
              <a:t>Health and Safety Regulations: Compliance with health and safety Regulations is essential for handling and selling flowers. these regulations ensure the safety and quality of floral products</a:t>
            </a:r>
          </a:p>
          <a:p>
            <a:r>
              <a:rPr lang="en-GB" b="1" dirty="0"/>
              <a:t>ENVIRONMENTAL ;climate change : can impact flower production and availability ,leading to challenges in maintain consistent supply and pricing.</a:t>
            </a:r>
          </a:p>
          <a:p>
            <a:r>
              <a:rPr lang="en-GB" b="1" dirty="0"/>
              <a:t>Sustainability : As awareness of environmental issues may lead to a demand for eco-friendly products and practices sourcing and packaging.</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1524000" y="1085850"/>
            <a:ext cx="9980612" cy="5772149"/>
          </a:xfrm>
        </p:spPr>
        <p:txBody>
          <a:bodyPr>
            <a:normAutofit/>
          </a:bodyPr>
          <a:lstStyle/>
          <a:p>
            <a:endParaRPr lang="en-US" dirty="0"/>
          </a:p>
          <a:p>
            <a:endParaRPr lang="en-US" dirty="0"/>
          </a:p>
          <a:p>
            <a:endParaRPr lang="en-US" dirty="0"/>
          </a:p>
          <a:p>
            <a:r>
              <a:rPr lang="en-US" dirty="0"/>
              <a:t>						                                             lack of follow up on leads</a:t>
            </a:r>
          </a:p>
          <a:p>
            <a:r>
              <a:rPr lang="en-US" dirty="0"/>
              <a:t>       			Damaged reputation</a:t>
            </a:r>
          </a:p>
          <a:p>
            <a:endParaRPr lang="en-US" dirty="0"/>
          </a:p>
          <a:p>
            <a:endParaRPr lang="en-US" dirty="0"/>
          </a:p>
          <a:p>
            <a:endParaRPr lang="en-US" dirty="0"/>
          </a:p>
          <a:p>
            <a:r>
              <a:rPr lang="en-US" dirty="0"/>
              <a:t>			high prices compared to competitors</a:t>
            </a:r>
          </a:p>
          <a:p>
            <a:r>
              <a:rPr lang="en-US" dirty="0"/>
              <a:t>                                                                                             ineffective campaigns</a:t>
            </a:r>
          </a:p>
          <a:p>
            <a:r>
              <a:rPr lang="en-US" dirty="0"/>
              <a:t>			</a:t>
            </a:r>
            <a:endParaRPr lang="en-US" sz="1800" dirty="0"/>
          </a:p>
          <a:p>
            <a:endParaRPr lang="en-US" dirty="0"/>
          </a:p>
          <a:p>
            <a:endParaRPr lang="en-US" dirty="0"/>
          </a:p>
        </p:txBody>
      </p:sp>
      <p:sp>
        <p:nvSpPr>
          <p:cNvPr id="4" name="Oval 3">
            <a:extLst>
              <a:ext uri="{FF2B5EF4-FFF2-40B4-BE49-F238E27FC236}">
                <a16:creationId xmlns:a16="http://schemas.microsoft.com/office/drawing/2014/main" id="{CFB95507-7028-258B-5E81-396A1F60F42B}"/>
              </a:ext>
            </a:extLst>
          </p:cNvPr>
          <p:cNvSpPr/>
          <p:nvPr/>
        </p:nvSpPr>
        <p:spPr>
          <a:xfrm>
            <a:off x="9560389" y="2904176"/>
            <a:ext cx="1836637" cy="127249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Decrease in sales</a:t>
            </a:r>
          </a:p>
        </p:txBody>
      </p:sp>
      <p:cxnSp>
        <p:nvCxnSpPr>
          <p:cNvPr id="6" name="Straight Arrow Connector 5">
            <a:extLst>
              <a:ext uri="{FF2B5EF4-FFF2-40B4-BE49-F238E27FC236}">
                <a16:creationId xmlns:a16="http://schemas.microsoft.com/office/drawing/2014/main" id="{AEA79259-00A4-B1C9-28A6-CB8C2DDFFABE}"/>
              </a:ext>
            </a:extLst>
          </p:cNvPr>
          <p:cNvCxnSpPr/>
          <p:nvPr/>
        </p:nvCxnSpPr>
        <p:spPr>
          <a:xfrm>
            <a:off x="2317378" y="3483894"/>
            <a:ext cx="724301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77C2E93F-725A-1D97-B19F-F1276E1F3192}"/>
              </a:ext>
            </a:extLst>
          </p:cNvPr>
          <p:cNvCxnSpPr>
            <a:cxnSpLocks/>
          </p:cNvCxnSpPr>
          <p:nvPr/>
        </p:nvCxnSpPr>
        <p:spPr>
          <a:xfrm>
            <a:off x="2807015" y="1891472"/>
            <a:ext cx="240632" cy="12033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Rounded Rectangle 8">
            <a:extLst>
              <a:ext uri="{FF2B5EF4-FFF2-40B4-BE49-F238E27FC236}">
                <a16:creationId xmlns:a16="http://schemas.microsoft.com/office/drawing/2014/main" id="{D296A620-93E6-1E47-01BE-62A73D9A2305}"/>
              </a:ext>
            </a:extLst>
          </p:cNvPr>
          <p:cNvSpPr/>
          <p:nvPr/>
        </p:nvSpPr>
        <p:spPr>
          <a:xfrm>
            <a:off x="2041451" y="1288345"/>
            <a:ext cx="1491915" cy="33687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Man</a:t>
            </a:r>
          </a:p>
        </p:txBody>
      </p:sp>
      <p:cxnSp>
        <p:nvCxnSpPr>
          <p:cNvPr id="13" name="Straight Connector 12">
            <a:extLst>
              <a:ext uri="{FF2B5EF4-FFF2-40B4-BE49-F238E27FC236}">
                <a16:creationId xmlns:a16="http://schemas.microsoft.com/office/drawing/2014/main" id="{D60D2838-2BE5-7967-FAF0-370964E149BD}"/>
              </a:ext>
            </a:extLst>
          </p:cNvPr>
          <p:cNvCxnSpPr/>
          <p:nvPr/>
        </p:nvCxnSpPr>
        <p:spPr>
          <a:xfrm>
            <a:off x="3156247" y="2184828"/>
            <a:ext cx="1696453"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549B975A-317A-C43F-3F50-314FCCF19C35}"/>
              </a:ext>
            </a:extLst>
          </p:cNvPr>
          <p:cNvSpPr txBox="1"/>
          <p:nvPr/>
        </p:nvSpPr>
        <p:spPr>
          <a:xfrm>
            <a:off x="3172139" y="1815496"/>
            <a:ext cx="2554717" cy="369332"/>
          </a:xfrm>
          <a:prstGeom prst="rect">
            <a:avLst/>
          </a:prstGeom>
          <a:noFill/>
        </p:spPr>
        <p:txBody>
          <a:bodyPr wrap="square" rtlCol="0">
            <a:spAutoFit/>
          </a:bodyPr>
          <a:lstStyle/>
          <a:p>
            <a:r>
              <a:rPr lang="en-US" dirty="0"/>
              <a:t>Poor advertising</a:t>
            </a:r>
          </a:p>
        </p:txBody>
      </p:sp>
      <p:cxnSp>
        <p:nvCxnSpPr>
          <p:cNvPr id="16" name="Straight Connector 15">
            <a:extLst>
              <a:ext uri="{FF2B5EF4-FFF2-40B4-BE49-F238E27FC236}">
                <a16:creationId xmlns:a16="http://schemas.microsoft.com/office/drawing/2014/main" id="{36D579D4-2D3B-5322-CFE5-52541FEA1444}"/>
              </a:ext>
            </a:extLst>
          </p:cNvPr>
          <p:cNvCxnSpPr>
            <a:cxnSpLocks/>
          </p:cNvCxnSpPr>
          <p:nvPr/>
        </p:nvCxnSpPr>
        <p:spPr>
          <a:xfrm flipV="1">
            <a:off x="3425834" y="3180774"/>
            <a:ext cx="2554717" cy="16957"/>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9E4F36C3-F049-6BAF-736B-9998F787999C}"/>
              </a:ext>
            </a:extLst>
          </p:cNvPr>
          <p:cNvCxnSpPr/>
          <p:nvPr/>
        </p:nvCxnSpPr>
        <p:spPr>
          <a:xfrm>
            <a:off x="6971728" y="1858646"/>
            <a:ext cx="510363" cy="13625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0215C8FB-359B-EEC6-E506-47721BB22FE3}"/>
              </a:ext>
            </a:extLst>
          </p:cNvPr>
          <p:cNvSpPr/>
          <p:nvPr/>
        </p:nvSpPr>
        <p:spPr>
          <a:xfrm>
            <a:off x="6570921" y="1299416"/>
            <a:ext cx="1244009" cy="43140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method</a:t>
            </a:r>
          </a:p>
        </p:txBody>
      </p:sp>
      <p:cxnSp>
        <p:nvCxnSpPr>
          <p:cNvPr id="21" name="Straight Connector 20">
            <a:extLst>
              <a:ext uri="{FF2B5EF4-FFF2-40B4-BE49-F238E27FC236}">
                <a16:creationId xmlns:a16="http://schemas.microsoft.com/office/drawing/2014/main" id="{7C2904A5-CC8B-1F74-6983-3B02E7EBBC55}"/>
              </a:ext>
            </a:extLst>
          </p:cNvPr>
          <p:cNvCxnSpPr/>
          <p:nvPr/>
        </p:nvCxnSpPr>
        <p:spPr>
          <a:xfrm>
            <a:off x="7561847" y="2478505"/>
            <a:ext cx="129507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03EDFEA-B42A-128C-053A-89ACC49C1994}"/>
              </a:ext>
            </a:extLst>
          </p:cNvPr>
          <p:cNvCxnSpPr/>
          <p:nvPr/>
        </p:nvCxnSpPr>
        <p:spPr>
          <a:xfrm>
            <a:off x="7890426" y="3180774"/>
            <a:ext cx="176220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C3565D6A-01C3-FA6B-ED63-4984EF17DF14}"/>
              </a:ext>
            </a:extLst>
          </p:cNvPr>
          <p:cNvCxnSpPr/>
          <p:nvPr/>
        </p:nvCxnSpPr>
        <p:spPr>
          <a:xfrm flipV="1">
            <a:off x="7483487" y="3628597"/>
            <a:ext cx="510363" cy="19768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DDB0123D-8C3F-9CB0-FB2B-9E304248FFAF}"/>
              </a:ext>
            </a:extLst>
          </p:cNvPr>
          <p:cNvCxnSpPr>
            <a:cxnSpLocks/>
          </p:cNvCxnSpPr>
          <p:nvPr/>
        </p:nvCxnSpPr>
        <p:spPr>
          <a:xfrm flipV="1">
            <a:off x="2569905" y="3671340"/>
            <a:ext cx="477742" cy="19768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ACB94D9-F10E-61E4-89EB-B56CEA4DACD2}"/>
              </a:ext>
            </a:extLst>
          </p:cNvPr>
          <p:cNvCxnSpPr/>
          <p:nvPr/>
        </p:nvCxnSpPr>
        <p:spPr>
          <a:xfrm>
            <a:off x="3202217" y="4473529"/>
            <a:ext cx="168442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30BA7AD-5DCA-0347-AB5E-F22C335E50FF}"/>
              </a:ext>
            </a:extLst>
          </p:cNvPr>
          <p:cNvCxnSpPr/>
          <p:nvPr/>
        </p:nvCxnSpPr>
        <p:spPr>
          <a:xfrm>
            <a:off x="7740502" y="4546014"/>
            <a:ext cx="183663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999AB9D-D1B5-84AF-0244-9CF7960DE3C4}"/>
              </a:ext>
            </a:extLst>
          </p:cNvPr>
          <p:cNvCxnSpPr/>
          <p:nvPr/>
        </p:nvCxnSpPr>
        <p:spPr>
          <a:xfrm>
            <a:off x="7740502" y="5316279"/>
            <a:ext cx="2125393" cy="0"/>
          </a:xfrm>
          <a:prstGeom prst="line">
            <a:avLst/>
          </a:prstGeom>
        </p:spPr>
        <p:style>
          <a:lnRef idx="1">
            <a:schemeClr val="accent1"/>
          </a:lnRef>
          <a:fillRef idx="0">
            <a:schemeClr val="accent1"/>
          </a:fillRef>
          <a:effectRef idx="0">
            <a:schemeClr val="accent1"/>
          </a:effectRef>
          <a:fontRef idx="minor">
            <a:schemeClr val="tx1"/>
          </a:fontRef>
        </p:style>
      </p:cxnSp>
      <p:sp>
        <p:nvSpPr>
          <p:cNvPr id="41" name="Rectangle 40">
            <a:extLst>
              <a:ext uri="{FF2B5EF4-FFF2-40B4-BE49-F238E27FC236}">
                <a16:creationId xmlns:a16="http://schemas.microsoft.com/office/drawing/2014/main" id="{423FB3B9-F818-2EF1-E8ED-CA223EA3FC19}"/>
              </a:ext>
            </a:extLst>
          </p:cNvPr>
          <p:cNvSpPr/>
          <p:nvPr/>
        </p:nvSpPr>
        <p:spPr>
          <a:xfrm>
            <a:off x="2043601" y="5775819"/>
            <a:ext cx="1382233" cy="4821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material</a:t>
            </a:r>
          </a:p>
        </p:txBody>
      </p:sp>
      <p:sp>
        <p:nvSpPr>
          <p:cNvPr id="42" name="TextBox 41">
            <a:extLst>
              <a:ext uri="{FF2B5EF4-FFF2-40B4-BE49-F238E27FC236}">
                <a16:creationId xmlns:a16="http://schemas.microsoft.com/office/drawing/2014/main" id="{16ADF610-668C-7572-B2B7-551F5F20685E}"/>
              </a:ext>
            </a:extLst>
          </p:cNvPr>
          <p:cNvSpPr txBox="1"/>
          <p:nvPr/>
        </p:nvSpPr>
        <p:spPr>
          <a:xfrm>
            <a:off x="3156247" y="3992016"/>
            <a:ext cx="2570609" cy="369332"/>
          </a:xfrm>
          <a:prstGeom prst="rect">
            <a:avLst/>
          </a:prstGeom>
          <a:noFill/>
        </p:spPr>
        <p:txBody>
          <a:bodyPr wrap="square" rtlCol="0">
            <a:spAutoFit/>
          </a:bodyPr>
          <a:lstStyle/>
          <a:p>
            <a:r>
              <a:rPr lang="en-US" dirty="0"/>
              <a:t>Low  quality</a:t>
            </a:r>
          </a:p>
        </p:txBody>
      </p:sp>
      <p:cxnSp>
        <p:nvCxnSpPr>
          <p:cNvPr id="47" name="Straight Connector 46">
            <a:extLst>
              <a:ext uri="{FF2B5EF4-FFF2-40B4-BE49-F238E27FC236}">
                <a16:creationId xmlns:a16="http://schemas.microsoft.com/office/drawing/2014/main" id="{F36AC97A-C12D-C3AC-EF74-CE1990A65EB9}"/>
              </a:ext>
            </a:extLst>
          </p:cNvPr>
          <p:cNvCxnSpPr>
            <a:cxnSpLocks/>
          </p:cNvCxnSpPr>
          <p:nvPr/>
        </p:nvCxnSpPr>
        <p:spPr>
          <a:xfrm>
            <a:off x="2927331" y="4985255"/>
            <a:ext cx="4003837" cy="18158"/>
          </a:xfrm>
          <a:prstGeom prst="line">
            <a:avLst/>
          </a:prstGeom>
        </p:spPr>
        <p:style>
          <a:lnRef idx="1">
            <a:schemeClr val="accent1"/>
          </a:lnRef>
          <a:fillRef idx="0">
            <a:schemeClr val="accent1"/>
          </a:fillRef>
          <a:effectRef idx="0">
            <a:schemeClr val="accent1"/>
          </a:effectRef>
          <a:fontRef idx="minor">
            <a:schemeClr val="tx1"/>
          </a:fontRef>
        </p:style>
      </p:cxnSp>
      <p:sp>
        <p:nvSpPr>
          <p:cNvPr id="52" name="Rounded Rectangle 51">
            <a:extLst>
              <a:ext uri="{FF2B5EF4-FFF2-40B4-BE49-F238E27FC236}">
                <a16:creationId xmlns:a16="http://schemas.microsoft.com/office/drawing/2014/main" id="{47D37AF1-6F03-5556-F925-E4C182E48AAA}"/>
              </a:ext>
            </a:extLst>
          </p:cNvPr>
          <p:cNvSpPr/>
          <p:nvPr/>
        </p:nvSpPr>
        <p:spPr>
          <a:xfrm>
            <a:off x="6517931" y="5747146"/>
            <a:ext cx="1510316" cy="54075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machine</a:t>
            </a:r>
          </a:p>
        </p:txBody>
      </p:sp>
      <p:sp>
        <p:nvSpPr>
          <p:cNvPr id="54" name="TextBox 53">
            <a:extLst>
              <a:ext uri="{FF2B5EF4-FFF2-40B4-BE49-F238E27FC236}">
                <a16:creationId xmlns:a16="http://schemas.microsoft.com/office/drawing/2014/main" id="{67DF2496-AD12-62DE-EA18-A2BF3671CCF8}"/>
              </a:ext>
            </a:extLst>
          </p:cNvPr>
          <p:cNvSpPr txBox="1"/>
          <p:nvPr/>
        </p:nvSpPr>
        <p:spPr>
          <a:xfrm>
            <a:off x="7814930" y="4176682"/>
            <a:ext cx="3217547" cy="369332"/>
          </a:xfrm>
          <a:prstGeom prst="rect">
            <a:avLst/>
          </a:prstGeom>
          <a:noFill/>
        </p:spPr>
        <p:txBody>
          <a:bodyPr wrap="none" rtlCol="0">
            <a:spAutoFit/>
          </a:bodyPr>
          <a:lstStyle/>
          <a:p>
            <a:r>
              <a:rPr lang="en-US" dirty="0"/>
              <a:t>Online services not working</a:t>
            </a:r>
          </a:p>
        </p:txBody>
      </p:sp>
      <p:sp>
        <p:nvSpPr>
          <p:cNvPr id="56" name="TextBox 55">
            <a:extLst>
              <a:ext uri="{FF2B5EF4-FFF2-40B4-BE49-F238E27FC236}">
                <a16:creationId xmlns:a16="http://schemas.microsoft.com/office/drawing/2014/main" id="{AD4A463A-9D95-BA63-129D-AB02ADAF3F60}"/>
              </a:ext>
            </a:extLst>
          </p:cNvPr>
          <p:cNvSpPr txBox="1"/>
          <p:nvPr/>
        </p:nvSpPr>
        <p:spPr>
          <a:xfrm>
            <a:off x="7814930" y="2840520"/>
            <a:ext cx="2598821" cy="369332"/>
          </a:xfrm>
          <a:prstGeom prst="rect">
            <a:avLst/>
          </a:prstGeom>
          <a:noFill/>
        </p:spPr>
        <p:txBody>
          <a:bodyPr wrap="square" rtlCol="0">
            <a:spAutoFit/>
          </a:bodyPr>
          <a:lstStyle/>
          <a:p>
            <a:r>
              <a:rPr lang="en-US" dirty="0"/>
              <a:t>Revise marketing</a:t>
            </a:r>
          </a:p>
        </p:txBody>
      </p:sp>
      <p:sp>
        <p:nvSpPr>
          <p:cNvPr id="59" name="TextBox 58">
            <a:extLst>
              <a:ext uri="{FF2B5EF4-FFF2-40B4-BE49-F238E27FC236}">
                <a16:creationId xmlns:a16="http://schemas.microsoft.com/office/drawing/2014/main" id="{D1CE733E-CAC5-3191-F286-03F88465FA75}"/>
              </a:ext>
            </a:extLst>
          </p:cNvPr>
          <p:cNvSpPr txBox="1"/>
          <p:nvPr/>
        </p:nvSpPr>
        <p:spPr>
          <a:xfrm>
            <a:off x="8028248" y="1541720"/>
            <a:ext cx="1858280" cy="646331"/>
          </a:xfrm>
          <a:prstGeom prst="rect">
            <a:avLst/>
          </a:prstGeom>
          <a:noFill/>
        </p:spPr>
        <p:txBody>
          <a:bodyPr wrap="square" rtlCol="0">
            <a:spAutoFit/>
          </a:bodyPr>
          <a:lstStyle/>
          <a:p>
            <a:r>
              <a:rPr lang="en-US" dirty="0"/>
              <a:t>Poor management</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normAutofit fontScale="92500" lnSpcReduction="10000"/>
          </a:bodyPr>
          <a:lstStyle/>
          <a:p>
            <a:pPr marL="342900" indent="-342900">
              <a:buFont typeface="Wingdings" pitchFamily="2" charset="2"/>
              <a:buChar char="Ø"/>
            </a:pPr>
            <a:r>
              <a:rPr lang="en-GB" dirty="0"/>
              <a:t>Green haven florist has shown steady growth and success since being founded in 2016 by Liam and Priya Patel.</a:t>
            </a:r>
          </a:p>
          <a:p>
            <a:pPr marL="800100" lvl="1" indent="-342900">
              <a:buFont typeface="Arial" panose="020B0604020202020204" pitchFamily="34" charset="0"/>
              <a:buChar char="•"/>
            </a:pPr>
            <a:r>
              <a:rPr lang="en-GB" sz="2000" dirty="0"/>
              <a:t>their strong local reputation stems from controlling high-quality fresh flowers and customised arrangements for various occasions.</a:t>
            </a:r>
          </a:p>
          <a:p>
            <a:pPr marL="800100" lvl="1" indent="-342900">
              <a:buFont typeface="Arial" panose="020B0604020202020204" pitchFamily="34" charset="0"/>
              <a:buChar char="•"/>
            </a:pPr>
            <a:r>
              <a:rPr lang="en-GB" sz="2000" dirty="0"/>
              <a:t> Focusing on excellent customer service reliable delivery and attentive customer needs has fostered loyalty in a competitive market. </a:t>
            </a:r>
          </a:p>
          <a:p>
            <a:pPr marL="800100" lvl="1" indent="-342900">
              <a:buFont typeface="Arial" panose="020B0604020202020204" pitchFamily="34" charset="0"/>
              <a:buChar char="•"/>
            </a:pPr>
            <a:r>
              <a:rPr lang="en-GB" sz="2000" dirty="0"/>
              <a:t>Despite challenges like competition and economic shifts, the companies  strong community ties and  also commitment to quality give it a competitive view.</a:t>
            </a:r>
          </a:p>
          <a:p>
            <a:pPr marL="800100" lvl="1" indent="-342900">
              <a:buFont typeface="Arial" panose="020B0604020202020204" pitchFamily="34" charset="0"/>
              <a:buChar char="•"/>
            </a:pPr>
            <a:r>
              <a:rPr lang="en-GB" sz="2000" dirty="0"/>
              <a:t>Green haven florist exemplifies how a small independent business can and will thrive through Dedication, solid relationships and consistent service</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424544" y="1381609"/>
            <a:ext cx="11080068" cy="5280448"/>
          </a:xfrm>
        </p:spPr>
        <p:txBody>
          <a:bodyPr/>
          <a:lstStyle/>
          <a:p>
            <a:pPr marL="342900" indent="-342900">
              <a:buFont typeface="Arial" panose="020B0604020202020204" pitchFamily="34" charset="0"/>
              <a:buChar char="•"/>
            </a:pPr>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pPr marL="342900" indent="-342900">
              <a:buFont typeface="Arial" panose="020B0604020202020204" pitchFamily="34" charset="0"/>
              <a:buChar char="•"/>
            </a:pPr>
            <a:br>
              <a:rPr lang="en-GB" b="1" dirty="0">
                <a:latin typeface="Arial"/>
                <a:ea typeface="Roboto"/>
                <a:cs typeface="Roboto"/>
              </a:rPr>
            </a:br>
            <a:endParaRPr lang="en-GB" sz="1800" b="1" dirty="0">
              <a:solidFill>
                <a:srgbClr val="1D4ED8"/>
              </a:solidFill>
              <a:latin typeface="Roboto"/>
              <a:ea typeface="Roboto"/>
              <a:cs typeface="Roboto"/>
            </a:endParaRPr>
          </a:p>
        </p:txBody>
      </p:sp>
      <p:pic>
        <p:nvPicPr>
          <p:cNvPr id="7" name="Picture 6" descr="Tulip and buttercup bouquet on table">
            <a:extLst>
              <a:ext uri="{FF2B5EF4-FFF2-40B4-BE49-F238E27FC236}">
                <a16:creationId xmlns:a16="http://schemas.microsoft.com/office/drawing/2014/main" id="{89214DB2-EAA3-51C2-B0B9-31A6FC7A29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13370" y="2563586"/>
            <a:ext cx="3178629" cy="4218214"/>
          </a:xfrm>
          <a:prstGeom prst="rect">
            <a:avLst/>
          </a:prstGeom>
        </p:spPr>
      </p:pic>
      <p:sp>
        <p:nvSpPr>
          <p:cNvPr id="8" name="TextBox 7">
            <a:extLst>
              <a:ext uri="{FF2B5EF4-FFF2-40B4-BE49-F238E27FC236}">
                <a16:creationId xmlns:a16="http://schemas.microsoft.com/office/drawing/2014/main" id="{34482C59-A6C5-C05C-BCF9-BD0DD05CABFB}"/>
              </a:ext>
            </a:extLst>
          </p:cNvPr>
          <p:cNvSpPr txBox="1"/>
          <p:nvPr/>
        </p:nvSpPr>
        <p:spPr>
          <a:xfrm>
            <a:off x="426132" y="2367889"/>
            <a:ext cx="8130039" cy="646331"/>
          </a:xfrm>
          <a:prstGeom prst="rect">
            <a:avLst/>
          </a:prstGeom>
          <a:noFill/>
        </p:spPr>
        <p:txBody>
          <a:bodyPr wrap="square" rtlCol="0">
            <a:spAutoFit/>
          </a:bodyPr>
          <a:lstStyle/>
          <a:p>
            <a:r>
              <a:rPr lang="en-US" dirty="0"/>
              <a:t>University of Wales trinity saint David(2024),case study :Green Haven florist (internal Module document)</a:t>
            </a:r>
          </a:p>
        </p:txBody>
      </p:sp>
      <p:sp>
        <p:nvSpPr>
          <p:cNvPr id="9" name="TextBox 8">
            <a:extLst>
              <a:ext uri="{FF2B5EF4-FFF2-40B4-BE49-F238E27FC236}">
                <a16:creationId xmlns:a16="http://schemas.microsoft.com/office/drawing/2014/main" id="{FB19D104-63D8-FF68-260D-4BD7BEB8BDAF}"/>
              </a:ext>
            </a:extLst>
          </p:cNvPr>
          <p:cNvSpPr txBox="1"/>
          <p:nvPr/>
        </p:nvSpPr>
        <p:spPr>
          <a:xfrm>
            <a:off x="1404257" y="3014220"/>
            <a:ext cx="6693120" cy="923330"/>
          </a:xfrm>
          <a:prstGeom prst="rect">
            <a:avLst/>
          </a:prstGeom>
          <a:noFill/>
        </p:spPr>
        <p:txBody>
          <a:bodyPr wrap="square" rtlCol="0">
            <a:spAutoFit/>
          </a:bodyPr>
          <a:lstStyle/>
          <a:p>
            <a:pPr marL="285750" indent="-285750">
              <a:buFont typeface="Arial" panose="020B0604020202020204" pitchFamily="34" charset="0"/>
              <a:buChar char="•"/>
            </a:pPr>
            <a:r>
              <a:rPr lang="en-US" dirty="0"/>
              <a:t>Office for national statistics(2024).consumer price inflation,uk:2024.(online).Available at: http://WWW.ONS.GOV.UK(accessed: 5 march2026)</a:t>
            </a:r>
          </a:p>
        </p:txBody>
      </p:sp>
      <p:sp>
        <p:nvSpPr>
          <p:cNvPr id="10" name="TextBox 9">
            <a:extLst>
              <a:ext uri="{FF2B5EF4-FFF2-40B4-BE49-F238E27FC236}">
                <a16:creationId xmlns:a16="http://schemas.microsoft.com/office/drawing/2014/main" id="{C144BC53-01C3-93A9-3C36-B605924E53C7}"/>
              </a:ext>
            </a:extLst>
          </p:cNvPr>
          <p:cNvSpPr txBox="1"/>
          <p:nvPr/>
        </p:nvSpPr>
        <p:spPr>
          <a:xfrm>
            <a:off x="1162505" y="5306808"/>
            <a:ext cx="7638595" cy="923330"/>
          </a:xfrm>
          <a:prstGeom prst="rect">
            <a:avLst/>
          </a:prstGeom>
          <a:noFill/>
        </p:spPr>
        <p:txBody>
          <a:bodyPr wrap="square" rtlCol="0">
            <a:spAutoFit/>
          </a:bodyPr>
          <a:lstStyle/>
          <a:p>
            <a:r>
              <a:rPr lang="en-US" dirty="0"/>
              <a:t>Deloitte (2023)Consumer intelligence series: The Sustainability Shift.(online) </a:t>
            </a:r>
          </a:p>
          <a:p>
            <a:pPr marL="285750" indent="-285750">
              <a:buFont typeface="Arial" panose="020B0604020202020204" pitchFamily="34" charset="0"/>
              <a:buChar char="•"/>
            </a:pPr>
            <a:r>
              <a:rPr lang="en-US" dirty="0"/>
              <a:t>Available at: </a:t>
            </a:r>
            <a:r>
              <a:rPr lang="en-US" dirty="0">
                <a:hlinkClick r:id="rId4"/>
              </a:rPr>
              <a:t>http://www.deloitte.com(Accessed:6</a:t>
            </a:r>
            <a:r>
              <a:rPr lang="en-US" dirty="0"/>
              <a:t> march2026)</a:t>
            </a:r>
          </a:p>
        </p:txBody>
      </p:sp>
      <p:sp>
        <p:nvSpPr>
          <p:cNvPr id="12" name="TextBox 11">
            <a:extLst>
              <a:ext uri="{FF2B5EF4-FFF2-40B4-BE49-F238E27FC236}">
                <a16:creationId xmlns:a16="http://schemas.microsoft.com/office/drawing/2014/main" id="{C30F2A74-CE85-E04A-D112-81D279C57CA5}"/>
              </a:ext>
            </a:extLst>
          </p:cNvPr>
          <p:cNvSpPr txBox="1"/>
          <p:nvPr/>
        </p:nvSpPr>
        <p:spPr>
          <a:xfrm>
            <a:off x="720052" y="4196160"/>
            <a:ext cx="6693119" cy="646331"/>
          </a:xfrm>
          <a:prstGeom prst="rect">
            <a:avLst/>
          </a:prstGeom>
          <a:noFill/>
        </p:spPr>
        <p:txBody>
          <a:bodyPr wrap="square" rtlCol="0">
            <a:spAutoFit/>
          </a:bodyPr>
          <a:lstStyle/>
          <a:p>
            <a:r>
              <a:rPr lang="en-US" dirty="0"/>
              <a:t>Mintel(2023).UK online Retailing Report.(Online).Available </a:t>
            </a:r>
          </a:p>
          <a:p>
            <a:pPr marL="285750" indent="-285750">
              <a:buFont typeface="Arial" panose="020B0604020202020204" pitchFamily="34" charset="0"/>
              <a:buChar char="•"/>
            </a:pPr>
            <a:r>
              <a:rPr lang="en-US" dirty="0"/>
              <a:t>at </a:t>
            </a:r>
            <a:r>
              <a:rPr lang="en-US" dirty="0">
                <a:hlinkClick r:id="rId5"/>
              </a:rPr>
              <a:t>http://www.mintel.com(Accessed:6</a:t>
            </a:r>
            <a:r>
              <a:rPr lang="en-US" dirty="0"/>
              <a:t> march2026 </a:t>
            </a: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10439</TotalTime>
  <Words>879</Words>
  <Application>Microsoft Macintosh PowerPoint</Application>
  <PresentationFormat>Widescreen</PresentationFormat>
  <Paragraphs>85</Paragraphs>
  <Slides>11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vt:lpstr>
      <vt:lpstr>Aptos</vt:lpstr>
      <vt:lpstr>Arial</vt:lpstr>
      <vt:lpstr>Century Gothic</vt:lpstr>
      <vt:lpstr>Roboto</vt:lpstr>
      <vt:lpstr>Wingdings</vt:lpstr>
      <vt:lpstr>Wingdings 3</vt:lpstr>
      <vt:lpstr>Wisp</vt:lpstr>
      <vt:lpstr>MODULE NAME PROBLEM SOLVING AND DECISION MAKING MODULE CODE LCLM4004 STUDENT NAME DEVON WILSON STUDENT ID 2438758 LECTURER ANITA NAN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Devon Wilson (2438758)</cp:lastModifiedBy>
  <cp:revision>91</cp:revision>
  <dcterms:created xsi:type="dcterms:W3CDTF">2024-10-08T15:58:04Z</dcterms:created>
  <dcterms:modified xsi:type="dcterms:W3CDTF">2026-03-16T12:50:56Z</dcterms:modified>
</cp:coreProperties>
</file>