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68" r:id="rId5"/>
    <p:sldId id="260" r:id="rId6"/>
    <p:sldId id="261" r:id="rId7"/>
    <p:sldId id="262" r:id="rId8"/>
    <p:sldId id="263" r:id="rId9"/>
    <p:sldId id="266" r:id="rId10"/>
    <p:sldId id="269" r:id="rId11"/>
    <p:sldId id="265" r:id="rId12"/>
    <p:sldId id="267" r:id="rId13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84" d="100"/>
          <a:sy n="84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7554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640080"/>
            <a:ext cx="80467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800" b="1" dirty="0">
                <a:solidFill>
                  <a:srgbClr val="FFFFFF"/>
                </a:solidFill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The Case of Leigh Rodgers</a:t>
            </a:r>
            <a:endParaRPr lang="en-US" sz="3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Shape 10"/>
          <p:cNvSpPr/>
          <p:nvPr/>
        </p:nvSpPr>
        <p:spPr>
          <a:xfrm>
            <a:off x="0" y="5074920"/>
            <a:ext cx="9144000" cy="68580"/>
          </a:xfrm>
          <a:prstGeom prst="rect">
            <a:avLst/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5316798-3F28-0BB8-152A-68C17335BC0E}"/>
              </a:ext>
            </a:extLst>
          </p:cNvPr>
          <p:cNvSpPr txBox="1"/>
          <p:nvPr/>
        </p:nvSpPr>
        <p:spPr>
          <a:xfrm>
            <a:off x="464820" y="2121490"/>
            <a:ext cx="57454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name: Rajveer Rana</a:t>
            </a:r>
          </a:p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id: 2526006</a:t>
            </a:r>
          </a:p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Module: Quality Assurance and service  improvement </a:t>
            </a:r>
          </a:p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 Dr. Fahad Khan</a:t>
            </a:r>
          </a:p>
          <a:p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Programme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MSc Public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Hleath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Social Care in Practice</a:t>
            </a:r>
          </a:p>
          <a:p>
            <a:endParaRPr lang="en-IN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78FEDAF-E6BF-65BE-6AF3-FB00BAF95A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3320" y="89323"/>
            <a:ext cx="1630680" cy="9059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137160"/>
            <a:ext cx="8229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Presentation Overview</a:t>
            </a:r>
            <a:endParaRPr lang="en-US" sz="2600" dirty="0"/>
          </a:p>
        </p:txBody>
      </p:sp>
      <p:sp>
        <p:nvSpPr>
          <p:cNvPr id="4" name="Shape 2"/>
          <p:cNvSpPr/>
          <p:nvPr/>
        </p:nvSpPr>
        <p:spPr>
          <a:xfrm>
            <a:off x="365760" y="1051560"/>
            <a:ext cx="4206240" cy="54864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6350">
            <a:solidFill>
              <a:srgbClr val="D1DCE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365760" y="1051560"/>
            <a:ext cx="411480" cy="548640"/>
          </a:xfrm>
          <a:prstGeom prst="roundRect">
            <a:avLst>
              <a:gd name="adj" fmla="val 11111"/>
            </a:avLst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365760" y="1051560"/>
            <a:ext cx="411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822960" y="1069848"/>
            <a:ext cx="2743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Background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822960" y="1325880"/>
            <a:ext cx="36576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story of Leigh Rodgers and the clinical timeline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822960" y="1984248"/>
            <a:ext cx="36576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900" dirty="0"/>
          </a:p>
        </p:txBody>
      </p:sp>
      <p:sp>
        <p:nvSpPr>
          <p:cNvPr id="14" name="Shape 12"/>
          <p:cNvSpPr/>
          <p:nvPr/>
        </p:nvSpPr>
        <p:spPr>
          <a:xfrm>
            <a:off x="365760" y="1700784"/>
            <a:ext cx="4206240" cy="54864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6350">
            <a:solidFill>
              <a:srgbClr val="D1DCE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365760" y="1714500"/>
            <a:ext cx="411480" cy="548640"/>
          </a:xfrm>
          <a:prstGeom prst="roundRect">
            <a:avLst>
              <a:gd name="adj" fmla="val 11111"/>
            </a:avLst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65760" y="1715156"/>
            <a:ext cx="411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822960" y="1748812"/>
            <a:ext cx="2743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System Failure?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822960" y="1943372"/>
            <a:ext cx="36576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Identifying root causes and contributing factors</a:t>
            </a:r>
            <a:endParaRPr lang="en-US" sz="900" dirty="0"/>
          </a:p>
        </p:txBody>
      </p:sp>
      <p:sp>
        <p:nvSpPr>
          <p:cNvPr id="19" name="Shape 17"/>
          <p:cNvSpPr/>
          <p:nvPr/>
        </p:nvSpPr>
        <p:spPr>
          <a:xfrm>
            <a:off x="365760" y="2395728"/>
            <a:ext cx="4206240" cy="54864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6350">
            <a:solidFill>
              <a:srgbClr val="D1DCE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388620" y="2409444"/>
            <a:ext cx="411480" cy="548640"/>
          </a:xfrm>
          <a:prstGeom prst="roundRect">
            <a:avLst>
              <a:gd name="adj" fmla="val 11111"/>
            </a:avLst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400050" y="2388198"/>
            <a:ext cx="411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000" dirty="0"/>
          </a:p>
        </p:txBody>
      </p:sp>
      <p:sp>
        <p:nvSpPr>
          <p:cNvPr id="22" name="Text 20"/>
          <p:cNvSpPr/>
          <p:nvPr/>
        </p:nvSpPr>
        <p:spPr>
          <a:xfrm>
            <a:off x="822960" y="2437148"/>
            <a:ext cx="2743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Swiss Cheese Model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777240" y="2662518"/>
            <a:ext cx="36576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Theoretical framework for layered failures</a:t>
            </a:r>
            <a:endParaRPr lang="en-US" sz="900" dirty="0"/>
          </a:p>
        </p:txBody>
      </p:sp>
      <p:sp>
        <p:nvSpPr>
          <p:cNvPr id="24" name="Shape 22"/>
          <p:cNvSpPr/>
          <p:nvPr/>
        </p:nvSpPr>
        <p:spPr>
          <a:xfrm>
            <a:off x="365760" y="3076841"/>
            <a:ext cx="4206240" cy="54864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6350">
            <a:solidFill>
              <a:srgbClr val="D1DCE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388620" y="3076841"/>
            <a:ext cx="411480" cy="548640"/>
          </a:xfrm>
          <a:prstGeom prst="roundRect">
            <a:avLst>
              <a:gd name="adj" fmla="val 11111"/>
            </a:avLst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  <p:txBody>
          <a:bodyPr/>
          <a:lstStyle/>
          <a:p>
            <a:endParaRPr lang="en-IN" dirty="0"/>
          </a:p>
        </p:txBody>
      </p:sp>
      <p:sp>
        <p:nvSpPr>
          <p:cNvPr id="26" name="Text 24"/>
          <p:cNvSpPr/>
          <p:nvPr/>
        </p:nvSpPr>
        <p:spPr>
          <a:xfrm>
            <a:off x="365760" y="3090557"/>
            <a:ext cx="411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000" dirty="0"/>
          </a:p>
        </p:txBody>
      </p:sp>
      <p:sp>
        <p:nvSpPr>
          <p:cNvPr id="27" name="Text 25"/>
          <p:cNvSpPr/>
          <p:nvPr/>
        </p:nvSpPr>
        <p:spPr>
          <a:xfrm>
            <a:off x="822960" y="3112917"/>
            <a:ext cx="2743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/>
              <a:t>Application of cheese model</a:t>
            </a:r>
          </a:p>
        </p:txBody>
      </p:sp>
      <p:sp>
        <p:nvSpPr>
          <p:cNvPr id="28" name="Text 26"/>
          <p:cNvSpPr/>
          <p:nvPr/>
        </p:nvSpPr>
        <p:spPr>
          <a:xfrm>
            <a:off x="811530" y="3337560"/>
            <a:ext cx="36576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Mapping failures onto the case</a:t>
            </a:r>
            <a:endParaRPr lang="en-US" sz="900" dirty="0"/>
          </a:p>
        </p:txBody>
      </p:sp>
      <p:sp>
        <p:nvSpPr>
          <p:cNvPr id="29" name="Shape 27"/>
          <p:cNvSpPr/>
          <p:nvPr/>
        </p:nvSpPr>
        <p:spPr>
          <a:xfrm>
            <a:off x="365760" y="3705818"/>
            <a:ext cx="4206240" cy="54864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6350">
            <a:solidFill>
              <a:srgbClr val="D1DCE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</p:sp>
      <p:sp>
        <p:nvSpPr>
          <p:cNvPr id="30" name="Shape 28"/>
          <p:cNvSpPr/>
          <p:nvPr/>
        </p:nvSpPr>
        <p:spPr>
          <a:xfrm>
            <a:off x="375749" y="3703320"/>
            <a:ext cx="411480" cy="548640"/>
          </a:xfrm>
          <a:prstGeom prst="roundRect">
            <a:avLst>
              <a:gd name="adj" fmla="val 11111"/>
            </a:avLst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365760" y="3685032"/>
            <a:ext cx="411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000" dirty="0"/>
          </a:p>
        </p:txBody>
      </p:sp>
      <p:sp>
        <p:nvSpPr>
          <p:cNvPr id="32" name="Text 30"/>
          <p:cNvSpPr/>
          <p:nvPr/>
        </p:nvSpPr>
        <p:spPr>
          <a:xfrm>
            <a:off x="870601" y="3707739"/>
            <a:ext cx="2743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Benchmark</a:t>
            </a:r>
            <a:endParaRPr lang="en-US" sz="1100" dirty="0"/>
          </a:p>
        </p:txBody>
      </p:sp>
      <p:sp>
        <p:nvSpPr>
          <p:cNvPr id="33" name="Text 31"/>
          <p:cNvSpPr/>
          <p:nvPr/>
        </p:nvSpPr>
        <p:spPr>
          <a:xfrm>
            <a:off x="822960" y="3987632"/>
            <a:ext cx="36576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UK vs. international dental care standards</a:t>
            </a:r>
            <a:endParaRPr lang="en-US" sz="900" dirty="0"/>
          </a:p>
          <a:p>
            <a:pPr marL="0" indent="0">
              <a:buNone/>
            </a:pPr>
            <a:endParaRPr lang="en-US" sz="900" dirty="0"/>
          </a:p>
        </p:txBody>
      </p:sp>
      <p:sp>
        <p:nvSpPr>
          <p:cNvPr id="48" name="Text 46"/>
          <p:cNvSpPr/>
          <p:nvPr/>
        </p:nvSpPr>
        <p:spPr>
          <a:xfrm>
            <a:off x="5029200" y="1097280"/>
            <a:ext cx="36576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900" dirty="0"/>
          </a:p>
        </p:txBody>
      </p:sp>
      <p:sp>
        <p:nvSpPr>
          <p:cNvPr id="49" name="Shape 47"/>
          <p:cNvSpPr/>
          <p:nvPr/>
        </p:nvSpPr>
        <p:spPr>
          <a:xfrm>
            <a:off x="4846320" y="1113348"/>
            <a:ext cx="4206240" cy="54864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6350">
            <a:solidFill>
              <a:srgbClr val="D1DCE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</p:sp>
      <p:sp>
        <p:nvSpPr>
          <p:cNvPr id="50" name="Shape 48"/>
          <p:cNvSpPr/>
          <p:nvPr/>
        </p:nvSpPr>
        <p:spPr>
          <a:xfrm>
            <a:off x="4846320" y="1128716"/>
            <a:ext cx="411480" cy="548640"/>
          </a:xfrm>
          <a:prstGeom prst="roundRect">
            <a:avLst>
              <a:gd name="adj" fmla="val 11111"/>
            </a:avLst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</p:sp>
      <p:sp>
        <p:nvSpPr>
          <p:cNvPr id="51" name="Text 49"/>
          <p:cNvSpPr/>
          <p:nvPr/>
        </p:nvSpPr>
        <p:spPr>
          <a:xfrm>
            <a:off x="4846320" y="1136400"/>
            <a:ext cx="411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1000" dirty="0"/>
          </a:p>
        </p:txBody>
      </p:sp>
      <p:sp>
        <p:nvSpPr>
          <p:cNvPr id="52" name="Text 50"/>
          <p:cNvSpPr/>
          <p:nvPr/>
        </p:nvSpPr>
        <p:spPr>
          <a:xfrm>
            <a:off x="5303520" y="1154526"/>
            <a:ext cx="2743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Conclusion</a:t>
            </a:r>
            <a:endParaRPr lang="en-US" sz="1100" dirty="0"/>
          </a:p>
        </p:txBody>
      </p:sp>
      <p:sp>
        <p:nvSpPr>
          <p:cNvPr id="54" name="Shape 52"/>
          <p:cNvSpPr/>
          <p:nvPr/>
        </p:nvSpPr>
        <p:spPr>
          <a:xfrm>
            <a:off x="4846320" y="1863924"/>
            <a:ext cx="4206240" cy="54864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6350">
            <a:solidFill>
              <a:srgbClr val="D1DCE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</p:sp>
      <p:sp>
        <p:nvSpPr>
          <p:cNvPr id="55" name="Shape 53"/>
          <p:cNvSpPr/>
          <p:nvPr/>
        </p:nvSpPr>
        <p:spPr>
          <a:xfrm>
            <a:off x="4846320" y="1879292"/>
            <a:ext cx="411480" cy="548640"/>
          </a:xfrm>
          <a:prstGeom prst="roundRect">
            <a:avLst>
              <a:gd name="adj" fmla="val 11111"/>
            </a:avLst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</p:sp>
      <p:sp>
        <p:nvSpPr>
          <p:cNvPr id="56" name="Text 54"/>
          <p:cNvSpPr/>
          <p:nvPr/>
        </p:nvSpPr>
        <p:spPr>
          <a:xfrm>
            <a:off x="4846320" y="1886976"/>
            <a:ext cx="411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1000" dirty="0"/>
          </a:p>
        </p:txBody>
      </p:sp>
      <p:sp>
        <p:nvSpPr>
          <p:cNvPr id="57" name="Text 55"/>
          <p:cNvSpPr/>
          <p:nvPr/>
        </p:nvSpPr>
        <p:spPr>
          <a:xfrm>
            <a:off x="5303520" y="1882212"/>
            <a:ext cx="2743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References</a:t>
            </a:r>
            <a:endParaRPr lang="en-US" sz="1100" dirty="0"/>
          </a:p>
        </p:txBody>
      </p:sp>
      <p:sp>
        <p:nvSpPr>
          <p:cNvPr id="58" name="Text 56"/>
          <p:cNvSpPr/>
          <p:nvPr/>
        </p:nvSpPr>
        <p:spPr>
          <a:xfrm>
            <a:off x="5303520" y="2161296"/>
            <a:ext cx="36576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Harvard-style bibliography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137160"/>
            <a:ext cx="6400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+mj-lt"/>
                <a:ea typeface="Cambria" pitchFamily="34" charset="-122"/>
                <a:cs typeface="Cambria" pitchFamily="34" charset="-120"/>
              </a:rPr>
              <a:t>Case Background</a:t>
            </a:r>
            <a:endParaRPr lang="en-US" sz="2600" dirty="0">
              <a:latin typeface="+mj-lt"/>
            </a:endParaRPr>
          </a:p>
        </p:txBody>
      </p:sp>
      <p:sp>
        <p:nvSpPr>
          <p:cNvPr id="5" name="Shape 3"/>
          <p:cNvSpPr/>
          <p:nvPr/>
        </p:nvSpPr>
        <p:spPr>
          <a:xfrm>
            <a:off x="365760" y="1051560"/>
            <a:ext cx="3200400" cy="3749040"/>
          </a:xfrm>
          <a:prstGeom prst="roundRect">
            <a:avLst>
              <a:gd name="adj" fmla="val 2857"/>
            </a:avLst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457200" y="1143000"/>
            <a:ext cx="3017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kern="0" spc="200" dirty="0">
                <a:solidFill>
                  <a:srgbClr val="E8A8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PATIENT PROFILE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502920" y="1508760"/>
            <a:ext cx="10058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b="1" dirty="0">
                <a:solidFill>
                  <a:srgbClr val="E8A8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Name: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1508760" y="1508760"/>
            <a:ext cx="19202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Leigh Rodgers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502920" y="1856232"/>
            <a:ext cx="10058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b="1" dirty="0">
                <a:solidFill>
                  <a:srgbClr val="E8A8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Age:</a:t>
            </a:r>
            <a:endParaRPr lang="en-US" sz="900" dirty="0"/>
          </a:p>
        </p:txBody>
      </p:sp>
      <p:sp>
        <p:nvSpPr>
          <p:cNvPr id="10" name="Text 8"/>
          <p:cNvSpPr/>
          <p:nvPr/>
        </p:nvSpPr>
        <p:spPr>
          <a:xfrm>
            <a:off x="1508760" y="1856232"/>
            <a:ext cx="19202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34 years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502920" y="2203704"/>
            <a:ext cx="10058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b="1" dirty="0">
                <a:solidFill>
                  <a:srgbClr val="E8A8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Location: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1508760" y="2203704"/>
            <a:ext cx="19202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County Durham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502920" y="2551176"/>
            <a:ext cx="10058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b="1" dirty="0">
                <a:solidFill>
                  <a:srgbClr val="E8A8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Status: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508760" y="2551176"/>
            <a:ext cx="19202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Mother of children</a:t>
            </a: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502920" y="2898648"/>
            <a:ext cx="10058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b="1" dirty="0">
                <a:solidFill>
                  <a:srgbClr val="E8A8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Presenting</a:t>
            </a:r>
            <a:endParaRPr lang="en-US" sz="900" dirty="0"/>
          </a:p>
          <a:p>
            <a:pPr marL="0" indent="0">
              <a:buNone/>
            </a:pPr>
            <a:r>
              <a:rPr lang="en-US" sz="900" b="1" dirty="0">
                <a:solidFill>
                  <a:srgbClr val="E8A8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Complaint: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1508760" y="2898648"/>
            <a:ext cx="19202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Severe tooth pain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502920" y="3246120"/>
            <a:ext cx="10058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b="1" dirty="0">
                <a:solidFill>
                  <a:srgbClr val="E8A8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Dentist: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1508760" y="3246120"/>
            <a:ext cx="19202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Unable to secure</a:t>
            </a:r>
            <a:endParaRPr lang="en-US" sz="900" dirty="0"/>
          </a:p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timely appointment</a:t>
            </a:r>
            <a:endParaRPr lang="en-US" sz="900" dirty="0"/>
          </a:p>
        </p:txBody>
      </p:sp>
      <p:sp>
        <p:nvSpPr>
          <p:cNvPr id="19" name="Text 17"/>
          <p:cNvSpPr/>
          <p:nvPr/>
        </p:nvSpPr>
        <p:spPr>
          <a:xfrm>
            <a:off x="502920" y="3593592"/>
            <a:ext cx="10058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b="1" dirty="0">
                <a:solidFill>
                  <a:srgbClr val="E8A8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Hospital: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1508760" y="3593592"/>
            <a:ext cx="19202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Admitted with</a:t>
            </a:r>
            <a:endParaRPr lang="en-US" sz="900" dirty="0"/>
          </a:p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suspected dental</a:t>
            </a:r>
            <a:endParaRPr lang="en-US" sz="900" dirty="0"/>
          </a:p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infection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502920" y="3941064"/>
            <a:ext cx="10058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b="1" dirty="0">
                <a:solidFill>
                  <a:srgbClr val="E8A8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CT Scan: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1508760" y="3941064"/>
            <a:ext cx="19202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Contrast dye</a:t>
            </a:r>
            <a:endParaRPr lang="en-US" sz="900" dirty="0"/>
          </a:p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administered</a:t>
            </a:r>
            <a:endParaRPr lang="en-US" sz="900" dirty="0"/>
          </a:p>
        </p:txBody>
      </p:sp>
      <p:sp>
        <p:nvSpPr>
          <p:cNvPr id="23" name="Text 21"/>
          <p:cNvSpPr/>
          <p:nvPr/>
        </p:nvSpPr>
        <p:spPr>
          <a:xfrm>
            <a:off x="502920" y="4288536"/>
            <a:ext cx="10058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b="1" dirty="0">
                <a:solidFill>
                  <a:srgbClr val="E8A8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Outcome: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508760" y="4288536"/>
            <a:ext cx="192024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Anaphylactic</a:t>
            </a:r>
            <a:endParaRPr lang="en-US" sz="900" dirty="0"/>
          </a:p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reaction → Death</a:t>
            </a:r>
            <a:endParaRPr lang="en-US" sz="900" dirty="0"/>
          </a:p>
        </p:txBody>
      </p:sp>
      <p:sp>
        <p:nvSpPr>
          <p:cNvPr id="25" name="Text 23"/>
          <p:cNvSpPr/>
          <p:nvPr/>
        </p:nvSpPr>
        <p:spPr>
          <a:xfrm>
            <a:off x="3840480" y="1005840"/>
            <a:ext cx="5029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B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Clinical Timeline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3840480" y="1463040"/>
            <a:ext cx="347472" cy="347472"/>
          </a:xfrm>
          <a:prstGeom prst="ellipse">
            <a:avLst/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3840480" y="1463040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100" dirty="0"/>
          </a:p>
        </p:txBody>
      </p:sp>
      <p:sp>
        <p:nvSpPr>
          <p:cNvPr id="28" name="Shape 26"/>
          <p:cNvSpPr/>
          <p:nvPr/>
        </p:nvSpPr>
        <p:spPr>
          <a:xfrm>
            <a:off x="4005072" y="1810512"/>
            <a:ext cx="0" cy="246888"/>
          </a:xfrm>
          <a:prstGeom prst="line">
            <a:avLst/>
          </a:prstGeom>
          <a:noFill/>
          <a:ln w="12700">
            <a:solidFill>
              <a:srgbClr val="8FA3BF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4297680" y="1463040"/>
            <a:ext cx="44805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Tooth Pain Onset</a:t>
            </a:r>
            <a:endParaRPr lang="en-US" sz="1100" dirty="0"/>
          </a:p>
        </p:txBody>
      </p:sp>
      <p:sp>
        <p:nvSpPr>
          <p:cNvPr id="30" name="Text 28"/>
          <p:cNvSpPr/>
          <p:nvPr/>
        </p:nvSpPr>
        <p:spPr>
          <a:xfrm>
            <a:off x="4297680" y="1645920"/>
            <a:ext cx="4480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Leigh experiences severe dental pain and attempts to register with an NHS dentist.</a:t>
            </a:r>
            <a:endParaRPr lang="en-US" sz="850" dirty="0"/>
          </a:p>
        </p:txBody>
      </p:sp>
      <p:sp>
        <p:nvSpPr>
          <p:cNvPr id="31" name="Shape 29"/>
          <p:cNvSpPr/>
          <p:nvPr/>
        </p:nvSpPr>
        <p:spPr>
          <a:xfrm>
            <a:off x="3840480" y="2048256"/>
            <a:ext cx="347472" cy="347472"/>
          </a:xfrm>
          <a:prstGeom prst="ellipse">
            <a:avLst/>
          </a:prstGeom>
          <a:solidFill>
            <a:srgbClr val="E07B32"/>
          </a:solidFill>
          <a:ln w="12700">
            <a:solidFill>
              <a:srgbClr val="E07B32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3840480" y="2048256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100" dirty="0"/>
          </a:p>
        </p:txBody>
      </p:sp>
      <p:sp>
        <p:nvSpPr>
          <p:cNvPr id="33" name="Shape 31"/>
          <p:cNvSpPr/>
          <p:nvPr/>
        </p:nvSpPr>
        <p:spPr>
          <a:xfrm>
            <a:off x="4005072" y="2395728"/>
            <a:ext cx="0" cy="246888"/>
          </a:xfrm>
          <a:prstGeom prst="line">
            <a:avLst/>
          </a:prstGeom>
          <a:noFill/>
          <a:ln w="12700">
            <a:solidFill>
              <a:srgbClr val="8FA3BF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4297680" y="2048256"/>
            <a:ext cx="44805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Access Denied</a:t>
            </a:r>
            <a:endParaRPr lang="en-US" sz="1100" dirty="0"/>
          </a:p>
        </p:txBody>
      </p:sp>
      <p:sp>
        <p:nvSpPr>
          <p:cNvPr id="35" name="Text 33"/>
          <p:cNvSpPr/>
          <p:nvPr/>
        </p:nvSpPr>
        <p:spPr>
          <a:xfrm>
            <a:off x="4297680" y="2231136"/>
            <a:ext cx="4480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NHS dental practices report no availability; earliest appointment offered weeks away. Forced to manage pain with over-the-counter analgesia.</a:t>
            </a:r>
            <a:endParaRPr lang="en-US" sz="850" dirty="0"/>
          </a:p>
        </p:txBody>
      </p:sp>
      <p:sp>
        <p:nvSpPr>
          <p:cNvPr id="36" name="Shape 34"/>
          <p:cNvSpPr/>
          <p:nvPr/>
        </p:nvSpPr>
        <p:spPr>
          <a:xfrm>
            <a:off x="3840480" y="2633472"/>
            <a:ext cx="347472" cy="347472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3840480" y="2633472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100" dirty="0"/>
          </a:p>
        </p:txBody>
      </p:sp>
      <p:sp>
        <p:nvSpPr>
          <p:cNvPr id="38" name="Shape 36"/>
          <p:cNvSpPr/>
          <p:nvPr/>
        </p:nvSpPr>
        <p:spPr>
          <a:xfrm>
            <a:off x="4005072" y="2980944"/>
            <a:ext cx="0" cy="246888"/>
          </a:xfrm>
          <a:prstGeom prst="line">
            <a:avLst/>
          </a:prstGeom>
          <a:noFill/>
          <a:ln w="12700">
            <a:solidFill>
              <a:srgbClr val="8FA3BF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4297680" y="2633472"/>
            <a:ext cx="44805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Condition Deteriorates</a:t>
            </a:r>
            <a:endParaRPr lang="en-US" sz="1100" dirty="0"/>
          </a:p>
        </p:txBody>
      </p:sp>
      <p:sp>
        <p:nvSpPr>
          <p:cNvPr id="40" name="Text 38"/>
          <p:cNvSpPr/>
          <p:nvPr/>
        </p:nvSpPr>
        <p:spPr>
          <a:xfrm>
            <a:off x="4297680" y="2816352"/>
            <a:ext cx="4480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Untreated dental infection spreads. Leigh presents to hospital A&amp;E with suspected odontogenic abscess requiring urgent investigation.</a:t>
            </a:r>
            <a:endParaRPr lang="en-US" sz="850" dirty="0"/>
          </a:p>
        </p:txBody>
      </p:sp>
      <p:sp>
        <p:nvSpPr>
          <p:cNvPr id="41" name="Shape 39"/>
          <p:cNvSpPr/>
          <p:nvPr/>
        </p:nvSpPr>
        <p:spPr>
          <a:xfrm>
            <a:off x="3840480" y="3218688"/>
            <a:ext cx="347472" cy="347472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3840480" y="3218688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100" dirty="0"/>
          </a:p>
        </p:txBody>
      </p:sp>
      <p:sp>
        <p:nvSpPr>
          <p:cNvPr id="43" name="Shape 41"/>
          <p:cNvSpPr/>
          <p:nvPr/>
        </p:nvSpPr>
        <p:spPr>
          <a:xfrm>
            <a:off x="4005072" y="3566160"/>
            <a:ext cx="0" cy="246888"/>
          </a:xfrm>
          <a:prstGeom prst="line">
            <a:avLst/>
          </a:prstGeom>
          <a:noFill/>
          <a:ln w="12700">
            <a:solidFill>
              <a:srgbClr val="8FA3BF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4297680" y="3218688"/>
            <a:ext cx="44805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CT Scan &amp; Contrast Dye</a:t>
            </a:r>
            <a:endParaRPr lang="en-US" sz="1100" dirty="0"/>
          </a:p>
        </p:txBody>
      </p:sp>
      <p:sp>
        <p:nvSpPr>
          <p:cNvPr id="45" name="Text 43"/>
          <p:cNvSpPr/>
          <p:nvPr/>
        </p:nvSpPr>
        <p:spPr>
          <a:xfrm>
            <a:off x="4297680" y="3401568"/>
            <a:ext cx="4480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CT scan with iodinated contrast dye administered for diagnostic imaging of infection spread.</a:t>
            </a:r>
            <a:endParaRPr lang="en-US" sz="850" dirty="0"/>
          </a:p>
        </p:txBody>
      </p:sp>
      <p:sp>
        <p:nvSpPr>
          <p:cNvPr id="46" name="Shape 44"/>
          <p:cNvSpPr/>
          <p:nvPr/>
        </p:nvSpPr>
        <p:spPr>
          <a:xfrm>
            <a:off x="3840480" y="3803904"/>
            <a:ext cx="347472" cy="347472"/>
          </a:xfrm>
          <a:prstGeom prst="ellipse">
            <a:avLst/>
          </a:prstGeom>
          <a:solidFill>
            <a:srgbClr val="800000"/>
          </a:solidFill>
          <a:ln w="12700">
            <a:solidFill>
              <a:srgbClr val="800000"/>
            </a:solidFill>
            <a:prstDash val="solid"/>
          </a:ln>
        </p:spPr>
      </p:sp>
      <p:sp>
        <p:nvSpPr>
          <p:cNvPr id="47" name="Text 45"/>
          <p:cNvSpPr/>
          <p:nvPr/>
        </p:nvSpPr>
        <p:spPr>
          <a:xfrm>
            <a:off x="3840480" y="3803904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100" dirty="0"/>
          </a:p>
        </p:txBody>
      </p:sp>
      <p:sp>
        <p:nvSpPr>
          <p:cNvPr id="48" name="Shape 46"/>
          <p:cNvSpPr/>
          <p:nvPr/>
        </p:nvSpPr>
        <p:spPr>
          <a:xfrm>
            <a:off x="4005072" y="4151376"/>
            <a:ext cx="0" cy="246888"/>
          </a:xfrm>
          <a:prstGeom prst="line">
            <a:avLst/>
          </a:prstGeom>
          <a:noFill/>
          <a:ln w="12700">
            <a:solidFill>
              <a:srgbClr val="8FA3BF"/>
            </a:solidFill>
            <a:prstDash val="solid"/>
          </a:ln>
        </p:spPr>
      </p:sp>
      <p:sp>
        <p:nvSpPr>
          <p:cNvPr id="49" name="Text 47"/>
          <p:cNvSpPr/>
          <p:nvPr/>
        </p:nvSpPr>
        <p:spPr>
          <a:xfrm>
            <a:off x="4297680" y="3803904"/>
            <a:ext cx="44805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Anaphylactic Reaction</a:t>
            </a:r>
            <a:endParaRPr lang="en-US" sz="1100" dirty="0"/>
          </a:p>
        </p:txBody>
      </p:sp>
      <p:sp>
        <p:nvSpPr>
          <p:cNvPr id="50" name="Text 48"/>
          <p:cNvSpPr/>
          <p:nvPr/>
        </p:nvSpPr>
        <p:spPr>
          <a:xfrm>
            <a:off x="4297680" y="3986784"/>
            <a:ext cx="4480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Rare but life-threatening anaphylactic reaction to contrast dye occurs. Emergency resuscitation attempted.</a:t>
            </a:r>
            <a:endParaRPr lang="en-US" sz="850" dirty="0"/>
          </a:p>
        </p:txBody>
      </p:sp>
      <p:sp>
        <p:nvSpPr>
          <p:cNvPr id="51" name="Shape 49"/>
          <p:cNvSpPr/>
          <p:nvPr/>
        </p:nvSpPr>
        <p:spPr>
          <a:xfrm>
            <a:off x="3840480" y="4389120"/>
            <a:ext cx="347472" cy="347472"/>
          </a:xfrm>
          <a:prstGeom prst="ellipse">
            <a:avLst/>
          </a:prstGeom>
          <a:solidFill>
            <a:srgbClr val="400000"/>
          </a:solidFill>
          <a:ln w="12700">
            <a:solidFill>
              <a:srgbClr val="400000"/>
            </a:solidFill>
            <a:prstDash val="solid"/>
          </a:ln>
        </p:spPr>
      </p:sp>
      <p:sp>
        <p:nvSpPr>
          <p:cNvPr id="52" name="Text 50"/>
          <p:cNvSpPr/>
          <p:nvPr/>
        </p:nvSpPr>
        <p:spPr>
          <a:xfrm>
            <a:off x="3840480" y="4389120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100" dirty="0"/>
          </a:p>
        </p:txBody>
      </p:sp>
      <p:sp>
        <p:nvSpPr>
          <p:cNvPr id="53" name="Text 51"/>
          <p:cNvSpPr/>
          <p:nvPr/>
        </p:nvSpPr>
        <p:spPr>
          <a:xfrm>
            <a:off x="4297680" y="4389120"/>
            <a:ext cx="44805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Death</a:t>
            </a:r>
            <a:endParaRPr lang="en-US" sz="1100" dirty="0"/>
          </a:p>
        </p:txBody>
      </p:sp>
      <p:sp>
        <p:nvSpPr>
          <p:cNvPr id="54" name="Text 52"/>
          <p:cNvSpPr/>
          <p:nvPr/>
        </p:nvSpPr>
        <p:spPr>
          <a:xfrm>
            <a:off x="4297680" y="4572000"/>
            <a:ext cx="4480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Despite emergency treatment, Leigh Rodgers dies. Immediate cause: anaphylaxis;  cause: delayed NHS dental access.</a:t>
            </a:r>
            <a:endParaRPr lang="en-US" sz="850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A1912ED-2E29-70B7-F3C1-D90BBE3C5268}"/>
              </a:ext>
            </a:extLst>
          </p:cNvPr>
          <p:cNvSpPr txBox="1"/>
          <p:nvPr/>
        </p:nvSpPr>
        <p:spPr>
          <a:xfrm>
            <a:off x="4556551" y="4910844"/>
            <a:ext cx="457968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900" dirty="0"/>
              <a:t>(Hanlon and Bagdi, 2025; People, 2025)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ABEE8F88-CF4D-5662-C3D6-67A5D741529C}"/>
              </a:ext>
            </a:extLst>
          </p:cNvPr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68BB1D-75EE-BF4A-BB2E-F0E6AAC7EBFE}"/>
              </a:ext>
            </a:extLst>
          </p:cNvPr>
          <p:cNvSpPr txBox="1"/>
          <p:nvPr/>
        </p:nvSpPr>
        <p:spPr>
          <a:xfrm>
            <a:off x="624840" y="236220"/>
            <a:ext cx="4541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What Went Wrong?</a:t>
            </a:r>
            <a:endParaRPr lang="en-IN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8137F0-6F20-320F-6834-3549854B8C80}"/>
              </a:ext>
            </a:extLst>
          </p:cNvPr>
          <p:cNvSpPr txBox="1"/>
          <p:nvPr/>
        </p:nvSpPr>
        <p:spPr>
          <a:xfrm>
            <a:off x="236220" y="1188720"/>
            <a:ext cx="85648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/>
              <a:t>Delayed access to NHS dental care prevented early assessment and treatment despite several weeks of severe dental pain. (House of Commons Library, 2025)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/>
              <a:t> The untreated dental infection progressed, increasing the risk of severe complications and resulting in emergency hospital admission. (People, 2025; NHS England, 2025)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/>
              <a:t>NHS dental workforce shortages and limited appointment availability reduced access to urgent NHS dental services. (British Dental Association, 2025; NHS Business Services Authority, 2025)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/>
              <a:t>System-level issues, including funding pressures and limitations within NHS dental services, contributed to delays in receiving appropriate care. (House of Commons Library, 2025; British Dental Association, 2025)</a:t>
            </a:r>
          </a:p>
          <a:p>
            <a:endParaRPr lang="en-US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/>
              <a:t> A CT scan was required to investigate a suspected deep neck infection. During the investigation, Leigh Rodgers suffered a rare anaphylactic reaction to the contrast medium, leading to her death despite emergency treatment. (People, 2025)</a:t>
            </a:r>
            <a:endParaRPr lang="en-IN" sz="1400" dirty="0"/>
          </a:p>
        </p:txBody>
      </p:sp>
    </p:spTree>
    <p:extLst>
      <p:ext uri="{BB962C8B-B14F-4D97-AF65-F5344CB8AC3E}">
        <p14:creationId xmlns:p14="http://schemas.microsoft.com/office/powerpoint/2010/main" val="3390793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137160"/>
            <a:ext cx="6400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Why System Failure?</a:t>
            </a:r>
            <a:endParaRPr lang="en-US" sz="2600" dirty="0">
              <a:solidFill>
                <a:schemeClr val="bg1"/>
              </a:solidFill>
            </a:endParaRPr>
          </a:p>
        </p:txBody>
      </p:sp>
      <p:sp>
        <p:nvSpPr>
          <p:cNvPr id="5" name="Shape 3"/>
          <p:cNvSpPr/>
          <p:nvPr/>
        </p:nvSpPr>
        <p:spPr>
          <a:xfrm>
            <a:off x="365760" y="1051560"/>
            <a:ext cx="4206240" cy="1783080"/>
          </a:xfrm>
          <a:prstGeom prst="roundRect">
            <a:avLst>
              <a:gd name="adj" fmla="val 4103"/>
            </a:avLst>
          </a:prstGeom>
          <a:solidFill>
            <a:srgbClr val="F4F7FB"/>
          </a:solidFill>
          <a:ln w="6350">
            <a:solidFill>
              <a:srgbClr val="E8C0B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IN" dirty="0"/>
          </a:p>
        </p:txBody>
      </p:sp>
      <p:sp>
        <p:nvSpPr>
          <p:cNvPr id="7" name="Text 4"/>
          <p:cNvSpPr/>
          <p:nvPr/>
        </p:nvSpPr>
        <p:spPr>
          <a:xfrm>
            <a:off x="914400" y="1143000"/>
            <a:ext cx="3566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C0392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Contractual &amp; Funding Failure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530352" y="1554480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GDS 2006 contract incentivised volume over quality (BDA, 2024)</a:t>
            </a:r>
            <a:endParaRPr lang="en-US" sz="900" dirty="0"/>
          </a:p>
        </p:txBody>
      </p:sp>
      <p:sp>
        <p:nvSpPr>
          <p:cNvPr id="9" name="Text 6"/>
          <p:cNvSpPr/>
          <p:nvPr/>
        </p:nvSpPr>
        <p:spPr>
          <a:xfrm>
            <a:off x="530352" y="1856232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Unit of Dental Activity (UDA) system penalised complex care</a:t>
            </a:r>
            <a:endParaRPr lang="en-US" sz="900" dirty="0"/>
          </a:p>
        </p:txBody>
      </p:sp>
      <p:sp>
        <p:nvSpPr>
          <p:cNvPr id="10" name="Text 7"/>
          <p:cNvSpPr/>
          <p:nvPr/>
        </p:nvSpPr>
        <p:spPr>
          <a:xfrm>
            <a:off x="530352" y="2157984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Real-terms funding cuts of 30%+ since 2010 (BDA, 2024)</a:t>
            </a:r>
            <a:endParaRPr lang="en-US" sz="900" dirty="0"/>
          </a:p>
        </p:txBody>
      </p:sp>
      <p:sp>
        <p:nvSpPr>
          <p:cNvPr id="11" name="Text 8"/>
          <p:cNvSpPr/>
          <p:nvPr/>
        </p:nvSpPr>
        <p:spPr>
          <a:xfrm>
            <a:off x="530352" y="2459736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Unable to recruit/retain dentists in deprived areas</a:t>
            </a:r>
            <a:endParaRPr lang="en-US" sz="900" dirty="0"/>
          </a:p>
        </p:txBody>
      </p:sp>
      <p:sp>
        <p:nvSpPr>
          <p:cNvPr id="12" name="Shape 9"/>
          <p:cNvSpPr/>
          <p:nvPr/>
        </p:nvSpPr>
        <p:spPr>
          <a:xfrm>
            <a:off x="4846320" y="1051560"/>
            <a:ext cx="4206240" cy="1783080"/>
          </a:xfrm>
          <a:prstGeom prst="roundRect">
            <a:avLst>
              <a:gd name="adj" fmla="val 4103"/>
            </a:avLst>
          </a:prstGeom>
          <a:solidFill>
            <a:srgbClr val="F4F7FB"/>
          </a:solidFill>
          <a:ln w="6350">
            <a:solidFill>
              <a:srgbClr val="E8C0B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4" name="Text 10"/>
          <p:cNvSpPr/>
          <p:nvPr/>
        </p:nvSpPr>
        <p:spPr>
          <a:xfrm>
            <a:off x="5394960" y="1143000"/>
            <a:ext cx="3566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C0392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Workforce &amp; Capacity Crisis</a:t>
            </a:r>
            <a:endParaRPr lang="en-US" sz="1200" dirty="0"/>
          </a:p>
        </p:txBody>
      </p:sp>
      <p:sp>
        <p:nvSpPr>
          <p:cNvPr id="15" name="Text 11"/>
          <p:cNvSpPr/>
          <p:nvPr/>
        </p:nvSpPr>
        <p:spPr>
          <a:xfrm>
            <a:off x="5010912" y="1554480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~2,000 fewer NHS dentists since 2019 (NHSE, 2023)</a:t>
            </a:r>
            <a:endParaRPr lang="en-US" sz="900" dirty="0"/>
          </a:p>
        </p:txBody>
      </p:sp>
      <p:sp>
        <p:nvSpPr>
          <p:cNvPr id="16" name="Text 12"/>
          <p:cNvSpPr/>
          <p:nvPr/>
        </p:nvSpPr>
        <p:spPr>
          <a:xfrm>
            <a:off x="5010912" y="1856232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50% of dental graduates pursue private practice</a:t>
            </a:r>
            <a:endParaRPr lang="en-US" sz="900" dirty="0"/>
          </a:p>
        </p:txBody>
      </p:sp>
      <p:sp>
        <p:nvSpPr>
          <p:cNvPr id="17" name="Text 13"/>
          <p:cNvSpPr/>
          <p:nvPr/>
        </p:nvSpPr>
        <p:spPr>
          <a:xfrm>
            <a:off x="5010912" y="2157984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dental deserts in Northern England, including Co. Durham</a:t>
            </a:r>
            <a:endParaRPr lang="en-US" sz="900" dirty="0"/>
          </a:p>
        </p:txBody>
      </p:sp>
      <p:sp>
        <p:nvSpPr>
          <p:cNvPr id="18" name="Text 14"/>
          <p:cNvSpPr/>
          <p:nvPr/>
        </p:nvSpPr>
        <p:spPr>
          <a:xfrm>
            <a:off x="5010912" y="2459736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urgent dental care pathway for non-registered patients</a:t>
            </a:r>
            <a:endParaRPr lang="en-US" sz="900" dirty="0"/>
          </a:p>
        </p:txBody>
      </p:sp>
      <p:sp>
        <p:nvSpPr>
          <p:cNvPr id="19" name="Shape 15"/>
          <p:cNvSpPr/>
          <p:nvPr/>
        </p:nvSpPr>
        <p:spPr>
          <a:xfrm>
            <a:off x="365760" y="2971800"/>
            <a:ext cx="4206240" cy="1783080"/>
          </a:xfrm>
          <a:prstGeom prst="roundRect">
            <a:avLst>
              <a:gd name="adj" fmla="val 4103"/>
            </a:avLst>
          </a:prstGeom>
          <a:solidFill>
            <a:srgbClr val="F4F7FB"/>
          </a:solidFill>
          <a:ln w="6350">
            <a:solidFill>
              <a:srgbClr val="E8C0B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1" name="Text 16"/>
          <p:cNvSpPr/>
          <p:nvPr/>
        </p:nvSpPr>
        <p:spPr>
          <a:xfrm>
            <a:off x="914400" y="3063240"/>
            <a:ext cx="3566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C0392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Governance &amp; Accountability Gap</a:t>
            </a:r>
            <a:endParaRPr lang="en-US" sz="1200" dirty="0"/>
          </a:p>
        </p:txBody>
      </p:sp>
      <p:sp>
        <p:nvSpPr>
          <p:cNvPr id="22" name="Text 17"/>
          <p:cNvSpPr/>
          <p:nvPr/>
        </p:nvSpPr>
        <p:spPr>
          <a:xfrm>
            <a:off x="530352" y="3474720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ICBs (Integrated Care Boards) lack enforcement levers</a:t>
            </a:r>
            <a:endParaRPr lang="en-US" sz="900" dirty="0"/>
          </a:p>
        </p:txBody>
      </p:sp>
      <p:sp>
        <p:nvSpPr>
          <p:cNvPr id="23" name="Text 18"/>
          <p:cNvSpPr/>
          <p:nvPr/>
        </p:nvSpPr>
        <p:spPr>
          <a:xfrm>
            <a:off x="530352" y="3776472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mandatory access standard for NHS dentistry</a:t>
            </a:r>
            <a:endParaRPr lang="en-US" sz="900" dirty="0"/>
          </a:p>
        </p:txBody>
      </p:sp>
      <p:sp>
        <p:nvSpPr>
          <p:cNvPr id="24" name="Text 19"/>
          <p:cNvSpPr/>
          <p:nvPr/>
        </p:nvSpPr>
        <p:spPr>
          <a:xfrm>
            <a:off x="530352" y="4078224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Absence of real-time demand-capacity monitoring</a:t>
            </a:r>
            <a:endParaRPr lang="en-US" sz="900" dirty="0"/>
          </a:p>
        </p:txBody>
      </p:sp>
      <p:sp>
        <p:nvSpPr>
          <p:cNvPr id="25" name="Text 20"/>
          <p:cNvSpPr/>
          <p:nvPr/>
        </p:nvSpPr>
        <p:spPr>
          <a:xfrm>
            <a:off x="530352" y="4379976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Siloed commissioning: dental separate from wider NHS</a:t>
            </a:r>
            <a:endParaRPr lang="en-US" sz="900" dirty="0"/>
          </a:p>
        </p:txBody>
      </p:sp>
      <p:sp>
        <p:nvSpPr>
          <p:cNvPr id="26" name="Shape 21"/>
          <p:cNvSpPr/>
          <p:nvPr/>
        </p:nvSpPr>
        <p:spPr>
          <a:xfrm>
            <a:off x="4846320" y="2971800"/>
            <a:ext cx="4206240" cy="1783080"/>
          </a:xfrm>
          <a:prstGeom prst="roundRect">
            <a:avLst>
              <a:gd name="adj" fmla="val 4103"/>
            </a:avLst>
          </a:prstGeom>
          <a:solidFill>
            <a:srgbClr val="F4F7FB"/>
          </a:solidFill>
          <a:ln w="6350">
            <a:solidFill>
              <a:srgbClr val="E8C0B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8" name="Text 22"/>
          <p:cNvSpPr/>
          <p:nvPr/>
        </p:nvSpPr>
        <p:spPr>
          <a:xfrm>
            <a:off x="5394960" y="3063240"/>
            <a:ext cx="3566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C0392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Safety System Gaps</a:t>
            </a:r>
            <a:endParaRPr lang="en-US" sz="1200" dirty="0"/>
          </a:p>
        </p:txBody>
      </p:sp>
      <p:sp>
        <p:nvSpPr>
          <p:cNvPr id="29" name="Text 23"/>
          <p:cNvSpPr/>
          <p:nvPr/>
        </p:nvSpPr>
        <p:spPr>
          <a:xfrm>
            <a:off x="5010912" y="3474720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Untreated odontogenic infection → sepsis risk (NICE, 2023)</a:t>
            </a:r>
            <a:endParaRPr lang="en-US" sz="900" dirty="0"/>
          </a:p>
        </p:txBody>
      </p:sp>
      <p:sp>
        <p:nvSpPr>
          <p:cNvPr id="30" name="Text 24"/>
          <p:cNvSpPr/>
          <p:nvPr/>
        </p:nvSpPr>
        <p:spPr>
          <a:xfrm>
            <a:off x="5010912" y="3776472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clinical handover pathway from community dental to A&amp;E</a:t>
            </a:r>
            <a:endParaRPr lang="en-US" sz="900" dirty="0"/>
          </a:p>
        </p:txBody>
      </p:sp>
      <p:sp>
        <p:nvSpPr>
          <p:cNvPr id="31" name="Text 25"/>
          <p:cNvSpPr/>
          <p:nvPr/>
        </p:nvSpPr>
        <p:spPr>
          <a:xfrm>
            <a:off x="5010912" y="4078224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Hospital A&amp;E not configured for routine dental presentations</a:t>
            </a:r>
            <a:endParaRPr lang="en-US" sz="900" dirty="0"/>
          </a:p>
        </p:txBody>
      </p:sp>
      <p:sp>
        <p:nvSpPr>
          <p:cNvPr id="32" name="Text 26"/>
          <p:cNvSpPr/>
          <p:nvPr/>
        </p:nvSpPr>
        <p:spPr>
          <a:xfrm>
            <a:off x="5010912" y="4379976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r>
              <a:rPr lang="en-US" sz="9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Diagnostic imaging risk (contrast allergy) not mitigated upstream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02060"/>
          </a:solidFill>
          <a:ln w="12700">
            <a:solidFill>
              <a:srgbClr val="0D737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1062990" y="144199"/>
            <a:ext cx="77724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Swiss Cheese Model – Theoretical Framework</a:t>
            </a:r>
            <a:endParaRPr lang="en-US" sz="2400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E38E2D6-3C0E-9011-44D1-8B03A9D6388B}"/>
              </a:ext>
            </a:extLst>
          </p:cNvPr>
          <p:cNvSpPr/>
          <p:nvPr/>
        </p:nvSpPr>
        <p:spPr>
          <a:xfrm>
            <a:off x="1074420" y="1714500"/>
            <a:ext cx="1341120" cy="32232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2CCABB7-6BE3-13AE-F13F-BD952C2AF7F2}"/>
              </a:ext>
            </a:extLst>
          </p:cNvPr>
          <p:cNvSpPr/>
          <p:nvPr/>
        </p:nvSpPr>
        <p:spPr>
          <a:xfrm>
            <a:off x="2499360" y="1706880"/>
            <a:ext cx="1333500" cy="323088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137C82E-30DC-2050-5743-AAA4818C50DF}"/>
              </a:ext>
            </a:extLst>
          </p:cNvPr>
          <p:cNvSpPr/>
          <p:nvPr/>
        </p:nvSpPr>
        <p:spPr>
          <a:xfrm>
            <a:off x="3909060" y="1699260"/>
            <a:ext cx="1341120" cy="32232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7C22029-9F01-55BC-D959-433AACC0C29D}"/>
              </a:ext>
            </a:extLst>
          </p:cNvPr>
          <p:cNvSpPr/>
          <p:nvPr/>
        </p:nvSpPr>
        <p:spPr>
          <a:xfrm>
            <a:off x="5394960" y="1691640"/>
            <a:ext cx="1272540" cy="322326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88F607DC-94EF-2980-73DD-FF3BD341E663}"/>
              </a:ext>
            </a:extLst>
          </p:cNvPr>
          <p:cNvSpPr/>
          <p:nvPr/>
        </p:nvSpPr>
        <p:spPr>
          <a:xfrm>
            <a:off x="6812280" y="1684020"/>
            <a:ext cx="1272540" cy="322326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14250643-EB44-EBE5-2A36-65CD1D8973AE}"/>
              </a:ext>
            </a:extLst>
          </p:cNvPr>
          <p:cNvSpPr/>
          <p:nvPr/>
        </p:nvSpPr>
        <p:spPr>
          <a:xfrm>
            <a:off x="1577340" y="2499360"/>
            <a:ext cx="480060" cy="5257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EC4DB917-C806-FC4B-6037-0791AD03EAAD}"/>
              </a:ext>
            </a:extLst>
          </p:cNvPr>
          <p:cNvSpPr/>
          <p:nvPr/>
        </p:nvSpPr>
        <p:spPr>
          <a:xfrm>
            <a:off x="2918460" y="2857500"/>
            <a:ext cx="480060" cy="5257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4220964A-D10A-7F81-2F7D-74839D1E1899}"/>
              </a:ext>
            </a:extLst>
          </p:cNvPr>
          <p:cNvSpPr/>
          <p:nvPr/>
        </p:nvSpPr>
        <p:spPr>
          <a:xfrm>
            <a:off x="4259580" y="3322320"/>
            <a:ext cx="480060" cy="5257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6F52C912-C979-9861-8460-B7EC22F0BA85}"/>
              </a:ext>
            </a:extLst>
          </p:cNvPr>
          <p:cNvSpPr/>
          <p:nvPr/>
        </p:nvSpPr>
        <p:spPr>
          <a:xfrm>
            <a:off x="5715000" y="2644140"/>
            <a:ext cx="480060" cy="5257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FE17EB38-954F-2C48-DDAD-F939DEFED363}"/>
              </a:ext>
            </a:extLst>
          </p:cNvPr>
          <p:cNvSpPr/>
          <p:nvPr/>
        </p:nvSpPr>
        <p:spPr>
          <a:xfrm>
            <a:off x="7170420" y="2918460"/>
            <a:ext cx="480060" cy="5257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23B3AD7-087E-2F71-CFC5-EB565EEFC7E1}"/>
              </a:ext>
            </a:extLst>
          </p:cNvPr>
          <p:cNvSpPr txBox="1"/>
          <p:nvPr/>
        </p:nvSpPr>
        <p:spPr>
          <a:xfrm>
            <a:off x="1371600" y="1767840"/>
            <a:ext cx="9067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dirty="0"/>
              <a:t>Layer 1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38B8C33-F71D-52B9-93ED-909CB12538A8}"/>
              </a:ext>
            </a:extLst>
          </p:cNvPr>
          <p:cNvSpPr txBox="1"/>
          <p:nvPr/>
        </p:nvSpPr>
        <p:spPr>
          <a:xfrm>
            <a:off x="2758440" y="1767840"/>
            <a:ext cx="9067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dirty="0"/>
              <a:t>Layer 2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3DF3D22F-1BB3-DD21-419E-E56DA1F68626}"/>
              </a:ext>
            </a:extLst>
          </p:cNvPr>
          <p:cNvSpPr txBox="1"/>
          <p:nvPr/>
        </p:nvSpPr>
        <p:spPr>
          <a:xfrm>
            <a:off x="4168140" y="1751111"/>
            <a:ext cx="9067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dirty="0"/>
              <a:t>Layer 3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8ABF263-031C-68B8-8A77-DEECBBEAD7AD}"/>
              </a:ext>
            </a:extLst>
          </p:cNvPr>
          <p:cNvSpPr txBox="1"/>
          <p:nvPr/>
        </p:nvSpPr>
        <p:spPr>
          <a:xfrm>
            <a:off x="5501640" y="1751111"/>
            <a:ext cx="9067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dirty="0"/>
              <a:t>Layer 4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8DA7092F-1A59-5D9C-E160-DF7DF892B279}"/>
              </a:ext>
            </a:extLst>
          </p:cNvPr>
          <p:cNvSpPr txBox="1"/>
          <p:nvPr/>
        </p:nvSpPr>
        <p:spPr>
          <a:xfrm>
            <a:off x="6941820" y="1767840"/>
            <a:ext cx="9067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dirty="0"/>
              <a:t>Layer 5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F6D86FF2-9617-26F1-54A3-59DC9D5C777C}"/>
              </a:ext>
            </a:extLst>
          </p:cNvPr>
          <p:cNvSpPr txBox="1"/>
          <p:nvPr/>
        </p:nvSpPr>
        <p:spPr>
          <a:xfrm>
            <a:off x="1158240" y="2070407"/>
            <a:ext cx="1402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dirty="0"/>
              <a:t>Access to care barrier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C642F87-7544-45CC-78CF-98BC18ECA713}"/>
              </a:ext>
            </a:extLst>
          </p:cNvPr>
          <p:cNvSpPr txBox="1"/>
          <p:nvPr/>
        </p:nvSpPr>
        <p:spPr>
          <a:xfrm>
            <a:off x="2522220" y="2162145"/>
            <a:ext cx="1402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dirty="0"/>
              <a:t>Workforce Failure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283081D-5C7F-631D-D92B-AFA0E3D2239B}"/>
              </a:ext>
            </a:extLst>
          </p:cNvPr>
          <p:cNvSpPr txBox="1"/>
          <p:nvPr/>
        </p:nvSpPr>
        <p:spPr>
          <a:xfrm>
            <a:off x="3943350" y="2156013"/>
            <a:ext cx="1402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dirty="0"/>
              <a:t>Policy and funding weakness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DC3EB6C-6743-EA1F-515E-920AE7675960}"/>
              </a:ext>
            </a:extLst>
          </p:cNvPr>
          <p:cNvSpPr txBox="1"/>
          <p:nvPr/>
        </p:nvSpPr>
        <p:spPr>
          <a:xfrm>
            <a:off x="5436870" y="2156012"/>
            <a:ext cx="1402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</a:t>
            </a:r>
            <a:r>
              <a:rPr lang="en-IN" sz="1200" dirty="0" err="1"/>
              <a:t>linical</a:t>
            </a:r>
            <a:r>
              <a:rPr lang="en-IN" sz="1200" dirty="0"/>
              <a:t> care Barrier 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0B41B252-6EA3-1310-2F49-453FB620B6B8}"/>
              </a:ext>
            </a:extLst>
          </p:cNvPr>
          <p:cNvSpPr txBox="1"/>
          <p:nvPr/>
        </p:nvSpPr>
        <p:spPr>
          <a:xfrm>
            <a:off x="6995160" y="2009745"/>
            <a:ext cx="1402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dirty="0"/>
              <a:t>Safety risk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D7ABAD8-4CF1-E1F2-1C0E-F9608F5BFF93}"/>
              </a:ext>
            </a:extLst>
          </p:cNvPr>
          <p:cNvSpPr txBox="1"/>
          <p:nvPr/>
        </p:nvSpPr>
        <p:spPr>
          <a:xfrm>
            <a:off x="979170" y="3776216"/>
            <a:ext cx="15011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/>
              <a:t>-Inability to obtain a timely NHS dental appointment</a:t>
            </a:r>
          </a:p>
          <a:p>
            <a:pPr algn="ctr"/>
            <a:endParaRPr lang="en-US" sz="1100" dirty="0"/>
          </a:p>
          <a:p>
            <a:pPr algn="ctr"/>
            <a:r>
              <a:rPr lang="en-US" sz="1100" dirty="0"/>
              <a:t>Delayed treatment of dental infection</a:t>
            </a:r>
            <a:endParaRPr lang="en-IN" sz="1100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9AFF70BB-159D-C14A-D438-A92562C33AE4}"/>
              </a:ext>
            </a:extLst>
          </p:cNvPr>
          <p:cNvSpPr txBox="1"/>
          <p:nvPr/>
        </p:nvSpPr>
        <p:spPr>
          <a:xfrm>
            <a:off x="2411730" y="3928616"/>
            <a:ext cx="150114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100" dirty="0"/>
              <a:t>NHS Dentist Shortages</a:t>
            </a:r>
          </a:p>
          <a:p>
            <a:pPr algn="ctr"/>
            <a:endParaRPr lang="en-IN" sz="1100" dirty="0"/>
          </a:p>
          <a:p>
            <a:pPr algn="ctr"/>
            <a:r>
              <a:rPr lang="en-IN" sz="1100" dirty="0"/>
              <a:t>Limited urgent dental services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06786070-6B30-1AAD-B20D-42A956167D3E}"/>
              </a:ext>
            </a:extLst>
          </p:cNvPr>
          <p:cNvSpPr txBox="1"/>
          <p:nvPr/>
        </p:nvSpPr>
        <p:spPr>
          <a:xfrm>
            <a:off x="3844290" y="3866375"/>
            <a:ext cx="15011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100" dirty="0"/>
              <a:t>Poor funding and unequal service provision</a:t>
            </a:r>
          </a:p>
          <a:p>
            <a:pPr algn="ctr"/>
            <a:endParaRPr lang="en-IN" sz="1100" dirty="0"/>
          </a:p>
          <a:p>
            <a:pPr algn="ctr"/>
            <a:r>
              <a:rPr lang="en-IN" sz="1100" dirty="0"/>
              <a:t>NHS dental contract limitation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1DB7302-CB91-2D8F-2F4D-49266C886139}"/>
              </a:ext>
            </a:extLst>
          </p:cNvPr>
          <p:cNvSpPr txBox="1"/>
          <p:nvPr/>
        </p:nvSpPr>
        <p:spPr>
          <a:xfrm>
            <a:off x="5276850" y="3959096"/>
            <a:ext cx="150114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100" dirty="0"/>
              <a:t>Need for advanced diagnostic investigations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31DDD910-D415-6219-52E3-9AA25A5C0D13}"/>
              </a:ext>
            </a:extLst>
          </p:cNvPr>
          <p:cNvSpPr txBox="1"/>
          <p:nvPr/>
        </p:nvSpPr>
        <p:spPr>
          <a:xfrm>
            <a:off x="6709410" y="3920996"/>
            <a:ext cx="150114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100" dirty="0"/>
              <a:t>Administration of contrast media</a:t>
            </a:r>
          </a:p>
          <a:p>
            <a:pPr algn="ctr"/>
            <a:endParaRPr lang="en-IN" sz="1100" dirty="0"/>
          </a:p>
          <a:p>
            <a:pPr algn="ctr"/>
            <a:r>
              <a:rPr lang="en-IN" sz="1100" dirty="0"/>
              <a:t>Rare anaphylactic reaction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FAE131-12E2-0CEA-781D-52B775FD6D19}"/>
              </a:ext>
            </a:extLst>
          </p:cNvPr>
          <p:cNvSpPr txBox="1"/>
          <p:nvPr/>
        </p:nvSpPr>
        <p:spPr>
          <a:xfrm>
            <a:off x="4663440" y="4857543"/>
            <a:ext cx="4038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(Reason, 2000; Vincent and Amalberti, 2016)</a:t>
            </a:r>
            <a:endParaRPr lang="en-IN" sz="1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AE92038-DC4C-70D0-D3B7-F9E5C74020AF}"/>
              </a:ext>
            </a:extLst>
          </p:cNvPr>
          <p:cNvSpPr txBox="1"/>
          <p:nvPr/>
        </p:nvSpPr>
        <p:spPr>
          <a:xfrm>
            <a:off x="137160" y="1112520"/>
            <a:ext cx="86982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James Reason proposed that patient harm occurs when multiple system weaknesses align (Reason, 2000).</a:t>
            </a:r>
            <a:endParaRPr lang="en-IN" sz="1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F77CA687-708D-EF69-A0A4-F554125F04CF}"/>
              </a:ext>
            </a:extLst>
          </p:cNvPr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E99A22-8ABE-2B2B-A835-4FE2E4F4763D}"/>
              </a:ext>
            </a:extLst>
          </p:cNvPr>
          <p:cNvSpPr txBox="1"/>
          <p:nvPr/>
        </p:nvSpPr>
        <p:spPr>
          <a:xfrm>
            <a:off x="222837" y="195590"/>
            <a:ext cx="8867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Application of the Swiss Cheese Model</a:t>
            </a:r>
            <a:endParaRPr lang="en-IN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64A30B0-6C29-33CC-3543-2B2B62B567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4736998"/>
              </p:ext>
            </p:extLst>
          </p:nvPr>
        </p:nvGraphicFramePr>
        <p:xfrm>
          <a:off x="83820" y="998221"/>
          <a:ext cx="8839200" cy="39489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19600">
                  <a:extLst>
                    <a:ext uri="{9D8B030D-6E8A-4147-A177-3AD203B41FA5}">
                      <a16:colId xmlns:a16="http://schemas.microsoft.com/office/drawing/2014/main" val="3225231086"/>
                    </a:ext>
                  </a:extLst>
                </a:gridCol>
                <a:gridCol w="4419600">
                  <a:extLst>
                    <a:ext uri="{9D8B030D-6E8A-4147-A177-3AD203B41FA5}">
                      <a16:colId xmlns:a16="http://schemas.microsoft.com/office/drawing/2014/main" val="2252460289"/>
                    </a:ext>
                  </a:extLst>
                </a:gridCol>
              </a:tblGrid>
              <a:tr h="515222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Swiss Cheese Layer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/>
                        <a:t>Application to the Case</a:t>
                      </a:r>
                      <a:endParaRPr lang="en-IN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294422"/>
                  </a:ext>
                </a:extLst>
              </a:tr>
              <a:tr h="604305">
                <a:tc>
                  <a:txBody>
                    <a:bodyPr/>
                    <a:lstStyle/>
                    <a:p>
                      <a:pPr algn="l"/>
                      <a:r>
                        <a:rPr lang="en-US" sz="1200" dirty="0"/>
                        <a:t>1.Access to Care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Leigh Rodgers experienced severe dental pain for several weeks but was unable to obtain a timely NHS dental appointment, delaying diagnosis and treatment.</a:t>
                      </a:r>
                      <a:endParaRPr lang="en-IN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1346596"/>
                  </a:ext>
                </a:extLst>
              </a:tr>
              <a:tr h="573850">
                <a:tc>
                  <a:txBody>
                    <a:bodyPr/>
                    <a:lstStyle/>
                    <a:p>
                      <a:pPr algn="l"/>
                      <a:r>
                        <a:rPr lang="en-US" sz="1200" dirty="0"/>
                        <a:t>2.Workforce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Shortage of NHS dentist reduced service availability</a:t>
                      </a:r>
                      <a:endParaRPr lang="en-IN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8914040"/>
                  </a:ext>
                </a:extLst>
              </a:tr>
              <a:tr h="573850">
                <a:tc>
                  <a:txBody>
                    <a:bodyPr/>
                    <a:lstStyle/>
                    <a:p>
                      <a:pPr algn="l"/>
                      <a:r>
                        <a:rPr lang="en-US" sz="1200" dirty="0"/>
                        <a:t>3.Policy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NHS dental contract and funding issues limited access</a:t>
                      </a:r>
                      <a:endParaRPr lang="en-IN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7744891"/>
                  </a:ext>
                </a:extLst>
              </a:tr>
              <a:tr h="776964">
                <a:tc>
                  <a:txBody>
                    <a:bodyPr/>
                    <a:lstStyle/>
                    <a:p>
                      <a:pPr algn="l"/>
                      <a:r>
                        <a:rPr lang="en-US" sz="1200" dirty="0"/>
                        <a:t>4. Clinical Care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By the time Leigh Rodgers reached hospital, her dental infection had worsened. Clinicians suspected a serious deep neck infection (including possible Ludwig’s angina) and arranged a CT scan to guide treatment.</a:t>
                      </a:r>
                      <a:endParaRPr lang="en-IN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348864"/>
                  </a:ext>
                </a:extLst>
              </a:tr>
              <a:tr h="776964">
                <a:tc>
                  <a:txBody>
                    <a:bodyPr/>
                    <a:lstStyle/>
                    <a:p>
                      <a:pPr algn="l"/>
                      <a:r>
                        <a:rPr lang="en-US" sz="1200" dirty="0"/>
                        <a:t>5. Safety Barrier Failure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During the CT investigation, Leigh Rodgers suffered a rare anaphylactic reaction to the iodinated contrast medium. Despite emergency treatment, she died approximately 90 minutes later.</a:t>
                      </a:r>
                      <a:endParaRPr lang="en-IN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50796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BE2F7745-85A5-6BB8-B9E2-9392CC009220}"/>
              </a:ext>
            </a:extLst>
          </p:cNvPr>
          <p:cNvSpPr txBox="1"/>
          <p:nvPr/>
        </p:nvSpPr>
        <p:spPr>
          <a:xfrm>
            <a:off x="5248718" y="4885426"/>
            <a:ext cx="537882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(Reason, 2000; Vincent and Amalberti, 2016)</a:t>
            </a:r>
            <a:endParaRPr lang="en-IN" sz="1400" dirty="0"/>
          </a:p>
        </p:txBody>
      </p:sp>
    </p:spTree>
    <p:extLst>
      <p:ext uri="{BB962C8B-B14F-4D97-AF65-F5344CB8AC3E}">
        <p14:creationId xmlns:p14="http://schemas.microsoft.com/office/powerpoint/2010/main" val="1168216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F7E94BC2-B00A-692A-3C34-AE80F6809315}"/>
              </a:ext>
            </a:extLst>
          </p:cNvPr>
          <p:cNvSpPr/>
          <p:nvPr/>
        </p:nvSpPr>
        <p:spPr>
          <a:xfrm>
            <a:off x="0" y="0"/>
            <a:ext cx="9144000" cy="684502"/>
          </a:xfrm>
          <a:prstGeom prst="rect">
            <a:avLst/>
          </a:prstGeom>
          <a:solidFill>
            <a:srgbClr val="002060"/>
          </a:solidFill>
          <a:ln w="12700">
            <a:solidFill>
              <a:srgbClr val="0D7377"/>
            </a:solidFill>
            <a:prstDash val="solid"/>
          </a:ln>
        </p:spPr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8DBBC1-AFA2-1202-DF8A-92E380E7BC2D}"/>
              </a:ext>
            </a:extLst>
          </p:cNvPr>
          <p:cNvSpPr txBox="1"/>
          <p:nvPr/>
        </p:nvSpPr>
        <p:spPr>
          <a:xfrm>
            <a:off x="906716" y="122945"/>
            <a:ext cx="71999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+mj-lt"/>
              </a:rPr>
              <a:t>Benchmarking analysis</a:t>
            </a:r>
            <a:endParaRPr lang="en-IN" sz="2400" b="1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2F9B57E-205B-1D5C-E6A8-CE137608BE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699911"/>
              </p:ext>
            </p:extLst>
          </p:nvPr>
        </p:nvGraphicFramePr>
        <p:xfrm>
          <a:off x="303519" y="822192"/>
          <a:ext cx="8536962" cy="4145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5654">
                  <a:extLst>
                    <a:ext uri="{9D8B030D-6E8A-4147-A177-3AD203B41FA5}">
                      <a16:colId xmlns:a16="http://schemas.microsoft.com/office/drawing/2014/main" val="669500458"/>
                    </a:ext>
                  </a:extLst>
                </a:gridCol>
                <a:gridCol w="2845654">
                  <a:extLst>
                    <a:ext uri="{9D8B030D-6E8A-4147-A177-3AD203B41FA5}">
                      <a16:colId xmlns:a16="http://schemas.microsoft.com/office/drawing/2014/main" val="3433732851"/>
                    </a:ext>
                  </a:extLst>
                </a:gridCol>
                <a:gridCol w="2845654">
                  <a:extLst>
                    <a:ext uri="{9D8B030D-6E8A-4147-A177-3AD203B41FA5}">
                      <a16:colId xmlns:a16="http://schemas.microsoft.com/office/drawing/2014/main" val="408942256"/>
                    </a:ext>
                  </a:extLst>
                </a:gridCol>
              </a:tblGrid>
              <a:tr h="579765">
                <a:tc>
                  <a:txBody>
                    <a:bodyPr/>
                    <a:lstStyle/>
                    <a:p>
                      <a:r>
                        <a:rPr lang="en-US" sz="1200" dirty="0"/>
                        <a:t>National Standard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Expected Standard 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What happened in the Case</a:t>
                      </a:r>
                      <a:endParaRPr lang="en-IN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5301647"/>
                  </a:ext>
                </a:extLst>
              </a:tr>
              <a:tr h="791109">
                <a:tc>
                  <a:txBody>
                    <a:bodyPr/>
                    <a:lstStyle/>
                    <a:p>
                      <a:r>
                        <a:rPr lang="en-US" sz="1200" dirty="0"/>
                        <a:t>NHS England – Urgent Dental Care Pathway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Patients with severe dental pain or suspected infection should receive urgent assessment within an appropriate timeframe.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Leigh Rodgers was unable to obtain a timely NHS dental appointment despite weeks of severe pain.</a:t>
                      </a:r>
                      <a:endParaRPr lang="en-IN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4084530"/>
                  </a:ext>
                </a:extLst>
              </a:tr>
              <a:tr h="615307">
                <a:tc>
                  <a:txBody>
                    <a:bodyPr/>
                    <a:lstStyle/>
                    <a:p>
                      <a:r>
                        <a:rPr lang="en-US" sz="1200" dirty="0"/>
                        <a:t>NICE Guidelines NG15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Patients with suspected deep neck infection should be assessed rapidly and referred appropriately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Hospital referral occurred only after the condition had significantly worsened</a:t>
                      </a:r>
                      <a:endParaRPr lang="en-IN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8609311"/>
                  </a:ext>
                </a:extLst>
              </a:tr>
              <a:tr h="791109">
                <a:tc>
                  <a:txBody>
                    <a:bodyPr/>
                    <a:lstStyle/>
                    <a:p>
                      <a:r>
                        <a:rPr lang="en-US" sz="1200" dirty="0"/>
                        <a:t>WHO Global Oral Health Strategy (2023-2030)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Oral disease should be managed early through preventive and accessible primary care to avoid emergency admissions.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Failure to access NHS dentistry delayed treatment and increased the risk of severe complications</a:t>
                      </a:r>
                      <a:endParaRPr lang="en-IN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0427870"/>
                  </a:ext>
                </a:extLst>
              </a:tr>
              <a:tr h="615307">
                <a:tc>
                  <a:txBody>
                    <a:bodyPr/>
                    <a:lstStyle/>
                    <a:p>
                      <a:r>
                        <a:rPr lang="en-US" sz="1200" dirty="0"/>
                        <a:t>Care Quality </a:t>
                      </a:r>
                      <a:r>
                        <a:rPr lang="en-US" sz="1200" dirty="0" err="1"/>
                        <a:t>Comission</a:t>
                      </a:r>
                      <a:r>
                        <a:rPr lang="en-US" sz="1200" dirty="0"/>
                        <a:t> (CQC)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Services should provide timely, responsive and safe care with prompt access based on clinical need.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Limited NHS dental capacity reduced timely access to appropriate care</a:t>
                      </a:r>
                      <a:endParaRPr lang="en-IN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0328843"/>
                  </a:ext>
                </a:extLst>
              </a:tr>
              <a:tr h="615307">
                <a:tc>
                  <a:txBody>
                    <a:bodyPr/>
                    <a:lstStyle/>
                    <a:p>
                      <a:r>
                        <a:rPr lang="en-US" sz="1200" dirty="0"/>
                        <a:t>British Dental Association (BDA)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NHS dentistry should ensure timely access through adequate workforce capacity and funding.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Workforce shortages and funding pressures contributed to delayed treatment.</a:t>
                      </a:r>
                      <a:endParaRPr lang="en-IN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061471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F3D6977-114B-4FC2-6582-9DF78728F163}"/>
              </a:ext>
            </a:extLst>
          </p:cNvPr>
          <p:cNvSpPr txBox="1"/>
          <p:nvPr/>
        </p:nvSpPr>
        <p:spPr>
          <a:xfrm>
            <a:off x="3688330" y="4917146"/>
            <a:ext cx="547871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000" dirty="0"/>
              <a:t>(NHS England, 2025; NICE, 2024; WHO, 2024; CQC, 2024; British Dental Association, 2025)</a:t>
            </a:r>
          </a:p>
        </p:txBody>
      </p:sp>
    </p:spTree>
    <p:extLst>
      <p:ext uri="{BB962C8B-B14F-4D97-AF65-F5344CB8AC3E}">
        <p14:creationId xmlns:p14="http://schemas.microsoft.com/office/powerpoint/2010/main" val="29994888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2">
            <a:extLst>
              <a:ext uri="{FF2B5EF4-FFF2-40B4-BE49-F238E27FC236}">
                <a16:creationId xmlns:a16="http://schemas.microsoft.com/office/drawing/2014/main" id="{EEFA0885-CFDB-1424-37AE-06C25A66419C}"/>
              </a:ext>
            </a:extLst>
          </p:cNvPr>
          <p:cNvSpPr/>
          <p:nvPr/>
        </p:nvSpPr>
        <p:spPr>
          <a:xfrm>
            <a:off x="274320" y="723900"/>
            <a:ext cx="3230880" cy="42672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6350">
            <a:solidFill>
              <a:srgbClr val="D1DCE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400" dirty="0"/>
              <a:t>       Introduction</a:t>
            </a:r>
            <a:endParaRPr lang="en-IN" sz="1400" dirty="0"/>
          </a:p>
        </p:txBody>
      </p:sp>
      <p:sp>
        <p:nvSpPr>
          <p:cNvPr id="5" name="Shape 3">
            <a:extLst>
              <a:ext uri="{FF2B5EF4-FFF2-40B4-BE49-F238E27FC236}">
                <a16:creationId xmlns:a16="http://schemas.microsoft.com/office/drawing/2014/main" id="{36DABE92-D1F4-485C-3730-B8C3FEE343FA}"/>
              </a:ext>
            </a:extLst>
          </p:cNvPr>
          <p:cNvSpPr/>
          <p:nvPr/>
        </p:nvSpPr>
        <p:spPr>
          <a:xfrm>
            <a:off x="274320" y="731520"/>
            <a:ext cx="411480" cy="426720"/>
          </a:xfrm>
          <a:prstGeom prst="roundRect">
            <a:avLst>
              <a:gd name="adj" fmla="val 11111"/>
            </a:avLst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</a:rPr>
              <a:t>01</a:t>
            </a:r>
            <a:endParaRPr lang="en-IN" sz="1200" dirty="0">
              <a:solidFill>
                <a:schemeClr val="bg1"/>
              </a:solidFill>
            </a:endParaRPr>
          </a:p>
        </p:txBody>
      </p:sp>
      <p:sp>
        <p:nvSpPr>
          <p:cNvPr id="6" name="Shape 0">
            <a:extLst>
              <a:ext uri="{FF2B5EF4-FFF2-40B4-BE49-F238E27FC236}">
                <a16:creationId xmlns:a16="http://schemas.microsoft.com/office/drawing/2014/main" id="{C3D81D17-CC14-880C-FB4E-CE551987E4E0}"/>
              </a:ext>
            </a:extLst>
          </p:cNvPr>
          <p:cNvSpPr/>
          <p:nvPr/>
        </p:nvSpPr>
        <p:spPr>
          <a:xfrm>
            <a:off x="0" y="0"/>
            <a:ext cx="9144000" cy="541020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Proposed Structure for Component two </a:t>
            </a:r>
            <a:endParaRPr lang="en-IN" b="1" dirty="0">
              <a:solidFill>
                <a:schemeClr val="bg1"/>
              </a:solidFill>
            </a:endParaRPr>
          </a:p>
        </p:txBody>
      </p:sp>
      <p:sp>
        <p:nvSpPr>
          <p:cNvPr id="7" name="Shape 2">
            <a:extLst>
              <a:ext uri="{FF2B5EF4-FFF2-40B4-BE49-F238E27FC236}">
                <a16:creationId xmlns:a16="http://schemas.microsoft.com/office/drawing/2014/main" id="{7FD97D8A-215B-393E-F3DD-BAB57B4C88BF}"/>
              </a:ext>
            </a:extLst>
          </p:cNvPr>
          <p:cNvSpPr/>
          <p:nvPr/>
        </p:nvSpPr>
        <p:spPr>
          <a:xfrm>
            <a:off x="266700" y="1226820"/>
            <a:ext cx="3230880" cy="42672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6350">
            <a:solidFill>
              <a:srgbClr val="D1DCE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400" dirty="0"/>
              <a:t>       Patient Safety </a:t>
            </a:r>
            <a:endParaRPr lang="en-IN" sz="1400" dirty="0"/>
          </a:p>
        </p:txBody>
      </p:sp>
      <p:sp>
        <p:nvSpPr>
          <p:cNvPr id="8" name="Shape 3">
            <a:extLst>
              <a:ext uri="{FF2B5EF4-FFF2-40B4-BE49-F238E27FC236}">
                <a16:creationId xmlns:a16="http://schemas.microsoft.com/office/drawing/2014/main" id="{68F0AD7B-BF18-E6E6-C381-E6330E3ED526}"/>
              </a:ext>
            </a:extLst>
          </p:cNvPr>
          <p:cNvSpPr/>
          <p:nvPr/>
        </p:nvSpPr>
        <p:spPr>
          <a:xfrm>
            <a:off x="281940" y="1242060"/>
            <a:ext cx="411480" cy="426720"/>
          </a:xfrm>
          <a:prstGeom prst="roundRect">
            <a:avLst>
              <a:gd name="adj" fmla="val 11111"/>
            </a:avLst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</a:rPr>
              <a:t>02</a:t>
            </a:r>
            <a:endParaRPr lang="en-IN" sz="1200" dirty="0">
              <a:solidFill>
                <a:schemeClr val="bg1"/>
              </a:solidFill>
            </a:endParaRPr>
          </a:p>
        </p:txBody>
      </p:sp>
      <p:sp>
        <p:nvSpPr>
          <p:cNvPr id="11" name="Shape 2">
            <a:extLst>
              <a:ext uri="{FF2B5EF4-FFF2-40B4-BE49-F238E27FC236}">
                <a16:creationId xmlns:a16="http://schemas.microsoft.com/office/drawing/2014/main" id="{5BDA356E-F975-4EFC-E19D-771F8FB3A801}"/>
              </a:ext>
            </a:extLst>
          </p:cNvPr>
          <p:cNvSpPr/>
          <p:nvPr/>
        </p:nvSpPr>
        <p:spPr>
          <a:xfrm>
            <a:off x="274320" y="1844040"/>
            <a:ext cx="3230880" cy="42672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6350">
            <a:solidFill>
              <a:srgbClr val="D1DCE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400" dirty="0"/>
              <a:t>       Root cause Analysis &amp; Fishbone   </a:t>
            </a:r>
            <a:endParaRPr lang="en-IN" sz="1400" dirty="0"/>
          </a:p>
        </p:txBody>
      </p:sp>
      <p:sp>
        <p:nvSpPr>
          <p:cNvPr id="12" name="Shape 3">
            <a:extLst>
              <a:ext uri="{FF2B5EF4-FFF2-40B4-BE49-F238E27FC236}">
                <a16:creationId xmlns:a16="http://schemas.microsoft.com/office/drawing/2014/main" id="{E99681B6-0138-AFFC-A0E9-E5C621E41179}"/>
              </a:ext>
            </a:extLst>
          </p:cNvPr>
          <p:cNvSpPr/>
          <p:nvPr/>
        </p:nvSpPr>
        <p:spPr>
          <a:xfrm>
            <a:off x="289560" y="1851660"/>
            <a:ext cx="411480" cy="426720"/>
          </a:xfrm>
          <a:prstGeom prst="roundRect">
            <a:avLst>
              <a:gd name="adj" fmla="val 11111"/>
            </a:avLst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</a:rPr>
              <a:t>03</a:t>
            </a:r>
            <a:endParaRPr lang="en-IN" sz="1200" dirty="0">
              <a:solidFill>
                <a:schemeClr val="bg1"/>
              </a:solidFill>
            </a:endParaRPr>
          </a:p>
        </p:txBody>
      </p:sp>
      <p:sp>
        <p:nvSpPr>
          <p:cNvPr id="13" name="Shape 2">
            <a:extLst>
              <a:ext uri="{FF2B5EF4-FFF2-40B4-BE49-F238E27FC236}">
                <a16:creationId xmlns:a16="http://schemas.microsoft.com/office/drawing/2014/main" id="{79549396-3316-4634-00F3-B731494B1016}"/>
              </a:ext>
            </a:extLst>
          </p:cNvPr>
          <p:cNvSpPr/>
          <p:nvPr/>
        </p:nvSpPr>
        <p:spPr>
          <a:xfrm>
            <a:off x="266700" y="2362200"/>
            <a:ext cx="3230880" cy="42672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6350">
            <a:solidFill>
              <a:srgbClr val="D1DCE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400" dirty="0"/>
              <a:t>       System Theory   </a:t>
            </a:r>
            <a:endParaRPr lang="en-IN" sz="1400" dirty="0"/>
          </a:p>
        </p:txBody>
      </p:sp>
      <p:sp>
        <p:nvSpPr>
          <p:cNvPr id="14" name="Shape 2">
            <a:extLst>
              <a:ext uri="{FF2B5EF4-FFF2-40B4-BE49-F238E27FC236}">
                <a16:creationId xmlns:a16="http://schemas.microsoft.com/office/drawing/2014/main" id="{E32E2EB6-75AC-7381-F41D-1538380B8A99}"/>
              </a:ext>
            </a:extLst>
          </p:cNvPr>
          <p:cNvSpPr/>
          <p:nvPr/>
        </p:nvSpPr>
        <p:spPr>
          <a:xfrm>
            <a:off x="266700" y="2842260"/>
            <a:ext cx="3230880" cy="42672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6350">
            <a:solidFill>
              <a:srgbClr val="D1DCE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400" dirty="0"/>
              <a:t>      Donabedian Model</a:t>
            </a:r>
            <a:endParaRPr lang="en-IN" sz="1400" dirty="0"/>
          </a:p>
        </p:txBody>
      </p:sp>
      <p:sp>
        <p:nvSpPr>
          <p:cNvPr id="15" name="Shape 2">
            <a:extLst>
              <a:ext uri="{FF2B5EF4-FFF2-40B4-BE49-F238E27FC236}">
                <a16:creationId xmlns:a16="http://schemas.microsoft.com/office/drawing/2014/main" id="{FD95E633-C41C-C9B8-C1E4-F4D0BE77100A}"/>
              </a:ext>
            </a:extLst>
          </p:cNvPr>
          <p:cNvSpPr/>
          <p:nvPr/>
        </p:nvSpPr>
        <p:spPr>
          <a:xfrm>
            <a:off x="266700" y="3436620"/>
            <a:ext cx="3230880" cy="42672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6350">
            <a:solidFill>
              <a:srgbClr val="D1DCE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400" dirty="0"/>
              <a:t>      Policy Analysis</a:t>
            </a:r>
            <a:endParaRPr lang="en-IN" sz="1400" dirty="0"/>
          </a:p>
        </p:txBody>
      </p:sp>
      <p:sp>
        <p:nvSpPr>
          <p:cNvPr id="16" name="Shape 2">
            <a:extLst>
              <a:ext uri="{FF2B5EF4-FFF2-40B4-BE49-F238E27FC236}">
                <a16:creationId xmlns:a16="http://schemas.microsoft.com/office/drawing/2014/main" id="{297739E2-E5E6-C8B8-2059-55851C6D72D9}"/>
              </a:ext>
            </a:extLst>
          </p:cNvPr>
          <p:cNvSpPr/>
          <p:nvPr/>
        </p:nvSpPr>
        <p:spPr>
          <a:xfrm>
            <a:off x="4541520" y="731520"/>
            <a:ext cx="3230880" cy="42672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6350">
            <a:solidFill>
              <a:srgbClr val="D1DCE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200" dirty="0"/>
              <a:t>       Impact on Quality, Equity and </a:t>
            </a:r>
            <a:r>
              <a:rPr lang="en-US" sz="1200" dirty="0" err="1"/>
              <a:t>Efficency</a:t>
            </a:r>
            <a:endParaRPr lang="en-IN" sz="1200" dirty="0"/>
          </a:p>
        </p:txBody>
      </p:sp>
      <p:sp>
        <p:nvSpPr>
          <p:cNvPr id="17" name="Shape 2">
            <a:extLst>
              <a:ext uri="{FF2B5EF4-FFF2-40B4-BE49-F238E27FC236}">
                <a16:creationId xmlns:a16="http://schemas.microsoft.com/office/drawing/2014/main" id="{F880A220-E960-3683-80BA-6E03596664E5}"/>
              </a:ext>
            </a:extLst>
          </p:cNvPr>
          <p:cNvSpPr/>
          <p:nvPr/>
        </p:nvSpPr>
        <p:spPr>
          <a:xfrm>
            <a:off x="4541520" y="1249680"/>
            <a:ext cx="3230880" cy="42672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6350">
            <a:solidFill>
              <a:srgbClr val="D1DCE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200" dirty="0"/>
              <a:t>       Recommendation</a:t>
            </a:r>
            <a:endParaRPr lang="en-IN" sz="1200" dirty="0"/>
          </a:p>
        </p:txBody>
      </p:sp>
      <p:sp>
        <p:nvSpPr>
          <p:cNvPr id="18" name="Shape 2">
            <a:extLst>
              <a:ext uri="{FF2B5EF4-FFF2-40B4-BE49-F238E27FC236}">
                <a16:creationId xmlns:a16="http://schemas.microsoft.com/office/drawing/2014/main" id="{41E969FB-AD0A-EDE5-4752-8B1E2D51460B}"/>
              </a:ext>
            </a:extLst>
          </p:cNvPr>
          <p:cNvSpPr/>
          <p:nvPr/>
        </p:nvSpPr>
        <p:spPr>
          <a:xfrm>
            <a:off x="4541520" y="1737360"/>
            <a:ext cx="3230880" cy="42672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6350">
            <a:solidFill>
              <a:srgbClr val="D1DCE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200" dirty="0"/>
              <a:t>       Conclusion</a:t>
            </a:r>
            <a:endParaRPr lang="en-IN" sz="1200" dirty="0"/>
          </a:p>
        </p:txBody>
      </p:sp>
      <p:sp>
        <p:nvSpPr>
          <p:cNvPr id="19" name="Shape 2">
            <a:extLst>
              <a:ext uri="{FF2B5EF4-FFF2-40B4-BE49-F238E27FC236}">
                <a16:creationId xmlns:a16="http://schemas.microsoft.com/office/drawing/2014/main" id="{62CADB69-9EF6-3A44-A66C-3F556B355663}"/>
              </a:ext>
            </a:extLst>
          </p:cNvPr>
          <p:cNvSpPr/>
          <p:nvPr/>
        </p:nvSpPr>
        <p:spPr>
          <a:xfrm>
            <a:off x="4541520" y="2316480"/>
            <a:ext cx="3230880" cy="42672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6350">
            <a:solidFill>
              <a:srgbClr val="D1DCE8"/>
            </a:solidFill>
            <a:prstDash val="solid"/>
          </a:ln>
          <a:effectLst>
            <a:outerShdw blurRad="635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200" dirty="0"/>
              <a:t>       References</a:t>
            </a:r>
            <a:endParaRPr lang="en-IN" sz="1200" dirty="0"/>
          </a:p>
        </p:txBody>
      </p:sp>
      <p:sp>
        <p:nvSpPr>
          <p:cNvPr id="20" name="Shape 3">
            <a:extLst>
              <a:ext uri="{FF2B5EF4-FFF2-40B4-BE49-F238E27FC236}">
                <a16:creationId xmlns:a16="http://schemas.microsoft.com/office/drawing/2014/main" id="{F46DBEFC-F3CB-05C3-9358-4E47E961151A}"/>
              </a:ext>
            </a:extLst>
          </p:cNvPr>
          <p:cNvSpPr/>
          <p:nvPr/>
        </p:nvSpPr>
        <p:spPr>
          <a:xfrm>
            <a:off x="281940" y="3436620"/>
            <a:ext cx="411480" cy="426720"/>
          </a:xfrm>
          <a:prstGeom prst="roundRect">
            <a:avLst>
              <a:gd name="adj" fmla="val 11111"/>
            </a:avLst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</a:rPr>
              <a:t>06</a:t>
            </a:r>
            <a:endParaRPr lang="en-IN" sz="1200" dirty="0">
              <a:solidFill>
                <a:schemeClr val="bg1"/>
              </a:solidFill>
            </a:endParaRPr>
          </a:p>
        </p:txBody>
      </p:sp>
      <p:sp>
        <p:nvSpPr>
          <p:cNvPr id="21" name="Shape 3">
            <a:extLst>
              <a:ext uri="{FF2B5EF4-FFF2-40B4-BE49-F238E27FC236}">
                <a16:creationId xmlns:a16="http://schemas.microsoft.com/office/drawing/2014/main" id="{A0974D73-2651-B6E8-9A73-4CEEDA3907D8}"/>
              </a:ext>
            </a:extLst>
          </p:cNvPr>
          <p:cNvSpPr/>
          <p:nvPr/>
        </p:nvSpPr>
        <p:spPr>
          <a:xfrm>
            <a:off x="281940" y="2857500"/>
            <a:ext cx="411480" cy="426720"/>
          </a:xfrm>
          <a:prstGeom prst="roundRect">
            <a:avLst>
              <a:gd name="adj" fmla="val 11111"/>
            </a:avLst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</a:rPr>
              <a:t>05</a:t>
            </a:r>
            <a:endParaRPr lang="en-IN" sz="1200" dirty="0">
              <a:solidFill>
                <a:schemeClr val="bg1"/>
              </a:solidFill>
            </a:endParaRPr>
          </a:p>
        </p:txBody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7EA1597A-499C-CC90-288D-C25B528F0449}"/>
              </a:ext>
            </a:extLst>
          </p:cNvPr>
          <p:cNvSpPr/>
          <p:nvPr/>
        </p:nvSpPr>
        <p:spPr>
          <a:xfrm>
            <a:off x="281940" y="2362200"/>
            <a:ext cx="411480" cy="426720"/>
          </a:xfrm>
          <a:prstGeom prst="roundRect">
            <a:avLst>
              <a:gd name="adj" fmla="val 11111"/>
            </a:avLst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</a:rPr>
              <a:t>04</a:t>
            </a:r>
            <a:endParaRPr lang="en-IN" sz="1200" dirty="0">
              <a:solidFill>
                <a:schemeClr val="bg1"/>
              </a:solidFill>
            </a:endParaRPr>
          </a:p>
        </p:txBody>
      </p:sp>
      <p:sp>
        <p:nvSpPr>
          <p:cNvPr id="23" name="Shape 3">
            <a:extLst>
              <a:ext uri="{FF2B5EF4-FFF2-40B4-BE49-F238E27FC236}">
                <a16:creationId xmlns:a16="http://schemas.microsoft.com/office/drawing/2014/main" id="{09726901-432F-459F-4473-13D128F11172}"/>
              </a:ext>
            </a:extLst>
          </p:cNvPr>
          <p:cNvSpPr/>
          <p:nvPr/>
        </p:nvSpPr>
        <p:spPr>
          <a:xfrm>
            <a:off x="4541520" y="739140"/>
            <a:ext cx="411480" cy="434340"/>
          </a:xfrm>
          <a:prstGeom prst="roundRect">
            <a:avLst>
              <a:gd name="adj" fmla="val 11111"/>
            </a:avLst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</a:rPr>
              <a:t>07</a:t>
            </a:r>
            <a:endParaRPr lang="en-IN" sz="1200" dirty="0">
              <a:solidFill>
                <a:schemeClr val="bg1"/>
              </a:solidFill>
            </a:endParaRPr>
          </a:p>
        </p:txBody>
      </p:sp>
      <p:sp>
        <p:nvSpPr>
          <p:cNvPr id="24" name="Shape 3">
            <a:extLst>
              <a:ext uri="{FF2B5EF4-FFF2-40B4-BE49-F238E27FC236}">
                <a16:creationId xmlns:a16="http://schemas.microsoft.com/office/drawing/2014/main" id="{126A2F84-9831-BC53-D995-27EEF748D19A}"/>
              </a:ext>
            </a:extLst>
          </p:cNvPr>
          <p:cNvSpPr/>
          <p:nvPr/>
        </p:nvSpPr>
        <p:spPr>
          <a:xfrm>
            <a:off x="4556760" y="1242060"/>
            <a:ext cx="411480" cy="434340"/>
          </a:xfrm>
          <a:prstGeom prst="roundRect">
            <a:avLst>
              <a:gd name="adj" fmla="val 11111"/>
            </a:avLst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</a:rPr>
              <a:t>08</a:t>
            </a:r>
            <a:endParaRPr lang="en-IN" sz="1200" dirty="0">
              <a:solidFill>
                <a:schemeClr val="bg1"/>
              </a:solidFill>
            </a:endParaRPr>
          </a:p>
        </p:txBody>
      </p:sp>
      <p:sp>
        <p:nvSpPr>
          <p:cNvPr id="25" name="Shape 3">
            <a:extLst>
              <a:ext uri="{FF2B5EF4-FFF2-40B4-BE49-F238E27FC236}">
                <a16:creationId xmlns:a16="http://schemas.microsoft.com/office/drawing/2014/main" id="{97A02FC3-53BB-5A52-5EE9-D8DAFDABBB1F}"/>
              </a:ext>
            </a:extLst>
          </p:cNvPr>
          <p:cNvSpPr/>
          <p:nvPr/>
        </p:nvSpPr>
        <p:spPr>
          <a:xfrm>
            <a:off x="4556760" y="1722120"/>
            <a:ext cx="411480" cy="434340"/>
          </a:xfrm>
          <a:prstGeom prst="roundRect">
            <a:avLst>
              <a:gd name="adj" fmla="val 11111"/>
            </a:avLst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</a:rPr>
              <a:t>09</a:t>
            </a:r>
            <a:endParaRPr lang="en-IN" sz="1200" dirty="0">
              <a:solidFill>
                <a:schemeClr val="bg1"/>
              </a:solidFill>
            </a:endParaRPr>
          </a:p>
        </p:txBody>
      </p:sp>
      <p:sp>
        <p:nvSpPr>
          <p:cNvPr id="26" name="Shape 3">
            <a:extLst>
              <a:ext uri="{FF2B5EF4-FFF2-40B4-BE49-F238E27FC236}">
                <a16:creationId xmlns:a16="http://schemas.microsoft.com/office/drawing/2014/main" id="{0D9030D1-70C6-7D95-01B7-6D081A2FE413}"/>
              </a:ext>
            </a:extLst>
          </p:cNvPr>
          <p:cNvSpPr/>
          <p:nvPr/>
        </p:nvSpPr>
        <p:spPr>
          <a:xfrm>
            <a:off x="4556760" y="2331720"/>
            <a:ext cx="411480" cy="434340"/>
          </a:xfrm>
          <a:prstGeom prst="roundRect">
            <a:avLst>
              <a:gd name="adj" fmla="val 11111"/>
            </a:avLst>
          </a:prstGeom>
          <a:solidFill>
            <a:srgbClr val="0D7377"/>
          </a:solidFill>
          <a:ln w="12700">
            <a:solidFill>
              <a:srgbClr val="0D7377"/>
            </a:solidFill>
            <a:prstDash val="solid"/>
          </a:ln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</a:rPr>
              <a:t>10</a:t>
            </a:r>
            <a:endParaRPr lang="en-IN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2599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3D8918D9-04E6-77FD-E7C4-D25FA3C3A607}"/>
              </a:ext>
            </a:extLst>
          </p:cNvPr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D598C8-D7FD-8CDE-5257-EEA41C6EA35E}"/>
              </a:ext>
            </a:extLst>
          </p:cNvPr>
          <p:cNvSpPr txBox="1"/>
          <p:nvPr/>
        </p:nvSpPr>
        <p:spPr>
          <a:xfrm>
            <a:off x="739140" y="396240"/>
            <a:ext cx="32080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dirty="0">
                <a:solidFill>
                  <a:schemeClr val="bg1"/>
                </a:solidFill>
              </a:rPr>
              <a:t>Conclusion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5C7F2A-DC24-E1A0-E700-DD69E3A8D9DF}"/>
              </a:ext>
            </a:extLst>
          </p:cNvPr>
          <p:cNvSpPr txBox="1"/>
          <p:nvPr/>
        </p:nvSpPr>
        <p:spPr>
          <a:xfrm>
            <a:off x="342900" y="1249680"/>
            <a:ext cx="71323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Leigh Rodgers’ case highlights how multiple system failures, rather than a single error, contributed to patient harm (Reason, 2000).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Delayed access to NHS dental care, workforce shortages and policy challenges allowed a treatable condition to become an emergency (House of Commons Library, 2025; British Dental Association, 2025).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The Swiss Cheese Model demonstrates the importance of strengthening every layer of the healthcare system to improve patient safety and prevent similar incidents (Reason, 2000; WHO, 2024).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5606542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>
            <a:extLst>
              <a:ext uri="{FF2B5EF4-FFF2-40B4-BE49-F238E27FC236}">
                <a16:creationId xmlns:a16="http://schemas.microsoft.com/office/drawing/2014/main" id="{3DF4936A-4782-729C-8360-B8520C2070DC}"/>
              </a:ext>
            </a:extLst>
          </p:cNvPr>
          <p:cNvSpPr/>
          <p:nvPr/>
        </p:nvSpPr>
        <p:spPr>
          <a:xfrm>
            <a:off x="0" y="0"/>
            <a:ext cx="9144000" cy="684502"/>
          </a:xfrm>
          <a:prstGeom prst="rect">
            <a:avLst/>
          </a:prstGeom>
          <a:solidFill>
            <a:srgbClr val="002060"/>
          </a:solidFill>
          <a:ln w="12700">
            <a:solidFill>
              <a:srgbClr val="0D7377"/>
            </a:solidFill>
            <a:prstDash val="solid"/>
          </a:ln>
        </p:spPr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F21AE5-A499-6274-991C-C135D8562EE6}"/>
              </a:ext>
            </a:extLst>
          </p:cNvPr>
          <p:cNvSpPr txBox="1"/>
          <p:nvPr/>
        </p:nvSpPr>
        <p:spPr>
          <a:xfrm>
            <a:off x="899032" y="184417"/>
            <a:ext cx="644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References</a:t>
            </a:r>
            <a:endParaRPr lang="en-IN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65DBC0-983E-AED3-262D-08941ED362AD}"/>
              </a:ext>
            </a:extLst>
          </p:cNvPr>
          <p:cNvSpPr txBox="1"/>
          <p:nvPr/>
        </p:nvSpPr>
        <p:spPr>
          <a:xfrm>
            <a:off x="327660" y="783886"/>
            <a:ext cx="858012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1. British Dental Association (BDA) (2024) Dental contract reform and NHS dentistry. London: British Dental Association. Available at: https://bda.org (Accessed: 20 June 2026).</a:t>
            </a:r>
          </a:p>
          <a:p>
            <a:endParaRPr lang="en-US" sz="1200" dirty="0"/>
          </a:p>
          <a:p>
            <a:r>
              <a:rPr lang="en-US" sz="1200" dirty="0"/>
              <a:t>2. British Dental Association (BDA) (2025) ‘700,000 urgent appointments coming. Now restore care to millions’, British Dental Journal. Available at: https://www.nature.com/articles/s41415-025-8525-6 (Accessed: 20 June 2026).</a:t>
            </a:r>
          </a:p>
          <a:p>
            <a:endParaRPr lang="en-US" sz="1200" dirty="0"/>
          </a:p>
          <a:p>
            <a:r>
              <a:rPr lang="en-US" sz="1200" dirty="0"/>
              <a:t>3. Care Quality Commission (CQC) (2024) The state of health care and adult social care in England. Available at: https://www.cqc.org.uk/publications (Accessed: 20 June 2026).</a:t>
            </a:r>
          </a:p>
          <a:p>
            <a:endParaRPr lang="en-US" sz="1200" dirty="0"/>
          </a:p>
          <a:p>
            <a:r>
              <a:rPr lang="en-US" sz="1200" dirty="0"/>
              <a:t>4. Hanlon, T. and Bagdi, A. (2025) ‘Mum, 34, dies just 90 minutes after being rushed to hospital with toothache’, Yahoo News UK. Available at: https://uk.news.yahoo.com/mum-34-dies-just-90-093322200.html (Accessed: 20 June 2026).</a:t>
            </a:r>
          </a:p>
          <a:p>
            <a:endParaRPr lang="en-US" sz="1200" dirty="0"/>
          </a:p>
          <a:p>
            <a:r>
              <a:rPr lang="en-US" sz="1200" dirty="0"/>
              <a:t>5. House of Commons Library (2025) NHS Dentistry in England. Available at: https://commonslibrary.parliament.uk/research-briefings/cbp-9597/ (Accessed: 21 June 2026).</a:t>
            </a:r>
          </a:p>
          <a:p>
            <a:endParaRPr lang="en-US" sz="1200" dirty="0"/>
          </a:p>
          <a:p>
            <a:r>
              <a:rPr lang="en-US" sz="1200" dirty="0"/>
              <a:t>6. National Institute for Health and Care Excellence (NICE) (2023) Sepsis: recognition, diagnosis and early management (NG51). Available at: https://www.nice.org.uk/guidance/ng51 (Accessed: 20 June 2026).</a:t>
            </a:r>
          </a:p>
          <a:p>
            <a:endParaRPr lang="en-US" sz="1200" dirty="0"/>
          </a:p>
          <a:p>
            <a:r>
              <a:rPr lang="en-US" sz="1200" dirty="0"/>
              <a:t>7. National Institute for Health and Care Excellence (NICE) (2024) Suspected cancer: recognition and referral (NG12). Available at: https://www.nice.org.uk/guidance/ng12 (Accessed: 20 June 2026).</a:t>
            </a:r>
          </a:p>
          <a:p>
            <a:endParaRPr lang="en-US" sz="1200" dirty="0"/>
          </a:p>
          <a:p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143822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7EBE101-A71A-3B6F-5D3A-FFDEC8498C40}"/>
              </a:ext>
            </a:extLst>
          </p:cNvPr>
          <p:cNvSpPr txBox="1"/>
          <p:nvPr/>
        </p:nvSpPr>
        <p:spPr>
          <a:xfrm>
            <a:off x="640080" y="487680"/>
            <a:ext cx="756666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8. NHS Business Services Authority (2025) Dental Statistics – England 2024/25. Newcastle upon Tyne: NHS Business Services Authority. Available https://cms.nhsbsa.nhs.uk/statistical-collections/dental-england/dental-statistics-england-202425 (Accessed: 21 June 2026)</a:t>
            </a:r>
          </a:p>
          <a:p>
            <a:endParaRPr lang="en-US" sz="1200" dirty="0"/>
          </a:p>
          <a:p>
            <a:r>
              <a:rPr lang="en-US" sz="1200" dirty="0"/>
              <a:t>9. NHS England (2023) NHS dental statistics for England 2022/23. London: NHS England. Available at: https://www.england.nhs.uk (Accessed: 20 June 2026).</a:t>
            </a:r>
          </a:p>
          <a:p>
            <a:endParaRPr lang="en-US" sz="1200" dirty="0"/>
          </a:p>
          <a:p>
            <a:r>
              <a:rPr lang="en-US" sz="1200" dirty="0"/>
              <a:t>10. NHS England (2025) Clinical guidance: unscheduled urgent and non-urgent dental care. Available at: https://www.england.nhs.uk/publication/clinical-guidance-unscheduled-urgent-and-non-urgent-dental-care/ (Accessed: 20 June 2026).</a:t>
            </a:r>
          </a:p>
          <a:p>
            <a:endParaRPr lang="en-US" sz="1200" dirty="0"/>
          </a:p>
          <a:p>
            <a:r>
              <a:rPr lang="en-US" sz="1200" dirty="0"/>
              <a:t>11. People (2025) ‘Mom dies 90 minutes after being injected with dye for CT scan’. Available at: https://people.com/mom-has-fatal-reaction-to-dye-used-for-ct-scan-11700329 (Accessed: 16 June 2026).</a:t>
            </a:r>
          </a:p>
          <a:p>
            <a:endParaRPr lang="en-US" sz="1200" dirty="0"/>
          </a:p>
          <a:p>
            <a:r>
              <a:rPr lang="en-US" sz="1200" dirty="0"/>
              <a:t>12. Reason, J. (2000) ‘Human error: models and management’, BMJ, 320(7237), pp. 768–770. Available at: https://www.bmj.com/content/320/7237/768 (Accessed: 20 June 2026).</a:t>
            </a:r>
          </a:p>
          <a:p>
            <a:endParaRPr lang="en-US" sz="1200" dirty="0"/>
          </a:p>
          <a:p>
            <a:r>
              <a:rPr lang="en-US" sz="1200" dirty="0"/>
              <a:t>13. Vincent, C. and Amalberti, R. (2016) Safer healthcare: strategies for the real world. Cham: Springer. Available at: https://link.springer.com/book/10.1007/978-3-319-25559-0 (Accessed: 20 June 2026).</a:t>
            </a:r>
          </a:p>
          <a:p>
            <a:endParaRPr lang="en-US" sz="1200" dirty="0"/>
          </a:p>
          <a:p>
            <a:r>
              <a:rPr lang="en-US" sz="1200"/>
              <a:t>1</a:t>
            </a:r>
            <a:r>
              <a:rPr lang="en-US" sz="1200" dirty="0"/>
              <a:t>4</a:t>
            </a:r>
            <a:r>
              <a:rPr lang="en-US" sz="1200"/>
              <a:t>. </a:t>
            </a:r>
            <a:r>
              <a:rPr lang="en-US" sz="1200" dirty="0"/>
              <a:t>World Health Organization (WHO) (2024) Quality health services. Available at: https://www.who.int/teams/integrated-health-services/quality-services (Accessed: 20 June 2026).</a:t>
            </a:r>
            <a:endParaRPr lang="en-IN" sz="1200" dirty="0"/>
          </a:p>
          <a:p>
            <a:endParaRPr lang="en-IN" sz="1200" dirty="0"/>
          </a:p>
        </p:txBody>
      </p:sp>
    </p:spTree>
    <p:extLst>
      <p:ext uri="{BB962C8B-B14F-4D97-AF65-F5344CB8AC3E}">
        <p14:creationId xmlns:p14="http://schemas.microsoft.com/office/powerpoint/2010/main" val="21273384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1866</Words>
  <Application>Microsoft Office PowerPoint</Application>
  <PresentationFormat>On-screen Show (16:9)</PresentationFormat>
  <Paragraphs>221</Paragraphs>
  <Slides>12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Cambria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Leigh Rodgers Case Study – Patient Safety &amp; NHS Dentistry</dc:title>
  <dc:subject>PptxGenJS Presentation</dc:subject>
  <dc:creator>PptxGenJS</dc:creator>
  <cp:lastModifiedBy>Rajveer Rana</cp:lastModifiedBy>
  <cp:revision>44</cp:revision>
  <dcterms:created xsi:type="dcterms:W3CDTF">2026-06-09T19:25:17Z</dcterms:created>
  <dcterms:modified xsi:type="dcterms:W3CDTF">2026-06-21T21:49:48Z</dcterms:modified>
</cp:coreProperties>
</file>