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7" r:id="rId6"/>
    <p:sldId id="260" r:id="rId7"/>
    <p:sldId id="266" r:id="rId8"/>
    <p:sldId id="261" r:id="rId9"/>
    <p:sldId id="262" r:id="rId10"/>
    <p:sldId id="263"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26" autoAdjust="0"/>
    <p:restoredTop sz="68727" autoAdjust="0"/>
  </p:normalViewPr>
  <p:slideViewPr>
    <p:cSldViewPr snapToGrid="0">
      <p:cViewPr varScale="1">
        <p:scale>
          <a:sx n="50" d="100"/>
          <a:sy n="50" d="100"/>
        </p:scale>
        <p:origin x="12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23FAE4-6EF9-476B-B8B8-CC0A4539CE4B}" type="datetimeFigureOut">
              <a:rPr lang="en-GB" smtClean="0"/>
              <a:t>24/04/2020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2C6729-0EBB-45E7-9756-A0E4D851D8C5}" type="slidenum">
              <a:rPr lang="en-GB" smtClean="0"/>
              <a:t>‹#›</a:t>
            </a:fld>
            <a:endParaRPr lang="en-GB"/>
          </a:p>
        </p:txBody>
      </p:sp>
    </p:spTree>
    <p:extLst>
      <p:ext uri="{BB962C8B-B14F-4D97-AF65-F5344CB8AC3E}">
        <p14:creationId xmlns:p14="http://schemas.microsoft.com/office/powerpoint/2010/main" val="3905700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research project will be carried out over the next several months and will determine if minimalistic design in user interfaces is the way forward. This project has decided to use this theory as it is somewhat original and after some basic searches it is not found as a common or proven theory. This will be done through extensive research on what minimalistic design is to provide background research and find an effective definition, where you can find minimalistic design over various different examples over the globe in different environments. Also a comparison of two or more systems will be used to prove this theory, one with minimalistic design implemented to test against real-time users and discover if the hypothesis can be determined true, false or something else entirely. The project will also use a research method to lay out how the project will be structured. This will most likely be the research onion as it is a solid methodology to follow with various paths the project can take. The actions that will take place during the project’s generation is to use user testing and questionnaires to tell if the new system meets the user’s satisfaction and faster serving time than the current system, proving or disproving the theory. This action also allows the use of primary data to be collected and which can be qualitative and quantitative data to draw a clear conclusion that the user liked the minimalistic approach or not</a:t>
            </a:r>
            <a:endParaRPr lang="en-GB" dirty="0"/>
          </a:p>
        </p:txBody>
      </p:sp>
      <p:sp>
        <p:nvSpPr>
          <p:cNvPr id="4" name="Slide Number Placeholder 3"/>
          <p:cNvSpPr>
            <a:spLocks noGrp="1"/>
          </p:cNvSpPr>
          <p:nvPr>
            <p:ph type="sldNum" sz="quarter" idx="10"/>
          </p:nvPr>
        </p:nvSpPr>
        <p:spPr/>
        <p:txBody>
          <a:bodyPr/>
          <a:lstStyle/>
          <a:p>
            <a:fld id="{382C6729-0EBB-45E7-9756-A0E4D851D8C5}" type="slidenum">
              <a:rPr lang="en-GB" smtClean="0"/>
              <a:t>2</a:t>
            </a:fld>
            <a:endParaRPr lang="en-GB"/>
          </a:p>
        </p:txBody>
      </p:sp>
    </p:spTree>
    <p:extLst>
      <p:ext uri="{BB962C8B-B14F-4D97-AF65-F5344CB8AC3E}">
        <p14:creationId xmlns:p14="http://schemas.microsoft.com/office/powerpoint/2010/main" val="14615632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1599498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721523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648336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0A89085-5389-463B-A0A2-86EE44B374D2}"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467564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A89085-5389-463B-A0A2-86EE44B374D2}" type="datetimeFigureOut">
              <a:rPr lang="en-GB" smtClean="0"/>
              <a:t>24/04/2020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3806215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3900481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2040519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139109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0A89085-5389-463B-A0A2-86EE44B374D2}"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3376511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0A89085-5389-463B-A0A2-86EE44B374D2}"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705732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42513666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095534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532133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31811424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34171965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26395270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A89085-5389-463B-A0A2-86EE44B374D2}"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162D6F-67F3-40B9-87BC-C3F7F8CD260C}" type="slidenum">
              <a:rPr lang="en-GB" smtClean="0"/>
              <a:t>‹#›</a:t>
            </a:fld>
            <a:endParaRPr lang="en-GB"/>
          </a:p>
        </p:txBody>
      </p:sp>
    </p:spTree>
    <p:extLst>
      <p:ext uri="{BB962C8B-B14F-4D97-AF65-F5344CB8AC3E}">
        <p14:creationId xmlns:p14="http://schemas.microsoft.com/office/powerpoint/2010/main" val="1920559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0A89085-5389-463B-A0A2-86EE44B374D2}" type="datetimeFigureOut">
              <a:rPr lang="en-GB" smtClean="0"/>
              <a:t>24/04/2020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9162D6F-67F3-40B9-87BC-C3F7F8CD260C}" type="slidenum">
              <a:rPr lang="en-GB" smtClean="0"/>
              <a:t>‹#›</a:t>
            </a:fld>
            <a:endParaRPr lang="en-GB"/>
          </a:p>
        </p:txBody>
      </p:sp>
    </p:spTree>
    <p:extLst>
      <p:ext uri="{BB962C8B-B14F-4D97-AF65-F5344CB8AC3E}">
        <p14:creationId xmlns:p14="http://schemas.microsoft.com/office/powerpoint/2010/main" val="175250765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1749" y="-268820"/>
            <a:ext cx="9144000" cy="4640931"/>
          </a:xfrm>
        </p:spPr>
        <p:txBody>
          <a:bodyPr>
            <a:normAutofit/>
          </a:bodyPr>
          <a:lstStyle/>
          <a:p>
            <a:r>
              <a:rPr lang="en-GB" sz="4800" b="1" dirty="0"/>
              <a:t>An investigation into the “minimalistic approach” of software development to help users.</a:t>
            </a:r>
            <a:r>
              <a:rPr lang="en-GB" sz="4800" dirty="0"/>
              <a:t/>
            </a:r>
            <a:br>
              <a:rPr lang="en-GB" sz="4800" dirty="0"/>
            </a:br>
            <a:endParaRPr lang="en-GB" sz="4800" dirty="0"/>
          </a:p>
        </p:txBody>
      </p:sp>
      <p:sp>
        <p:nvSpPr>
          <p:cNvPr id="3" name="Subtitle 2"/>
          <p:cNvSpPr>
            <a:spLocks noGrp="1"/>
          </p:cNvSpPr>
          <p:nvPr>
            <p:ph type="subTitle" idx="1"/>
          </p:nvPr>
        </p:nvSpPr>
        <p:spPr/>
        <p:txBody>
          <a:bodyPr/>
          <a:lstStyle/>
          <a:p>
            <a:r>
              <a:rPr lang="en-GB" dirty="0" smtClean="0"/>
              <a:t>By Keelan </a:t>
            </a:r>
            <a:r>
              <a:rPr lang="en-GB" dirty="0" err="1" smtClean="0"/>
              <a:t>rochard</a:t>
            </a:r>
            <a:r>
              <a:rPr lang="en-GB" dirty="0" smtClean="0"/>
              <a:t> </a:t>
            </a:r>
            <a:endParaRPr lang="en-GB" dirty="0"/>
          </a:p>
        </p:txBody>
      </p:sp>
    </p:spTree>
    <p:extLst>
      <p:ext uri="{BB962C8B-B14F-4D97-AF65-F5344CB8AC3E}">
        <p14:creationId xmlns:p14="http://schemas.microsoft.com/office/powerpoint/2010/main" val="14983439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 </a:t>
            </a:r>
            <a:endParaRPr lang="en-GB" dirty="0"/>
          </a:p>
          <a:p>
            <a:r>
              <a:rPr lang="en-GB" dirty="0"/>
              <a:t>To summarise, the main areas the report will show is the background research of minimalism design. Then the report will show the research methods and planning techniques the project will use. Finally, the report will display design elements of the project as well as the implementation and reflection of how the project could be produced more efficiently. </a:t>
            </a:r>
          </a:p>
          <a:p>
            <a:endParaRPr lang="en-GB" dirty="0"/>
          </a:p>
        </p:txBody>
      </p:sp>
    </p:spTree>
    <p:extLst>
      <p:ext uri="{BB962C8B-B14F-4D97-AF65-F5344CB8AC3E}">
        <p14:creationId xmlns:p14="http://schemas.microsoft.com/office/powerpoint/2010/main" val="20697649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purpose </a:t>
            </a:r>
            <a:endParaRPr lang="en-GB" dirty="0"/>
          </a:p>
        </p:txBody>
      </p:sp>
      <p:sp>
        <p:nvSpPr>
          <p:cNvPr id="3" name="Content Placeholder 2"/>
          <p:cNvSpPr>
            <a:spLocks noGrp="1"/>
          </p:cNvSpPr>
          <p:nvPr>
            <p:ph idx="1"/>
          </p:nvPr>
        </p:nvSpPr>
        <p:spPr/>
        <p:txBody>
          <a:bodyPr/>
          <a:lstStyle/>
          <a:p>
            <a:r>
              <a:rPr lang="en-GB" dirty="0" smtClean="0"/>
              <a:t>The purpose of generating this question was that It had not seemed to be answered before me. The question is also an intriguing one as it an have various different aspects differed the conclusion I found.</a:t>
            </a:r>
            <a:endParaRPr lang="en-GB" dirty="0"/>
          </a:p>
        </p:txBody>
      </p:sp>
    </p:spTree>
    <p:extLst>
      <p:ext uri="{BB962C8B-B14F-4D97-AF65-F5344CB8AC3E}">
        <p14:creationId xmlns:p14="http://schemas.microsoft.com/office/powerpoint/2010/main" val="9535779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and objectives </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I believe that I met my aim and objectives. The aim I needed to meet was:</a:t>
            </a:r>
          </a:p>
          <a:p>
            <a:r>
              <a:rPr lang="en-GB" dirty="0"/>
              <a:t>To test if a till with minimalistic approach to UI was more effective than a till without minimalistic design.</a:t>
            </a:r>
          </a:p>
          <a:p>
            <a:r>
              <a:rPr lang="en-GB" dirty="0"/>
              <a:t>The objectives I needed to meet were:</a:t>
            </a:r>
          </a:p>
          <a:p>
            <a:pPr lvl="0"/>
            <a:r>
              <a:rPr lang="en-GB" dirty="0"/>
              <a:t>To build a till system that is useable</a:t>
            </a:r>
          </a:p>
          <a:p>
            <a:pPr lvl="0"/>
            <a:r>
              <a:rPr lang="en-GB" dirty="0"/>
              <a:t>To build a till system that reduces the amount of buttons on the screen</a:t>
            </a:r>
          </a:p>
          <a:p>
            <a:pPr lvl="0"/>
            <a:r>
              <a:rPr lang="en-GB" dirty="0"/>
              <a:t>To build a till system with a log on function</a:t>
            </a:r>
          </a:p>
          <a:p>
            <a:pPr lvl="0"/>
            <a:r>
              <a:rPr lang="en-GB" dirty="0"/>
              <a:t>To build a till system that has an appropriate colour scheme</a:t>
            </a:r>
          </a:p>
          <a:p>
            <a:pPr lvl="0"/>
            <a:r>
              <a:rPr lang="en-GB" dirty="0"/>
              <a:t>To build a till system with ease of use</a:t>
            </a:r>
          </a:p>
          <a:p>
            <a:endParaRPr lang="en-GB" dirty="0"/>
          </a:p>
        </p:txBody>
      </p:sp>
    </p:spTree>
    <p:extLst>
      <p:ext uri="{BB962C8B-B14F-4D97-AF65-F5344CB8AC3E}">
        <p14:creationId xmlns:p14="http://schemas.microsoft.com/office/powerpoint/2010/main" val="14234318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methodology </a:t>
            </a:r>
            <a:endParaRPr lang="en-GB" dirty="0"/>
          </a:p>
        </p:txBody>
      </p:sp>
      <p:sp>
        <p:nvSpPr>
          <p:cNvPr id="3" name="Content Placeholder 2"/>
          <p:cNvSpPr>
            <a:spLocks noGrp="1"/>
          </p:cNvSpPr>
          <p:nvPr>
            <p:ph idx="1"/>
          </p:nvPr>
        </p:nvSpPr>
        <p:spPr/>
        <p:txBody>
          <a:bodyPr/>
          <a:lstStyle/>
          <a:p>
            <a:r>
              <a:rPr lang="en-GB" dirty="0" smtClean="0"/>
              <a:t>Research onion </a:t>
            </a:r>
          </a:p>
          <a:p>
            <a:endParaRPr lang="en-GB" dirty="0"/>
          </a:p>
          <a:p>
            <a:endParaRPr lang="en-GB" dirty="0" smtClean="0"/>
          </a:p>
          <a:p>
            <a:r>
              <a:rPr lang="en-GB" dirty="0" err="1" smtClean="0"/>
              <a:t>Timeboxing</a:t>
            </a:r>
            <a:r>
              <a:rPr lang="en-GB" dirty="0" smtClean="0"/>
              <a:t> </a:t>
            </a:r>
          </a:p>
          <a:p>
            <a:endParaRPr lang="en-GB" dirty="0"/>
          </a:p>
        </p:txBody>
      </p:sp>
    </p:spTree>
    <p:extLst>
      <p:ext uri="{BB962C8B-B14F-4D97-AF65-F5344CB8AC3E}">
        <p14:creationId xmlns:p14="http://schemas.microsoft.com/office/powerpoint/2010/main" val="39833802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 </a:t>
            </a:r>
            <a:endParaRPr lang="en-GB" dirty="0"/>
          </a:p>
        </p:txBody>
      </p:sp>
      <p:sp>
        <p:nvSpPr>
          <p:cNvPr id="3" name="Content Placeholder 2"/>
          <p:cNvSpPr>
            <a:spLocks noGrp="1"/>
          </p:cNvSpPr>
          <p:nvPr>
            <p:ph idx="1"/>
          </p:nvPr>
        </p:nvSpPr>
        <p:spPr/>
        <p:txBody>
          <a:bodyPr/>
          <a:lstStyle/>
          <a:p>
            <a:r>
              <a:rPr lang="en-GB" dirty="0" smtClean="0"/>
              <a:t>indeed the minimalistic approach was faster </a:t>
            </a:r>
          </a:p>
          <a:p>
            <a:r>
              <a:rPr lang="en-GB" dirty="0" smtClean="0"/>
              <a:t>The employees enjoyed the system </a:t>
            </a:r>
          </a:p>
          <a:p>
            <a:r>
              <a:rPr lang="en-GB" dirty="0" smtClean="0"/>
              <a:t>The system fit the atheistic of minimalistic design</a:t>
            </a:r>
            <a:endParaRPr lang="en-GB" dirty="0"/>
          </a:p>
        </p:txBody>
      </p:sp>
    </p:spTree>
    <p:extLst>
      <p:ext uri="{BB962C8B-B14F-4D97-AF65-F5344CB8AC3E}">
        <p14:creationId xmlns:p14="http://schemas.microsoft.com/office/powerpoint/2010/main" val="19273553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 literature review </a:t>
            </a:r>
            <a:endParaRPr lang="en-GB" dirty="0"/>
          </a:p>
        </p:txBody>
      </p:sp>
      <p:sp>
        <p:nvSpPr>
          <p:cNvPr id="3" name="Content Placeholder 2"/>
          <p:cNvSpPr>
            <a:spLocks noGrp="1"/>
          </p:cNvSpPr>
          <p:nvPr>
            <p:ph idx="1"/>
          </p:nvPr>
        </p:nvSpPr>
        <p:spPr/>
        <p:txBody>
          <a:bodyPr/>
          <a:lstStyle/>
          <a:p>
            <a:r>
              <a:rPr lang="en-GB" dirty="0" smtClean="0"/>
              <a:t>What minimalistic design was through artists perspective</a:t>
            </a:r>
          </a:p>
          <a:p>
            <a:r>
              <a:rPr lang="en-GB" dirty="0" smtClean="0"/>
              <a:t>Charts of how people will use a screen through their senses </a:t>
            </a:r>
          </a:p>
          <a:p>
            <a:r>
              <a:rPr lang="en-GB" dirty="0" smtClean="0"/>
              <a:t>How logos, phones and applications use minimalistic design </a:t>
            </a:r>
          </a:p>
          <a:p>
            <a:r>
              <a:rPr lang="en-GB" dirty="0" smtClean="0"/>
              <a:t>How it I used in the world of computing.</a:t>
            </a:r>
          </a:p>
        </p:txBody>
      </p:sp>
    </p:spTree>
    <p:extLst>
      <p:ext uri="{BB962C8B-B14F-4D97-AF65-F5344CB8AC3E}">
        <p14:creationId xmlns:p14="http://schemas.microsoft.com/office/powerpoint/2010/main" val="17272837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proof of findings – data table </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713251923"/>
              </p:ext>
            </p:extLst>
          </p:nvPr>
        </p:nvGraphicFramePr>
        <p:xfrm>
          <a:off x="493710" y="1562104"/>
          <a:ext cx="4040189" cy="2552699"/>
        </p:xfrm>
        <a:graphic>
          <a:graphicData uri="http://schemas.openxmlformats.org/drawingml/2006/table">
            <a:tbl>
              <a:tblPr firstRow="1" firstCol="1" bandRow="1">
                <a:tableStyleId>{5C22544A-7EE6-4342-B048-85BDC9FD1C3A}</a:tableStyleId>
              </a:tblPr>
              <a:tblGrid>
                <a:gridCol w="1095133">
                  <a:extLst>
                    <a:ext uri="{9D8B030D-6E8A-4147-A177-3AD203B41FA5}">
                      <a16:colId xmlns:a16="http://schemas.microsoft.com/office/drawing/2014/main" val="2974037870"/>
                    </a:ext>
                  </a:extLst>
                </a:gridCol>
                <a:gridCol w="1001127">
                  <a:extLst>
                    <a:ext uri="{9D8B030D-6E8A-4147-A177-3AD203B41FA5}">
                      <a16:colId xmlns:a16="http://schemas.microsoft.com/office/drawing/2014/main" val="2090489105"/>
                    </a:ext>
                  </a:extLst>
                </a:gridCol>
                <a:gridCol w="894084">
                  <a:extLst>
                    <a:ext uri="{9D8B030D-6E8A-4147-A177-3AD203B41FA5}">
                      <a16:colId xmlns:a16="http://schemas.microsoft.com/office/drawing/2014/main" val="4061745184"/>
                    </a:ext>
                  </a:extLst>
                </a:gridCol>
                <a:gridCol w="1049845">
                  <a:extLst>
                    <a:ext uri="{9D8B030D-6E8A-4147-A177-3AD203B41FA5}">
                      <a16:colId xmlns:a16="http://schemas.microsoft.com/office/drawing/2014/main" val="2450124190"/>
                    </a:ext>
                  </a:extLst>
                </a:gridCol>
              </a:tblGrid>
              <a:tr h="521379">
                <a:tc>
                  <a:txBody>
                    <a:bodyPr/>
                    <a:lstStyle/>
                    <a:p>
                      <a:pPr>
                        <a:lnSpc>
                          <a:spcPct val="107000"/>
                        </a:lnSpc>
                        <a:spcAft>
                          <a:spcPts val="0"/>
                        </a:spcAft>
                      </a:pPr>
                      <a:r>
                        <a:rPr lang="en-GB" sz="1100">
                          <a:effectLst/>
                        </a:rPr>
                        <a:t>No. of items purchased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Total price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Payment type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Total time serving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79908348"/>
                  </a:ext>
                </a:extLst>
              </a:tr>
              <a:tr h="253915">
                <a:tc>
                  <a:txBody>
                    <a:bodyPr/>
                    <a:lstStyle/>
                    <a:p>
                      <a:pPr>
                        <a:lnSpc>
                          <a:spcPct val="107000"/>
                        </a:lnSpc>
                        <a:spcAft>
                          <a:spcPts val="0"/>
                        </a:spcAft>
                      </a:pPr>
                      <a:r>
                        <a:rPr lang="en-GB" sz="11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£0.80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10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81498161"/>
                  </a:ext>
                </a:extLst>
              </a:tr>
              <a:tr h="253915">
                <a:tc>
                  <a:txBody>
                    <a:bodyPr/>
                    <a:lstStyle/>
                    <a:p>
                      <a:pPr>
                        <a:lnSpc>
                          <a:spcPct val="107000"/>
                        </a:lnSpc>
                        <a:spcAft>
                          <a:spcPts val="0"/>
                        </a:spcAft>
                      </a:pPr>
                      <a:r>
                        <a:rPr lang="en-GB" sz="11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 25 seconds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21535670"/>
                  </a:ext>
                </a:extLst>
              </a:tr>
              <a:tr h="253915">
                <a:tc>
                  <a:txBody>
                    <a:bodyPr/>
                    <a:lstStyle/>
                    <a:p>
                      <a:pPr>
                        <a:lnSpc>
                          <a:spcPct val="107000"/>
                        </a:lnSpc>
                        <a:spcAft>
                          <a:spcPts val="0"/>
                        </a:spcAft>
                      </a:pPr>
                      <a:r>
                        <a:rPr lang="en-GB"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£4.5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20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28300495"/>
                  </a:ext>
                </a:extLst>
              </a:tr>
              <a:tr h="253915">
                <a:tc>
                  <a:txBody>
                    <a:bodyPr/>
                    <a:lstStyle/>
                    <a:p>
                      <a:pPr>
                        <a:lnSpc>
                          <a:spcPct val="107000"/>
                        </a:lnSpc>
                        <a:spcAft>
                          <a:spcPts val="0"/>
                        </a:spcAft>
                      </a:pPr>
                      <a:r>
                        <a:rPr lang="en-GB"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30 seconds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39495960"/>
                  </a:ext>
                </a:extLst>
              </a:tr>
              <a:tr h="253915">
                <a:tc>
                  <a:txBody>
                    <a:bodyPr/>
                    <a:lstStyle/>
                    <a:p>
                      <a:pPr>
                        <a:lnSpc>
                          <a:spcPct val="107000"/>
                        </a:lnSpc>
                        <a:spcAft>
                          <a:spcPts val="0"/>
                        </a:spcAft>
                      </a:pPr>
                      <a:r>
                        <a:rPr lang="en-GB"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£5.3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50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0648492"/>
                  </a:ext>
                </a:extLst>
              </a:tr>
              <a:tr h="253915">
                <a:tc>
                  <a:txBody>
                    <a:bodyPr/>
                    <a:lstStyle/>
                    <a:p>
                      <a:pPr>
                        <a:lnSpc>
                          <a:spcPct val="107000"/>
                        </a:lnSpc>
                        <a:spcAft>
                          <a:spcPts val="0"/>
                        </a:spcAft>
                      </a:pPr>
                      <a:r>
                        <a:rPr lang="en-GB"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£4.9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45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8788855"/>
                  </a:ext>
                </a:extLst>
              </a:tr>
              <a:tr h="253915">
                <a:tc>
                  <a:txBody>
                    <a:bodyPr/>
                    <a:lstStyle/>
                    <a:p>
                      <a:pPr>
                        <a:lnSpc>
                          <a:spcPct val="107000"/>
                        </a:lnSpc>
                        <a:spcAft>
                          <a:spcPts val="0"/>
                        </a:spcAft>
                      </a:pPr>
                      <a:r>
                        <a:rPr lang="en-GB" sz="11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£4.7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35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3650430"/>
                  </a:ext>
                </a:extLst>
              </a:tr>
              <a:tr h="253915">
                <a:tc>
                  <a:txBody>
                    <a:bodyPr/>
                    <a:lstStyle/>
                    <a:p>
                      <a:pPr>
                        <a:lnSpc>
                          <a:spcPct val="107000"/>
                        </a:lnSpc>
                        <a:spcAft>
                          <a:spcPts val="0"/>
                        </a:spcAft>
                      </a:pPr>
                      <a:r>
                        <a:rPr lang="en-GB" sz="1100" dirty="0">
                          <a:effectLst/>
                        </a:rPr>
                        <a:t>3</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£4.6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20 seconds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341498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28465861"/>
              </p:ext>
            </p:extLst>
          </p:nvPr>
        </p:nvGraphicFramePr>
        <p:xfrm>
          <a:off x="5348472" y="3173758"/>
          <a:ext cx="4290828" cy="2979393"/>
        </p:xfrm>
        <a:graphic>
          <a:graphicData uri="http://schemas.openxmlformats.org/drawingml/2006/table">
            <a:tbl>
              <a:tblPr firstRow="1" firstCol="1" bandRow="1">
                <a:tableStyleId>{5C22544A-7EE6-4342-B048-85BDC9FD1C3A}</a:tableStyleId>
              </a:tblPr>
              <a:tblGrid>
                <a:gridCol w="1163071">
                  <a:extLst>
                    <a:ext uri="{9D8B030D-6E8A-4147-A177-3AD203B41FA5}">
                      <a16:colId xmlns:a16="http://schemas.microsoft.com/office/drawing/2014/main" val="593551257"/>
                    </a:ext>
                  </a:extLst>
                </a:gridCol>
                <a:gridCol w="1063233">
                  <a:extLst>
                    <a:ext uri="{9D8B030D-6E8A-4147-A177-3AD203B41FA5}">
                      <a16:colId xmlns:a16="http://schemas.microsoft.com/office/drawing/2014/main" val="2696678217"/>
                    </a:ext>
                  </a:extLst>
                </a:gridCol>
                <a:gridCol w="949550">
                  <a:extLst>
                    <a:ext uri="{9D8B030D-6E8A-4147-A177-3AD203B41FA5}">
                      <a16:colId xmlns:a16="http://schemas.microsoft.com/office/drawing/2014/main" val="2320092567"/>
                    </a:ext>
                  </a:extLst>
                </a:gridCol>
                <a:gridCol w="1114974">
                  <a:extLst>
                    <a:ext uri="{9D8B030D-6E8A-4147-A177-3AD203B41FA5}">
                      <a16:colId xmlns:a16="http://schemas.microsoft.com/office/drawing/2014/main" val="2660044723"/>
                    </a:ext>
                  </a:extLst>
                </a:gridCol>
              </a:tblGrid>
              <a:tr h="608529">
                <a:tc>
                  <a:txBody>
                    <a:bodyPr/>
                    <a:lstStyle/>
                    <a:p>
                      <a:pPr>
                        <a:lnSpc>
                          <a:spcPct val="107000"/>
                        </a:lnSpc>
                        <a:spcAft>
                          <a:spcPts val="0"/>
                        </a:spcAft>
                      </a:pPr>
                      <a:r>
                        <a:rPr lang="en-GB" sz="1100" dirty="0">
                          <a:effectLst/>
                        </a:rPr>
                        <a:t>No. of items purchased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Total price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Payment type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Total time serving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0363970"/>
                  </a:ext>
                </a:extLst>
              </a:tr>
              <a:tr h="296358">
                <a:tc>
                  <a:txBody>
                    <a:bodyPr/>
                    <a:lstStyle/>
                    <a:p>
                      <a:pPr>
                        <a:lnSpc>
                          <a:spcPct val="107000"/>
                        </a:lnSpc>
                        <a:spcAft>
                          <a:spcPts val="0"/>
                        </a:spcAft>
                      </a:pPr>
                      <a:r>
                        <a:rPr lang="en-GB"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£1.80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20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99080885"/>
                  </a:ext>
                </a:extLst>
              </a:tr>
              <a:tr h="296358">
                <a:tc>
                  <a:txBody>
                    <a:bodyPr/>
                    <a:lstStyle/>
                    <a:p>
                      <a:pPr>
                        <a:lnSpc>
                          <a:spcPct val="107000"/>
                        </a:lnSpc>
                        <a:spcAft>
                          <a:spcPts val="0"/>
                        </a:spcAft>
                      </a:pPr>
                      <a:r>
                        <a:rPr lang="en-GB" sz="11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£3.6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30 seconds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3748004"/>
                  </a:ext>
                </a:extLst>
              </a:tr>
              <a:tr h="296358">
                <a:tc>
                  <a:txBody>
                    <a:bodyPr/>
                    <a:lstStyle/>
                    <a:p>
                      <a:pPr>
                        <a:lnSpc>
                          <a:spcPct val="107000"/>
                        </a:lnSpc>
                        <a:spcAft>
                          <a:spcPts val="0"/>
                        </a:spcAft>
                      </a:pPr>
                      <a:r>
                        <a:rPr lang="en-GB" sz="1100">
                          <a:effectLst/>
                        </a:rPr>
                        <a:t>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£4.5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50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14947195"/>
                  </a:ext>
                </a:extLst>
              </a:tr>
              <a:tr h="296358">
                <a:tc>
                  <a:txBody>
                    <a:bodyPr/>
                    <a:lstStyle/>
                    <a:p>
                      <a:pPr>
                        <a:lnSpc>
                          <a:spcPct val="107000"/>
                        </a:lnSpc>
                        <a:spcAft>
                          <a:spcPts val="0"/>
                        </a:spcAft>
                      </a:pPr>
                      <a:r>
                        <a:rPr lang="en-GB"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£1.7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25 seconds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0431017"/>
                  </a:ext>
                </a:extLst>
              </a:tr>
              <a:tr h="296358">
                <a:tc>
                  <a:txBody>
                    <a:bodyPr/>
                    <a:lstStyle/>
                    <a:p>
                      <a:pPr>
                        <a:lnSpc>
                          <a:spcPct val="107000"/>
                        </a:lnSpc>
                        <a:spcAft>
                          <a:spcPts val="0"/>
                        </a:spcAft>
                      </a:pPr>
                      <a:r>
                        <a:rPr lang="en-GB" sz="11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45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5220012"/>
                  </a:ext>
                </a:extLst>
              </a:tr>
              <a:tr h="296358">
                <a:tc>
                  <a:txBody>
                    <a:bodyPr/>
                    <a:lstStyle/>
                    <a:p>
                      <a:pPr>
                        <a:lnSpc>
                          <a:spcPct val="107000"/>
                        </a:lnSpc>
                        <a:spcAft>
                          <a:spcPts val="0"/>
                        </a:spcAft>
                      </a:pPr>
                      <a:r>
                        <a:rPr lang="en-GB" sz="1100" dirty="0">
                          <a:effectLst/>
                        </a:rPr>
                        <a:t>3</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40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08068500"/>
                  </a:ext>
                </a:extLst>
              </a:tr>
              <a:tr h="296358">
                <a:tc>
                  <a:txBody>
                    <a:bodyPr/>
                    <a:lstStyle/>
                    <a:p>
                      <a:pPr>
                        <a:lnSpc>
                          <a:spcPct val="107000"/>
                        </a:lnSpc>
                        <a:spcAft>
                          <a:spcPts val="0"/>
                        </a:spcAft>
                      </a:pPr>
                      <a:r>
                        <a:rPr lang="en-GB"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£3.7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15 seconds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74397828"/>
                  </a:ext>
                </a:extLst>
              </a:tr>
              <a:tr h="296358">
                <a:tc>
                  <a:txBody>
                    <a:bodyPr/>
                    <a:lstStyle/>
                    <a:p>
                      <a:pPr>
                        <a:lnSpc>
                          <a:spcPct val="107000"/>
                        </a:lnSpc>
                        <a:spcAft>
                          <a:spcPts val="0"/>
                        </a:spcAft>
                      </a:pPr>
                      <a:r>
                        <a:rPr lang="en-GB"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£2.2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Cash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20 seconds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67817907"/>
                  </a:ext>
                </a:extLst>
              </a:tr>
            </a:tbl>
          </a:graphicData>
        </a:graphic>
      </p:graphicFrame>
      <p:sp>
        <p:nvSpPr>
          <p:cNvPr id="3" name="TextBox 2"/>
          <p:cNvSpPr txBox="1"/>
          <p:nvPr/>
        </p:nvSpPr>
        <p:spPr>
          <a:xfrm>
            <a:off x="493710" y="4397829"/>
            <a:ext cx="2075319" cy="923330"/>
          </a:xfrm>
          <a:prstGeom prst="rect">
            <a:avLst/>
          </a:prstGeom>
          <a:noFill/>
        </p:spPr>
        <p:txBody>
          <a:bodyPr wrap="square" rtlCol="0">
            <a:spAutoFit/>
          </a:bodyPr>
          <a:lstStyle/>
          <a:p>
            <a:r>
              <a:rPr lang="en-GB" dirty="0" smtClean="0"/>
              <a:t>Table with minimalistic design </a:t>
            </a:r>
            <a:endParaRPr lang="en-GB" dirty="0"/>
          </a:p>
        </p:txBody>
      </p:sp>
      <p:sp>
        <p:nvSpPr>
          <p:cNvPr id="6" name="TextBox 5"/>
          <p:cNvSpPr txBox="1"/>
          <p:nvPr/>
        </p:nvSpPr>
        <p:spPr>
          <a:xfrm>
            <a:off x="7769882" y="2060695"/>
            <a:ext cx="2075319" cy="923330"/>
          </a:xfrm>
          <a:prstGeom prst="rect">
            <a:avLst/>
          </a:prstGeom>
          <a:noFill/>
        </p:spPr>
        <p:txBody>
          <a:bodyPr wrap="square" rtlCol="0">
            <a:spAutoFit/>
          </a:bodyPr>
          <a:lstStyle/>
          <a:p>
            <a:r>
              <a:rPr lang="en-GB" dirty="0" smtClean="0"/>
              <a:t>Table without minimalistic design </a:t>
            </a:r>
            <a:endParaRPr lang="en-GB" dirty="0"/>
          </a:p>
        </p:txBody>
      </p:sp>
    </p:spTree>
    <p:extLst>
      <p:ext uri="{BB962C8B-B14F-4D97-AF65-F5344CB8AC3E}">
        <p14:creationId xmlns:p14="http://schemas.microsoft.com/office/powerpoint/2010/main" val="18872370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Proof of findings – questionnaire </a:t>
            </a:r>
            <a:endParaRPr lang="en-GB" dirty="0"/>
          </a:p>
        </p:txBody>
      </p:sp>
      <p:pic>
        <p:nvPicPr>
          <p:cNvPr id="4" name="Picture 3"/>
          <p:cNvPicPr/>
          <p:nvPr/>
        </p:nvPicPr>
        <p:blipFill>
          <a:blip r:embed="rId2"/>
          <a:stretch>
            <a:fillRect/>
          </a:stretch>
        </p:blipFill>
        <p:spPr>
          <a:xfrm>
            <a:off x="2038351" y="1447800"/>
            <a:ext cx="5968682" cy="4895849"/>
          </a:xfrm>
          <a:prstGeom prst="rect">
            <a:avLst/>
          </a:prstGeom>
        </p:spPr>
      </p:pic>
    </p:spTree>
    <p:extLst>
      <p:ext uri="{BB962C8B-B14F-4D97-AF65-F5344CB8AC3E}">
        <p14:creationId xmlns:p14="http://schemas.microsoft.com/office/powerpoint/2010/main" val="8388067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Demonstration </a:t>
            </a:r>
            <a:endParaRPr lang="en-GB" dirty="0"/>
          </a:p>
        </p:txBody>
      </p:sp>
      <p:sp>
        <p:nvSpPr>
          <p:cNvPr id="3" name="TextBox 2"/>
          <p:cNvSpPr txBox="1"/>
          <p:nvPr/>
        </p:nvSpPr>
        <p:spPr>
          <a:xfrm>
            <a:off x="2403566" y="2769326"/>
            <a:ext cx="6871063" cy="369332"/>
          </a:xfrm>
          <a:prstGeom prst="rect">
            <a:avLst/>
          </a:prstGeom>
          <a:noFill/>
        </p:spPr>
        <p:txBody>
          <a:bodyPr wrap="square" rtlCol="0">
            <a:spAutoFit/>
          </a:bodyPr>
          <a:lstStyle/>
          <a:p>
            <a:r>
              <a:rPr lang="en-GB" dirty="0"/>
              <a:t>https://youtu.be/mbhA0sRf-bg</a:t>
            </a:r>
            <a:endParaRPr lang="en-GB" dirty="0"/>
          </a:p>
        </p:txBody>
      </p:sp>
    </p:spTree>
    <p:extLst>
      <p:ext uri="{BB962C8B-B14F-4D97-AF65-F5344CB8AC3E}">
        <p14:creationId xmlns:p14="http://schemas.microsoft.com/office/powerpoint/2010/main" val="4232946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a:t>
            </a:r>
            <a:endParaRPr lang="en-GB" dirty="0"/>
          </a:p>
        </p:txBody>
      </p:sp>
      <p:sp>
        <p:nvSpPr>
          <p:cNvPr id="3" name="Content Placeholder 2"/>
          <p:cNvSpPr>
            <a:spLocks noGrp="1"/>
          </p:cNvSpPr>
          <p:nvPr>
            <p:ph idx="1"/>
          </p:nvPr>
        </p:nvSpPr>
        <p:spPr/>
        <p:txBody>
          <a:bodyPr/>
          <a:lstStyle/>
          <a:p>
            <a:r>
              <a:rPr lang="en-GB" dirty="0" smtClean="0"/>
              <a:t>Are there any questions that were not answered in the slides </a:t>
            </a:r>
            <a:r>
              <a:rPr lang="en-GB" dirty="0" err="1" smtClean="0"/>
              <a:t>bove</a:t>
            </a:r>
            <a:r>
              <a:rPr lang="en-GB" dirty="0" smtClean="0"/>
              <a:t>?</a:t>
            </a:r>
            <a:endParaRPr lang="en-GB" dirty="0"/>
          </a:p>
        </p:txBody>
      </p:sp>
    </p:spTree>
    <p:extLst>
      <p:ext uri="{BB962C8B-B14F-4D97-AF65-F5344CB8AC3E}">
        <p14:creationId xmlns:p14="http://schemas.microsoft.com/office/powerpoint/2010/main" val="6427821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 listening!</a:t>
            </a:r>
            <a:endParaRPr lang="en-GB" dirty="0"/>
          </a:p>
        </p:txBody>
      </p:sp>
    </p:spTree>
    <p:extLst>
      <p:ext uri="{BB962C8B-B14F-4D97-AF65-F5344CB8AC3E}">
        <p14:creationId xmlns:p14="http://schemas.microsoft.com/office/powerpoint/2010/main" val="6442285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217</TotalTime>
  <Words>707</Words>
  <Application>Microsoft Office PowerPoint</Application>
  <PresentationFormat>Widescreen</PresentationFormat>
  <Paragraphs>113</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Times New Roman</vt:lpstr>
      <vt:lpstr>Wingdings 3</vt:lpstr>
      <vt:lpstr>Ion</vt:lpstr>
      <vt:lpstr>An investigation into the “minimalistic approach” of software development to help users. </vt:lpstr>
      <vt:lpstr>Introduction </vt:lpstr>
      <vt:lpstr>The purpose </vt:lpstr>
      <vt:lpstr>Aims and objectives </vt:lpstr>
      <vt:lpstr>Research methodology </vt:lpstr>
      <vt:lpstr>Findings </vt:lpstr>
      <vt:lpstr>Findings literature review </vt:lpstr>
      <vt:lpstr>  proof of findings – data table </vt:lpstr>
      <vt:lpstr>Proof of findings – questionnaire </vt:lpstr>
      <vt:lpstr>Demonstration </vt:lpstr>
      <vt:lpstr>Questions </vt:lpstr>
      <vt:lpstr>Thank you for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investigation into the “minimalistic approach” of software development to help users.</dc:title>
  <dc:creator>Keelan Rochard</dc:creator>
  <cp:lastModifiedBy>Keelan Rochard</cp:lastModifiedBy>
  <cp:revision>14</cp:revision>
  <dcterms:created xsi:type="dcterms:W3CDTF">2020-04-05T16:32:33Z</dcterms:created>
  <dcterms:modified xsi:type="dcterms:W3CDTF">2020-04-24T00:33:06Z</dcterms:modified>
</cp:coreProperties>
</file>