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279" r:id="rId2"/>
    <p:sldId id="280" r:id="rId3"/>
    <p:sldId id="281" r:id="rId4"/>
    <p:sldId id="282" r:id="rId5"/>
    <p:sldId id="284" r:id="rId6"/>
    <p:sldId id="285" r:id="rId7"/>
    <p:sldId id="291" r:id="rId8"/>
    <p:sldId id="286" r:id="rId9"/>
    <p:sldId id="292" r:id="rId10"/>
    <p:sldId id="296" r:id="rId11"/>
    <p:sldId id="297" r:id="rId12"/>
    <p:sldId id="315" r:id="rId13"/>
    <p:sldId id="312" r:id="rId14"/>
    <p:sldId id="314" r:id="rId15"/>
    <p:sldId id="289" r:id="rId16"/>
    <p:sldId id="290" r:id="rId17"/>
    <p:sldId id="310" r:id="rId18"/>
    <p:sldId id="311" r:id="rId19"/>
    <p:sldId id="308" r:id="rId20"/>
    <p:sldId id="309" r:id="rId21"/>
    <p:sldId id="287" r:id="rId22"/>
    <p:sldId id="300" r:id="rId23"/>
    <p:sldId id="301" r:id="rId24"/>
    <p:sldId id="306" r:id="rId25"/>
    <p:sldId id="316" r:id="rId26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FFCC"/>
    <a:srgbClr val="000099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08" y="-1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notesMaster" Target="notesMasters/notesMaster1.xml"/><Relationship Id="rId28" Type="http://schemas.openxmlformats.org/officeDocument/2006/relationships/handoutMaster" Target="handoutMasters/handoutMaster1.xml"/><Relationship Id="rId29" Type="http://schemas.openxmlformats.org/officeDocument/2006/relationships/printerSettings" Target="printerSettings/printerSettings1.bin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presProps" Target="presProps.xml"/><Relationship Id="rId31" Type="http://schemas.openxmlformats.org/officeDocument/2006/relationships/viewProps" Target="viewProps.xml"/><Relationship Id="rId32" Type="http://schemas.openxmlformats.org/officeDocument/2006/relationships/theme" Target="theme/theme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C14E81-B3B1-4EE9-9282-4910BF90EB26}" type="datetimeFigureOut">
              <a:rPr lang="en-GB" smtClean="0"/>
              <a:pPr/>
              <a:t>09/02/2016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F8FE07-0BB0-45BC-884D-2C850C19E1F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9215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13F2BE6-4CB0-4277-9926-E76F9D7324BF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21840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-112" charset="0"/>
        <a:ea typeface="ＭＳ Ｐゴシック" pitchFamily="34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-112" charset="0"/>
        <a:ea typeface="ＭＳ Ｐゴシック" pitchFamily="-11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-112" charset="0"/>
        <a:ea typeface="ＭＳ Ｐゴシック" pitchFamily="-11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-112" charset="0"/>
        <a:ea typeface="ＭＳ Ｐゴシック" pitchFamily="-11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-112" charset="0"/>
        <a:ea typeface="ＭＳ Ｐゴシック" pitchFamily="-112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2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3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4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5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6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7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8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9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10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11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12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13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14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15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16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17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18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19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20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21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22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23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24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25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DA41719-4A0C-4578-892E-C39C26F719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BAFD4A1-AF74-4FEF-9BAA-E7239F822A3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1A67834-9FC9-4EAA-A0DA-192C561B1F7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9688182-1EDB-490E-B04C-B5AAA7B960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3DB0B9C-06FD-4CDC-A50D-766919A10D9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C836F10-AC80-4369-A882-6391060AB7E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9906CB2-5E9B-4CEC-907E-C6C24D47FF5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A39524F-A014-4960-9131-644EA8ECEC1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335699A-FEE8-4B81-B253-9FBC8D2320E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60651AA-AD79-4446-9AFD-8BCF40B33EA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F8CE0CC-1699-4A70-A028-07E146D1CEC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94F4A28-CD25-4305-B8C6-EB27B805B0A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34" charset="-128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  <a:ea typeface="ＭＳ Ｐゴシック" pitchFamily="34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  <a:ea typeface="ＭＳ Ｐゴシック" pitchFamily="34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  <a:ea typeface="ＭＳ Ｐゴシック" pitchFamily="34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  <a:ea typeface="ＭＳ Ｐゴシック" pitchFamily="34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34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11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11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11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7.xml"/><Relationship Id="rId5" Type="http://schemas.openxmlformats.org/officeDocument/2006/relationships/image" Target="../media/image2.png"/><Relationship Id="rId1" Type="http://schemas.microsoft.com/office/2007/relationships/media" Target="file://localhost/Users/lt1/Desktop/Week%2003%20CV's%20and%20Letters/Benedict%20Le%20Gauche%20funny%20CV.mp4" TargetMode="External"/><Relationship Id="rId2" Type="http://schemas.openxmlformats.org/officeDocument/2006/relationships/video" Target="file://localhost/Users/lt1/Desktop/Week%2003%20CV's%20and%20Letters/Benedict%20Le%20Gauche%20funny%20CV.mp4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0.xml"/><Relationship Id="rId5" Type="http://schemas.openxmlformats.org/officeDocument/2006/relationships/image" Target="../media/image3.png"/><Relationship Id="rId1" Type="http://schemas.microsoft.com/office/2007/relationships/media" Target="file://localhost/Users/lt1/Desktop/Week%2003%20CV's%20and%20Letters/The%20Apprentice%20CV.mp4" TargetMode="External"/><Relationship Id="rId2" Type="http://schemas.openxmlformats.org/officeDocument/2006/relationships/video" Target="file://localhost/Users/lt1/Desktop/Week%2003%20CV's%20and%20Letters/The%20Apprentice%20CV.mp4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2.xml"/><Relationship Id="rId5" Type="http://schemas.openxmlformats.org/officeDocument/2006/relationships/image" Target="../media/image4.png"/><Relationship Id="rId1" Type="http://schemas.microsoft.com/office/2007/relationships/media" Target="file://localhost/Users/lt1/Desktop/Week%2003%20CV's%20and%20Letters/Jade%20being%20caught%20out%20in%20interview.mp4" TargetMode="External"/><Relationship Id="rId2" Type="http://schemas.openxmlformats.org/officeDocument/2006/relationships/video" Target="file://localhost/Users/lt1/Desktop/Week%2003%20CV's%20and%20Letters/Jade%20being%20caught%20out%20in%20interview.mp4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25.xml"/><Relationship Id="rId5" Type="http://schemas.openxmlformats.org/officeDocument/2006/relationships/image" Target="../media/image7.png"/><Relationship Id="rId1" Type="http://schemas.microsoft.com/office/2007/relationships/media" Target="file://localhost/Users/lt1/Desktop/Week%2003%20CV's%20and%20Letters/The%20Origin%20of%20Job%20Interviews.mp4" TargetMode="External"/><Relationship Id="rId2" Type="http://schemas.openxmlformats.org/officeDocument/2006/relationships/video" Target="file://localhost/Users/lt1/Desktop/Week%2003%20CV's%20and%20Letters/The%20Origin%20of%20Job%20Interviews.mp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1030560" y="1700808"/>
            <a:ext cx="6781800" cy="7016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4000" dirty="0">
                <a:latin typeface="Arial" pitchFamily="34" charset="0"/>
              </a:rPr>
              <a:t>Writing Applications and CVs</a:t>
            </a:r>
            <a:endParaRPr lang="en-GB" dirty="0">
              <a:latin typeface="Arial" pitchFamily="34" charset="0"/>
            </a:endParaRP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07704" y="2636912"/>
            <a:ext cx="5030787" cy="343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1441748" y="3284240"/>
            <a:ext cx="65913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Introduction and statement of </a:t>
            </a:r>
            <a:r>
              <a:rPr lang="en-GB" dirty="0" smtClean="0">
                <a:latin typeface="Arial" pitchFamily="34" charset="0"/>
              </a:rPr>
              <a:t>source.</a:t>
            </a:r>
            <a:endParaRPr lang="en-GB" dirty="0">
              <a:latin typeface="Arial" pitchFamily="34" charset="0"/>
            </a:endParaRPr>
          </a:p>
          <a:p>
            <a:endParaRPr lang="en-GB" dirty="0">
              <a:latin typeface="Arial" pitchFamily="34" charset="0"/>
            </a:endParaRPr>
          </a:p>
        </p:txBody>
      </p:sp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1441748" y="3817640"/>
            <a:ext cx="55245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Reason for </a:t>
            </a:r>
            <a:r>
              <a:rPr lang="en-GB" dirty="0" smtClean="0">
                <a:latin typeface="Arial" pitchFamily="34" charset="0"/>
              </a:rPr>
              <a:t>interest.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10" name="Rectangle 6"/>
          <p:cNvSpPr>
            <a:spLocks noChangeArrowheads="1"/>
          </p:cNvSpPr>
          <p:nvPr/>
        </p:nvSpPr>
        <p:spPr bwMode="auto">
          <a:xfrm>
            <a:off x="1441748" y="4351040"/>
            <a:ext cx="44577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Statement of </a:t>
            </a:r>
            <a:r>
              <a:rPr lang="en-GB" dirty="0" smtClean="0">
                <a:latin typeface="Arial" pitchFamily="34" charset="0"/>
              </a:rPr>
              <a:t>relevance.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11" name="Rectangle 7"/>
          <p:cNvSpPr>
            <a:spLocks noChangeArrowheads="1"/>
          </p:cNvSpPr>
          <p:nvPr/>
        </p:nvSpPr>
        <p:spPr bwMode="auto">
          <a:xfrm>
            <a:off x="1441748" y="4884440"/>
            <a:ext cx="6553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Conclusion.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403648" y="2278613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Arial" pitchFamily="34" charset="0"/>
              </a:rPr>
              <a:t>Letter Writing - Four </a:t>
            </a:r>
            <a:r>
              <a:rPr lang="en-GB" sz="3600" dirty="0" smtClean="0">
                <a:latin typeface="Arial" pitchFamily="34" charset="0"/>
              </a:rPr>
              <a:t>parts</a:t>
            </a:r>
            <a:endParaRPr lang="en-GB" sz="3600" dirty="0">
              <a:latin typeface="Arial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utoUpdateAnimBg="0"/>
      <p:bldP spid="9" grpId="0" autoUpdateAnimBg="0"/>
      <p:bldP spid="10" grpId="0" autoUpdateAnimBg="0"/>
      <p:bldP spid="11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14" name="Rectangle 4"/>
          <p:cNvSpPr>
            <a:spLocks noChangeArrowheads="1"/>
          </p:cNvSpPr>
          <p:nvPr/>
        </p:nvSpPr>
        <p:spPr bwMode="auto">
          <a:xfrm>
            <a:off x="1191816" y="3144416"/>
            <a:ext cx="60960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Make contact with the employer or </a:t>
            </a:r>
            <a:r>
              <a:rPr lang="en-GB" dirty="0" smtClean="0">
                <a:latin typeface="Arial" pitchFamily="34" charset="0"/>
              </a:rPr>
              <a:t>agency before writing </a:t>
            </a:r>
            <a:r>
              <a:rPr lang="en-GB" dirty="0">
                <a:latin typeface="Arial" pitchFamily="34" charset="0"/>
              </a:rPr>
              <a:t>if </a:t>
            </a:r>
            <a:r>
              <a:rPr lang="en-GB" dirty="0" smtClean="0">
                <a:latin typeface="Arial" pitchFamily="34" charset="0"/>
              </a:rPr>
              <a:t>possible.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15" name="Rectangle 5"/>
          <p:cNvSpPr>
            <a:spLocks noChangeArrowheads="1"/>
          </p:cNvSpPr>
          <p:nvPr/>
        </p:nvSpPr>
        <p:spPr bwMode="auto">
          <a:xfrm>
            <a:off x="1191816" y="4058816"/>
            <a:ext cx="81534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Discuss the job, show </a:t>
            </a:r>
            <a:r>
              <a:rPr lang="en-GB" dirty="0" smtClean="0">
                <a:latin typeface="Arial" pitchFamily="34" charset="0"/>
              </a:rPr>
              <a:t>interest.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16" name="Rectangle 6"/>
          <p:cNvSpPr>
            <a:spLocks noChangeArrowheads="1"/>
          </p:cNvSpPr>
          <p:nvPr/>
        </p:nvSpPr>
        <p:spPr bwMode="auto">
          <a:xfrm>
            <a:off x="1191816" y="4592216"/>
            <a:ext cx="6934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Remind employer of the conversation in your </a:t>
            </a:r>
            <a:r>
              <a:rPr lang="en-GB" dirty="0" smtClean="0">
                <a:latin typeface="Arial" pitchFamily="34" charset="0"/>
              </a:rPr>
              <a:t>letter.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17" name="Rectangle 7"/>
          <p:cNvSpPr>
            <a:spLocks noChangeArrowheads="1"/>
          </p:cNvSpPr>
          <p:nvPr/>
        </p:nvSpPr>
        <p:spPr bwMode="auto">
          <a:xfrm>
            <a:off x="1191816" y="5430416"/>
            <a:ext cx="6553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Be sure to quote correct reference no. or where the advertisement was </a:t>
            </a:r>
            <a:r>
              <a:rPr lang="en-GB" dirty="0" smtClean="0">
                <a:latin typeface="Arial" pitchFamily="34" charset="0"/>
              </a:rPr>
              <a:t>seen.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87624" y="1916832"/>
            <a:ext cx="7632848" cy="9787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3200" dirty="0">
                <a:latin typeface="Arial" pitchFamily="34" charset="0"/>
              </a:rPr>
              <a:t>Letter writing in response </a:t>
            </a:r>
            <a:r>
              <a:rPr lang="en-GB" sz="3200" dirty="0" smtClean="0">
                <a:latin typeface="Arial" pitchFamily="34" charset="0"/>
              </a:rPr>
              <a:t>to advertisements</a:t>
            </a:r>
            <a:endParaRPr lang="en-GB" sz="3200" dirty="0">
              <a:latin typeface="Arial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utoUpdateAnimBg="0"/>
      <p:bldP spid="15" grpId="0" autoUpdateAnimBg="0"/>
      <p:bldP spid="16" grpId="0" autoUpdateAnimBg="0"/>
      <p:bldP spid="17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1047800" y="2755032"/>
            <a:ext cx="6629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Agencies usually act as consultants to both the employer and the </a:t>
            </a:r>
            <a:r>
              <a:rPr lang="en-GB" dirty="0" smtClean="0">
                <a:latin typeface="Arial" pitchFamily="34" charset="0"/>
              </a:rPr>
              <a:t>creative.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047800" y="3593232"/>
            <a:ext cx="60960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Discuss the job, joint interest is to get you into </a:t>
            </a:r>
            <a:r>
              <a:rPr lang="en-GB" dirty="0" smtClean="0">
                <a:latin typeface="Arial" pitchFamily="34" charset="0"/>
              </a:rPr>
              <a:t>work.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1047800" y="4509120"/>
            <a:ext cx="6934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Keep in touch and update whenever </a:t>
            </a:r>
            <a:r>
              <a:rPr lang="en-GB" dirty="0" smtClean="0">
                <a:latin typeface="Arial" pitchFamily="34" charset="0"/>
              </a:rPr>
              <a:t>possible.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1047800" y="5042520"/>
            <a:ext cx="6934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Remain flexible in all </a:t>
            </a:r>
            <a:r>
              <a:rPr lang="en-GB" dirty="0" smtClean="0">
                <a:latin typeface="Arial" pitchFamily="34" charset="0"/>
              </a:rPr>
              <a:t>correspondence.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43608" y="1988840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itchFamily="34" charset="0"/>
              </a:rPr>
              <a:t>Working with Agencies (</a:t>
            </a:r>
            <a:r>
              <a:rPr lang="en-GB" sz="2800" dirty="0" err="1">
                <a:latin typeface="Arial" pitchFamily="34" charset="0"/>
              </a:rPr>
              <a:t>Inc.Recruitment</a:t>
            </a:r>
            <a:r>
              <a:rPr lang="en-GB" sz="2800" dirty="0" smtClean="0">
                <a:latin typeface="Arial" pitchFamily="34" charset="0"/>
              </a:rPr>
              <a:t>)</a:t>
            </a:r>
            <a:endParaRPr lang="en-GB" sz="2800" dirty="0">
              <a:latin typeface="Arial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  <p:bldP spid="5" grpId="0" autoUpdateAnimBg="0"/>
      <p:bldP spid="7" grpId="0" autoUpdateAnimBg="0"/>
      <p:bldP spid="8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1115616" y="2763416"/>
            <a:ext cx="6019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There are no set </a:t>
            </a:r>
            <a:r>
              <a:rPr lang="en-GB" dirty="0" smtClean="0">
                <a:latin typeface="Arial" pitchFamily="34" charset="0"/>
              </a:rPr>
              <a:t>standards.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115616" y="3373016"/>
            <a:ext cx="64008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A source </a:t>
            </a:r>
            <a:r>
              <a:rPr lang="en-GB" dirty="0" smtClean="0">
                <a:latin typeface="Arial" pitchFamily="34" charset="0"/>
              </a:rPr>
              <a:t>of </a:t>
            </a:r>
            <a:r>
              <a:rPr lang="en-GB" dirty="0">
                <a:latin typeface="Arial" pitchFamily="34" charset="0"/>
              </a:rPr>
              <a:t>relevant information of interest </a:t>
            </a:r>
            <a:r>
              <a:rPr lang="en-GB" dirty="0" smtClean="0">
                <a:latin typeface="Arial" pitchFamily="34" charset="0"/>
              </a:rPr>
              <a:t>to the employer.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1115616" y="4211216"/>
            <a:ext cx="64008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Remains flexible / adaptable - can be easily </a:t>
            </a:r>
            <a:r>
              <a:rPr lang="en-GB" dirty="0" smtClean="0">
                <a:latin typeface="Arial" pitchFamily="34" charset="0"/>
              </a:rPr>
              <a:t>modified.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1115616" y="5049416"/>
            <a:ext cx="66294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Is targeted towards </a:t>
            </a:r>
            <a:r>
              <a:rPr lang="en-GB" dirty="0" smtClean="0">
                <a:latin typeface="Arial" pitchFamily="34" charset="0"/>
              </a:rPr>
              <a:t>employer’</a:t>
            </a:r>
            <a:r>
              <a:rPr lang="en-GB" altLang="ja-JP" dirty="0" smtClean="0">
                <a:latin typeface="Arial" pitchFamily="34" charset="0"/>
              </a:rPr>
              <a:t>s needs.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1115616" y="5582816"/>
            <a:ext cx="6172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Presented / designed for easy </a:t>
            </a:r>
            <a:r>
              <a:rPr lang="en-GB" dirty="0" smtClean="0">
                <a:latin typeface="Arial" pitchFamily="34" charset="0"/>
              </a:rPr>
              <a:t>reading.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83432" y="1844824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itchFamily="34" charset="0"/>
              </a:rPr>
              <a:t>CV design </a:t>
            </a:r>
            <a:r>
              <a:rPr lang="en-GB" sz="3200" dirty="0" smtClean="0">
                <a:latin typeface="Arial" pitchFamily="34" charset="0"/>
              </a:rPr>
              <a:t>considerations</a:t>
            </a:r>
            <a:endParaRPr lang="en-GB" sz="3200" dirty="0">
              <a:latin typeface="Arial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  <p:bldP spid="5" grpId="0" autoUpdateAnimBg="0"/>
      <p:bldP spid="6" grpId="0" autoUpdateAnimBg="0"/>
      <p:bldP spid="7" grpId="0" autoUpdateAnimBg="0"/>
      <p:bldP spid="8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1259632" y="2700119"/>
            <a:ext cx="6938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Personal details - why do you </a:t>
            </a:r>
            <a:r>
              <a:rPr lang="en-GB" dirty="0" smtClean="0">
                <a:latin typeface="Arial" pitchFamily="34" charset="0"/>
              </a:rPr>
              <a:t>stand </a:t>
            </a:r>
            <a:r>
              <a:rPr lang="en-GB" dirty="0">
                <a:latin typeface="Arial" pitchFamily="34" charset="0"/>
              </a:rPr>
              <a:t>out?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259632" y="3309719"/>
            <a:ext cx="49530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Skills and career </a:t>
            </a:r>
            <a:r>
              <a:rPr lang="en-GB" dirty="0" smtClean="0">
                <a:latin typeface="Arial" pitchFamily="34" charset="0"/>
              </a:rPr>
              <a:t>summary.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1259632" y="3919319"/>
            <a:ext cx="4364038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Key </a:t>
            </a:r>
            <a:r>
              <a:rPr lang="en-GB" dirty="0" smtClean="0">
                <a:latin typeface="Arial" pitchFamily="34" charset="0"/>
              </a:rPr>
              <a:t>achievements.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1264395" y="4528919"/>
            <a:ext cx="5100637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Qualifications gained / </a:t>
            </a:r>
            <a:r>
              <a:rPr lang="en-GB" dirty="0" smtClean="0">
                <a:latin typeface="Arial" pitchFamily="34" charset="0"/>
              </a:rPr>
              <a:t>pending.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1264395" y="5138519"/>
            <a:ext cx="6015037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Contact details (Including website</a:t>
            </a:r>
            <a:r>
              <a:rPr lang="en-GB" dirty="0" smtClean="0">
                <a:latin typeface="Arial" pitchFamily="34" charset="0"/>
              </a:rPr>
              <a:t>).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9" name="Rectangle 9"/>
          <p:cNvSpPr>
            <a:spLocks noChangeArrowheads="1"/>
          </p:cNvSpPr>
          <p:nvPr/>
        </p:nvSpPr>
        <p:spPr bwMode="auto">
          <a:xfrm>
            <a:off x="1259632" y="5748119"/>
            <a:ext cx="52578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References available on </a:t>
            </a:r>
            <a:r>
              <a:rPr lang="en-GB" dirty="0" smtClean="0">
                <a:latin typeface="Arial" pitchFamily="34" charset="0"/>
              </a:rPr>
              <a:t>request.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335832" y="1844824"/>
            <a:ext cx="597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itchFamily="34" charset="0"/>
              </a:rPr>
              <a:t>CV </a:t>
            </a:r>
            <a:r>
              <a:rPr lang="en-GB" sz="3200" dirty="0" smtClean="0">
                <a:latin typeface="Arial" pitchFamily="34" charset="0"/>
              </a:rPr>
              <a:t>contents</a:t>
            </a:r>
            <a:endParaRPr lang="en-GB" sz="3200" dirty="0">
              <a:latin typeface="Arial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  <p:bldP spid="5" grpId="0" autoUpdateAnimBg="0"/>
      <p:bldP spid="6" grpId="0" autoUpdateAnimBg="0"/>
      <p:bldP spid="7" grpId="0" autoUpdateAnimBg="0"/>
      <p:bldP spid="8" grpId="0" autoUpdateAnimBg="0"/>
      <p:bldP spid="9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pic>
        <p:nvPicPr>
          <p:cNvPr id="5" name="Benedict Le Gauche funny CV.mp4">
            <a:hlinkClick r:id="" action="ppaction://media"/>
          </p:cNvPr>
          <p:cNvPicPr>
            <a:picLocks noRot="1"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75656" y="1556792"/>
            <a:ext cx="6216690" cy="4662517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2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1259632" y="2534816"/>
            <a:ext cx="5257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Full CV - typically two </a:t>
            </a:r>
            <a:r>
              <a:rPr lang="en-GB" dirty="0" smtClean="0">
                <a:latin typeface="Arial" pitchFamily="34" charset="0"/>
              </a:rPr>
              <a:t>pages.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259632" y="3144416"/>
            <a:ext cx="67818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Concise CV - A stand alone snapshot, usually one </a:t>
            </a:r>
            <a:r>
              <a:rPr lang="en-GB" dirty="0" smtClean="0">
                <a:latin typeface="Arial" pitchFamily="34" charset="0"/>
              </a:rPr>
              <a:t>page.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1259632" y="4058816"/>
            <a:ext cx="70104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Online CV - Prepared in bare text formats for easy transfer - kept simple and </a:t>
            </a:r>
            <a:r>
              <a:rPr lang="en-GB" dirty="0" smtClean="0">
                <a:latin typeface="Arial" pitchFamily="34" charset="0"/>
              </a:rPr>
              <a:t>concise.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1259632" y="4973216"/>
            <a:ext cx="73152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Dedicated online CVs - registered on </a:t>
            </a:r>
            <a:r>
              <a:rPr lang="en-GB" dirty="0" smtClean="0">
                <a:latin typeface="Arial" pitchFamily="34" charset="0"/>
              </a:rPr>
              <a:t>recruiter’</a:t>
            </a:r>
            <a:r>
              <a:rPr lang="en-GB" altLang="ja-JP" dirty="0" smtClean="0">
                <a:latin typeface="Arial" pitchFamily="34" charset="0"/>
              </a:rPr>
              <a:t>s </a:t>
            </a:r>
            <a:r>
              <a:rPr lang="en-GB" altLang="ja-JP" dirty="0">
                <a:latin typeface="Arial" pitchFamily="34" charset="0"/>
              </a:rPr>
              <a:t>database after being prepared via their CV builder webpage or standard forms </a:t>
            </a:r>
            <a:r>
              <a:rPr lang="en-GB" altLang="ja-JP" dirty="0" smtClean="0">
                <a:latin typeface="Arial" pitchFamily="34" charset="0"/>
              </a:rPr>
              <a:t>supplied.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331640" y="1844824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itchFamily="34" charset="0"/>
              </a:rPr>
              <a:t>CVs - types and </a:t>
            </a:r>
            <a:r>
              <a:rPr lang="en-GB" sz="3200" dirty="0" smtClean="0">
                <a:latin typeface="Arial" pitchFamily="34" charset="0"/>
              </a:rPr>
              <a:t>variations</a:t>
            </a:r>
            <a:endParaRPr lang="en-GB" sz="3200" dirty="0">
              <a:latin typeface="Arial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  <p:bldP spid="5" grpId="0" autoUpdateAnimBg="0"/>
      <p:bldP spid="6" grpId="0" autoUpdateAnimBg="0"/>
      <p:bldP spid="7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123905" name="Rectangle 1"/>
          <p:cNvSpPr>
            <a:spLocks noChangeArrowheads="1"/>
          </p:cNvSpPr>
          <p:nvPr/>
        </p:nvSpPr>
        <p:spPr bwMode="auto">
          <a:xfrm>
            <a:off x="467544" y="1311152"/>
            <a:ext cx="8101577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CV Do’s and Don</a:t>
            </a:r>
            <a:r>
              <a:rPr kumimoji="0" lang="en-GB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’</a:t>
            </a:r>
            <a:r>
              <a:rPr kumimoji="0" lang="en-GB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ts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Do 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Keep it clear and simple.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Keep it short, maximum of 2 pages.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Be positive and elaborate on achievements and results.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Adapt your CV to different jobs and opportunities.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Know your CV thoroughly, its often the basis for interview.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Pay attention to layout, spelling and</a:t>
            </a:r>
            <a:r>
              <a:rPr kumimoji="0" lang="en-GB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 grammar.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Use short sentences, not long paragraphs.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pic>
        <p:nvPicPr>
          <p:cNvPr id="4" name="The Apprentice CV.mp4">
            <a:hlinkClick r:id="" action="ppaction://media"/>
          </p:cNvPr>
          <p:cNvPicPr>
            <a:picLocks noRot="1"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5576" y="1628800"/>
            <a:ext cx="7488832" cy="4680520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7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123905" name="Rectangle 1"/>
          <p:cNvSpPr>
            <a:spLocks noChangeArrowheads="1"/>
          </p:cNvSpPr>
          <p:nvPr/>
        </p:nvSpPr>
        <p:spPr bwMode="auto">
          <a:xfrm>
            <a:off x="467544" y="1311153"/>
            <a:ext cx="7869527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CV Do’s and Don</a:t>
            </a:r>
            <a:r>
              <a:rPr kumimoji="0" lang="en-GB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’</a:t>
            </a:r>
            <a:r>
              <a:rPr kumimoji="0" lang="en-GB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ts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Don’t 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  <a:p>
            <a:pPr lvl="0">
              <a:lnSpc>
                <a:spcPct val="150000"/>
              </a:lnSpc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List salary requirements.</a:t>
            </a:r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Disclose 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why you left your previous 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job.</a:t>
            </a:r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Have 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any spelling or grammatical 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errors.</a:t>
            </a:r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Send 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cheap paper or poor 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photocopies.</a:t>
            </a:r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Copy 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someone else’s 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CV.</a:t>
            </a:r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Invent 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information that you can’t justify at an 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interview.</a:t>
            </a:r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Highlight 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problems i.e. divorce, redundancy, 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health.</a:t>
            </a:r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pic>
        <p:nvPicPr>
          <p:cNvPr id="4" name="Jade being caught out in interview.mp4">
            <a:hlinkClick r:id="" action="ppaction://media"/>
          </p:cNvPr>
          <p:cNvPicPr>
            <a:picLocks noRot="1"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7584" y="1664804"/>
            <a:ext cx="7488832" cy="4212468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6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809508" y="2143116"/>
            <a:ext cx="7691582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Don't let the medium interfere with the message.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785786" y="2643182"/>
            <a:ext cx="7643866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Start by producing a standard CV.  Only when the wording is excellent consider something that is a bit different: </a:t>
            </a:r>
            <a:r>
              <a:rPr lang="en-GB" b="1" dirty="0" smtClean="0">
                <a:latin typeface="Arial" pitchFamily="34" charset="0"/>
              </a:rPr>
              <a:t>get the content right before focusing on the design</a:t>
            </a:r>
            <a:r>
              <a:rPr lang="en-GB" dirty="0" smtClean="0">
                <a:latin typeface="Arial" pitchFamily="34" charset="0"/>
              </a:rPr>
              <a:t>. 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14348" y="1428736"/>
            <a:ext cx="7715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Arial" pitchFamily="34" charset="0"/>
              </a:rPr>
              <a:t>Creative CV’s</a:t>
            </a:r>
            <a:endParaRPr lang="en-GB" sz="3200" dirty="0">
              <a:latin typeface="Arial" pitchFamily="34" charset="0"/>
            </a:endParaRPr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809508" y="4286256"/>
            <a:ext cx="7691582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A well designed CV would be expected from students who have studied a design-related degree.</a:t>
            </a:r>
          </a:p>
        </p:txBody>
      </p:sp>
      <p:sp>
        <p:nvSpPr>
          <p:cNvPr id="12" name="Rectangle 5"/>
          <p:cNvSpPr>
            <a:spLocks noChangeArrowheads="1"/>
          </p:cNvSpPr>
          <p:nvPr/>
        </p:nvSpPr>
        <p:spPr bwMode="auto">
          <a:xfrm>
            <a:off x="785786" y="5072074"/>
            <a:ext cx="7643866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You need to balance eye-catching/different with a sharp and professional promotion of your style.</a:t>
            </a:r>
            <a:endParaRPr lang="en-GB" dirty="0">
              <a:latin typeface="Arial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8" grpId="0"/>
      <p:bldP spid="12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809508" y="2143116"/>
            <a:ext cx="7691582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Presentation is particularly important but that does not necessarily mean an unusual CV.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785786" y="2928934"/>
            <a:ext cx="7643866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These are difficult to compose and tend to detract from the key purpose of the CV.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1428736"/>
            <a:ext cx="7715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Arial" pitchFamily="34" charset="0"/>
              </a:rPr>
              <a:t>Creative CV’s</a:t>
            </a:r>
            <a:endParaRPr lang="en-GB" sz="3200" dirty="0">
              <a:latin typeface="Arial" pitchFamily="34" charset="0"/>
            </a:endParaRPr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809508" y="3929066"/>
            <a:ext cx="7691582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Let your real work do the talking, not the CV layout.</a:t>
            </a:r>
          </a:p>
        </p:txBody>
      </p:sp>
      <p:sp>
        <p:nvSpPr>
          <p:cNvPr id="12" name="Rectangle 5"/>
          <p:cNvSpPr>
            <a:spLocks noChangeArrowheads="1"/>
          </p:cNvSpPr>
          <p:nvPr/>
        </p:nvSpPr>
        <p:spPr bwMode="auto">
          <a:xfrm>
            <a:off x="785786" y="4441374"/>
            <a:ext cx="7643866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Don't include content such as graphics if they don't add any useful information about you as this is the sole purpose of a CV!</a:t>
            </a:r>
            <a:endParaRPr lang="en-GB" dirty="0">
              <a:latin typeface="Arial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8" grpId="0"/>
      <p:bldP spid="12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7983" y="280875"/>
            <a:ext cx="4312865" cy="61724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899592" y="1692097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Arial" pitchFamily="34" charset="0"/>
              </a:rPr>
              <a:t>Ex-students</a:t>
            </a:r>
            <a:endParaRPr lang="en-GB" sz="3200" dirty="0">
              <a:latin typeface="Arial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899592" y="1692097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Arial" pitchFamily="34" charset="0"/>
              </a:rPr>
              <a:t>Ex-students</a:t>
            </a:r>
            <a:endParaRPr lang="en-GB" sz="3200" dirty="0">
              <a:latin typeface="Arial" pitchFamily="34" charset="0"/>
            </a:endParaRP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444678"/>
            <a:ext cx="4099402" cy="57926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809508" y="2143116"/>
            <a:ext cx="7691582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How long should a full CV be?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785786" y="2643182"/>
            <a:ext cx="7643866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Generally speaking no more than two sides. One side CVs are perfectly acceptable but some graduates may have trouble fitting everything on to one side.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14348" y="1428736"/>
            <a:ext cx="7715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itchFamily="34" charset="0"/>
              </a:rPr>
              <a:t>CVs </a:t>
            </a:r>
            <a:r>
              <a:rPr lang="en-GB" sz="3200" dirty="0" smtClean="0">
                <a:latin typeface="Arial" pitchFamily="34" charset="0"/>
              </a:rPr>
              <a:t>– FAQ’s</a:t>
            </a:r>
            <a:endParaRPr lang="en-GB" sz="3200" dirty="0">
              <a:latin typeface="Arial" pitchFamily="34" charset="0"/>
            </a:endParaRP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809508" y="4000504"/>
            <a:ext cx="7477268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Do I need to include references?</a:t>
            </a: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785786" y="4516211"/>
            <a:ext cx="7572428" cy="19131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Not unless the employer has specifically asked for them.  Better to put ‘References available upon request’ at the bottom of your CV.</a:t>
            </a:r>
            <a:endParaRPr lang="en-GB" dirty="0">
              <a:latin typeface="Arial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10" grpId="0" autoUpdateAnimBg="0"/>
      <p:bldP spid="11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809508" y="2143116"/>
            <a:ext cx="7691582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What colour paper should I use?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785786" y="2643182"/>
            <a:ext cx="7643866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White A4 size paper is perfectly acceptable - you don't need to buy some very expensive paper as the content and layout of the CV are the most important aspects.</a:t>
            </a:r>
          </a:p>
          <a:p>
            <a:r>
              <a:rPr lang="en-GB" dirty="0" smtClean="0">
                <a:latin typeface="Arial" pitchFamily="34" charset="0"/>
              </a:rPr>
              <a:t> </a:t>
            </a:r>
          </a:p>
          <a:p>
            <a:r>
              <a:rPr lang="en-GB" dirty="0" smtClean="0">
                <a:latin typeface="Arial" pitchFamily="34" charset="0"/>
              </a:rPr>
              <a:t>A pale pastel colour is also if you want to be a little different, but don't use garish colours!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1428736"/>
            <a:ext cx="7715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itchFamily="34" charset="0"/>
              </a:rPr>
              <a:t>CVs </a:t>
            </a:r>
            <a:r>
              <a:rPr lang="en-GB" sz="3200" dirty="0" smtClean="0">
                <a:latin typeface="Arial" pitchFamily="34" charset="0"/>
              </a:rPr>
              <a:t>– FAQ’s</a:t>
            </a:r>
            <a:endParaRPr lang="en-GB" sz="3200" dirty="0">
              <a:latin typeface="Arial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809508" y="2143116"/>
            <a:ext cx="6373036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Do I always need a covering letter?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785786" y="2658823"/>
            <a:ext cx="7500990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Yes! This should be no more than 1 side of A4. Research has shown that applicants who included a covering letter with their CV were 10% more likely to get a reply.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14348" y="1428736"/>
            <a:ext cx="7715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itchFamily="34" charset="0"/>
              </a:rPr>
              <a:t>CVs </a:t>
            </a:r>
            <a:r>
              <a:rPr lang="en-GB" sz="3200" dirty="0" smtClean="0">
                <a:latin typeface="Arial" pitchFamily="34" charset="0"/>
              </a:rPr>
              <a:t>– FAQ’s</a:t>
            </a:r>
            <a:endParaRPr lang="en-GB" sz="3200" dirty="0">
              <a:latin typeface="Arial" pitchFamily="34" charset="0"/>
            </a:endParaRP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809508" y="4338654"/>
            <a:ext cx="6373036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Should I include my age?</a:t>
            </a: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785786" y="4854361"/>
            <a:ext cx="7500990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Since age discrimination legislation was implemented, you don't need to include your date of birth.</a:t>
            </a:r>
            <a:endParaRPr lang="en-GB" dirty="0">
              <a:latin typeface="Arial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10" grpId="0" autoUpdateAnimBg="0"/>
      <p:bldP spid="11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809508" y="2143116"/>
            <a:ext cx="7691582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I'm not sure where I will be living after the summer, so what do I put down as my address?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785786" y="2996973"/>
            <a:ext cx="7643866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Anywhere that you can rely upon. </a:t>
            </a:r>
          </a:p>
          <a:p>
            <a:r>
              <a:rPr lang="en-GB" dirty="0" smtClean="0">
                <a:latin typeface="Arial" pitchFamily="34" charset="0"/>
              </a:rPr>
              <a:t>Your parents'/relatives' address is usually a good idea. Somewhere the employer is able to contact you at.  And quickly. 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14348" y="1428736"/>
            <a:ext cx="7715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itchFamily="34" charset="0"/>
              </a:rPr>
              <a:t>CVs </a:t>
            </a:r>
            <a:r>
              <a:rPr lang="en-GB" sz="3200" dirty="0" smtClean="0">
                <a:latin typeface="Arial" pitchFamily="34" charset="0"/>
              </a:rPr>
              <a:t>– FAQ’s</a:t>
            </a:r>
            <a:endParaRPr lang="en-GB" sz="3200" dirty="0">
              <a:latin typeface="Arial" pitchFamily="34" charset="0"/>
            </a:endParaRP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809508" y="4624406"/>
            <a:ext cx="7477268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Should I include ‘salary expectations’ on my CV?</a:t>
            </a: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785786" y="5140113"/>
            <a:ext cx="7572428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No, not unless you are specifically asked to. </a:t>
            </a:r>
            <a:endParaRPr lang="en-GB" dirty="0">
              <a:latin typeface="Arial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10" grpId="0" autoUpdateAnimBg="0"/>
      <p:bldP spid="11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1315144" y="2556103"/>
            <a:ext cx="58674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Tailor the CV to the job application whenever </a:t>
            </a:r>
            <a:r>
              <a:rPr lang="en-GB" dirty="0" smtClean="0">
                <a:latin typeface="Arial" pitchFamily="34" charset="0"/>
              </a:rPr>
              <a:t>possible.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15144" y="3470503"/>
            <a:ext cx="81534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Think of it from the employer</a:t>
            </a:r>
            <a:r>
              <a:rPr lang="ja-JP" altLang="en-GB">
                <a:latin typeface="Arial" pitchFamily="34" charset="0"/>
              </a:rPr>
              <a:t>’</a:t>
            </a:r>
            <a:r>
              <a:rPr lang="en-GB" altLang="ja-JP" dirty="0">
                <a:latin typeface="Arial" pitchFamily="34" charset="0"/>
              </a:rPr>
              <a:t>s point of </a:t>
            </a:r>
            <a:r>
              <a:rPr lang="en-GB" altLang="ja-JP" dirty="0" smtClean="0">
                <a:latin typeface="Arial" pitchFamily="34" charset="0"/>
              </a:rPr>
              <a:t>view.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1315144" y="4080103"/>
            <a:ext cx="59436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Get the relevant information over quickly and </a:t>
            </a:r>
            <a:r>
              <a:rPr lang="en-GB" dirty="0" smtClean="0">
                <a:latin typeface="Arial" pitchFamily="34" charset="0"/>
              </a:rPr>
              <a:t>effectively.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1315144" y="5070703"/>
            <a:ext cx="5029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Punchy and positive </a:t>
            </a:r>
            <a:r>
              <a:rPr lang="en-GB" dirty="0" smtClean="0">
                <a:latin typeface="Arial" pitchFamily="34" charset="0"/>
              </a:rPr>
              <a:t>throughout.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1315144" y="5604103"/>
            <a:ext cx="5410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If it isn</a:t>
            </a:r>
            <a:r>
              <a:rPr lang="ja-JP" altLang="en-GB">
                <a:latin typeface="Arial" pitchFamily="34" charset="0"/>
              </a:rPr>
              <a:t>’</a:t>
            </a:r>
            <a:r>
              <a:rPr lang="en-GB" altLang="ja-JP">
                <a:latin typeface="Arial" pitchFamily="34" charset="0"/>
              </a:rPr>
              <a:t>t working - review it!</a:t>
            </a:r>
            <a:endParaRPr lang="en-GB">
              <a:latin typeface="Arial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331640" y="1844824"/>
            <a:ext cx="597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itchFamily="34" charset="0"/>
              </a:rPr>
              <a:t>CVs - </a:t>
            </a:r>
            <a:r>
              <a:rPr lang="en-GB" sz="3200" dirty="0" smtClean="0">
                <a:latin typeface="Arial" pitchFamily="34" charset="0"/>
              </a:rPr>
              <a:t>conclusion</a:t>
            </a:r>
            <a:endParaRPr lang="en-GB" sz="3200" dirty="0">
              <a:latin typeface="Arial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  <p:bldP spid="5" grpId="0" autoUpdateAnimBg="0"/>
      <p:bldP spid="6" grpId="0" autoUpdateAnimBg="0"/>
      <p:bldP spid="7" grpId="0" autoUpdateAnimBg="0"/>
      <p:bldP spid="8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899592" y="2708920"/>
            <a:ext cx="5257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Job Centres / Careers 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Centres?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endParaRPr lang="en-GB" sz="3200" dirty="0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899592" y="3166120"/>
            <a:ext cx="28956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Newspapers.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899592" y="3623320"/>
            <a:ext cx="6553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Journals, magazines and 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Agencies.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899592" y="4156720"/>
            <a:ext cx="6553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Employer’s 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website.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899592" y="4690120"/>
            <a:ext cx="6553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The 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Web.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11560" y="1844824"/>
            <a:ext cx="7632848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3200" kern="0" dirty="0">
                <a:latin typeface="Arial" pitchFamily="34" charset="0"/>
              </a:rPr>
              <a:t>Job Hunting - </a:t>
            </a:r>
            <a:r>
              <a:rPr lang="en-GB" sz="3200" kern="0" dirty="0" smtClean="0">
                <a:latin typeface="Arial" pitchFamily="34" charset="0"/>
              </a:rPr>
              <a:t>where </a:t>
            </a:r>
            <a:r>
              <a:rPr lang="en-GB" sz="3200" kern="0" dirty="0">
                <a:latin typeface="Arial" pitchFamily="34" charset="0"/>
              </a:rPr>
              <a:t>&amp; how to </a:t>
            </a:r>
            <a:r>
              <a:rPr lang="en-GB" sz="3200" kern="0" dirty="0" smtClean="0">
                <a:latin typeface="Arial" pitchFamily="34" charset="0"/>
              </a:rPr>
              <a:t>look</a:t>
            </a:r>
            <a:endParaRPr lang="en-GB" sz="3200" kern="0" dirty="0">
              <a:latin typeface="Arial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  <p:bldP spid="5" grpId="0" autoUpdateAnimBg="0"/>
      <p:bldP spid="6" grpId="0" autoUpdateAnimBg="0"/>
      <p:bldP spid="7" grpId="0" autoUpdateAnimBg="0"/>
      <p:bldP spid="8" grpId="0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11" name="Rectangle 4"/>
          <p:cNvSpPr>
            <a:spLocks noChangeArrowheads="1"/>
          </p:cNvSpPr>
          <p:nvPr/>
        </p:nvSpPr>
        <p:spPr bwMode="auto">
          <a:xfrm>
            <a:off x="806624" y="2708920"/>
            <a:ext cx="5257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Are all jobs advertised?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endParaRPr lang="en-GB" sz="3200" dirty="0"/>
          </a:p>
        </p:txBody>
      </p:sp>
      <p:sp>
        <p:nvSpPr>
          <p:cNvPr id="12" name="Rectangle 5"/>
          <p:cNvSpPr>
            <a:spLocks noChangeArrowheads="1"/>
          </p:cNvSpPr>
          <p:nvPr/>
        </p:nvSpPr>
        <p:spPr bwMode="auto">
          <a:xfrm>
            <a:off x="806624" y="324232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No.</a:t>
            </a:r>
            <a:r>
              <a:rPr lang="en-GB" dirty="0" smtClean="0"/>
              <a:t> </a:t>
            </a:r>
            <a:endParaRPr lang="en-GB" sz="3200" dirty="0"/>
          </a:p>
        </p:txBody>
      </p:sp>
      <p:sp>
        <p:nvSpPr>
          <p:cNvPr id="13" name="Rectangle 6"/>
          <p:cNvSpPr>
            <a:spLocks noChangeArrowheads="1"/>
          </p:cNvSpPr>
          <p:nvPr/>
        </p:nvSpPr>
        <p:spPr bwMode="auto">
          <a:xfrm>
            <a:off x="806624" y="3699520"/>
            <a:ext cx="7725816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As many as 70% of vacancies are not advertised!!!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Rectangle 7"/>
          <p:cNvSpPr>
            <a:spLocks noChangeArrowheads="1"/>
          </p:cNvSpPr>
          <p:nvPr/>
        </p:nvSpPr>
        <p:spPr bwMode="auto">
          <a:xfrm>
            <a:off x="806624" y="4217640"/>
            <a:ext cx="6553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So learn to find them… here’s how……...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11560" y="1844824"/>
            <a:ext cx="7848872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3200" kern="0" dirty="0">
                <a:latin typeface="Arial" pitchFamily="34" charset="0"/>
              </a:rPr>
              <a:t>Job Hunting - </a:t>
            </a:r>
            <a:r>
              <a:rPr lang="en-GB" sz="3200" kern="0" dirty="0" smtClean="0">
                <a:latin typeface="Arial" pitchFamily="34" charset="0"/>
              </a:rPr>
              <a:t>Finding </a:t>
            </a:r>
            <a:r>
              <a:rPr lang="en-GB" sz="3200" kern="0" dirty="0">
                <a:latin typeface="Arial" pitchFamily="34" charset="0"/>
              </a:rPr>
              <a:t>the hidden </a:t>
            </a:r>
            <a:r>
              <a:rPr lang="en-GB" sz="3200" kern="0" dirty="0" smtClean="0">
                <a:latin typeface="Arial" pitchFamily="34" charset="0"/>
              </a:rPr>
              <a:t>positions</a:t>
            </a:r>
            <a:endParaRPr lang="en-GB" sz="3200" kern="0" dirty="0">
              <a:latin typeface="Arial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utoUpdateAnimBg="0"/>
      <p:bldP spid="12" grpId="0" autoUpdateAnimBg="0"/>
      <p:bldP spid="13" grpId="0" autoUpdateAnimBg="0"/>
      <p:bldP spid="14" grpId="0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11" name="Rectangle 4"/>
          <p:cNvSpPr>
            <a:spLocks noChangeArrowheads="1"/>
          </p:cNvSpPr>
          <p:nvPr/>
        </p:nvSpPr>
        <p:spPr bwMode="auto">
          <a:xfrm>
            <a:off x="806624" y="2708920"/>
            <a:ext cx="67897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Find where there may work in your field.</a:t>
            </a:r>
            <a:endParaRPr lang="en-GB" sz="32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endParaRPr lang="en-GB" sz="3200" dirty="0"/>
          </a:p>
        </p:txBody>
      </p:sp>
      <p:sp>
        <p:nvSpPr>
          <p:cNvPr id="12" name="Rectangle 5"/>
          <p:cNvSpPr>
            <a:spLocks noChangeArrowheads="1"/>
          </p:cNvSpPr>
          <p:nvPr/>
        </p:nvSpPr>
        <p:spPr bwMode="auto">
          <a:xfrm>
            <a:off x="806624" y="3242320"/>
            <a:ext cx="7725816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Contact companies… get the right person.</a:t>
            </a:r>
          </a:p>
        </p:txBody>
      </p:sp>
      <p:sp>
        <p:nvSpPr>
          <p:cNvPr id="13" name="Rectangle 6"/>
          <p:cNvSpPr>
            <a:spLocks noChangeArrowheads="1"/>
          </p:cNvSpPr>
          <p:nvPr/>
        </p:nvSpPr>
        <p:spPr bwMode="auto">
          <a:xfrm>
            <a:off x="806624" y="3699520"/>
            <a:ext cx="7725816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Phone or visit.. Use the “experience ruse”.</a:t>
            </a:r>
          </a:p>
        </p:txBody>
      </p:sp>
      <p:sp>
        <p:nvSpPr>
          <p:cNvPr id="14" name="Rectangle 7"/>
          <p:cNvSpPr>
            <a:spLocks noChangeArrowheads="1"/>
          </p:cNvSpPr>
          <p:nvPr/>
        </p:nvSpPr>
        <p:spPr bwMode="auto">
          <a:xfrm>
            <a:off x="806624" y="4217640"/>
            <a:ext cx="6553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Networking and contacts.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11560" y="1844824"/>
            <a:ext cx="7848872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3200" kern="0" dirty="0">
                <a:latin typeface="Arial" pitchFamily="34" charset="0"/>
              </a:rPr>
              <a:t>Job Hunting - </a:t>
            </a:r>
            <a:r>
              <a:rPr lang="en-GB" sz="3200" kern="0" dirty="0" smtClean="0">
                <a:latin typeface="Arial" pitchFamily="34" charset="0"/>
              </a:rPr>
              <a:t>Finding </a:t>
            </a:r>
            <a:r>
              <a:rPr lang="en-GB" sz="3200" kern="0" dirty="0">
                <a:latin typeface="Arial" pitchFamily="34" charset="0"/>
              </a:rPr>
              <a:t>the hidden </a:t>
            </a:r>
            <a:r>
              <a:rPr lang="en-GB" sz="3200" kern="0" dirty="0" smtClean="0">
                <a:latin typeface="Arial" pitchFamily="34" charset="0"/>
              </a:rPr>
              <a:t>positions</a:t>
            </a:r>
            <a:endParaRPr lang="en-GB" sz="3200" kern="0" dirty="0">
              <a:latin typeface="Arial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utoUpdateAnimBg="0"/>
      <p:bldP spid="12" grpId="0" autoUpdateAnimBg="0"/>
      <p:bldP spid="13" grpId="0" autoUpdateAnimBg="0"/>
      <p:bldP spid="14" grpId="0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Business, Marketing 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pic>
        <p:nvPicPr>
          <p:cNvPr id="7" name="The Origin of Job Interviews.mp4">
            <a:hlinkClick r:id="" action="ppaction://media"/>
          </p:cNvPr>
          <p:cNvPicPr>
            <a:picLocks noRot="1"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26006" y="2060848"/>
            <a:ext cx="7146394" cy="403244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55576" y="1484784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Next Week – The Job Interview</a:t>
            </a:r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89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lank Presentation">
  <a:themeElements>
    <a:clrScheme name="Blank Presentation 3">
      <a:dk1>
        <a:srgbClr val="000000"/>
      </a:dk1>
      <a:lt1>
        <a:srgbClr val="FFFFCC"/>
      </a:lt1>
      <a:dk2>
        <a:srgbClr val="808000"/>
      </a:dk2>
      <a:lt2>
        <a:srgbClr val="666633"/>
      </a:lt2>
      <a:accent1>
        <a:srgbClr val="339933"/>
      </a:accent1>
      <a:accent2>
        <a:srgbClr val="800000"/>
      </a:accent2>
      <a:accent3>
        <a:srgbClr val="FFFFE2"/>
      </a:accent3>
      <a:accent4>
        <a:srgbClr val="000000"/>
      </a:accent4>
      <a:accent5>
        <a:srgbClr val="ADCAAD"/>
      </a:accent5>
      <a:accent6>
        <a:srgbClr val="730000"/>
      </a:accent6>
      <a:hlink>
        <a:srgbClr val="0033CC"/>
      </a:hlink>
      <a:folHlink>
        <a:srgbClr val="FFCC66"/>
      </a:folHlink>
    </a:clrScheme>
    <a:fontScheme name="Blank Presentation">
      <a:majorFont>
        <a:latin typeface="Times"/>
        <a:ea typeface=""/>
        <a:cs typeface=""/>
      </a:majorFont>
      <a:minorFont>
        <a:latin typeface="Time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pitchFamily="-11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pitchFamily="-112" charset="0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673</TotalTime>
  <Words>1121</Words>
  <Application>Microsoft Macintosh PowerPoint</Application>
  <PresentationFormat>On-screen Show (4:3)</PresentationFormat>
  <Paragraphs>156</Paragraphs>
  <Slides>25</Slides>
  <Notes>25</Notes>
  <HiddenSlides>0</HiddenSlides>
  <MMClips>4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Blank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SIHE Graphic Design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Studies for Graphic Designers and Illustrators</dc:title>
  <dc:creator>Andy Penaluna</dc:creator>
  <cp:lastModifiedBy>andrea liggins</cp:lastModifiedBy>
  <cp:revision>128</cp:revision>
  <dcterms:created xsi:type="dcterms:W3CDTF">2008-10-29T08:22:56Z</dcterms:created>
  <dcterms:modified xsi:type="dcterms:W3CDTF">2016-02-09T11:39:58Z</dcterms:modified>
</cp:coreProperties>
</file>